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s/slide99.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Default Extension="wav" ContentType="audio/wav"/>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4" r:id="rId2"/>
  </p:sldMasterIdLst>
  <p:notesMasterIdLst>
    <p:notesMasterId r:id="rId117"/>
  </p:notesMasterIdLst>
  <p:sldIdLst>
    <p:sldId id="621" r:id="rId3"/>
    <p:sldId id="740" r:id="rId4"/>
    <p:sldId id="684" r:id="rId5"/>
    <p:sldId id="721" r:id="rId6"/>
    <p:sldId id="685" r:id="rId7"/>
    <p:sldId id="741" r:id="rId8"/>
    <p:sldId id="777" r:id="rId9"/>
    <p:sldId id="775" r:id="rId10"/>
    <p:sldId id="781" r:id="rId11"/>
    <p:sldId id="776" r:id="rId12"/>
    <p:sldId id="686" r:id="rId13"/>
    <p:sldId id="743" r:id="rId14"/>
    <p:sldId id="745" r:id="rId15"/>
    <p:sldId id="687" r:id="rId16"/>
    <p:sldId id="688" r:id="rId17"/>
    <p:sldId id="744" r:id="rId18"/>
    <p:sldId id="689" r:id="rId19"/>
    <p:sldId id="747" r:id="rId20"/>
    <p:sldId id="748" r:id="rId21"/>
    <p:sldId id="746" r:id="rId22"/>
    <p:sldId id="790" r:id="rId23"/>
    <p:sldId id="791" r:id="rId24"/>
    <p:sldId id="792" r:id="rId25"/>
    <p:sldId id="793" r:id="rId26"/>
    <p:sldId id="794" r:id="rId27"/>
    <p:sldId id="795" r:id="rId28"/>
    <p:sldId id="796" r:id="rId29"/>
    <p:sldId id="797" r:id="rId30"/>
    <p:sldId id="690" r:id="rId31"/>
    <p:sldId id="799" r:id="rId32"/>
    <p:sldId id="800" r:id="rId33"/>
    <p:sldId id="801" r:id="rId34"/>
    <p:sldId id="802" r:id="rId35"/>
    <p:sldId id="803" r:id="rId36"/>
    <p:sldId id="778" r:id="rId37"/>
    <p:sldId id="714" r:id="rId38"/>
    <p:sldId id="691" r:id="rId39"/>
    <p:sldId id="704" r:id="rId40"/>
    <p:sldId id="705" r:id="rId41"/>
    <p:sldId id="708" r:id="rId42"/>
    <p:sldId id="739" r:id="rId43"/>
    <p:sldId id="760" r:id="rId44"/>
    <p:sldId id="761" r:id="rId45"/>
    <p:sldId id="762" r:id="rId46"/>
    <p:sldId id="759" r:id="rId47"/>
    <p:sldId id="763" r:id="rId48"/>
    <p:sldId id="782" r:id="rId49"/>
    <p:sldId id="764" r:id="rId50"/>
    <p:sldId id="724" r:id="rId51"/>
    <p:sldId id="712" r:id="rId52"/>
    <p:sldId id="709" r:id="rId53"/>
    <p:sldId id="710" r:id="rId54"/>
    <p:sldId id="783" r:id="rId55"/>
    <p:sldId id="732" r:id="rId56"/>
    <p:sldId id="711" r:id="rId57"/>
    <p:sldId id="766" r:id="rId58"/>
    <p:sldId id="765" r:id="rId59"/>
    <p:sldId id="806" r:id="rId60"/>
    <p:sldId id="807" r:id="rId61"/>
    <p:sldId id="808" r:id="rId62"/>
    <p:sldId id="809" r:id="rId63"/>
    <p:sldId id="810" r:id="rId64"/>
    <p:sldId id="811" r:id="rId65"/>
    <p:sldId id="812" r:id="rId66"/>
    <p:sldId id="713" r:id="rId67"/>
    <p:sldId id="692" r:id="rId68"/>
    <p:sldId id="755" r:id="rId69"/>
    <p:sldId id="693" r:id="rId70"/>
    <p:sldId id="694" r:id="rId71"/>
    <p:sldId id="695" r:id="rId72"/>
    <p:sldId id="815" r:id="rId73"/>
    <p:sldId id="698" r:id="rId74"/>
    <p:sldId id="697" r:id="rId75"/>
    <p:sldId id="699" r:id="rId76"/>
    <p:sldId id="700" r:id="rId77"/>
    <p:sldId id="817" r:id="rId78"/>
    <p:sldId id="816" r:id="rId79"/>
    <p:sldId id="701" r:id="rId80"/>
    <p:sldId id="767" r:id="rId81"/>
    <p:sldId id="768" r:id="rId82"/>
    <p:sldId id="819" r:id="rId83"/>
    <p:sldId id="820" r:id="rId84"/>
    <p:sldId id="821" r:id="rId85"/>
    <p:sldId id="772" r:id="rId86"/>
    <p:sldId id="773" r:id="rId87"/>
    <p:sldId id="774" r:id="rId88"/>
    <p:sldId id="715" r:id="rId89"/>
    <p:sldId id="722" r:id="rId90"/>
    <p:sldId id="731" r:id="rId91"/>
    <p:sldId id="726" r:id="rId92"/>
    <p:sldId id="733" r:id="rId93"/>
    <p:sldId id="784" r:id="rId94"/>
    <p:sldId id="725" r:id="rId95"/>
    <p:sldId id="735" r:id="rId96"/>
    <p:sldId id="756" r:id="rId97"/>
    <p:sldId id="727" r:id="rId98"/>
    <p:sldId id="771" r:id="rId99"/>
    <p:sldId id="736" r:id="rId100"/>
    <p:sldId id="758" r:id="rId101"/>
    <p:sldId id="757" r:id="rId102"/>
    <p:sldId id="717" r:id="rId103"/>
    <p:sldId id="719" r:id="rId104"/>
    <p:sldId id="769" r:id="rId105"/>
    <p:sldId id="770" r:id="rId106"/>
    <p:sldId id="738" r:id="rId107"/>
    <p:sldId id="779" r:id="rId108"/>
    <p:sldId id="824" r:id="rId109"/>
    <p:sldId id="825" r:id="rId110"/>
    <p:sldId id="720" r:id="rId111"/>
    <p:sldId id="826" r:id="rId112"/>
    <p:sldId id="827" r:id="rId113"/>
    <p:sldId id="828" r:id="rId114"/>
    <p:sldId id="829" r:id="rId115"/>
    <p:sldId id="653" r:id="rId116"/>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bg1"/>
        </a:solidFill>
        <a:latin typeface="楷体_GB2312"/>
        <a:ea typeface="楷体_GB2312"/>
        <a:cs typeface="楷体_GB2312"/>
      </a:defRPr>
    </a:lvl1pPr>
    <a:lvl2pPr marL="457200" algn="l" rtl="0" fontAlgn="base">
      <a:spcBef>
        <a:spcPct val="0"/>
      </a:spcBef>
      <a:spcAft>
        <a:spcPct val="0"/>
      </a:spcAft>
      <a:defRPr kumimoji="1" sz="2400" kern="1200">
        <a:solidFill>
          <a:schemeClr val="bg1"/>
        </a:solidFill>
        <a:latin typeface="楷体_GB2312"/>
        <a:ea typeface="楷体_GB2312"/>
        <a:cs typeface="楷体_GB2312"/>
      </a:defRPr>
    </a:lvl2pPr>
    <a:lvl3pPr marL="914400" algn="l" rtl="0" fontAlgn="base">
      <a:spcBef>
        <a:spcPct val="0"/>
      </a:spcBef>
      <a:spcAft>
        <a:spcPct val="0"/>
      </a:spcAft>
      <a:defRPr kumimoji="1" sz="2400" kern="1200">
        <a:solidFill>
          <a:schemeClr val="bg1"/>
        </a:solidFill>
        <a:latin typeface="楷体_GB2312"/>
        <a:ea typeface="楷体_GB2312"/>
        <a:cs typeface="楷体_GB2312"/>
      </a:defRPr>
    </a:lvl3pPr>
    <a:lvl4pPr marL="1371600" algn="l" rtl="0" fontAlgn="base">
      <a:spcBef>
        <a:spcPct val="0"/>
      </a:spcBef>
      <a:spcAft>
        <a:spcPct val="0"/>
      </a:spcAft>
      <a:defRPr kumimoji="1" sz="2400" kern="1200">
        <a:solidFill>
          <a:schemeClr val="bg1"/>
        </a:solidFill>
        <a:latin typeface="楷体_GB2312"/>
        <a:ea typeface="楷体_GB2312"/>
        <a:cs typeface="楷体_GB2312"/>
      </a:defRPr>
    </a:lvl4pPr>
    <a:lvl5pPr marL="1828800" algn="l" rtl="0" fontAlgn="base">
      <a:spcBef>
        <a:spcPct val="0"/>
      </a:spcBef>
      <a:spcAft>
        <a:spcPct val="0"/>
      </a:spcAft>
      <a:defRPr kumimoji="1" sz="2400" kern="1200">
        <a:solidFill>
          <a:schemeClr val="bg1"/>
        </a:solidFill>
        <a:latin typeface="楷体_GB2312"/>
        <a:ea typeface="楷体_GB2312"/>
        <a:cs typeface="楷体_GB2312"/>
      </a:defRPr>
    </a:lvl5pPr>
    <a:lvl6pPr marL="2286000" algn="l" defTabSz="914400" rtl="0" eaLnBrk="1" latinLnBrk="0" hangingPunct="1">
      <a:defRPr kumimoji="1" sz="2400" kern="1200">
        <a:solidFill>
          <a:schemeClr val="bg1"/>
        </a:solidFill>
        <a:latin typeface="楷体_GB2312"/>
        <a:ea typeface="楷体_GB2312"/>
        <a:cs typeface="楷体_GB2312"/>
      </a:defRPr>
    </a:lvl6pPr>
    <a:lvl7pPr marL="2743200" algn="l" defTabSz="914400" rtl="0" eaLnBrk="1" latinLnBrk="0" hangingPunct="1">
      <a:defRPr kumimoji="1" sz="2400" kern="1200">
        <a:solidFill>
          <a:schemeClr val="bg1"/>
        </a:solidFill>
        <a:latin typeface="楷体_GB2312"/>
        <a:ea typeface="楷体_GB2312"/>
        <a:cs typeface="楷体_GB2312"/>
      </a:defRPr>
    </a:lvl7pPr>
    <a:lvl8pPr marL="3200400" algn="l" defTabSz="914400" rtl="0" eaLnBrk="1" latinLnBrk="0" hangingPunct="1">
      <a:defRPr kumimoji="1" sz="2400" kern="1200">
        <a:solidFill>
          <a:schemeClr val="bg1"/>
        </a:solidFill>
        <a:latin typeface="楷体_GB2312"/>
        <a:ea typeface="楷体_GB2312"/>
        <a:cs typeface="楷体_GB2312"/>
      </a:defRPr>
    </a:lvl8pPr>
    <a:lvl9pPr marL="3657600" algn="l" defTabSz="914400" rtl="0" eaLnBrk="1" latinLnBrk="0" hangingPunct="1">
      <a:defRPr kumimoji="1" sz="2400" kern="1200">
        <a:solidFill>
          <a:schemeClr val="bg1"/>
        </a:solidFill>
        <a:latin typeface="楷体_GB2312"/>
        <a:ea typeface="楷体_GB2312"/>
        <a:cs typeface="楷体_GB231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CC0099"/>
    <a:srgbClr val="FFD5AB"/>
    <a:srgbClr val="FFAD5B"/>
    <a:srgbClr val="CC6600"/>
    <a:srgbClr val="000066"/>
    <a:srgbClr val="FF9900"/>
    <a:srgbClr val="000058"/>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16" autoAdjust="0"/>
    <p:restoredTop sz="94532" autoAdjust="0"/>
  </p:normalViewPr>
  <p:slideViewPr>
    <p:cSldViewPr>
      <p:cViewPr>
        <p:scale>
          <a:sx n="75" d="100"/>
          <a:sy n="75" d="100"/>
        </p:scale>
        <p:origin x="-1614" y="-270"/>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100" d="100"/>
        <a:sy n="100" d="100"/>
      </p:scale>
      <p:origin x="0" y="3984"/>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notesMaster" Target="notesMasters/notesMaster1.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slide" Target="slides/slide111.xml"/><Relationship Id="rId11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s>
</file>

<file path=ppt/_rels/viewProps.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slide" Target="slides/slide3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13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defRPr sz="1200">
                <a:solidFill>
                  <a:schemeClr val="tx1"/>
                </a:solidFill>
                <a:latin typeface="Times New Roman" pitchFamily="18" charset="0"/>
                <a:ea typeface="宋体" charset="-122"/>
                <a:cs typeface="+mn-cs"/>
              </a:defRPr>
            </a:lvl1pPr>
          </a:lstStyle>
          <a:p>
            <a:pPr>
              <a:defRPr/>
            </a:pPr>
            <a:endParaRPr lang="en-US" altLang="zh-CN"/>
          </a:p>
        </p:txBody>
      </p:sp>
      <p:sp>
        <p:nvSpPr>
          <p:cNvPr id="6113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a:solidFill>
                  <a:schemeClr val="tx1"/>
                </a:solidFill>
                <a:latin typeface="Times New Roman" pitchFamily="18" charset="0"/>
                <a:ea typeface="宋体" charset="-122"/>
                <a:cs typeface="+mn-cs"/>
              </a:defRPr>
            </a:lvl1pPr>
          </a:lstStyle>
          <a:p>
            <a:pPr>
              <a:defRPr/>
            </a:pPr>
            <a:endParaRPr lang="en-US" altLang="zh-CN"/>
          </a:p>
        </p:txBody>
      </p:sp>
      <p:sp>
        <p:nvSpPr>
          <p:cNvPr id="266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13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113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defRPr sz="1200">
                <a:solidFill>
                  <a:schemeClr val="tx1"/>
                </a:solidFill>
                <a:latin typeface="Times New Roman" pitchFamily="18" charset="0"/>
                <a:ea typeface="宋体" charset="-122"/>
                <a:cs typeface="+mn-cs"/>
              </a:defRPr>
            </a:lvl1pPr>
          </a:lstStyle>
          <a:p>
            <a:pPr>
              <a:defRPr/>
            </a:pPr>
            <a:endParaRPr lang="en-US" altLang="zh-CN"/>
          </a:p>
        </p:txBody>
      </p:sp>
      <p:sp>
        <p:nvSpPr>
          <p:cNvPr id="6113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a:solidFill>
                  <a:schemeClr val="tx1"/>
                </a:solidFill>
                <a:latin typeface="Times New Roman" pitchFamily="18" charset="0"/>
                <a:ea typeface="宋体" charset="-122"/>
                <a:cs typeface="+mn-cs"/>
              </a:defRPr>
            </a:lvl1pPr>
          </a:lstStyle>
          <a:p>
            <a:pPr>
              <a:defRPr/>
            </a:pPr>
            <a:fld id="{1D09C862-36D3-4FDB-AA03-97DF62A1A20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a:fld id="{FD4BA0F5-2849-4DC2-80C2-E4517E219267}" type="slidenum">
              <a:rPr lang="en-US" altLang="zh-CN" sz="1200" b="1">
                <a:solidFill>
                  <a:schemeClr val="tx1"/>
                </a:solidFill>
                <a:latin typeface="Times New Roman" pitchFamily="18" charset="0"/>
                <a:ea typeface="宋体" charset="-122"/>
              </a:rPr>
              <a:pPr algn="r"/>
              <a:t>81</a:t>
            </a:fld>
            <a:endParaRPr lang="en-US" altLang="zh-CN" sz="1200" b="1">
              <a:solidFill>
                <a:schemeClr val="tx1"/>
              </a:solidFill>
              <a:latin typeface="Times New Roman" pitchFamily="18" charset="0"/>
              <a:ea typeface="宋体" charset="-122"/>
            </a:endParaRPr>
          </a:p>
        </p:txBody>
      </p:sp>
      <p:sp>
        <p:nvSpPr>
          <p:cNvPr id="180226" name="Rectangle 2"/>
          <p:cNvSpPr>
            <a:spLocks noGrp="1" noRot="1" noChangeArrowheads="1" noTextEdit="1"/>
          </p:cNvSpPr>
          <p:nvPr>
            <p:ph type="sldImg"/>
          </p:nvPr>
        </p:nvSpPr>
        <p:spPr>
          <a:ln/>
        </p:spPr>
      </p:sp>
      <p:sp>
        <p:nvSpPr>
          <p:cNvPr id="180227"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zh-CN" altLang="en-US" smtClean="0"/>
              <a:t>求主析取范式</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110670B2-4068-4A18-B52C-6475F53DC3A4}" type="slidenum">
              <a:rPr lang="en-US" altLang="zh-CN"/>
              <a:pPr>
                <a:defRPr/>
              </a:pPr>
              <a:t>‹#›</a:t>
            </a:fld>
            <a:r>
              <a:rPr lang="en-US" altLang="zh-CN" dirty="0"/>
              <a:t>/46</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037450D-7034-4997-B486-F618515FBD38}" type="slidenum">
              <a:rPr lang="en-US" altLang="zh-CN"/>
              <a:pPr>
                <a:defRPr/>
              </a:pPr>
              <a:t>‹#›</a:t>
            </a:fld>
            <a:r>
              <a:rPr lang="en-US" altLang="zh-CN"/>
              <a:t>/29</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F329910-65C9-444B-8E18-5422F3CBDC4C}" type="slidenum">
              <a:rPr lang="en-US" altLang="zh-CN"/>
              <a:pPr>
                <a:defRPr/>
              </a:pPr>
              <a:t>‹#›</a:t>
            </a:fld>
            <a:r>
              <a:rPr lang="en-US" altLang="zh-CN"/>
              <a:t>/29</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36EB3AE3-505C-45D0-BCAF-99FED56D9573}" type="slidenum">
              <a:rPr lang="en-US" altLang="zh-CN"/>
              <a:pPr>
                <a:defRPr/>
              </a:pPr>
              <a:t>‹#›</a:t>
            </a:fld>
            <a:r>
              <a:rPr lang="en-US" altLang="zh-CN"/>
              <a:t>/29</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6"/>
          <p:cNvSpPr/>
          <p:nvPr/>
        </p:nvSpPr>
        <p:spPr>
          <a:xfrm>
            <a:off x="685800" y="3197225"/>
            <a:ext cx="77724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lnSpc>
                <a:spcPct val="90000"/>
              </a:lnSpc>
              <a:spcBef>
                <a:spcPct val="20000"/>
              </a:spcBef>
              <a:defRPr/>
            </a:pPr>
            <a:endParaRPr kumimoji="0" lang="zh-CN" altLang="en-US"/>
          </a:p>
        </p:txBody>
      </p:sp>
      <p:sp>
        <p:nvSpPr>
          <p:cNvPr id="2" name="标题 1"/>
          <p:cNvSpPr>
            <a:spLocks noGrp="1"/>
          </p:cNvSpPr>
          <p:nvPr>
            <p:ph type="ctrTitle"/>
          </p:nvPr>
        </p:nvSpPr>
        <p:spPr>
          <a:xfrm>
            <a:off x="685800" y="1676401"/>
            <a:ext cx="7772400" cy="1538286"/>
          </a:xfrm>
        </p:spPr>
        <p:txBody>
          <a:bodyPr anchor="b"/>
          <a:lstStyle/>
          <a:p>
            <a:r>
              <a:rPr lang="zh-CN" altLang="en-US"/>
              <a:t>单击此处编辑母版标题样式</a:t>
            </a:r>
            <a:endParaRPr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E9DC0CA2-696A-4DD9-9DC9-C2B1A1841443}" type="slidenum">
              <a:rPr lang="en-US" altLang="zh-CN"/>
              <a:pPr>
                <a:defRPr/>
              </a:pPr>
              <a:t>‹#›</a:t>
            </a:fld>
            <a:r>
              <a:rPr lang="en-US" altLang="zh-CN"/>
              <a:t>/29</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矩形 6"/>
          <p:cNvSpPr/>
          <p:nvPr/>
        </p:nvSpPr>
        <p:spPr>
          <a:xfrm>
            <a:off x="457200" y="1411288"/>
            <a:ext cx="82296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lnSpc>
                <a:spcPct val="90000"/>
              </a:lnSpc>
              <a:spcBef>
                <a:spcPct val="20000"/>
              </a:spcBef>
              <a:defRPr/>
            </a:pPr>
            <a:endParaRPr kumimoji="0" lang="zh-CN" altLang="en-US"/>
          </a:p>
        </p:txBody>
      </p:sp>
      <p:pic>
        <p:nvPicPr>
          <p:cNvPr id="5" name="图片 9" descr="屏幕剪辑"/>
          <p:cNvPicPr>
            <a:picLocks noChangeAspect="1"/>
          </p:cNvPicPr>
          <p:nvPr userDrawn="1"/>
        </p:nvPicPr>
        <p:blipFill>
          <a:blip r:embed="rId2"/>
          <a:srcRect/>
          <a:stretch>
            <a:fillRect/>
          </a:stretch>
        </p:blipFill>
        <p:spPr bwMode="auto">
          <a:xfrm>
            <a:off x="454025" y="1052513"/>
            <a:ext cx="8235950" cy="192087"/>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日期占位符 3"/>
          <p:cNvSpPr>
            <a:spLocks noGrp="1"/>
          </p:cNvSpPr>
          <p:nvPr>
            <p:ph type="dt" sz="half" idx="10"/>
          </p:nvPr>
        </p:nvSpPr>
        <p:spPr>
          <a:xfrm>
            <a:off x="73025" y="6400800"/>
            <a:ext cx="3200400" cy="284163"/>
          </a:xfrm>
        </p:spPr>
        <p:txBody>
          <a:bodyPr/>
          <a:lstStyle>
            <a:lvl1pPr>
              <a:defRPr/>
            </a:lvl1pPr>
          </a:lstStyle>
          <a:p>
            <a:pPr>
              <a:defRPr/>
            </a:pPr>
            <a:endParaRPr lang="en-US" altLang="zh-CN"/>
          </a:p>
        </p:txBody>
      </p:sp>
      <p:sp>
        <p:nvSpPr>
          <p:cNvPr id="7" name="页脚占位符 4"/>
          <p:cNvSpPr>
            <a:spLocks noGrp="1"/>
          </p:cNvSpPr>
          <p:nvPr>
            <p:ph type="ftr" sz="quarter" idx="11"/>
          </p:nvPr>
        </p:nvSpPr>
        <p:spPr>
          <a:xfrm>
            <a:off x="5330825" y="6400800"/>
            <a:ext cx="3733800" cy="284163"/>
          </a:xfrm>
        </p:spPr>
        <p:txBody>
          <a:bodyPr/>
          <a:lstStyle>
            <a:lvl1pPr>
              <a:defRPr/>
            </a:lvl1pPr>
          </a:lstStyle>
          <a:p>
            <a:pPr>
              <a:defRPr/>
            </a:pPr>
            <a:endParaRPr lang="en-US" altLang="zh-CN"/>
          </a:p>
        </p:txBody>
      </p:sp>
      <p:sp>
        <p:nvSpPr>
          <p:cNvPr id="8" name="灯片编号占位符 5"/>
          <p:cNvSpPr>
            <a:spLocks noGrp="1"/>
          </p:cNvSpPr>
          <p:nvPr>
            <p:ph type="sldNum" sz="quarter" idx="12"/>
          </p:nvPr>
        </p:nvSpPr>
        <p:spPr/>
        <p:txBody>
          <a:bodyPr/>
          <a:lstStyle>
            <a:lvl1pPr>
              <a:defRPr/>
            </a:lvl1pPr>
          </a:lstStyle>
          <a:p>
            <a:pPr>
              <a:defRPr/>
            </a:pPr>
            <a:fld id="{84FF2A79-3497-479E-AC90-56335097BC91}" type="slidenum">
              <a:rPr lang="en-US" altLang="zh-CN"/>
              <a:pPr>
                <a:defRPr/>
              </a:pPr>
              <a:t>‹#›</a:t>
            </a:fld>
            <a:r>
              <a:rPr lang="en-US" altLang="zh-CN"/>
              <a:t>/29</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矩形 6"/>
          <p:cNvSpPr/>
          <p:nvPr/>
        </p:nvSpPr>
        <p:spPr>
          <a:xfrm>
            <a:off x="685800" y="3143250"/>
            <a:ext cx="77724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lnSpc>
                <a:spcPct val="90000"/>
              </a:lnSpc>
              <a:spcBef>
                <a:spcPct val="20000"/>
              </a:spcBef>
              <a:defRPr/>
            </a:pPr>
            <a:endParaRPr kumimoji="0" lang="zh-CN" altLang="en-US"/>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lang="zh-CN" altLang="en-US"/>
              <a:t>单击此处编辑母版标题样式</a:t>
            </a:r>
            <a:endParaRPr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52FA39AC-7083-43D6-8314-02557140BBFC}" type="slidenum">
              <a:rPr lang="en-US" altLang="zh-CN"/>
              <a:pPr>
                <a:defRPr/>
              </a:pPr>
              <a:t>‹#›</a:t>
            </a:fld>
            <a:r>
              <a:rPr lang="en-US" altLang="zh-CN"/>
              <a:t>/29</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矩形 7"/>
          <p:cNvSpPr/>
          <p:nvPr/>
        </p:nvSpPr>
        <p:spPr>
          <a:xfrm>
            <a:off x="457200" y="1411288"/>
            <a:ext cx="82296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lnSpc>
                <a:spcPct val="90000"/>
              </a:lnSpc>
              <a:spcBef>
                <a:spcPct val="20000"/>
              </a:spcBef>
              <a:defRPr/>
            </a:pPr>
            <a:endParaRPr kumimoji="0" lang="zh-CN" altLang="en-US"/>
          </a:p>
        </p:txBody>
      </p:sp>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日期占位符 4"/>
          <p:cNvSpPr>
            <a:spLocks noGrp="1"/>
          </p:cNvSpPr>
          <p:nvPr>
            <p:ph type="dt" sz="half" idx="10"/>
          </p:nvPr>
        </p:nvSpPr>
        <p:spPr/>
        <p:txBody>
          <a:bodyPr/>
          <a:lstStyle>
            <a:lvl1pPr>
              <a:defRPr/>
            </a:lvl1pPr>
          </a:lstStyle>
          <a:p>
            <a:pPr>
              <a:defRPr/>
            </a:pPr>
            <a:endParaRPr lang="en-US" altLang="zh-CN"/>
          </a:p>
        </p:txBody>
      </p:sp>
      <p:sp>
        <p:nvSpPr>
          <p:cNvPr id="7" name="页脚占位符 5"/>
          <p:cNvSpPr>
            <a:spLocks noGrp="1"/>
          </p:cNvSpPr>
          <p:nvPr>
            <p:ph type="ftr" sz="quarter" idx="11"/>
          </p:nvPr>
        </p:nvSpPr>
        <p:spPr/>
        <p:txBody>
          <a:bodyPr/>
          <a:lstStyle>
            <a:lvl1pPr>
              <a:defRPr/>
            </a:lvl1pPr>
          </a:lstStyle>
          <a:p>
            <a:pPr>
              <a:defRPr/>
            </a:pPr>
            <a:endParaRPr lang="en-US" altLang="zh-CN"/>
          </a:p>
        </p:txBody>
      </p:sp>
      <p:sp>
        <p:nvSpPr>
          <p:cNvPr id="8" name="灯片编号占位符 6"/>
          <p:cNvSpPr>
            <a:spLocks noGrp="1"/>
          </p:cNvSpPr>
          <p:nvPr>
            <p:ph type="sldNum" sz="quarter" idx="12"/>
          </p:nvPr>
        </p:nvSpPr>
        <p:spPr/>
        <p:txBody>
          <a:bodyPr/>
          <a:lstStyle>
            <a:lvl1pPr>
              <a:defRPr/>
            </a:lvl1pPr>
          </a:lstStyle>
          <a:p>
            <a:pPr>
              <a:defRPr/>
            </a:pPr>
            <a:fld id="{F937926C-0E53-4438-AAFF-E7EB53B43650}" type="slidenum">
              <a:rPr lang="en-US" altLang="zh-CN"/>
              <a:pPr>
                <a:defRPr/>
              </a:pPr>
              <a:t>‹#›</a:t>
            </a:fld>
            <a:r>
              <a:rPr lang="en-US" altLang="zh-CN"/>
              <a:t>/29</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7" name="矩形 9"/>
          <p:cNvSpPr/>
          <p:nvPr/>
        </p:nvSpPr>
        <p:spPr>
          <a:xfrm>
            <a:off x="457200" y="1411288"/>
            <a:ext cx="82296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lnSpc>
                <a:spcPct val="90000"/>
              </a:lnSpc>
              <a:spcBef>
                <a:spcPct val="20000"/>
              </a:spcBef>
              <a:defRPr/>
            </a:pPr>
            <a:endParaRPr kumimoji="0" lang="zh-CN" altLang="en-US"/>
          </a:p>
        </p:txBody>
      </p:sp>
      <p:sp>
        <p:nvSpPr>
          <p:cNvPr id="2" name="标题 1"/>
          <p:cNvSpPr>
            <a:spLocks noGrp="1"/>
          </p:cNvSpPr>
          <p:nvPr>
            <p:ph type="title"/>
          </p:nvPr>
        </p:nvSpPr>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日期占位符 6"/>
          <p:cNvSpPr>
            <a:spLocks noGrp="1"/>
          </p:cNvSpPr>
          <p:nvPr>
            <p:ph type="dt" sz="half" idx="10"/>
          </p:nvPr>
        </p:nvSpPr>
        <p:spPr/>
        <p:txBody>
          <a:bodyPr/>
          <a:lstStyle>
            <a:lvl1pPr>
              <a:defRPr/>
            </a:lvl1pPr>
          </a:lstStyle>
          <a:p>
            <a:pPr>
              <a:defRPr/>
            </a:pPr>
            <a:endParaRPr lang="en-US" altLang="zh-CN"/>
          </a:p>
        </p:txBody>
      </p:sp>
      <p:sp>
        <p:nvSpPr>
          <p:cNvPr id="9" name="页脚占位符 7"/>
          <p:cNvSpPr>
            <a:spLocks noGrp="1"/>
          </p:cNvSpPr>
          <p:nvPr>
            <p:ph type="ftr" sz="quarter" idx="11"/>
          </p:nvPr>
        </p:nvSpPr>
        <p:spPr/>
        <p:txBody>
          <a:bodyPr/>
          <a:lstStyle>
            <a:lvl1pPr>
              <a:defRPr/>
            </a:lvl1pPr>
          </a:lstStyle>
          <a:p>
            <a:pPr>
              <a:defRPr/>
            </a:pPr>
            <a:endParaRPr lang="en-US" altLang="zh-CN"/>
          </a:p>
        </p:txBody>
      </p:sp>
      <p:sp>
        <p:nvSpPr>
          <p:cNvPr id="10" name="灯片编号占位符 8"/>
          <p:cNvSpPr>
            <a:spLocks noGrp="1"/>
          </p:cNvSpPr>
          <p:nvPr>
            <p:ph type="sldNum" sz="quarter" idx="12"/>
          </p:nvPr>
        </p:nvSpPr>
        <p:spPr/>
        <p:txBody>
          <a:bodyPr/>
          <a:lstStyle>
            <a:lvl1pPr>
              <a:defRPr/>
            </a:lvl1pPr>
          </a:lstStyle>
          <a:p>
            <a:pPr>
              <a:defRPr/>
            </a:pPr>
            <a:fld id="{19C68C3F-017C-426E-9BE2-E704AD74855F}" type="slidenum">
              <a:rPr lang="en-US" altLang="zh-CN"/>
              <a:pPr>
                <a:defRPr/>
              </a:pPr>
              <a:t>‹#›</a:t>
            </a:fld>
            <a:r>
              <a:rPr lang="en-US" altLang="zh-CN"/>
              <a:t>/29</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矩形 5"/>
          <p:cNvSpPr/>
          <p:nvPr/>
        </p:nvSpPr>
        <p:spPr>
          <a:xfrm>
            <a:off x="457200" y="1411288"/>
            <a:ext cx="82296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lnSpc>
                <a:spcPct val="90000"/>
              </a:lnSpc>
              <a:spcBef>
                <a:spcPct val="20000"/>
              </a:spcBef>
              <a:defRPr/>
            </a:pPr>
            <a:endParaRPr kumimoji="0" lang="zh-CN" altLang="en-US"/>
          </a:p>
        </p:txBody>
      </p:sp>
      <p:sp>
        <p:nvSpPr>
          <p:cNvPr id="2" name="标题 1"/>
          <p:cNvSpPr>
            <a:spLocks noGrp="1"/>
          </p:cNvSpPr>
          <p:nvPr>
            <p:ph type="title"/>
          </p:nvPr>
        </p:nvSpPr>
        <p:spPr/>
        <p:txBody>
          <a:bodyPr/>
          <a:lstStyle/>
          <a:p>
            <a:r>
              <a:rPr lang="zh-CN" altLang="en-US"/>
              <a:t>单击此处编辑母版标题样式</a:t>
            </a:r>
            <a:endParaRPr lang="en-US"/>
          </a:p>
        </p:txBody>
      </p:sp>
      <p:sp>
        <p:nvSpPr>
          <p:cNvPr id="4" name="日期占位符 2"/>
          <p:cNvSpPr>
            <a:spLocks noGrp="1"/>
          </p:cNvSpPr>
          <p:nvPr>
            <p:ph type="dt" sz="half" idx="10"/>
          </p:nvPr>
        </p:nvSpPr>
        <p:spPr/>
        <p:txBody>
          <a:bodyPr/>
          <a:lstStyle>
            <a:lvl1pPr>
              <a:defRPr/>
            </a:lvl1pPr>
          </a:lstStyle>
          <a:p>
            <a:pPr>
              <a:defRPr/>
            </a:pPr>
            <a:endParaRPr lang="en-US" altLang="zh-CN"/>
          </a:p>
        </p:txBody>
      </p:sp>
      <p:sp>
        <p:nvSpPr>
          <p:cNvPr id="5" name="页脚占位符 3"/>
          <p:cNvSpPr>
            <a:spLocks noGrp="1"/>
          </p:cNvSpPr>
          <p:nvPr>
            <p:ph type="ftr" sz="quarter" idx="11"/>
          </p:nvPr>
        </p:nvSpPr>
        <p:spPr/>
        <p:txBody>
          <a:bodyPr/>
          <a:lstStyle>
            <a:lvl1pPr>
              <a:defRPr/>
            </a:lvl1pPr>
          </a:lstStyle>
          <a:p>
            <a:pPr>
              <a:defRPr/>
            </a:pPr>
            <a:endParaRPr lang="en-US" altLang="zh-CN"/>
          </a:p>
        </p:txBody>
      </p:sp>
      <p:sp>
        <p:nvSpPr>
          <p:cNvPr id="6" name="灯片编号占位符 4"/>
          <p:cNvSpPr>
            <a:spLocks noGrp="1"/>
          </p:cNvSpPr>
          <p:nvPr>
            <p:ph type="sldNum" sz="quarter" idx="12"/>
          </p:nvPr>
        </p:nvSpPr>
        <p:spPr/>
        <p:txBody>
          <a:bodyPr/>
          <a:lstStyle>
            <a:lvl1pPr>
              <a:defRPr/>
            </a:lvl1pPr>
          </a:lstStyle>
          <a:p>
            <a:pPr>
              <a:defRPr/>
            </a:pPr>
            <a:fld id="{3D558B39-A775-4081-BEED-D0E5B10E9560}" type="slidenum">
              <a:rPr lang="en-US" altLang="zh-CN"/>
              <a:pPr>
                <a:defRPr/>
              </a:pPr>
              <a:t>‹#›</a:t>
            </a:fld>
            <a:r>
              <a:rPr lang="en-US" altLang="zh-CN"/>
              <a:t>/29</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ltLang="zh-CN"/>
          </a:p>
        </p:txBody>
      </p:sp>
      <p:sp>
        <p:nvSpPr>
          <p:cNvPr id="3" name="页脚占位符 2"/>
          <p:cNvSpPr>
            <a:spLocks noGrp="1"/>
          </p:cNvSpPr>
          <p:nvPr>
            <p:ph type="ftr" sz="quarter" idx="11"/>
          </p:nvPr>
        </p:nvSpPr>
        <p:spPr/>
        <p:txBody>
          <a:bodyPr/>
          <a:lstStyle>
            <a:lvl1pPr>
              <a:defRPr/>
            </a:lvl1pPr>
          </a:lstStyle>
          <a:p>
            <a:pPr>
              <a:defRPr/>
            </a:pPr>
            <a:endParaRPr lang="en-US" altLang="zh-CN"/>
          </a:p>
        </p:txBody>
      </p:sp>
      <p:sp>
        <p:nvSpPr>
          <p:cNvPr id="4" name="灯片编号占位符 3"/>
          <p:cNvSpPr>
            <a:spLocks noGrp="1"/>
          </p:cNvSpPr>
          <p:nvPr>
            <p:ph type="sldNum" sz="quarter" idx="12"/>
          </p:nvPr>
        </p:nvSpPr>
        <p:spPr/>
        <p:txBody>
          <a:bodyPr/>
          <a:lstStyle>
            <a:lvl1pPr>
              <a:defRPr/>
            </a:lvl1pPr>
          </a:lstStyle>
          <a:p>
            <a:pPr>
              <a:defRPr/>
            </a:pPr>
            <a:fld id="{FB68DA92-45FD-439A-A86B-E37CE363ECFC}" type="slidenum">
              <a:rPr lang="en-US" altLang="zh-CN"/>
              <a:pPr>
                <a:defRPr/>
              </a:pPr>
              <a:t>‹#›</a:t>
            </a:fld>
            <a:r>
              <a:rPr lang="en-US" altLang="zh-CN"/>
              <a:t>/29</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9" descr="屏幕剪辑"/>
          <p:cNvPicPr>
            <a:picLocks noChangeAspect="1"/>
          </p:cNvPicPr>
          <p:nvPr userDrawn="1"/>
        </p:nvPicPr>
        <p:blipFill>
          <a:blip r:embed="rId2"/>
          <a:srcRect/>
          <a:stretch>
            <a:fillRect/>
          </a:stretch>
        </p:blipFill>
        <p:spPr bwMode="auto">
          <a:xfrm>
            <a:off x="454025" y="1052513"/>
            <a:ext cx="8235950" cy="192087"/>
          </a:xfrm>
          <a:prstGeom prst="rect">
            <a:avLst/>
          </a:prstGeom>
          <a:noFill/>
          <a:ln w="9525">
            <a:noFill/>
            <a:miter lim="800000"/>
            <a:headEnd/>
            <a:tailEnd/>
          </a:ln>
        </p:spPr>
      </p:pic>
      <p:sp>
        <p:nvSpPr>
          <p:cNvPr id="2" name="标题 1"/>
          <p:cNvSpPr>
            <a:spLocks noGrp="1"/>
          </p:cNvSpPr>
          <p:nvPr>
            <p:ph type="title"/>
          </p:nvPr>
        </p:nvSpPr>
        <p:spPr>
          <a:xfrm>
            <a:off x="683568" y="332656"/>
            <a:ext cx="7772400" cy="648072"/>
          </a:xfrm>
        </p:spPr>
        <p:txBody>
          <a:bodyPr/>
          <a:lstStyle>
            <a:lvl1pPr>
              <a:defRPr sz="3600">
                <a:solidFill>
                  <a:srgbClr val="0000FF"/>
                </a:solidFill>
                <a:latin typeface="华文行楷" pitchFamily="2" charset="-122"/>
                <a:ea typeface="华文行楷" pitchFamily="2" charset="-122"/>
              </a:defRPr>
            </a:lvl1pPr>
          </a:lstStyle>
          <a:p>
            <a:r>
              <a:rPr lang="zh-CN" altLang="en-US" dirty="0"/>
              <a:t>单击此处编辑母版标题样式</a:t>
            </a:r>
          </a:p>
        </p:txBody>
      </p:sp>
      <p:sp>
        <p:nvSpPr>
          <p:cNvPr id="3" name="内容占位符 2"/>
          <p:cNvSpPr>
            <a:spLocks noGrp="1"/>
          </p:cNvSpPr>
          <p:nvPr>
            <p:ph idx="1"/>
          </p:nvPr>
        </p:nvSpPr>
        <p:spPr>
          <a:xfrm>
            <a:off x="467544" y="1412776"/>
            <a:ext cx="8208912" cy="4683224"/>
          </a:xfrm>
        </p:spPr>
        <p:txBody>
          <a:bodyPr/>
          <a:lstStyle>
            <a:lvl1pPr>
              <a:lnSpc>
                <a:spcPct val="110000"/>
              </a:lnSpc>
              <a:spcAft>
                <a:spcPts val="600"/>
              </a:spcAft>
              <a:buClr>
                <a:srgbClr val="0000FF"/>
              </a:buClr>
              <a:buSzPct val="60000"/>
              <a:buFont typeface="Wingdings" pitchFamily="2" charset="2"/>
              <a:buChar char="n"/>
              <a:defRPr sz="2400">
                <a:solidFill>
                  <a:srgbClr val="0000FF"/>
                </a:solidFill>
                <a:latin typeface="楷体" pitchFamily="49" charset="-122"/>
                <a:ea typeface="楷体" pitchFamily="49" charset="-122"/>
              </a:defRPr>
            </a:lvl1pPr>
            <a:lvl2pPr>
              <a:lnSpc>
                <a:spcPct val="110000"/>
              </a:lnSpc>
              <a:spcAft>
                <a:spcPts val="600"/>
              </a:spcAft>
              <a:buClr>
                <a:srgbClr val="0000FF"/>
              </a:buClr>
              <a:buSzPct val="65000"/>
              <a:buFont typeface="Wingdings" pitchFamily="2" charset="2"/>
              <a:buChar char="Ø"/>
              <a:defRPr sz="2200">
                <a:solidFill>
                  <a:srgbClr val="0000FF"/>
                </a:solidFill>
                <a:latin typeface="楷体" pitchFamily="49" charset="-122"/>
                <a:ea typeface="楷体" pitchFamily="49" charset="-122"/>
              </a:defRPr>
            </a:lvl2pPr>
            <a:lvl3pPr>
              <a:lnSpc>
                <a:spcPct val="110000"/>
              </a:lnSpc>
              <a:spcAft>
                <a:spcPts val="600"/>
              </a:spcAft>
              <a:defRPr sz="2200">
                <a:solidFill>
                  <a:srgbClr val="0000FF"/>
                </a:solidFill>
                <a:latin typeface="楷体" pitchFamily="49" charset="-122"/>
                <a:ea typeface="楷体" pitchFamily="49" charset="-122"/>
              </a:defRPr>
            </a:lvl3pPr>
            <a:lvl4pPr>
              <a:lnSpc>
                <a:spcPct val="110000"/>
              </a:lnSpc>
              <a:spcAft>
                <a:spcPts val="600"/>
              </a:spcAft>
              <a:defRPr>
                <a:solidFill>
                  <a:srgbClr val="0000FF"/>
                </a:solidFill>
                <a:latin typeface="楷体" pitchFamily="49" charset="-122"/>
                <a:ea typeface="楷体" pitchFamily="49" charset="-122"/>
              </a:defRPr>
            </a:lvl4pPr>
            <a:lvl5pPr>
              <a:lnSpc>
                <a:spcPct val="110000"/>
              </a:lnSpc>
              <a:spcAft>
                <a:spcPts val="600"/>
              </a:spcAft>
              <a:defRPr>
                <a:solidFill>
                  <a:srgbClr val="0000FF"/>
                </a:solidFill>
                <a:latin typeface="楷体" pitchFamily="49" charset="-122"/>
                <a:ea typeface="楷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a:xfrm>
            <a:off x="8174038" y="6381750"/>
            <a:ext cx="862012" cy="323850"/>
          </a:xfrm>
        </p:spPr>
        <p:txBody>
          <a:bodyPr/>
          <a:lstStyle>
            <a:lvl1pPr algn="ctr">
              <a:defRPr/>
            </a:lvl1pPr>
          </a:lstStyle>
          <a:p>
            <a:pPr>
              <a:defRPr/>
            </a:pPr>
            <a:fld id="{2D45A091-EB1F-4B0C-A799-AAE9E1441181}" type="slidenum">
              <a:rPr lang="en-US" altLang="zh-CN"/>
              <a:pPr>
                <a:defRPr/>
              </a:pPr>
              <a:t>‹#›</a:t>
            </a:fld>
            <a:endParaRPr lang="en-US" altLang="zh-CN"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矩形 7"/>
          <p:cNvSpPr/>
          <p:nvPr/>
        </p:nvSpPr>
        <p:spPr>
          <a:xfrm>
            <a:off x="2786063" y="1054100"/>
            <a:ext cx="5903912"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lnSpc>
                <a:spcPct val="90000"/>
              </a:lnSpc>
              <a:spcBef>
                <a:spcPct val="20000"/>
              </a:spcBef>
              <a:defRPr/>
            </a:pPr>
            <a:endParaRPr kumimoji="0" lang="zh-CN" altLang="en-US"/>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lang="zh-CN" altLang="en-US"/>
              <a:t>单击此处编辑母版标题样式</a:t>
            </a:r>
            <a:endParaRPr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日期占位符 4"/>
          <p:cNvSpPr>
            <a:spLocks noGrp="1"/>
          </p:cNvSpPr>
          <p:nvPr>
            <p:ph type="dt" sz="half" idx="10"/>
          </p:nvPr>
        </p:nvSpPr>
        <p:spPr/>
        <p:txBody>
          <a:bodyPr/>
          <a:lstStyle>
            <a:lvl1pPr>
              <a:defRPr/>
            </a:lvl1pPr>
          </a:lstStyle>
          <a:p>
            <a:pPr>
              <a:defRPr/>
            </a:pPr>
            <a:endParaRPr lang="en-US" altLang="zh-CN"/>
          </a:p>
        </p:txBody>
      </p:sp>
      <p:sp>
        <p:nvSpPr>
          <p:cNvPr id="7" name="页脚占位符 5"/>
          <p:cNvSpPr>
            <a:spLocks noGrp="1"/>
          </p:cNvSpPr>
          <p:nvPr>
            <p:ph type="ftr" sz="quarter" idx="11"/>
          </p:nvPr>
        </p:nvSpPr>
        <p:spPr/>
        <p:txBody>
          <a:bodyPr/>
          <a:lstStyle>
            <a:lvl1pPr>
              <a:defRPr/>
            </a:lvl1pPr>
          </a:lstStyle>
          <a:p>
            <a:pPr>
              <a:defRPr/>
            </a:pPr>
            <a:endParaRPr lang="en-US" altLang="zh-CN"/>
          </a:p>
        </p:txBody>
      </p:sp>
      <p:sp>
        <p:nvSpPr>
          <p:cNvPr id="8" name="灯片编号占位符 6"/>
          <p:cNvSpPr>
            <a:spLocks noGrp="1"/>
          </p:cNvSpPr>
          <p:nvPr>
            <p:ph type="sldNum" sz="quarter" idx="12"/>
          </p:nvPr>
        </p:nvSpPr>
        <p:spPr/>
        <p:txBody>
          <a:bodyPr/>
          <a:lstStyle>
            <a:lvl1pPr>
              <a:defRPr/>
            </a:lvl1pPr>
          </a:lstStyle>
          <a:p>
            <a:pPr>
              <a:defRPr/>
            </a:pPr>
            <a:fld id="{AD639578-D5D3-4A11-9D7E-39FDBDE6F4C6}" type="slidenum">
              <a:rPr lang="en-US" altLang="zh-CN"/>
              <a:pPr>
                <a:defRPr/>
              </a:pPr>
              <a:t>‹#›</a:t>
            </a:fld>
            <a:r>
              <a:rPr lang="en-US" altLang="zh-CN"/>
              <a:t>/29</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lstStyle>
            <a:lvl1pPr algn="l">
              <a:defRPr sz="2400" b="0"/>
            </a:lvl1pPr>
          </a:lstStyle>
          <a:p>
            <a:r>
              <a:rPr lang="zh-CN" altLang="en-US"/>
              <a:t>单击此处编辑母版标题样式</a:t>
            </a:r>
            <a:endParaRPr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D51C91B8-C7C3-4860-84F5-9012DB08B151}" type="slidenum">
              <a:rPr lang="en-US" altLang="zh-CN"/>
              <a:pPr>
                <a:defRPr/>
              </a:pPr>
              <a:t>‹#›</a:t>
            </a:fld>
            <a:r>
              <a:rPr lang="en-US" altLang="zh-CN"/>
              <a:t>/29</a:t>
            </a:r>
          </a:p>
        </p:txBody>
      </p:sp>
    </p:spTree>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4" name="矩形 6"/>
          <p:cNvSpPr/>
          <p:nvPr/>
        </p:nvSpPr>
        <p:spPr>
          <a:xfrm>
            <a:off x="457200" y="1411288"/>
            <a:ext cx="82296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lnSpc>
                <a:spcPct val="90000"/>
              </a:lnSpc>
              <a:spcBef>
                <a:spcPct val="20000"/>
              </a:spcBef>
              <a:defRPr/>
            </a:pPr>
            <a:endParaRPr kumimoji="0" lang="zh-CN" altLang="en-US"/>
          </a:p>
        </p:txBody>
      </p:sp>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03C1A931-4C58-4E23-A446-B549331DF10C}" type="slidenum">
              <a:rPr lang="en-US" altLang="zh-CN"/>
              <a:pPr>
                <a:defRPr/>
              </a:pPr>
              <a:t>‹#›</a:t>
            </a:fld>
            <a:r>
              <a:rPr lang="en-US" altLang="zh-CN"/>
              <a:t>/29</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274638"/>
            <a:ext cx="6686568" cy="601188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2F82E82D-9456-4C1C-AD9B-DA8F13E83D38}" type="slidenum">
              <a:rPr lang="en-US" altLang="zh-CN"/>
              <a:pPr>
                <a:defRPr/>
              </a:pPr>
              <a:t>‹#›</a:t>
            </a:fld>
            <a:r>
              <a:rPr lang="en-US" altLang="zh-CN"/>
              <a:t>/29</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F052D38-B18D-470D-BC98-5EC2E5561E9B}" type="slidenum">
              <a:rPr lang="en-US" altLang="zh-CN"/>
              <a:pPr>
                <a:defRPr/>
              </a:pPr>
              <a:t>‹#›</a:t>
            </a:fld>
            <a:r>
              <a:rPr lang="en-US" altLang="zh-CN"/>
              <a:t>/29</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B6805DA-05EC-4B77-88D0-473B9FDF7240}" type="slidenum">
              <a:rPr lang="en-US" altLang="zh-CN"/>
              <a:pPr>
                <a:defRPr/>
              </a:pPr>
              <a:t>‹#›</a:t>
            </a:fld>
            <a:r>
              <a:rPr lang="en-US" altLang="zh-CN"/>
              <a:t>/29</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C05EA261-06E7-478F-8C6C-BDE8ADB8AFD3}" type="slidenum">
              <a:rPr lang="en-US" altLang="zh-CN"/>
              <a:pPr>
                <a:defRPr/>
              </a:pPr>
              <a:t>‹#›</a:t>
            </a:fld>
            <a:r>
              <a:rPr lang="en-US" altLang="zh-CN"/>
              <a:t>/29</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3" name="图片 9" descr="屏幕剪辑"/>
          <p:cNvPicPr>
            <a:picLocks noChangeAspect="1"/>
          </p:cNvPicPr>
          <p:nvPr userDrawn="1"/>
        </p:nvPicPr>
        <p:blipFill>
          <a:blip r:embed="rId2"/>
          <a:srcRect/>
          <a:stretch>
            <a:fillRect/>
          </a:stretch>
        </p:blipFill>
        <p:spPr bwMode="auto">
          <a:xfrm>
            <a:off x="512763" y="3357563"/>
            <a:ext cx="8235950" cy="192087"/>
          </a:xfrm>
          <a:prstGeom prst="rect">
            <a:avLst/>
          </a:prstGeom>
          <a:noFill/>
          <a:ln w="9525">
            <a:noFill/>
            <a:miter lim="800000"/>
            <a:headEnd/>
            <a:tailEnd/>
          </a:ln>
        </p:spPr>
      </p:pic>
      <p:sp>
        <p:nvSpPr>
          <p:cNvPr id="2" name="标题 1"/>
          <p:cNvSpPr>
            <a:spLocks noGrp="1"/>
          </p:cNvSpPr>
          <p:nvPr>
            <p:ph type="title"/>
          </p:nvPr>
        </p:nvSpPr>
        <p:spPr>
          <a:xfrm>
            <a:off x="611560" y="2213992"/>
            <a:ext cx="7772400" cy="1143000"/>
          </a:xfrm>
        </p:spPr>
        <p:txBody>
          <a:bodyPr/>
          <a:lstStyle>
            <a:lvl1pPr>
              <a:defRPr>
                <a:latin typeface="Comic Sans MS" pitchFamily="66" charset="0"/>
              </a:defRPr>
            </a:lvl1pPr>
          </a:lstStyle>
          <a:p>
            <a:r>
              <a:rPr lang="zh-CN" altLang="en-US"/>
              <a:t>单击此处编辑母版标题样式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A24D3D2A-BFA2-45B2-ACF4-B18E5059340A}" type="slidenum">
              <a:rPr lang="en-US" altLang="zh-CN"/>
              <a:pPr>
                <a:defRPr/>
              </a:pPr>
              <a:t>‹#›</a:t>
            </a:fld>
            <a:r>
              <a:rPr lang="en-US" altLang="zh-CN"/>
              <a:t>/29</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59F6881-5519-4958-91EA-BFB474EA4A28}" type="slidenum">
              <a:rPr lang="en-US" altLang="zh-CN"/>
              <a:pPr>
                <a:defRPr/>
              </a:pPr>
              <a:t>‹#›</a:t>
            </a:fld>
            <a:r>
              <a:rPr lang="en-US" altLang="zh-CN"/>
              <a:t>/29</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25E22BF-7665-47D8-AA46-57DA0EC467CD}" type="slidenum">
              <a:rPr lang="en-US" altLang="zh-CN"/>
              <a:pPr>
                <a:defRPr/>
              </a:pPr>
              <a:t>‹#›</a:t>
            </a:fld>
            <a:r>
              <a:rPr lang="en-US" altLang="zh-CN"/>
              <a:t>/29</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4.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0723"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defRPr sz="1400">
                <a:solidFill>
                  <a:schemeClr val="tx1"/>
                </a:solidFill>
                <a:latin typeface="+mn-lt"/>
                <a:ea typeface="+mn-ea"/>
                <a:cs typeface="+mn-cs"/>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lnSpc>
                <a:spcPct val="100000"/>
              </a:lnSpc>
              <a:spcBef>
                <a:spcPct val="0"/>
              </a:spcBef>
              <a:defRPr sz="1400">
                <a:solidFill>
                  <a:schemeClr val="tx1"/>
                </a:solidFill>
                <a:latin typeface="+mn-lt"/>
                <a:ea typeface="+mn-ea"/>
                <a:cs typeface="+mn-cs"/>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400">
                <a:solidFill>
                  <a:schemeClr val="tx1"/>
                </a:solidFill>
                <a:latin typeface="+mn-lt"/>
                <a:ea typeface="+mn-ea"/>
                <a:cs typeface="+mn-cs"/>
              </a:defRPr>
            </a:lvl1pPr>
          </a:lstStyle>
          <a:p>
            <a:pPr>
              <a:defRPr/>
            </a:pPr>
            <a:fld id="{05DDB1EA-B0EC-4B57-83FC-A37F5CB27D72}" type="slidenum">
              <a:rPr lang="en-US" altLang="zh-CN"/>
              <a:pPr>
                <a:defRPr/>
              </a:pPr>
              <a:t>‹#›</a:t>
            </a:fld>
            <a:r>
              <a:rPr lang="en-US" altLang="zh-CN"/>
              <a:t>/29</a:t>
            </a:r>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696" r:id="rId3"/>
    <p:sldLayoutId id="2147483695" r:id="rId4"/>
    <p:sldLayoutId id="2147483694" r:id="rId5"/>
    <p:sldLayoutId id="2147483700" r:id="rId6"/>
    <p:sldLayoutId id="2147483693" r:id="rId7"/>
    <p:sldLayoutId id="2147483692" r:id="rId8"/>
    <p:sldLayoutId id="2147483691" r:id="rId9"/>
    <p:sldLayoutId id="2147483690" r:id="rId10"/>
    <p:sldLayoutId id="2147483689" r:id="rId11"/>
    <p:sldLayoutId id="2147483688" r:id="rId12"/>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charset="-122"/>
        </a:defRPr>
      </a:lvl5pPr>
      <a:lvl6pPr marL="457200" algn="ctr" rtl="0" fontAlgn="base">
        <a:spcBef>
          <a:spcPct val="0"/>
        </a:spcBef>
        <a:spcAft>
          <a:spcPct val="0"/>
        </a:spcAft>
        <a:defRPr kumimoji="1" sz="4400">
          <a:solidFill>
            <a:schemeClr val="tx2"/>
          </a:solidFill>
          <a:latin typeface="Times New Roman" pitchFamily="18" charset="0"/>
          <a:ea typeface="宋体" charset="-122"/>
        </a:defRPr>
      </a:lvl6pPr>
      <a:lvl7pPr marL="914400" algn="ctr" rtl="0" fontAlgn="base">
        <a:spcBef>
          <a:spcPct val="0"/>
        </a:spcBef>
        <a:spcAft>
          <a:spcPct val="0"/>
        </a:spcAft>
        <a:defRPr kumimoji="1" sz="4400">
          <a:solidFill>
            <a:schemeClr val="tx2"/>
          </a:solidFill>
          <a:latin typeface="Times New Roman" pitchFamily="18" charset="0"/>
          <a:ea typeface="宋体" charset="-122"/>
        </a:defRPr>
      </a:lvl7pPr>
      <a:lvl8pPr marL="1371600" algn="ctr" rtl="0" fontAlgn="base">
        <a:spcBef>
          <a:spcPct val="0"/>
        </a:spcBef>
        <a:spcAft>
          <a:spcPct val="0"/>
        </a:spcAft>
        <a:defRPr kumimoji="1" sz="4400">
          <a:solidFill>
            <a:schemeClr val="tx2"/>
          </a:solidFill>
          <a:latin typeface="Times New Roman" pitchFamily="18" charset="0"/>
          <a:ea typeface="宋体" charset="-122"/>
        </a:defRPr>
      </a:lvl8pPr>
      <a:lvl9pPr marL="1828800" algn="ctr" rtl="0" fontAlgn="base">
        <a:spcBef>
          <a:spcPct val="0"/>
        </a:spcBef>
        <a:spcAft>
          <a:spcPct val="0"/>
        </a:spcAft>
        <a:defRPr kumimoji="1" sz="4400">
          <a:solidFill>
            <a:schemeClr val="tx2"/>
          </a:solidFill>
          <a:latin typeface="Times New Roman" pitchFamily="18" charset="0"/>
          <a:ea typeface="宋体"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0" y="6678613"/>
            <a:ext cx="9144000" cy="179387"/>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lnSpc>
                <a:spcPct val="90000"/>
              </a:lnSpc>
              <a:spcBef>
                <a:spcPct val="20000"/>
              </a:spcBef>
              <a:defRPr/>
            </a:pPr>
            <a:endParaRPr kumimoji="0" lang="zh-CN" altLang="en-US"/>
          </a:p>
        </p:txBody>
      </p:sp>
      <p:sp>
        <p:nvSpPr>
          <p:cNvPr id="14339"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smtClean="0"/>
          </a:p>
        </p:txBody>
      </p:sp>
      <p:sp>
        <p:nvSpPr>
          <p:cNvPr id="14340" name="文本占位符 2"/>
          <p:cNvSpPr>
            <a:spLocks noGrp="1"/>
          </p:cNvSpPr>
          <p:nvPr>
            <p:ph type="body" idx="1"/>
          </p:nvPr>
        </p:nvSpPr>
        <p:spPr bwMode="auto">
          <a:xfrm>
            <a:off x="457200" y="1600200"/>
            <a:ext cx="8229600" cy="46863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4" name="日期占位符 3"/>
          <p:cNvSpPr>
            <a:spLocks noGrp="1"/>
          </p:cNvSpPr>
          <p:nvPr>
            <p:ph type="dt" sz="half" idx="2"/>
          </p:nvPr>
        </p:nvSpPr>
        <p:spPr>
          <a:xfrm>
            <a:off x="76200" y="6400800"/>
            <a:ext cx="3200400" cy="284163"/>
          </a:xfrm>
          <a:prstGeom prst="rect">
            <a:avLst/>
          </a:prstGeom>
        </p:spPr>
        <p:txBody>
          <a:bodyPr vert="horz" rtlCol="0" anchor="b"/>
          <a:lstStyle>
            <a:lvl1pPr algn="l" eaLnBrk="1" latinLnBrk="0" hangingPunct="1">
              <a:lnSpc>
                <a:spcPct val="90000"/>
              </a:lnSpc>
              <a:spcBef>
                <a:spcPct val="20000"/>
              </a:spcBef>
              <a:defRPr kumimoji="0" sz="1100">
                <a:solidFill>
                  <a:schemeClr val="tx2">
                    <a:lumMod val="75000"/>
                    <a:lumOff val="25000"/>
                  </a:schemeClr>
                </a:solidFill>
                <a:latin typeface="楷体_GB2312" pitchFamily="49" charset="-122"/>
                <a:ea typeface="楷体_GB2312" pitchFamily="49" charset="-122"/>
                <a:cs typeface="+mn-cs"/>
              </a:defRPr>
            </a:lvl1pPr>
          </a:lstStyle>
          <a:p>
            <a:pPr>
              <a:defRPr/>
            </a:pPr>
            <a:endParaRPr lang="en-US" altLang="zh-CN"/>
          </a:p>
        </p:txBody>
      </p:sp>
      <p:sp>
        <p:nvSpPr>
          <p:cNvPr id="5" name="页脚占位符 4"/>
          <p:cNvSpPr>
            <a:spLocks noGrp="1"/>
          </p:cNvSpPr>
          <p:nvPr>
            <p:ph type="ftr" sz="quarter" idx="3"/>
          </p:nvPr>
        </p:nvSpPr>
        <p:spPr>
          <a:xfrm>
            <a:off x="5334000" y="6400800"/>
            <a:ext cx="3733800" cy="284163"/>
          </a:xfrm>
          <a:prstGeom prst="rect">
            <a:avLst/>
          </a:prstGeom>
        </p:spPr>
        <p:txBody>
          <a:bodyPr vert="horz" rtlCol="0" anchor="ctr"/>
          <a:lstStyle>
            <a:lvl1pPr algn="r" eaLnBrk="1" latinLnBrk="0" hangingPunct="1">
              <a:lnSpc>
                <a:spcPct val="90000"/>
              </a:lnSpc>
              <a:spcBef>
                <a:spcPct val="20000"/>
              </a:spcBef>
              <a:defRPr kumimoji="0" sz="1100">
                <a:solidFill>
                  <a:schemeClr val="tx2">
                    <a:lumMod val="75000"/>
                    <a:lumOff val="25000"/>
                  </a:schemeClr>
                </a:solidFill>
                <a:latin typeface="楷体_GB2312" pitchFamily="49" charset="-122"/>
                <a:ea typeface="楷体_GB2312" pitchFamily="49" charset="-122"/>
                <a:cs typeface="+mn-cs"/>
              </a:defRPr>
            </a:lvl1pPr>
          </a:lstStyle>
          <a:p>
            <a:pPr>
              <a:defRPr/>
            </a:pPr>
            <a:endParaRPr lang="en-US" altLang="zh-CN"/>
          </a:p>
        </p:txBody>
      </p:sp>
      <p:sp>
        <p:nvSpPr>
          <p:cNvPr id="6" name="灯片编号占位符 5"/>
          <p:cNvSpPr>
            <a:spLocks noGrp="1"/>
          </p:cNvSpPr>
          <p:nvPr>
            <p:ph type="sldNum" sz="quarter" idx="4"/>
          </p:nvPr>
        </p:nvSpPr>
        <p:spPr>
          <a:xfrm>
            <a:off x="4114800" y="6400800"/>
            <a:ext cx="914400" cy="284163"/>
          </a:xfrm>
          <a:prstGeom prst="rect">
            <a:avLst/>
          </a:prstGeom>
          <a:noFill/>
        </p:spPr>
        <p:txBody>
          <a:bodyPr vert="horz" lIns="45720" rIns="45720" rtlCol="0" anchor="ctr"/>
          <a:lstStyle>
            <a:lvl1pPr algn="ctr" eaLnBrk="1" latinLnBrk="0" hangingPunct="1">
              <a:lnSpc>
                <a:spcPct val="90000"/>
              </a:lnSpc>
              <a:spcBef>
                <a:spcPct val="20000"/>
              </a:spcBef>
              <a:defRPr kumimoji="0" sz="1100" b="0">
                <a:solidFill>
                  <a:schemeClr val="tx2">
                    <a:lumMod val="75000"/>
                    <a:lumOff val="25000"/>
                  </a:schemeClr>
                </a:solidFill>
                <a:latin typeface="楷体_GB2312" pitchFamily="49" charset="-122"/>
                <a:ea typeface="楷体_GB2312" pitchFamily="49" charset="-122"/>
                <a:cs typeface="+mn-cs"/>
              </a:defRPr>
            </a:lvl1pPr>
          </a:lstStyle>
          <a:p>
            <a:pPr>
              <a:defRPr/>
            </a:pPr>
            <a:fld id="{CEAB60D8-C792-4A0D-8A95-96B6EE25B6E9}" type="slidenum">
              <a:rPr lang="en-US" altLang="zh-CN"/>
              <a:pPr>
                <a:defRPr/>
              </a:pPr>
              <a:t>‹#›</a:t>
            </a:fld>
            <a:r>
              <a:rPr lang="en-US" altLang="zh-CN"/>
              <a:t>/29</a:t>
            </a:r>
          </a:p>
        </p:txBody>
      </p:sp>
      <p:sp>
        <p:nvSpPr>
          <p:cNvPr id="8" name="矩形 7"/>
          <p:cNvSpPr/>
          <p:nvPr/>
        </p:nvSpPr>
        <p:spPr>
          <a:xfrm>
            <a:off x="0" y="0"/>
            <a:ext cx="9144000" cy="10795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lnSpc>
                <a:spcPct val="90000"/>
              </a:lnSpc>
              <a:spcBef>
                <a:spcPct val="20000"/>
              </a:spcBef>
              <a:defRPr/>
            </a:pPr>
            <a:endParaRPr kumimoji="0" lang="zh-CN" altLang="en-US"/>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697" r:id="rId11"/>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2pPr>
      <a:lvl3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3pPr>
      <a:lvl4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4pPr>
      <a:lvl5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0" fontAlgn="base" hangingPunct="0">
        <a:spcBef>
          <a:spcPct val="20000"/>
        </a:spcBef>
        <a:spcAft>
          <a:spcPct val="0"/>
        </a:spcAft>
        <a:buClr>
          <a:schemeClr val="tx2"/>
        </a:buClr>
        <a:buSzPct val="50000"/>
        <a:buFont typeface="Wingdings 2"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3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8.png"/></Relationships>
</file>

<file path=ppt/slides/_rels/slide93.xml.rels><?xml version="1.0" encoding="UTF-8" standalone="yes"?>
<Relationships xmlns="http://schemas.openxmlformats.org/package/2006/relationships"><Relationship Id="rId2" Type="http://schemas.openxmlformats.org/officeDocument/2006/relationships/slide" Target="slide9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p:cNvSpPr>
            <a:spLocks noGrp="1"/>
          </p:cNvSpPr>
          <p:nvPr>
            <p:ph type="ctrTitle"/>
          </p:nvPr>
        </p:nvSpPr>
        <p:spPr>
          <a:xfrm>
            <a:off x="684213" y="2133600"/>
            <a:ext cx="7772400" cy="1036638"/>
          </a:xfrm>
        </p:spPr>
        <p:txBody>
          <a:bodyPr/>
          <a:lstStyle/>
          <a:p>
            <a:pPr eaLnBrk="1" hangingPunct="1"/>
            <a:r>
              <a:rPr lang="zh-CN" altLang="en-US" smtClean="0">
                <a:solidFill>
                  <a:srgbClr val="0000FF"/>
                </a:solidFill>
                <a:latin typeface="华文行楷" pitchFamily="2" charset="-122"/>
                <a:ea typeface="华文行楷" pitchFamily="2" charset="-122"/>
              </a:rPr>
              <a:t>第</a:t>
            </a:r>
            <a:r>
              <a:rPr lang="en-US" altLang="zh-CN" smtClean="0">
                <a:solidFill>
                  <a:srgbClr val="0000FF"/>
                </a:solidFill>
                <a:latin typeface="华文行楷" pitchFamily="2" charset="-122"/>
                <a:ea typeface="华文行楷" pitchFamily="2" charset="-122"/>
              </a:rPr>
              <a:t>1</a:t>
            </a:r>
            <a:r>
              <a:rPr lang="zh-CN" altLang="en-US" smtClean="0">
                <a:solidFill>
                  <a:srgbClr val="0000FF"/>
                </a:solidFill>
                <a:latin typeface="华文行楷" pitchFamily="2" charset="-122"/>
                <a:ea typeface="华文行楷" pitchFamily="2" charset="-122"/>
              </a:rPr>
              <a:t>章 数理逻辑</a:t>
            </a:r>
          </a:p>
        </p:txBody>
      </p:sp>
      <p:pic>
        <p:nvPicPr>
          <p:cNvPr id="27650" name="图片 7" descr="屏幕剪辑"/>
          <p:cNvPicPr>
            <a:picLocks noChangeAspect="1"/>
          </p:cNvPicPr>
          <p:nvPr/>
        </p:nvPicPr>
        <p:blipFill>
          <a:blip r:embed="rId2"/>
          <a:srcRect/>
          <a:stretch>
            <a:fillRect/>
          </a:stretch>
        </p:blipFill>
        <p:spPr bwMode="auto">
          <a:xfrm>
            <a:off x="598488" y="3308350"/>
            <a:ext cx="8234362" cy="192088"/>
          </a:xfrm>
          <a:prstGeom prst="rect">
            <a:avLst/>
          </a:prstGeom>
          <a:noFill/>
          <a:ln w="9525">
            <a:noFill/>
            <a:miter lim="800000"/>
            <a:headEnd/>
            <a:tailEnd/>
          </a:ln>
        </p:spPr>
      </p:pic>
      <p:sp>
        <p:nvSpPr>
          <p:cNvPr id="27651" name="文本框 3"/>
          <p:cNvSpPr txBox="1">
            <a:spLocks noChangeArrowheads="1"/>
          </p:cNvSpPr>
          <p:nvPr/>
        </p:nvSpPr>
        <p:spPr bwMode="auto">
          <a:xfrm>
            <a:off x="6659563" y="4292600"/>
            <a:ext cx="1557337" cy="1374775"/>
          </a:xfrm>
          <a:prstGeom prst="rect">
            <a:avLst/>
          </a:prstGeom>
          <a:noFill/>
          <a:ln w="9525">
            <a:noFill/>
            <a:miter lim="800000"/>
            <a:headEnd/>
            <a:tailEnd/>
          </a:ln>
        </p:spPr>
        <p:txBody>
          <a:bodyPr>
            <a:spAutoFit/>
          </a:bodyPr>
          <a:lstStyle/>
          <a:p>
            <a:pPr algn="ctr">
              <a:lnSpc>
                <a:spcPct val="90000"/>
              </a:lnSpc>
            </a:pPr>
            <a:r>
              <a:rPr kumimoji="0" lang="zh-CN" altLang="en-US" b="1">
                <a:solidFill>
                  <a:srgbClr val="0033CC"/>
                </a:solidFill>
                <a:latin typeface="华文楷体" pitchFamily="2" charset="-122"/>
                <a:ea typeface="华文楷体" pitchFamily="2" charset="-122"/>
              </a:rPr>
              <a:t>郑瑾</a:t>
            </a:r>
          </a:p>
          <a:p>
            <a:pPr algn="ctr">
              <a:lnSpc>
                <a:spcPct val="90000"/>
              </a:lnSpc>
            </a:pPr>
            <a:endParaRPr lang="en-US" altLang="zh-CN">
              <a:solidFill>
                <a:srgbClr val="0033CC"/>
              </a:solidFill>
              <a:latin typeface="华文楷体" pitchFamily="2" charset="-122"/>
              <a:ea typeface="华文楷体" pitchFamily="2" charset="-122"/>
            </a:endParaRPr>
          </a:p>
          <a:p>
            <a:pPr algn="ctr">
              <a:lnSpc>
                <a:spcPct val="90000"/>
              </a:lnSpc>
              <a:spcAft>
                <a:spcPts val="600"/>
              </a:spcAft>
            </a:pPr>
            <a:r>
              <a:rPr lang="zh-CN" altLang="en-US" sz="2000">
                <a:solidFill>
                  <a:srgbClr val="0033CC"/>
                </a:solidFill>
                <a:latin typeface="楷体" pitchFamily="49" charset="-122"/>
                <a:ea typeface="楷体" pitchFamily="49" charset="-122"/>
              </a:rPr>
              <a:t>中南大学</a:t>
            </a:r>
            <a:endParaRPr lang="en-US" altLang="zh-CN" sz="2000">
              <a:solidFill>
                <a:srgbClr val="0033CC"/>
              </a:solidFill>
              <a:latin typeface="楷体" pitchFamily="49" charset="-122"/>
              <a:ea typeface="楷体" pitchFamily="49" charset="-122"/>
            </a:endParaRPr>
          </a:p>
          <a:p>
            <a:pPr algn="ctr">
              <a:lnSpc>
                <a:spcPct val="90000"/>
              </a:lnSpc>
            </a:pPr>
            <a:r>
              <a:rPr lang="en-US" altLang="zh-CN" sz="2000">
                <a:solidFill>
                  <a:srgbClr val="0033CC"/>
                </a:solidFill>
                <a:latin typeface="楷体" pitchFamily="49" charset="-122"/>
                <a:ea typeface="楷体" pitchFamily="49" charset="-122"/>
              </a:rPr>
              <a:t>2024</a:t>
            </a:r>
            <a:r>
              <a:rPr lang="zh-CN" altLang="en-US" sz="2000">
                <a:solidFill>
                  <a:srgbClr val="0033CC"/>
                </a:solidFill>
                <a:latin typeface="楷体" pitchFamily="49" charset="-122"/>
                <a:ea typeface="楷体" pitchFamily="49" charset="-122"/>
              </a:rPr>
              <a:t>年</a:t>
            </a:r>
          </a:p>
        </p:txBody>
      </p:sp>
      <p:sp>
        <p:nvSpPr>
          <p:cNvPr id="7" name="标题 1"/>
          <p:cNvSpPr txBox="1">
            <a:spLocks/>
          </p:cNvSpPr>
          <p:nvPr/>
        </p:nvSpPr>
        <p:spPr bwMode="auto">
          <a:xfrm>
            <a:off x="684213" y="3429000"/>
            <a:ext cx="7772400" cy="1036638"/>
          </a:xfrm>
          <a:prstGeom prst="rect">
            <a:avLst/>
          </a:prstGeom>
          <a:noFill/>
          <a:ln w="9525">
            <a:noFill/>
            <a:miter lim="800000"/>
            <a:headEnd/>
            <a:tailEnd/>
          </a:ln>
        </p:spPr>
        <p:txBody>
          <a:bodyPr anchor="ctr"/>
          <a:lstStyle/>
          <a:p>
            <a:pPr algn="ctr">
              <a:defRPr/>
            </a:pPr>
            <a:r>
              <a:rPr lang="zh-CN" altLang="en-US" sz="3200" kern="0" dirty="0">
                <a:solidFill>
                  <a:srgbClr val="002060"/>
                </a:solidFill>
                <a:latin typeface="华文行楷" pitchFamily="2" charset="-122"/>
                <a:ea typeface="华文行楷" pitchFamily="2" charset="-122"/>
                <a:cs typeface="+mj-cs"/>
              </a:rPr>
              <a:t>第一部分 命题逻辑</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标题 1"/>
          <p:cNvSpPr>
            <a:spLocks noGrp="1"/>
          </p:cNvSpPr>
          <p:nvPr>
            <p:ph type="title"/>
          </p:nvPr>
        </p:nvSpPr>
        <p:spPr>
          <a:xfrm>
            <a:off x="684213" y="333375"/>
            <a:ext cx="7772400" cy="647700"/>
          </a:xfrm>
        </p:spPr>
        <p:txBody>
          <a:bodyPr/>
          <a:lstStyle/>
          <a:p>
            <a:r>
              <a:rPr lang="en-US" altLang="zh-CN" smtClean="0"/>
              <a:t>1.1.2</a:t>
            </a:r>
            <a:r>
              <a:rPr lang="zh-CN" altLang="en-US" smtClean="0"/>
              <a:t>、命题联结词</a:t>
            </a:r>
          </a:p>
        </p:txBody>
      </p:sp>
      <p:sp>
        <p:nvSpPr>
          <p:cNvPr id="192514" name="内容占位符 2"/>
          <p:cNvSpPr>
            <a:spLocks noGrp="1"/>
          </p:cNvSpPr>
          <p:nvPr>
            <p:ph idx="1"/>
          </p:nvPr>
        </p:nvSpPr>
        <p:spPr>
          <a:xfrm>
            <a:off x="468313" y="1412875"/>
            <a:ext cx="8207375" cy="4683125"/>
          </a:xfrm>
        </p:spPr>
        <p:txBody>
          <a:bodyPr/>
          <a:lstStyle/>
          <a:p>
            <a:r>
              <a:rPr lang="zh-CN" altLang="en-US" smtClean="0"/>
              <a:t>若一个命题不能分解为更简单的命题，则称为</a:t>
            </a:r>
            <a:r>
              <a:rPr lang="zh-CN" altLang="en-US" smtClean="0">
                <a:solidFill>
                  <a:srgbClr val="FF0000"/>
                </a:solidFill>
              </a:rPr>
              <a:t>原子命题</a:t>
            </a:r>
            <a:endParaRPr lang="zh-CN" altLang="en-US" smtClean="0"/>
          </a:p>
          <a:p>
            <a:r>
              <a:rPr lang="zh-CN" altLang="en-US" smtClean="0">
                <a:solidFill>
                  <a:srgbClr val="FF0000"/>
                </a:solidFill>
              </a:rPr>
              <a:t>例如：</a:t>
            </a:r>
            <a:endParaRPr lang="en-US" altLang="zh-CN" smtClean="0">
              <a:solidFill>
                <a:srgbClr val="FF0000"/>
              </a:solidFill>
            </a:endParaRPr>
          </a:p>
          <a:p>
            <a:pPr lvl="1"/>
            <a:r>
              <a:rPr lang="en-US" altLang="zh-CN" smtClean="0"/>
              <a:t>P</a:t>
            </a:r>
            <a:r>
              <a:rPr lang="zh-CN" altLang="en-US" smtClean="0"/>
              <a:t>：今天下雨。</a:t>
            </a:r>
            <a:endParaRPr lang="en-US" altLang="zh-CN" smtClean="0"/>
          </a:p>
          <a:p>
            <a:pPr lvl="1"/>
            <a:r>
              <a:rPr lang="en-US" altLang="zh-CN" smtClean="0"/>
              <a:t>Q</a:t>
            </a:r>
            <a:r>
              <a:rPr lang="zh-CN" altLang="en-US" smtClean="0"/>
              <a:t>：</a:t>
            </a:r>
            <a:r>
              <a:rPr lang="en-US" altLang="zh-CN" smtClean="0"/>
              <a:t>2</a:t>
            </a:r>
            <a:r>
              <a:rPr lang="zh-CN" altLang="en-US" smtClean="0"/>
              <a:t>是偶数而</a:t>
            </a:r>
            <a:r>
              <a:rPr lang="en-US" altLang="zh-CN" smtClean="0"/>
              <a:t>3</a:t>
            </a:r>
            <a:r>
              <a:rPr lang="zh-CN" altLang="en-US" smtClean="0"/>
              <a:t>是奇数。</a:t>
            </a:r>
            <a:endParaRPr lang="en-US" altLang="zh-CN" smtClean="0"/>
          </a:p>
          <a:p>
            <a:pPr lvl="1"/>
            <a:r>
              <a:rPr lang="en-US" altLang="zh-CN" smtClean="0"/>
              <a:t>P</a:t>
            </a:r>
            <a:r>
              <a:rPr lang="zh-CN" altLang="en-US" smtClean="0"/>
              <a:t>是原子命题，</a:t>
            </a:r>
            <a:r>
              <a:rPr lang="en-US" altLang="zh-CN" u="sng" smtClean="0"/>
              <a:t>Q</a:t>
            </a:r>
            <a:r>
              <a:rPr lang="zh-CN" altLang="en-US" u="sng" smtClean="0"/>
              <a:t>不是原子命题</a:t>
            </a:r>
            <a:r>
              <a:rPr lang="zh-CN" altLang="en-US" smtClean="0"/>
              <a:t>，因为，</a:t>
            </a:r>
            <a:r>
              <a:rPr lang="en-US" altLang="zh-CN" smtClean="0"/>
              <a:t>Q</a:t>
            </a:r>
            <a:r>
              <a:rPr lang="zh-CN" altLang="en-US" smtClean="0"/>
              <a:t>还可以分解为“</a:t>
            </a:r>
            <a:r>
              <a:rPr lang="en-US" altLang="zh-CN" smtClean="0"/>
              <a:t>2</a:t>
            </a:r>
            <a:r>
              <a:rPr lang="zh-CN" altLang="en-US" smtClean="0"/>
              <a:t>是偶数”和“</a:t>
            </a:r>
            <a:r>
              <a:rPr lang="en-US" altLang="zh-CN" smtClean="0"/>
              <a:t>3</a:t>
            </a:r>
            <a:r>
              <a:rPr lang="zh-CN" altLang="en-US" smtClean="0"/>
              <a:t>是奇数”两个命题。</a:t>
            </a:r>
            <a:endParaRPr lang="en-US" altLang="zh-CN" smtClean="0"/>
          </a:p>
          <a:p>
            <a:r>
              <a:rPr lang="zh-CN" altLang="en-US" smtClean="0"/>
              <a:t>包含两个和两个以上命题的句子叫做</a:t>
            </a:r>
            <a:r>
              <a:rPr lang="zh-CN" altLang="en-US" smtClean="0">
                <a:solidFill>
                  <a:srgbClr val="FF0000"/>
                </a:solidFill>
              </a:rPr>
              <a:t>复合命题</a:t>
            </a:r>
            <a:r>
              <a:rPr lang="zh-CN" altLang="en-US" smtClean="0"/>
              <a:t>；</a:t>
            </a:r>
          </a:p>
          <a:p>
            <a:pPr lvl="1">
              <a:buSzPct val="60000"/>
              <a:buFont typeface="Wingdings" pitchFamily="2" charset="2"/>
              <a:buNone/>
            </a:pPr>
            <a:r>
              <a:rPr lang="zh-CN" altLang="en-US" sz="2000" smtClean="0"/>
              <a:t>例：如果太阳从西边升起，我就可以长生不老。</a:t>
            </a:r>
          </a:p>
          <a:p>
            <a:r>
              <a:rPr lang="zh-CN" altLang="en-US" smtClean="0"/>
              <a:t>复合命题通过简单命题和</a:t>
            </a:r>
            <a:r>
              <a:rPr lang="zh-CN" altLang="en-US" smtClean="0">
                <a:solidFill>
                  <a:srgbClr val="FF0000"/>
                </a:solidFill>
              </a:rPr>
              <a:t>联结词</a:t>
            </a:r>
            <a:r>
              <a:rPr lang="zh-CN" altLang="en-US" smtClean="0"/>
              <a:t>表达出来。</a:t>
            </a:r>
          </a:p>
        </p:txBody>
      </p:sp>
      <p:sp>
        <p:nvSpPr>
          <p:cNvPr id="4" name="灯片编号占位符 3"/>
          <p:cNvSpPr>
            <a:spLocks noGrp="1"/>
          </p:cNvSpPr>
          <p:nvPr>
            <p:ph type="sldNum" sz="quarter" idx="12"/>
          </p:nvPr>
        </p:nvSpPr>
        <p:spPr/>
        <p:txBody>
          <a:bodyPr/>
          <a:lstStyle/>
          <a:p>
            <a:pPr>
              <a:defRPr/>
            </a:pPr>
            <a:fld id="{199F3689-BC9A-453F-985D-9D765F990B52}" type="slidenum">
              <a:rPr lang="en-US" altLang="zh-CN"/>
              <a:pPr>
                <a:defRPr/>
              </a:pPr>
              <a:t>10</a:t>
            </a:fld>
            <a:endParaRPr lang="en-US" altLang="zh-CN"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5" name="标题 1"/>
          <p:cNvSpPr>
            <a:spLocks noGrp="1"/>
          </p:cNvSpPr>
          <p:nvPr>
            <p:ph type="title"/>
          </p:nvPr>
        </p:nvSpPr>
        <p:spPr>
          <a:xfrm>
            <a:off x="684213" y="333375"/>
            <a:ext cx="7772400" cy="647700"/>
          </a:xfrm>
        </p:spPr>
        <p:txBody>
          <a:bodyPr/>
          <a:lstStyle/>
          <a:p>
            <a:r>
              <a:rPr lang="zh-CN" altLang="en-US" smtClean="0"/>
              <a:t>有效结论和正确结论</a:t>
            </a:r>
          </a:p>
        </p:txBody>
      </p:sp>
      <p:sp>
        <p:nvSpPr>
          <p:cNvPr id="200706" name="内容占位符 2"/>
          <p:cNvSpPr>
            <a:spLocks noGrp="1"/>
          </p:cNvSpPr>
          <p:nvPr>
            <p:ph idx="1"/>
          </p:nvPr>
        </p:nvSpPr>
        <p:spPr>
          <a:xfrm>
            <a:off x="468313" y="1412875"/>
            <a:ext cx="8207375" cy="4683125"/>
          </a:xfrm>
        </p:spPr>
        <p:txBody>
          <a:bodyPr/>
          <a:lstStyle/>
          <a:p>
            <a:r>
              <a:rPr lang="zh-CN" altLang="en-US" smtClean="0"/>
              <a:t>有效结论本身</a:t>
            </a:r>
            <a:r>
              <a:rPr lang="zh-CN" altLang="en-US" u="sng" smtClean="0"/>
              <a:t>未必是正确</a:t>
            </a:r>
            <a:r>
              <a:rPr lang="zh-CN" altLang="en-US" smtClean="0"/>
              <a:t>的；</a:t>
            </a:r>
            <a:endParaRPr lang="en-US" altLang="zh-CN" smtClean="0"/>
          </a:p>
          <a:p>
            <a:pPr lvl="1"/>
            <a:r>
              <a:rPr lang="zh-CN" altLang="en-US" smtClean="0"/>
              <a:t>若前提本身不正确，则结论也不正确。但是，只要严格遵守形式证明方法或推理规则得到的结论就是有效结论；</a:t>
            </a:r>
            <a:endParaRPr lang="en-US" altLang="zh-CN" smtClean="0"/>
          </a:p>
          <a:p>
            <a:r>
              <a:rPr lang="zh-CN" altLang="en-US" smtClean="0"/>
              <a:t>形式逻辑重点在形式，即有效的证明（推理）过程；</a:t>
            </a:r>
            <a:endParaRPr lang="en-US" altLang="zh-CN" smtClean="0"/>
          </a:p>
          <a:p>
            <a:r>
              <a:rPr lang="zh-CN" altLang="en-US" smtClean="0">
                <a:solidFill>
                  <a:srgbClr val="FF0000"/>
                </a:solidFill>
              </a:rPr>
              <a:t>例如</a:t>
            </a:r>
            <a:endParaRPr lang="en-US" altLang="zh-CN" smtClean="0">
              <a:solidFill>
                <a:srgbClr val="FF0000"/>
              </a:solidFill>
            </a:endParaRPr>
          </a:p>
          <a:p>
            <a:pPr lvl="1"/>
            <a:r>
              <a:rPr lang="en-US" altLang="zh-CN" smtClean="0"/>
              <a:t>P</a:t>
            </a:r>
            <a:r>
              <a:rPr lang="zh-CN" altLang="en-US" smtClean="0"/>
              <a:t>：上课铃响了。</a:t>
            </a:r>
            <a:r>
              <a:rPr lang="en-US" altLang="zh-CN" smtClean="0"/>
              <a:t>Q</a:t>
            </a:r>
            <a:r>
              <a:rPr lang="zh-CN" altLang="en-US" smtClean="0"/>
              <a:t>：徐老师是亿万富翁。</a:t>
            </a:r>
            <a:endParaRPr lang="en-US" altLang="zh-CN" smtClean="0"/>
          </a:p>
          <a:p>
            <a:pPr lvl="1"/>
            <a:r>
              <a:rPr lang="zh-CN" altLang="en-US" smtClean="0"/>
              <a:t>前提：</a:t>
            </a:r>
            <a:r>
              <a:rPr lang="en-US" altLang="zh-CN" smtClean="0"/>
              <a:t>P</a:t>
            </a:r>
            <a:r>
              <a:rPr lang="zh-CN" altLang="en-US" smtClean="0"/>
              <a:t>，</a:t>
            </a:r>
            <a:r>
              <a:rPr lang="en-US" altLang="zh-CN" smtClean="0"/>
              <a:t>P</a:t>
            </a:r>
            <a:r>
              <a:rPr lang="zh-CN" altLang="en-US" smtClean="0">
                <a:sym typeface="Symbol" pitchFamily="18" charset="2"/>
              </a:rPr>
              <a:t></a:t>
            </a:r>
            <a:r>
              <a:rPr lang="en-US" altLang="zh-CN" smtClean="0"/>
              <a:t>Q</a:t>
            </a:r>
            <a:r>
              <a:rPr lang="zh-CN" altLang="en-US" smtClean="0"/>
              <a:t>，有效结论：</a:t>
            </a:r>
            <a:r>
              <a:rPr lang="en-US" altLang="zh-CN" smtClean="0"/>
              <a:t>Q</a:t>
            </a:r>
          </a:p>
          <a:p>
            <a:r>
              <a:rPr lang="zh-CN" altLang="en-US" smtClean="0">
                <a:solidFill>
                  <a:srgbClr val="FF0000"/>
                </a:solidFill>
              </a:rPr>
              <a:t>正确结论</a:t>
            </a:r>
            <a:endParaRPr lang="en-US" altLang="zh-CN" smtClean="0">
              <a:solidFill>
                <a:srgbClr val="FF0000"/>
              </a:solidFill>
            </a:endParaRPr>
          </a:p>
          <a:p>
            <a:pPr lvl="1"/>
            <a:r>
              <a:rPr lang="zh-CN" altLang="en-US" smtClean="0"/>
              <a:t>在正确前提下，经过有效证明（推理）得到的有效结论。</a:t>
            </a:r>
          </a:p>
        </p:txBody>
      </p:sp>
      <p:sp>
        <p:nvSpPr>
          <p:cNvPr id="4" name="灯片编号占位符 3"/>
          <p:cNvSpPr>
            <a:spLocks noGrp="1"/>
          </p:cNvSpPr>
          <p:nvPr>
            <p:ph type="sldNum" sz="quarter" idx="12"/>
          </p:nvPr>
        </p:nvSpPr>
        <p:spPr/>
        <p:txBody>
          <a:bodyPr/>
          <a:lstStyle/>
          <a:p>
            <a:pPr>
              <a:defRPr/>
            </a:pPr>
            <a:fld id="{65429544-D696-4E96-AB5A-45CF2A0B1551}" type="slidenum">
              <a:rPr lang="en-US" altLang="zh-CN"/>
              <a:pPr>
                <a:defRPr/>
              </a:pPr>
              <a:t>100</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0706">
                                            <p:txEl>
                                              <p:pRg st="0" end="0"/>
                                            </p:txEl>
                                          </p:spTgt>
                                        </p:tgtEl>
                                        <p:attrNameLst>
                                          <p:attrName>style.visibility</p:attrName>
                                        </p:attrNameLst>
                                      </p:cBhvr>
                                      <p:to>
                                        <p:strVal val="visible"/>
                                      </p:to>
                                    </p:set>
                                    <p:anim calcmode="lin" valueType="num">
                                      <p:cBhvr additive="base">
                                        <p:cTn id="7" dur="500" fill="hold"/>
                                        <p:tgtEl>
                                          <p:spTgt spid="20070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070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00706">
                                            <p:txEl>
                                              <p:pRg st="1" end="1"/>
                                            </p:txEl>
                                          </p:spTgt>
                                        </p:tgtEl>
                                        <p:attrNameLst>
                                          <p:attrName>style.visibility</p:attrName>
                                        </p:attrNameLst>
                                      </p:cBhvr>
                                      <p:to>
                                        <p:strVal val="visible"/>
                                      </p:to>
                                    </p:set>
                                    <p:anim calcmode="lin" valueType="num">
                                      <p:cBhvr additive="base">
                                        <p:cTn id="11" dur="500" fill="hold"/>
                                        <p:tgtEl>
                                          <p:spTgt spid="20070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0070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00706">
                                            <p:txEl>
                                              <p:pRg st="2" end="2"/>
                                            </p:txEl>
                                          </p:spTgt>
                                        </p:tgtEl>
                                        <p:attrNameLst>
                                          <p:attrName>style.visibility</p:attrName>
                                        </p:attrNameLst>
                                      </p:cBhvr>
                                      <p:to>
                                        <p:strVal val="visible"/>
                                      </p:to>
                                    </p:set>
                                    <p:anim calcmode="lin" valueType="num">
                                      <p:cBhvr additive="base">
                                        <p:cTn id="17" dur="500" fill="hold"/>
                                        <p:tgtEl>
                                          <p:spTgt spid="200706">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0070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00706">
                                            <p:txEl>
                                              <p:pRg st="3" end="3"/>
                                            </p:txEl>
                                          </p:spTgt>
                                        </p:tgtEl>
                                        <p:attrNameLst>
                                          <p:attrName>style.visibility</p:attrName>
                                        </p:attrNameLst>
                                      </p:cBhvr>
                                      <p:to>
                                        <p:strVal val="visible"/>
                                      </p:to>
                                    </p:set>
                                    <p:anim calcmode="lin" valueType="num">
                                      <p:cBhvr additive="base">
                                        <p:cTn id="23" dur="500" fill="hold"/>
                                        <p:tgtEl>
                                          <p:spTgt spid="200706">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00706">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00706">
                                            <p:txEl>
                                              <p:pRg st="4" end="4"/>
                                            </p:txEl>
                                          </p:spTgt>
                                        </p:tgtEl>
                                        <p:attrNameLst>
                                          <p:attrName>style.visibility</p:attrName>
                                        </p:attrNameLst>
                                      </p:cBhvr>
                                      <p:to>
                                        <p:strVal val="visible"/>
                                      </p:to>
                                    </p:set>
                                    <p:anim calcmode="lin" valueType="num">
                                      <p:cBhvr additive="base">
                                        <p:cTn id="27" dur="500" fill="hold"/>
                                        <p:tgtEl>
                                          <p:spTgt spid="200706">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00706">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00706">
                                            <p:txEl>
                                              <p:pRg st="5" end="5"/>
                                            </p:txEl>
                                          </p:spTgt>
                                        </p:tgtEl>
                                        <p:attrNameLst>
                                          <p:attrName>style.visibility</p:attrName>
                                        </p:attrNameLst>
                                      </p:cBhvr>
                                      <p:to>
                                        <p:strVal val="visible"/>
                                      </p:to>
                                    </p:set>
                                    <p:anim calcmode="lin" valueType="num">
                                      <p:cBhvr additive="base">
                                        <p:cTn id="31" dur="500" fill="hold"/>
                                        <p:tgtEl>
                                          <p:spTgt spid="200706">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0070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00706">
                                            <p:txEl>
                                              <p:pRg st="6" end="6"/>
                                            </p:txEl>
                                          </p:spTgt>
                                        </p:tgtEl>
                                        <p:attrNameLst>
                                          <p:attrName>style.visibility</p:attrName>
                                        </p:attrNameLst>
                                      </p:cBhvr>
                                      <p:to>
                                        <p:strVal val="visible"/>
                                      </p:to>
                                    </p:set>
                                    <p:anim calcmode="lin" valueType="num">
                                      <p:cBhvr additive="base">
                                        <p:cTn id="37" dur="500" fill="hold"/>
                                        <p:tgtEl>
                                          <p:spTgt spid="200706">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00706">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00706">
                                            <p:txEl>
                                              <p:pRg st="7" end="7"/>
                                            </p:txEl>
                                          </p:spTgt>
                                        </p:tgtEl>
                                        <p:attrNameLst>
                                          <p:attrName>style.visibility</p:attrName>
                                        </p:attrNameLst>
                                      </p:cBhvr>
                                      <p:to>
                                        <p:strVal val="visible"/>
                                      </p:to>
                                    </p:set>
                                    <p:anim calcmode="lin" valueType="num">
                                      <p:cBhvr additive="base">
                                        <p:cTn id="41" dur="500" fill="hold"/>
                                        <p:tgtEl>
                                          <p:spTgt spid="200706">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0070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标题 1"/>
          <p:cNvSpPr>
            <a:spLocks noGrp="1"/>
          </p:cNvSpPr>
          <p:nvPr>
            <p:ph type="title"/>
          </p:nvPr>
        </p:nvSpPr>
        <p:spPr>
          <a:xfrm>
            <a:off x="684213" y="333375"/>
            <a:ext cx="7772400" cy="647700"/>
          </a:xfrm>
        </p:spPr>
        <p:txBody>
          <a:bodyPr/>
          <a:lstStyle/>
          <a:p>
            <a:r>
              <a:rPr lang="zh-CN" altLang="en-US" smtClean="0"/>
              <a:t>证明方法（续</a:t>
            </a:r>
            <a:r>
              <a:rPr lang="en-US" altLang="zh-CN" smtClean="0"/>
              <a:t>1</a:t>
            </a:r>
            <a:r>
              <a:rPr lang="zh-CN" altLang="en-US" smtClean="0"/>
              <a:t>）</a:t>
            </a:r>
          </a:p>
        </p:txBody>
      </p:sp>
      <p:sp>
        <p:nvSpPr>
          <p:cNvPr id="201730" name="内容占位符 2"/>
          <p:cNvSpPr>
            <a:spLocks noGrp="1"/>
          </p:cNvSpPr>
          <p:nvPr>
            <p:ph idx="1"/>
          </p:nvPr>
        </p:nvSpPr>
        <p:spPr>
          <a:xfrm>
            <a:off x="468313" y="1268413"/>
            <a:ext cx="8207375" cy="4897437"/>
          </a:xfrm>
        </p:spPr>
        <p:txBody>
          <a:bodyPr/>
          <a:lstStyle/>
          <a:p>
            <a:r>
              <a:rPr lang="zh-CN" altLang="en-US" smtClean="0"/>
              <a:t>除了前述的</a:t>
            </a:r>
            <a:r>
              <a:rPr lang="zh-CN" altLang="en-US" u="sng" smtClean="0"/>
              <a:t>基于定义的推理</a:t>
            </a:r>
            <a:r>
              <a:rPr lang="zh-CN" altLang="en-US" smtClean="0"/>
              <a:t>方法外，命题逻辑</a:t>
            </a:r>
            <a:r>
              <a:rPr lang="zh-CN" altLang="en-US" u="sng" smtClean="0"/>
              <a:t>基于规则的推理</a:t>
            </a:r>
            <a:r>
              <a:rPr lang="zh-CN" altLang="en-US" smtClean="0"/>
              <a:t>，通常有以下两种主要方法：</a:t>
            </a:r>
            <a:endParaRPr lang="en-US" altLang="zh-CN" smtClean="0"/>
          </a:p>
          <a:p>
            <a:pPr lvl="1"/>
            <a:r>
              <a:rPr lang="zh-CN" altLang="en-US" smtClean="0"/>
              <a:t>直接证法、间接证法。</a:t>
            </a:r>
            <a:endParaRPr lang="en-US" altLang="zh-CN" smtClean="0"/>
          </a:p>
          <a:p>
            <a:pPr>
              <a:buFont typeface="Wingdings" pitchFamily="2" charset="2"/>
              <a:buNone/>
            </a:pPr>
            <a:r>
              <a:rPr lang="en-US" altLang="zh-CN" smtClean="0">
                <a:solidFill>
                  <a:srgbClr val="FF0000"/>
                </a:solidFill>
              </a:rPr>
              <a:t>1</a:t>
            </a:r>
            <a:r>
              <a:rPr lang="zh-CN" altLang="en-US" smtClean="0">
                <a:solidFill>
                  <a:srgbClr val="FF0000"/>
                </a:solidFill>
              </a:rPr>
              <a:t>、直接证法</a:t>
            </a:r>
            <a:endParaRPr lang="en-US" altLang="zh-CN" smtClean="0">
              <a:solidFill>
                <a:srgbClr val="FF0000"/>
              </a:solidFill>
            </a:endParaRPr>
          </a:p>
          <a:p>
            <a:pPr lvl="1"/>
            <a:r>
              <a:rPr lang="zh-CN" altLang="en-US" smtClean="0"/>
              <a:t>直接证法就是由一组前提，利用推理规则，得到有效结论。在推演的过程中，一般较多地用到</a:t>
            </a:r>
            <a:r>
              <a:rPr lang="en-US" altLang="zh-CN" smtClean="0"/>
              <a:t>P</a:t>
            </a:r>
            <a:r>
              <a:rPr lang="zh-CN" altLang="en-US" smtClean="0"/>
              <a:t>规则和</a:t>
            </a:r>
            <a:r>
              <a:rPr lang="en-US" altLang="zh-CN" smtClean="0"/>
              <a:t>T</a:t>
            </a:r>
            <a:r>
              <a:rPr lang="zh-CN" altLang="en-US" smtClean="0"/>
              <a:t>规则。</a:t>
            </a:r>
            <a:endParaRPr lang="en-US" altLang="zh-CN" smtClean="0"/>
          </a:p>
          <a:p>
            <a:r>
              <a:rPr lang="zh-CN" altLang="en-US" smtClean="0">
                <a:solidFill>
                  <a:srgbClr val="FF0000"/>
                </a:solidFill>
              </a:rPr>
              <a:t>例：</a:t>
            </a:r>
            <a:endParaRPr lang="en-US" altLang="zh-CN" smtClean="0">
              <a:solidFill>
                <a:srgbClr val="FF0000"/>
              </a:solidFill>
            </a:endParaRPr>
          </a:p>
          <a:p>
            <a:pPr lvl="1">
              <a:buSzTx/>
              <a:buFont typeface="宋体" charset="-122"/>
              <a:buAutoNum type="circleNumDbPlain"/>
            </a:pPr>
            <a:r>
              <a:rPr lang="zh-CN" altLang="en-US" smtClean="0">
                <a:latin typeface="宋体" charset="-122"/>
              </a:rPr>
              <a:t>证明</a:t>
            </a:r>
            <a:r>
              <a:rPr lang="zh-CN" altLang="en-US" smtClean="0"/>
              <a:t>：</a:t>
            </a:r>
            <a:r>
              <a:rPr lang="en-US" altLang="zh-CN" smtClean="0"/>
              <a:t>(P</a:t>
            </a:r>
            <a:r>
              <a:rPr lang="el-GR" altLang="zh-CN" smtClean="0"/>
              <a:t>∨</a:t>
            </a:r>
            <a:r>
              <a:rPr lang="en-US" altLang="zh-CN" smtClean="0"/>
              <a:t>Q)</a:t>
            </a:r>
            <a:r>
              <a:rPr lang="el-GR" altLang="zh-CN" smtClean="0"/>
              <a:t>∧</a:t>
            </a:r>
            <a:r>
              <a:rPr lang="en-US" altLang="zh-CN" smtClean="0"/>
              <a:t>(P</a:t>
            </a:r>
            <a:r>
              <a:rPr lang="en-US" altLang="zh-CN" smtClean="0">
                <a:sym typeface="Symbol" pitchFamily="18" charset="2"/>
              </a:rPr>
              <a:t></a:t>
            </a:r>
            <a:r>
              <a:rPr lang="en-US" altLang="zh-CN" smtClean="0"/>
              <a:t>R)</a:t>
            </a:r>
            <a:r>
              <a:rPr lang="el-GR" altLang="zh-CN" smtClean="0"/>
              <a:t>∧</a:t>
            </a:r>
            <a:r>
              <a:rPr lang="en-US" altLang="zh-CN" smtClean="0"/>
              <a:t>(Q</a:t>
            </a:r>
            <a:r>
              <a:rPr lang="en-US" altLang="zh-CN" smtClean="0">
                <a:sym typeface="Symbol" pitchFamily="18" charset="2"/>
              </a:rPr>
              <a:t></a:t>
            </a:r>
            <a:r>
              <a:rPr lang="en-US" altLang="zh-CN" smtClean="0"/>
              <a:t>S)</a:t>
            </a:r>
            <a:r>
              <a:rPr lang="en-US" altLang="zh-CN" smtClean="0">
                <a:sym typeface="Symbol" pitchFamily="18" charset="2"/>
              </a:rPr>
              <a:t></a:t>
            </a:r>
            <a:r>
              <a:rPr lang="en-US" altLang="zh-CN" smtClean="0"/>
              <a:t>S</a:t>
            </a:r>
            <a:r>
              <a:rPr lang="el-GR" altLang="zh-CN" smtClean="0"/>
              <a:t>∨</a:t>
            </a:r>
            <a:r>
              <a:rPr lang="en-US" altLang="zh-CN" smtClean="0"/>
              <a:t>R</a:t>
            </a:r>
          </a:p>
          <a:p>
            <a:pPr lvl="1">
              <a:buSzTx/>
              <a:buFont typeface="宋体" charset="-122"/>
              <a:buAutoNum type="circleNumDbPlain"/>
            </a:pPr>
            <a:r>
              <a:rPr lang="zh-CN" altLang="en-US" smtClean="0"/>
              <a:t>证明</a:t>
            </a:r>
            <a:r>
              <a:rPr lang="en-US" altLang="zh-CN" smtClean="0"/>
              <a:t>:</a:t>
            </a:r>
            <a:r>
              <a:rPr lang="en-US" altLang="zh-CN" smtClean="0">
                <a:sym typeface="Wingdings" pitchFamily="2" charset="2"/>
              </a:rPr>
              <a:t>(W</a:t>
            </a:r>
            <a:r>
              <a:rPr lang="el-GR" altLang="zh-CN" smtClean="0"/>
              <a:t>∨</a:t>
            </a:r>
            <a:r>
              <a:rPr lang="en-US" altLang="zh-CN" smtClean="0">
                <a:sym typeface="Wingdings" pitchFamily="2" charset="2"/>
              </a:rPr>
              <a:t>R)</a:t>
            </a:r>
            <a:r>
              <a:rPr lang="en-US" altLang="zh-CN" smtClean="0">
                <a:sym typeface="Symbol" pitchFamily="18" charset="2"/>
              </a:rPr>
              <a:t></a:t>
            </a:r>
            <a:r>
              <a:rPr lang="en-US" altLang="zh-CN" smtClean="0">
                <a:sym typeface="Wingdings" pitchFamily="2" charset="2"/>
              </a:rPr>
              <a:t>V,V</a:t>
            </a:r>
            <a:r>
              <a:rPr lang="en-US" altLang="zh-CN" smtClean="0">
                <a:sym typeface="Symbol" pitchFamily="18" charset="2"/>
              </a:rPr>
              <a:t></a:t>
            </a:r>
            <a:r>
              <a:rPr lang="en-US" altLang="zh-CN" smtClean="0">
                <a:sym typeface="Wingdings" pitchFamily="2" charset="2"/>
              </a:rPr>
              <a:t>C</a:t>
            </a:r>
            <a:r>
              <a:rPr lang="el-GR" altLang="zh-CN" smtClean="0"/>
              <a:t>∨</a:t>
            </a:r>
            <a:r>
              <a:rPr lang="en-US" altLang="zh-CN" smtClean="0">
                <a:sym typeface="Wingdings" pitchFamily="2" charset="2"/>
              </a:rPr>
              <a:t>S,S</a:t>
            </a:r>
            <a:r>
              <a:rPr lang="en-US" altLang="zh-CN" smtClean="0">
                <a:sym typeface="Symbol" pitchFamily="18" charset="2"/>
              </a:rPr>
              <a:t></a:t>
            </a:r>
            <a:r>
              <a:rPr lang="en-US" altLang="zh-CN" smtClean="0">
                <a:sym typeface="Wingdings" pitchFamily="2" charset="2"/>
              </a:rPr>
              <a:t>U,</a:t>
            </a:r>
            <a:r>
              <a:rPr lang="en-US" altLang="zh-CN" smtClean="0">
                <a:sym typeface="Symbol" pitchFamily="18" charset="2"/>
              </a:rPr>
              <a:t></a:t>
            </a:r>
            <a:r>
              <a:rPr lang="en-US" altLang="zh-CN" smtClean="0">
                <a:sym typeface="Wingdings" pitchFamily="2" charset="2"/>
              </a:rPr>
              <a:t>C</a:t>
            </a:r>
            <a:r>
              <a:rPr lang="el-GR" altLang="zh-CN" smtClean="0"/>
              <a:t>∧</a:t>
            </a:r>
            <a:r>
              <a:rPr lang="en-US" altLang="zh-CN" smtClean="0">
                <a:sym typeface="Symbol" pitchFamily="18" charset="2"/>
              </a:rPr>
              <a:t></a:t>
            </a:r>
            <a:r>
              <a:rPr lang="en-US" altLang="zh-CN" smtClean="0">
                <a:sym typeface="Wingdings" pitchFamily="2" charset="2"/>
              </a:rPr>
              <a:t>U</a:t>
            </a:r>
            <a:r>
              <a:rPr lang="en-US" altLang="zh-CN" smtClean="0">
                <a:sym typeface="Symbol" pitchFamily="18" charset="2"/>
              </a:rPr>
              <a:t></a:t>
            </a:r>
            <a:r>
              <a:rPr lang="en-US" altLang="zh-CN" smtClean="0">
                <a:sym typeface="Wingdings" pitchFamily="2" charset="2"/>
              </a:rPr>
              <a:t>W</a:t>
            </a:r>
            <a:endParaRPr lang="en-US" altLang="zh-CN" smtClean="0"/>
          </a:p>
        </p:txBody>
      </p:sp>
      <p:sp>
        <p:nvSpPr>
          <p:cNvPr id="5" name="灯片编号占位符 4"/>
          <p:cNvSpPr>
            <a:spLocks noGrp="1"/>
          </p:cNvSpPr>
          <p:nvPr>
            <p:ph type="sldNum" sz="quarter" idx="12"/>
          </p:nvPr>
        </p:nvSpPr>
        <p:spPr/>
        <p:txBody>
          <a:bodyPr/>
          <a:lstStyle/>
          <a:p>
            <a:pPr>
              <a:defRPr/>
            </a:pPr>
            <a:fld id="{AA7A0993-AE5F-424E-A5C7-2E394BC1F9B6}" type="slidenum">
              <a:rPr lang="en-US" altLang="zh-CN"/>
              <a:pPr>
                <a:defRPr/>
              </a:pPr>
              <a:t>101</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1730">
                                            <p:txEl>
                                              <p:pRg st="0" end="0"/>
                                            </p:txEl>
                                          </p:spTgt>
                                        </p:tgtEl>
                                        <p:attrNameLst>
                                          <p:attrName>style.visibility</p:attrName>
                                        </p:attrNameLst>
                                      </p:cBhvr>
                                      <p:to>
                                        <p:strVal val="visible"/>
                                      </p:to>
                                    </p:set>
                                    <p:anim calcmode="lin" valueType="num">
                                      <p:cBhvr additive="base">
                                        <p:cTn id="7" dur="500" fill="hold"/>
                                        <p:tgtEl>
                                          <p:spTgt spid="20173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173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01730">
                                            <p:txEl>
                                              <p:pRg st="1" end="1"/>
                                            </p:txEl>
                                          </p:spTgt>
                                        </p:tgtEl>
                                        <p:attrNameLst>
                                          <p:attrName>style.visibility</p:attrName>
                                        </p:attrNameLst>
                                      </p:cBhvr>
                                      <p:to>
                                        <p:strVal val="visible"/>
                                      </p:to>
                                    </p:set>
                                    <p:anim calcmode="lin" valueType="num">
                                      <p:cBhvr additive="base">
                                        <p:cTn id="11" dur="500" fill="hold"/>
                                        <p:tgtEl>
                                          <p:spTgt spid="20173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0173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01730">
                                            <p:txEl>
                                              <p:pRg st="2" end="2"/>
                                            </p:txEl>
                                          </p:spTgt>
                                        </p:tgtEl>
                                        <p:attrNameLst>
                                          <p:attrName>style.visibility</p:attrName>
                                        </p:attrNameLst>
                                      </p:cBhvr>
                                      <p:to>
                                        <p:strVal val="visible"/>
                                      </p:to>
                                    </p:set>
                                    <p:anim calcmode="lin" valueType="num">
                                      <p:cBhvr additive="base">
                                        <p:cTn id="17" dur="500" fill="hold"/>
                                        <p:tgtEl>
                                          <p:spTgt spid="201730">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01730">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01730">
                                            <p:txEl>
                                              <p:pRg st="3" end="3"/>
                                            </p:txEl>
                                          </p:spTgt>
                                        </p:tgtEl>
                                        <p:attrNameLst>
                                          <p:attrName>style.visibility</p:attrName>
                                        </p:attrNameLst>
                                      </p:cBhvr>
                                      <p:to>
                                        <p:strVal val="visible"/>
                                      </p:to>
                                    </p:set>
                                    <p:anim calcmode="lin" valueType="num">
                                      <p:cBhvr additive="base">
                                        <p:cTn id="21" dur="500" fill="hold"/>
                                        <p:tgtEl>
                                          <p:spTgt spid="201730">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0173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01730">
                                            <p:txEl>
                                              <p:pRg st="4" end="4"/>
                                            </p:txEl>
                                          </p:spTgt>
                                        </p:tgtEl>
                                        <p:attrNameLst>
                                          <p:attrName>style.visibility</p:attrName>
                                        </p:attrNameLst>
                                      </p:cBhvr>
                                      <p:to>
                                        <p:strVal val="visible"/>
                                      </p:to>
                                    </p:set>
                                    <p:anim calcmode="lin" valueType="num">
                                      <p:cBhvr additive="base">
                                        <p:cTn id="27" dur="500" fill="hold"/>
                                        <p:tgtEl>
                                          <p:spTgt spid="201730">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01730">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01730">
                                            <p:txEl>
                                              <p:pRg st="5" end="5"/>
                                            </p:txEl>
                                          </p:spTgt>
                                        </p:tgtEl>
                                        <p:attrNameLst>
                                          <p:attrName>style.visibility</p:attrName>
                                        </p:attrNameLst>
                                      </p:cBhvr>
                                      <p:to>
                                        <p:strVal val="visible"/>
                                      </p:to>
                                    </p:set>
                                    <p:anim calcmode="lin" valueType="num">
                                      <p:cBhvr additive="base">
                                        <p:cTn id="31" dur="500" fill="hold"/>
                                        <p:tgtEl>
                                          <p:spTgt spid="201730">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01730">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01730">
                                            <p:txEl>
                                              <p:pRg st="6" end="6"/>
                                            </p:txEl>
                                          </p:spTgt>
                                        </p:tgtEl>
                                        <p:attrNameLst>
                                          <p:attrName>style.visibility</p:attrName>
                                        </p:attrNameLst>
                                      </p:cBhvr>
                                      <p:to>
                                        <p:strVal val="visible"/>
                                      </p:to>
                                    </p:set>
                                    <p:anim calcmode="lin" valueType="num">
                                      <p:cBhvr additive="base">
                                        <p:cTn id="35" dur="500" fill="hold"/>
                                        <p:tgtEl>
                                          <p:spTgt spid="201730">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01730">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3" name="标题 1"/>
          <p:cNvSpPr>
            <a:spLocks noGrp="1"/>
          </p:cNvSpPr>
          <p:nvPr>
            <p:ph type="title"/>
          </p:nvPr>
        </p:nvSpPr>
        <p:spPr>
          <a:xfrm>
            <a:off x="684213" y="333375"/>
            <a:ext cx="7772400" cy="647700"/>
          </a:xfrm>
        </p:spPr>
        <p:txBody>
          <a:bodyPr/>
          <a:lstStyle/>
          <a:p>
            <a:r>
              <a:rPr lang="zh-CN" altLang="en-US" smtClean="0"/>
              <a:t>证明方法（续</a:t>
            </a:r>
            <a:r>
              <a:rPr lang="en-US" altLang="zh-CN" smtClean="0"/>
              <a:t>2</a:t>
            </a:r>
            <a:r>
              <a:rPr lang="zh-CN" altLang="en-US" smtClean="0"/>
              <a:t>）</a:t>
            </a:r>
          </a:p>
        </p:txBody>
      </p:sp>
      <p:sp>
        <p:nvSpPr>
          <p:cNvPr id="202754" name="内容占位符 2"/>
          <p:cNvSpPr>
            <a:spLocks noGrp="1"/>
          </p:cNvSpPr>
          <p:nvPr>
            <p:ph idx="1"/>
          </p:nvPr>
        </p:nvSpPr>
        <p:spPr>
          <a:xfrm>
            <a:off x="468313" y="1412875"/>
            <a:ext cx="8207375" cy="4824413"/>
          </a:xfrm>
        </p:spPr>
        <p:txBody>
          <a:bodyPr/>
          <a:lstStyle/>
          <a:p>
            <a:pPr>
              <a:buFont typeface="Wingdings" pitchFamily="2" charset="2"/>
              <a:buNone/>
            </a:pPr>
            <a:r>
              <a:rPr lang="en-US" altLang="zh-CN" smtClean="0">
                <a:solidFill>
                  <a:srgbClr val="FF0000"/>
                </a:solidFill>
                <a:latin typeface="宋体" charset="-122"/>
                <a:sym typeface="Wingdings" pitchFamily="2" charset="2"/>
              </a:rPr>
              <a:t>2</a:t>
            </a:r>
            <a:r>
              <a:rPr lang="zh-CN" altLang="en-US" smtClean="0">
                <a:solidFill>
                  <a:srgbClr val="FF0000"/>
                </a:solidFill>
                <a:latin typeface="宋体" charset="-122"/>
                <a:sym typeface="Wingdings" pitchFamily="2" charset="2"/>
              </a:rPr>
              <a:t>、间接证法（先进行形式变换）</a:t>
            </a:r>
            <a:endParaRPr lang="en-US" altLang="zh-CN" smtClean="0">
              <a:solidFill>
                <a:srgbClr val="FF0000"/>
              </a:solidFill>
              <a:latin typeface="宋体" charset="-122"/>
              <a:sym typeface="Wingdings" pitchFamily="2" charset="2"/>
            </a:endParaRPr>
          </a:p>
          <a:p>
            <a:pPr marL="914400" lvl="1" indent="-457200">
              <a:buSzTx/>
              <a:buFont typeface="宋体" charset="-122"/>
              <a:buAutoNum type="circleNumDbPlain"/>
            </a:pPr>
            <a:r>
              <a:rPr lang="zh-CN" altLang="en-US" smtClean="0">
                <a:latin typeface="宋体" charset="-122"/>
                <a:sym typeface="Wingdings" pitchFamily="2" charset="2"/>
              </a:rPr>
              <a:t>逆反证明法</a:t>
            </a:r>
            <a:endParaRPr lang="en-US" altLang="zh-CN" smtClean="0">
              <a:latin typeface="宋体" charset="-122"/>
              <a:sym typeface="Wingdings" pitchFamily="2" charset="2"/>
            </a:endParaRPr>
          </a:p>
          <a:p>
            <a:pPr marL="990600" lvl="2"/>
            <a:r>
              <a:rPr lang="zh-CN" altLang="en-US" smtClean="0">
                <a:latin typeface="宋体" charset="-122"/>
                <a:sym typeface="Wingdings" pitchFamily="2" charset="2"/>
              </a:rPr>
              <a:t>欲证</a:t>
            </a:r>
            <a:r>
              <a:rPr lang="en-US" altLang="zh-CN" smtClean="0"/>
              <a:t>P</a:t>
            </a:r>
            <a:r>
              <a:rPr lang="en-US" altLang="zh-CN" smtClean="0">
                <a:sym typeface="Symbol" pitchFamily="18" charset="2"/>
              </a:rPr>
              <a:t>Q</a:t>
            </a:r>
            <a:r>
              <a:rPr lang="zh-CN" altLang="en-US" smtClean="0"/>
              <a:t>，转换成证明</a:t>
            </a:r>
            <a:r>
              <a:rPr lang="zh-CN" altLang="en-US" smtClean="0">
                <a:latin typeface="宋体" charset="-122"/>
                <a:sym typeface="Symbol" pitchFamily="18" charset="2"/>
              </a:rPr>
              <a:t></a:t>
            </a:r>
            <a:r>
              <a:rPr lang="en-US" altLang="zh-CN" smtClean="0"/>
              <a:t>Q</a:t>
            </a:r>
            <a:r>
              <a:rPr lang="en-US" altLang="zh-CN" smtClean="0">
                <a:sym typeface="Symbol" pitchFamily="18" charset="2"/>
              </a:rPr>
              <a:t></a:t>
            </a:r>
            <a:r>
              <a:rPr lang="zh-CN" altLang="en-US" smtClean="0">
                <a:latin typeface="宋体" charset="-122"/>
                <a:sym typeface="Symbol" pitchFamily="18" charset="2"/>
              </a:rPr>
              <a:t></a:t>
            </a:r>
            <a:r>
              <a:rPr lang="en-US" altLang="zh-CN" smtClean="0">
                <a:sym typeface="Symbol" pitchFamily="18" charset="2"/>
              </a:rPr>
              <a:t>P</a:t>
            </a:r>
            <a:r>
              <a:rPr lang="zh-CN" altLang="en-US" smtClean="0">
                <a:sym typeface="Symbol" pitchFamily="18" charset="2"/>
              </a:rPr>
              <a:t>。</a:t>
            </a:r>
            <a:endParaRPr lang="en-US" altLang="zh-CN" smtClean="0">
              <a:latin typeface="宋体" charset="-122"/>
              <a:sym typeface="Wingdings" pitchFamily="2" charset="2"/>
            </a:endParaRPr>
          </a:p>
          <a:p>
            <a:pPr marL="914400" lvl="1" indent="-457200">
              <a:buSzTx/>
              <a:buFont typeface="宋体" charset="-122"/>
              <a:buAutoNum type="circleNumDbPlain"/>
            </a:pPr>
            <a:r>
              <a:rPr lang="zh-CN" altLang="en-US" smtClean="0">
                <a:sym typeface="Wingdings" pitchFamily="2" charset="2"/>
              </a:rPr>
              <a:t>反证法</a:t>
            </a:r>
            <a:endParaRPr lang="en-US" altLang="zh-CN" smtClean="0">
              <a:sym typeface="Wingdings" pitchFamily="2" charset="2"/>
            </a:endParaRPr>
          </a:p>
          <a:p>
            <a:pPr marL="990600" lvl="2"/>
            <a:r>
              <a:rPr lang="zh-CN" altLang="en-US" smtClean="0">
                <a:sym typeface="Wingdings" pitchFamily="2" charset="2"/>
              </a:rPr>
              <a:t>欲证</a:t>
            </a:r>
            <a:r>
              <a:rPr lang="en-US" altLang="zh-CN" smtClean="0">
                <a:sym typeface="Symbol" pitchFamily="18" charset="2"/>
              </a:rPr>
              <a:t>H</a:t>
            </a:r>
            <a:r>
              <a:rPr lang="en-US" altLang="zh-CN" baseline="-25000" smtClean="0">
                <a:sym typeface="Symbol" pitchFamily="18" charset="2"/>
              </a:rPr>
              <a:t>1</a:t>
            </a:r>
            <a:r>
              <a:rPr lang="el-GR" altLang="zh-CN" smtClean="0"/>
              <a:t>∧</a:t>
            </a:r>
            <a:r>
              <a:rPr lang="en-US" altLang="zh-CN" smtClean="0">
                <a:sym typeface="Symbol" pitchFamily="18" charset="2"/>
              </a:rPr>
              <a:t>H</a:t>
            </a:r>
            <a:r>
              <a:rPr lang="en-US" altLang="zh-CN" baseline="-25000" smtClean="0">
                <a:sym typeface="Symbol" pitchFamily="18" charset="2"/>
              </a:rPr>
              <a:t>2</a:t>
            </a:r>
            <a:r>
              <a:rPr lang="el-GR" altLang="zh-CN" smtClean="0"/>
              <a:t>∧</a:t>
            </a:r>
            <a:r>
              <a:rPr lang="en-US" altLang="zh-CN" smtClean="0">
                <a:sym typeface="Symbol" pitchFamily="18" charset="2"/>
              </a:rPr>
              <a:t>…</a:t>
            </a:r>
            <a:r>
              <a:rPr lang="el-GR" altLang="zh-CN" smtClean="0"/>
              <a:t>∧</a:t>
            </a:r>
            <a:r>
              <a:rPr lang="en-US" altLang="zh-CN" smtClean="0">
                <a:sym typeface="Symbol" pitchFamily="18" charset="2"/>
              </a:rPr>
              <a:t>H</a:t>
            </a:r>
            <a:r>
              <a:rPr lang="en-US" altLang="zh-CN" baseline="-25000" smtClean="0">
                <a:sym typeface="Symbol" pitchFamily="18" charset="2"/>
              </a:rPr>
              <a:t>n </a:t>
            </a:r>
            <a:r>
              <a:rPr lang="en-US" altLang="zh-CN" smtClean="0">
                <a:sym typeface="Symbol" pitchFamily="18" charset="2"/>
              </a:rPr>
              <a:t>C</a:t>
            </a:r>
            <a:r>
              <a:rPr lang="zh-CN" altLang="en-US" smtClean="0">
                <a:sym typeface="Symbol" pitchFamily="18" charset="2"/>
              </a:rPr>
              <a:t>，将</a:t>
            </a:r>
            <a:r>
              <a:rPr lang="en-US" altLang="zh-CN" smtClean="0">
                <a:sym typeface="Wingdings" pitchFamily="2" charset="2"/>
              </a:rPr>
              <a:t>C</a:t>
            </a:r>
            <a:r>
              <a:rPr lang="zh-CN" altLang="en-US" smtClean="0">
                <a:sym typeface="Wingdings" pitchFamily="2" charset="2"/>
              </a:rPr>
              <a:t>作为一个前提加以引用，推出一个矛盾式。</a:t>
            </a:r>
            <a:endParaRPr lang="en-US" altLang="zh-CN" smtClean="0">
              <a:sym typeface="Wingdings" pitchFamily="2" charset="2"/>
            </a:endParaRPr>
          </a:p>
          <a:p>
            <a:r>
              <a:rPr lang="zh-CN" altLang="en-US" smtClean="0">
                <a:sym typeface="Wingdings" pitchFamily="2" charset="2"/>
              </a:rPr>
              <a:t>上述基于定义和基于规则两大推理分类中的一些方法只是最基本的推理方法，同学们在这个基础上广泛阅读，还可学到更多其他推理方法。</a:t>
            </a:r>
            <a:endParaRPr lang="en-US" altLang="zh-CN" smtClean="0">
              <a:sym typeface="Wingdings" pitchFamily="2" charset="2"/>
            </a:endParaRPr>
          </a:p>
          <a:p>
            <a:pPr marL="914400" lvl="1" indent="-457200"/>
            <a:r>
              <a:rPr lang="zh-CN" altLang="en-US" smtClean="0">
                <a:solidFill>
                  <a:srgbClr val="C00000"/>
                </a:solidFill>
                <a:sym typeface="Wingdings" pitchFamily="2" charset="2"/>
              </a:rPr>
              <a:t>无义证明法、平凡证明法</a:t>
            </a:r>
            <a:endParaRPr lang="en-US" altLang="zh-CN" smtClean="0">
              <a:solidFill>
                <a:srgbClr val="C00000"/>
              </a:solidFill>
              <a:sym typeface="Wingdings" pitchFamily="2" charset="2"/>
            </a:endParaRPr>
          </a:p>
        </p:txBody>
      </p:sp>
      <p:sp>
        <p:nvSpPr>
          <p:cNvPr id="5" name="灯片编号占位符 4"/>
          <p:cNvSpPr>
            <a:spLocks noGrp="1"/>
          </p:cNvSpPr>
          <p:nvPr>
            <p:ph type="sldNum" sz="quarter" idx="12"/>
          </p:nvPr>
        </p:nvSpPr>
        <p:spPr/>
        <p:txBody>
          <a:bodyPr/>
          <a:lstStyle/>
          <a:p>
            <a:pPr>
              <a:defRPr/>
            </a:pPr>
            <a:fld id="{37A24597-0978-4C1B-8AC9-FE7AE1008D29}" type="slidenum">
              <a:rPr lang="en-US" altLang="zh-CN"/>
              <a:pPr>
                <a:defRPr/>
              </a:pPr>
              <a:t>102</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2754">
                                            <p:txEl>
                                              <p:pRg st="0" end="0"/>
                                            </p:txEl>
                                          </p:spTgt>
                                        </p:tgtEl>
                                        <p:attrNameLst>
                                          <p:attrName>style.visibility</p:attrName>
                                        </p:attrNameLst>
                                      </p:cBhvr>
                                      <p:to>
                                        <p:strVal val="visible"/>
                                      </p:to>
                                    </p:set>
                                    <p:anim calcmode="lin" valueType="num">
                                      <p:cBhvr additive="base">
                                        <p:cTn id="7" dur="500" fill="hold"/>
                                        <p:tgtEl>
                                          <p:spTgt spid="20275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275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2754">
                                            <p:txEl>
                                              <p:pRg st="1" end="1"/>
                                            </p:txEl>
                                          </p:spTgt>
                                        </p:tgtEl>
                                        <p:attrNameLst>
                                          <p:attrName>style.visibility</p:attrName>
                                        </p:attrNameLst>
                                      </p:cBhvr>
                                      <p:to>
                                        <p:strVal val="visible"/>
                                      </p:to>
                                    </p:set>
                                    <p:anim calcmode="lin" valueType="num">
                                      <p:cBhvr additive="base">
                                        <p:cTn id="13" dur="500" fill="hold"/>
                                        <p:tgtEl>
                                          <p:spTgt spid="20275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2754">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02754">
                                            <p:txEl>
                                              <p:pRg st="2" end="2"/>
                                            </p:txEl>
                                          </p:spTgt>
                                        </p:tgtEl>
                                        <p:attrNameLst>
                                          <p:attrName>style.visibility</p:attrName>
                                        </p:attrNameLst>
                                      </p:cBhvr>
                                      <p:to>
                                        <p:strVal val="visible"/>
                                      </p:to>
                                    </p:set>
                                    <p:anim calcmode="lin" valueType="num">
                                      <p:cBhvr additive="base">
                                        <p:cTn id="17" dur="500" fill="hold"/>
                                        <p:tgtEl>
                                          <p:spTgt spid="20275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0275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02754">
                                            <p:txEl>
                                              <p:pRg st="3" end="3"/>
                                            </p:txEl>
                                          </p:spTgt>
                                        </p:tgtEl>
                                        <p:attrNameLst>
                                          <p:attrName>style.visibility</p:attrName>
                                        </p:attrNameLst>
                                      </p:cBhvr>
                                      <p:to>
                                        <p:strVal val="visible"/>
                                      </p:to>
                                    </p:set>
                                    <p:anim calcmode="lin" valueType="num">
                                      <p:cBhvr additive="base">
                                        <p:cTn id="23" dur="500" fill="hold"/>
                                        <p:tgtEl>
                                          <p:spTgt spid="202754">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02754">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02754">
                                            <p:txEl>
                                              <p:pRg st="4" end="4"/>
                                            </p:txEl>
                                          </p:spTgt>
                                        </p:tgtEl>
                                        <p:attrNameLst>
                                          <p:attrName>style.visibility</p:attrName>
                                        </p:attrNameLst>
                                      </p:cBhvr>
                                      <p:to>
                                        <p:strVal val="visible"/>
                                      </p:to>
                                    </p:set>
                                    <p:anim calcmode="lin" valueType="num">
                                      <p:cBhvr additive="base">
                                        <p:cTn id="27" dur="500" fill="hold"/>
                                        <p:tgtEl>
                                          <p:spTgt spid="202754">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0275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02754">
                                            <p:txEl>
                                              <p:pRg st="5" end="5"/>
                                            </p:txEl>
                                          </p:spTgt>
                                        </p:tgtEl>
                                        <p:attrNameLst>
                                          <p:attrName>style.visibility</p:attrName>
                                        </p:attrNameLst>
                                      </p:cBhvr>
                                      <p:to>
                                        <p:strVal val="visible"/>
                                      </p:to>
                                    </p:set>
                                    <p:anim calcmode="lin" valueType="num">
                                      <p:cBhvr additive="base">
                                        <p:cTn id="33" dur="500" fill="hold"/>
                                        <p:tgtEl>
                                          <p:spTgt spid="202754">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2754">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02754">
                                            <p:txEl>
                                              <p:pRg st="6" end="6"/>
                                            </p:txEl>
                                          </p:spTgt>
                                        </p:tgtEl>
                                        <p:attrNameLst>
                                          <p:attrName>style.visibility</p:attrName>
                                        </p:attrNameLst>
                                      </p:cBhvr>
                                      <p:to>
                                        <p:strVal val="visible"/>
                                      </p:to>
                                    </p:set>
                                    <p:anim calcmode="lin" valueType="num">
                                      <p:cBhvr additive="base">
                                        <p:cTn id="37" dur="500" fill="hold"/>
                                        <p:tgtEl>
                                          <p:spTgt spid="20275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0275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标题 1"/>
          <p:cNvSpPr>
            <a:spLocks noGrp="1"/>
          </p:cNvSpPr>
          <p:nvPr>
            <p:ph type="title"/>
          </p:nvPr>
        </p:nvSpPr>
        <p:spPr>
          <a:xfrm>
            <a:off x="684213" y="333375"/>
            <a:ext cx="7772400" cy="647700"/>
          </a:xfrm>
        </p:spPr>
        <p:txBody>
          <a:bodyPr/>
          <a:lstStyle/>
          <a:p>
            <a:r>
              <a:rPr lang="zh-CN" altLang="en-US" smtClean="0"/>
              <a:t>例题</a:t>
            </a:r>
          </a:p>
        </p:txBody>
      </p:sp>
      <p:sp>
        <p:nvSpPr>
          <p:cNvPr id="203778" name="内容占位符 2"/>
          <p:cNvSpPr>
            <a:spLocks noGrp="1"/>
          </p:cNvSpPr>
          <p:nvPr>
            <p:ph idx="1"/>
          </p:nvPr>
        </p:nvSpPr>
        <p:spPr>
          <a:xfrm>
            <a:off x="468313" y="1412875"/>
            <a:ext cx="8207375" cy="4683125"/>
          </a:xfrm>
        </p:spPr>
        <p:txBody>
          <a:bodyPr/>
          <a:lstStyle/>
          <a:p>
            <a:r>
              <a:rPr lang="zh-CN" altLang="en-US" smtClean="0">
                <a:solidFill>
                  <a:srgbClr val="FF0000"/>
                </a:solidFill>
              </a:rPr>
              <a:t>完全数</a:t>
            </a:r>
            <a:endParaRPr lang="en-US" altLang="zh-CN" smtClean="0">
              <a:solidFill>
                <a:srgbClr val="FF0000"/>
              </a:solidFill>
            </a:endParaRPr>
          </a:p>
          <a:p>
            <a:pPr lvl="1"/>
            <a:r>
              <a:rPr lang="zh-CN" altLang="en-US" smtClean="0"/>
              <a:t>又称完美数或完备数，它所有的真因子的和等于它本身。</a:t>
            </a:r>
            <a:endParaRPr lang="en-US" altLang="zh-CN" smtClean="0"/>
          </a:p>
          <a:p>
            <a:pPr lvl="1"/>
            <a:r>
              <a:rPr lang="zh-CN" altLang="en-US" smtClean="0"/>
              <a:t>第一个完全数是</a:t>
            </a:r>
            <a:r>
              <a:rPr lang="en-US" altLang="zh-CN" smtClean="0"/>
              <a:t>6</a:t>
            </a:r>
            <a:r>
              <a:rPr lang="zh-CN" altLang="en-US" smtClean="0"/>
              <a:t>，第二个是</a:t>
            </a:r>
            <a:r>
              <a:rPr lang="en-US" altLang="zh-CN" smtClean="0"/>
              <a:t>28</a:t>
            </a:r>
            <a:r>
              <a:rPr lang="zh-CN" altLang="en-US" smtClean="0"/>
              <a:t>，第三个是</a:t>
            </a:r>
            <a:r>
              <a:rPr lang="en-US" altLang="zh-CN" smtClean="0"/>
              <a:t>496</a:t>
            </a:r>
            <a:r>
              <a:rPr lang="zh-CN" altLang="en-US" smtClean="0"/>
              <a:t>，后面的完全数还有</a:t>
            </a:r>
            <a:r>
              <a:rPr lang="en-US" altLang="zh-CN" smtClean="0"/>
              <a:t>8128</a:t>
            </a:r>
            <a:r>
              <a:rPr lang="zh-CN" altLang="en-US" smtClean="0"/>
              <a:t>、</a:t>
            </a:r>
            <a:r>
              <a:rPr lang="en-US" altLang="zh-CN" smtClean="0"/>
              <a:t>33550336</a:t>
            </a:r>
            <a:r>
              <a:rPr lang="zh-CN" altLang="en-US" smtClean="0"/>
              <a:t>等等。</a:t>
            </a:r>
            <a:endParaRPr lang="en-US" altLang="zh-CN" smtClean="0"/>
          </a:p>
          <a:p>
            <a:r>
              <a:rPr lang="zh-CN" altLang="en-US" smtClean="0">
                <a:solidFill>
                  <a:srgbClr val="FF0000"/>
                </a:solidFill>
              </a:rPr>
              <a:t>定理：</a:t>
            </a:r>
            <a:r>
              <a:rPr lang="zh-CN" altLang="en-US" smtClean="0"/>
              <a:t>一个完全数不是一个质数。</a:t>
            </a:r>
            <a:endParaRPr lang="en-US" altLang="zh-CN" smtClean="0"/>
          </a:p>
          <a:p>
            <a:r>
              <a:rPr lang="zh-CN" altLang="en-US" smtClean="0">
                <a:solidFill>
                  <a:srgbClr val="C00000"/>
                </a:solidFill>
              </a:rPr>
              <a:t>证：</a:t>
            </a:r>
            <a:r>
              <a:rPr lang="zh-CN" altLang="en-US" smtClean="0"/>
              <a:t>设</a:t>
            </a:r>
            <a:r>
              <a:rPr lang="en-US" altLang="zh-CN" smtClean="0"/>
              <a:t>P</a:t>
            </a:r>
            <a:r>
              <a:rPr lang="zh-CN" altLang="en-US" smtClean="0"/>
              <a:t>：一个数是完全数；</a:t>
            </a:r>
            <a:r>
              <a:rPr lang="en-US" altLang="zh-CN" smtClean="0"/>
              <a:t>Q</a:t>
            </a:r>
            <a:r>
              <a:rPr lang="zh-CN" altLang="en-US" smtClean="0"/>
              <a:t>：一个数是质数；</a:t>
            </a:r>
            <a:endParaRPr lang="en-US" altLang="zh-CN" smtClean="0"/>
          </a:p>
          <a:p>
            <a:pPr lvl="1"/>
            <a:r>
              <a:rPr lang="zh-CN" altLang="en-US" smtClean="0"/>
              <a:t>原问题符号化为：</a:t>
            </a:r>
            <a:r>
              <a:rPr lang="en-US" altLang="zh-CN" smtClean="0"/>
              <a:t>P</a:t>
            </a:r>
            <a:r>
              <a:rPr lang="en-US" altLang="zh-CN" smtClean="0">
                <a:sym typeface="Symbol" pitchFamily="18" charset="2"/>
              </a:rPr>
              <a:t></a:t>
            </a:r>
            <a:r>
              <a:rPr lang="zh-CN" altLang="en-US" smtClean="0">
                <a:sym typeface="Symbol" pitchFamily="18" charset="2"/>
              </a:rPr>
              <a:t></a:t>
            </a:r>
            <a:r>
              <a:rPr lang="en-US" altLang="zh-CN" smtClean="0"/>
              <a:t>Q</a:t>
            </a:r>
            <a:r>
              <a:rPr lang="zh-CN" altLang="en-US" smtClean="0"/>
              <a:t>，也等价于</a:t>
            </a:r>
            <a:r>
              <a:rPr lang="en-US" altLang="zh-CN" smtClean="0"/>
              <a:t>Q</a:t>
            </a:r>
            <a:r>
              <a:rPr lang="en-US" altLang="zh-CN" smtClean="0">
                <a:sym typeface="Symbol" pitchFamily="18" charset="2"/>
              </a:rPr>
              <a:t></a:t>
            </a:r>
            <a:r>
              <a:rPr lang="zh-CN" altLang="en-US" smtClean="0">
                <a:sym typeface="Symbol" pitchFamily="18" charset="2"/>
              </a:rPr>
              <a:t></a:t>
            </a:r>
            <a:r>
              <a:rPr lang="en-US" altLang="zh-CN" smtClean="0"/>
              <a:t>P</a:t>
            </a:r>
            <a:r>
              <a:rPr lang="zh-CN" altLang="en-US" smtClean="0"/>
              <a:t>，即一个质数不是一个完全数；</a:t>
            </a:r>
            <a:endParaRPr lang="en-US" altLang="zh-CN" smtClean="0"/>
          </a:p>
          <a:p>
            <a:pPr lvl="1"/>
            <a:r>
              <a:rPr lang="zh-CN" altLang="en-US" smtClean="0"/>
              <a:t>若一个数是质数，则真因子只有</a:t>
            </a:r>
            <a:r>
              <a:rPr lang="en-US" altLang="zh-CN" smtClean="0"/>
              <a:t>1</a:t>
            </a:r>
            <a:r>
              <a:rPr lang="zh-CN" altLang="en-US" smtClean="0"/>
              <a:t>，故不是完全数。</a:t>
            </a:r>
          </a:p>
        </p:txBody>
      </p:sp>
      <p:sp>
        <p:nvSpPr>
          <p:cNvPr id="4" name="灯片编号占位符 3"/>
          <p:cNvSpPr>
            <a:spLocks noGrp="1"/>
          </p:cNvSpPr>
          <p:nvPr>
            <p:ph type="sldNum" sz="quarter" idx="12"/>
          </p:nvPr>
        </p:nvSpPr>
        <p:spPr/>
        <p:txBody>
          <a:bodyPr/>
          <a:lstStyle/>
          <a:p>
            <a:pPr>
              <a:defRPr/>
            </a:pPr>
            <a:fld id="{36B9D8AA-7EC8-48CE-ABF3-B821BFBF4C73}" type="slidenum">
              <a:rPr lang="en-US" altLang="zh-CN"/>
              <a:pPr>
                <a:defRPr/>
              </a:pPr>
              <a:t>103</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3778">
                                            <p:txEl>
                                              <p:pRg st="0" end="0"/>
                                            </p:txEl>
                                          </p:spTgt>
                                        </p:tgtEl>
                                        <p:attrNameLst>
                                          <p:attrName>style.visibility</p:attrName>
                                        </p:attrNameLst>
                                      </p:cBhvr>
                                      <p:to>
                                        <p:strVal val="visible"/>
                                      </p:to>
                                    </p:set>
                                    <p:anim calcmode="lin" valueType="num">
                                      <p:cBhvr additive="base">
                                        <p:cTn id="7" dur="500" fill="hold"/>
                                        <p:tgtEl>
                                          <p:spTgt spid="20377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377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03778">
                                            <p:txEl>
                                              <p:pRg st="1" end="1"/>
                                            </p:txEl>
                                          </p:spTgt>
                                        </p:tgtEl>
                                        <p:attrNameLst>
                                          <p:attrName>style.visibility</p:attrName>
                                        </p:attrNameLst>
                                      </p:cBhvr>
                                      <p:to>
                                        <p:strVal val="visible"/>
                                      </p:to>
                                    </p:set>
                                    <p:anim calcmode="lin" valueType="num">
                                      <p:cBhvr additive="base">
                                        <p:cTn id="11" dur="500" fill="hold"/>
                                        <p:tgtEl>
                                          <p:spTgt spid="20377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03778">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03778">
                                            <p:txEl>
                                              <p:pRg st="2" end="2"/>
                                            </p:txEl>
                                          </p:spTgt>
                                        </p:tgtEl>
                                        <p:attrNameLst>
                                          <p:attrName>style.visibility</p:attrName>
                                        </p:attrNameLst>
                                      </p:cBhvr>
                                      <p:to>
                                        <p:strVal val="visible"/>
                                      </p:to>
                                    </p:set>
                                    <p:anim calcmode="lin" valueType="num">
                                      <p:cBhvr additive="base">
                                        <p:cTn id="15" dur="500" fill="hold"/>
                                        <p:tgtEl>
                                          <p:spTgt spid="203778">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0377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03778">
                                            <p:txEl>
                                              <p:pRg st="3" end="3"/>
                                            </p:txEl>
                                          </p:spTgt>
                                        </p:tgtEl>
                                        <p:attrNameLst>
                                          <p:attrName>style.visibility</p:attrName>
                                        </p:attrNameLst>
                                      </p:cBhvr>
                                      <p:to>
                                        <p:strVal val="visible"/>
                                      </p:to>
                                    </p:set>
                                    <p:anim calcmode="lin" valueType="num">
                                      <p:cBhvr additive="base">
                                        <p:cTn id="21" dur="500" fill="hold"/>
                                        <p:tgtEl>
                                          <p:spTgt spid="203778">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0377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03778">
                                            <p:txEl>
                                              <p:pRg st="4" end="4"/>
                                            </p:txEl>
                                          </p:spTgt>
                                        </p:tgtEl>
                                        <p:attrNameLst>
                                          <p:attrName>style.visibility</p:attrName>
                                        </p:attrNameLst>
                                      </p:cBhvr>
                                      <p:to>
                                        <p:strVal val="visible"/>
                                      </p:to>
                                    </p:set>
                                    <p:anim calcmode="lin" valueType="num">
                                      <p:cBhvr additive="base">
                                        <p:cTn id="27" dur="500" fill="hold"/>
                                        <p:tgtEl>
                                          <p:spTgt spid="203778">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03778">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03778">
                                            <p:txEl>
                                              <p:pRg st="5" end="5"/>
                                            </p:txEl>
                                          </p:spTgt>
                                        </p:tgtEl>
                                        <p:attrNameLst>
                                          <p:attrName>style.visibility</p:attrName>
                                        </p:attrNameLst>
                                      </p:cBhvr>
                                      <p:to>
                                        <p:strVal val="visible"/>
                                      </p:to>
                                    </p:set>
                                    <p:anim calcmode="lin" valueType="num">
                                      <p:cBhvr additive="base">
                                        <p:cTn id="31" dur="500" fill="hold"/>
                                        <p:tgtEl>
                                          <p:spTgt spid="203778">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03778">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03778">
                                            <p:txEl>
                                              <p:pRg st="6" end="6"/>
                                            </p:txEl>
                                          </p:spTgt>
                                        </p:tgtEl>
                                        <p:attrNameLst>
                                          <p:attrName>style.visibility</p:attrName>
                                        </p:attrNameLst>
                                      </p:cBhvr>
                                      <p:to>
                                        <p:strVal val="visible"/>
                                      </p:to>
                                    </p:set>
                                    <p:anim calcmode="lin" valueType="num">
                                      <p:cBhvr additive="base">
                                        <p:cTn id="35" dur="500" fill="hold"/>
                                        <p:tgtEl>
                                          <p:spTgt spid="203778">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0377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1" name="标题 1"/>
          <p:cNvSpPr>
            <a:spLocks noGrp="1"/>
          </p:cNvSpPr>
          <p:nvPr>
            <p:ph type="title"/>
          </p:nvPr>
        </p:nvSpPr>
        <p:spPr>
          <a:xfrm>
            <a:off x="684213" y="333375"/>
            <a:ext cx="7772400" cy="647700"/>
          </a:xfrm>
        </p:spPr>
        <p:txBody>
          <a:bodyPr/>
          <a:lstStyle/>
          <a:p>
            <a:r>
              <a:rPr lang="zh-CN" altLang="en-US" smtClean="0"/>
              <a:t>反证法与逆反证明法</a:t>
            </a:r>
          </a:p>
        </p:txBody>
      </p:sp>
      <p:sp>
        <p:nvSpPr>
          <p:cNvPr id="204802" name="内容占位符 2"/>
          <p:cNvSpPr>
            <a:spLocks noGrp="1"/>
          </p:cNvSpPr>
          <p:nvPr>
            <p:ph idx="1"/>
          </p:nvPr>
        </p:nvSpPr>
        <p:spPr>
          <a:xfrm>
            <a:off x="468313" y="1412875"/>
            <a:ext cx="8207375" cy="4683125"/>
          </a:xfrm>
        </p:spPr>
        <p:txBody>
          <a:bodyPr/>
          <a:lstStyle/>
          <a:p>
            <a:r>
              <a:rPr lang="zh-CN" altLang="en-US" smtClean="0"/>
              <a:t>要证明</a:t>
            </a:r>
            <a:r>
              <a:rPr lang="en-US" altLang="zh-CN" smtClean="0"/>
              <a:t>P</a:t>
            </a:r>
            <a:r>
              <a:rPr lang="en-US" altLang="zh-CN" smtClean="0">
                <a:sym typeface="Symbol" pitchFamily="18" charset="2"/>
              </a:rPr>
              <a:t></a:t>
            </a:r>
            <a:r>
              <a:rPr lang="en-US" altLang="zh-CN" smtClean="0"/>
              <a:t>Q</a:t>
            </a:r>
            <a:r>
              <a:rPr lang="zh-CN" altLang="en-US" smtClean="0"/>
              <a:t>永真，即，</a:t>
            </a:r>
            <a:r>
              <a:rPr lang="en-US" altLang="zh-CN" smtClean="0"/>
              <a:t>P</a:t>
            </a:r>
            <a:r>
              <a:rPr lang="en-US" altLang="zh-CN" smtClean="0">
                <a:sym typeface="Symbol" pitchFamily="18" charset="2"/>
              </a:rPr>
              <a:t></a:t>
            </a:r>
            <a:r>
              <a:rPr lang="en-US" altLang="zh-CN" smtClean="0"/>
              <a:t>Q</a:t>
            </a:r>
            <a:r>
              <a:rPr lang="zh-CN" altLang="en-US" smtClean="0"/>
              <a:t>成立</a:t>
            </a:r>
            <a:endParaRPr lang="en-US" altLang="zh-CN" smtClean="0"/>
          </a:p>
          <a:p>
            <a:r>
              <a:rPr lang="zh-CN" altLang="en-US" smtClean="0">
                <a:solidFill>
                  <a:srgbClr val="FF0000"/>
                </a:solidFill>
              </a:rPr>
              <a:t>反证法：</a:t>
            </a:r>
            <a:endParaRPr lang="en-US" altLang="zh-CN" smtClean="0">
              <a:solidFill>
                <a:srgbClr val="FF0000"/>
              </a:solidFill>
            </a:endParaRPr>
          </a:p>
          <a:p>
            <a:pPr lvl="1"/>
            <a:r>
              <a:rPr lang="zh-CN" altLang="en-US" b="1" smtClean="0">
                <a:solidFill>
                  <a:srgbClr val="CC0099"/>
                </a:solidFill>
              </a:rPr>
              <a:t>证明</a:t>
            </a:r>
            <a:r>
              <a:rPr lang="en-US" altLang="zh-CN" b="1" smtClean="0">
                <a:solidFill>
                  <a:srgbClr val="CC0099"/>
                </a:solidFill>
              </a:rPr>
              <a:t>P</a:t>
            </a:r>
            <a:r>
              <a:rPr lang="el-GR" altLang="zh-CN" b="1" smtClean="0">
                <a:solidFill>
                  <a:srgbClr val="CC0099"/>
                </a:solidFill>
              </a:rPr>
              <a:t>∧</a:t>
            </a:r>
            <a:r>
              <a:rPr lang="zh-CN" altLang="en-US" b="1" smtClean="0">
                <a:solidFill>
                  <a:srgbClr val="CC0099"/>
                </a:solidFill>
                <a:sym typeface="Symbol" pitchFamily="18" charset="2"/>
              </a:rPr>
              <a:t></a:t>
            </a:r>
            <a:r>
              <a:rPr lang="en-US" altLang="zh-CN" b="1" smtClean="0">
                <a:solidFill>
                  <a:srgbClr val="CC0099"/>
                </a:solidFill>
              </a:rPr>
              <a:t>Q</a:t>
            </a:r>
            <a:r>
              <a:rPr lang="en-US" altLang="zh-CN" b="1" smtClean="0">
                <a:solidFill>
                  <a:srgbClr val="CC0099"/>
                </a:solidFill>
                <a:sym typeface="Symbol" pitchFamily="18" charset="2"/>
              </a:rPr>
              <a:t>F</a:t>
            </a:r>
            <a:r>
              <a:rPr lang="zh-CN" altLang="en-US" smtClean="0">
                <a:sym typeface="Symbol" pitchFamily="18" charset="2"/>
              </a:rPr>
              <a:t>成立，即，</a:t>
            </a:r>
            <a:r>
              <a:rPr lang="en-US" altLang="zh-CN" u="sng" smtClean="0"/>
              <a:t>P</a:t>
            </a:r>
            <a:r>
              <a:rPr lang="el-GR" altLang="zh-CN" u="sng" smtClean="0"/>
              <a:t>∧</a:t>
            </a:r>
            <a:r>
              <a:rPr lang="zh-CN" altLang="en-US" u="sng" smtClean="0">
                <a:sym typeface="Symbol" pitchFamily="18" charset="2"/>
              </a:rPr>
              <a:t></a:t>
            </a:r>
            <a:r>
              <a:rPr lang="en-US" altLang="zh-CN" u="sng" smtClean="0"/>
              <a:t>Q</a:t>
            </a:r>
            <a:r>
              <a:rPr lang="en-US" altLang="zh-CN" u="sng" smtClean="0">
                <a:sym typeface="Symbol" pitchFamily="18" charset="2"/>
              </a:rPr>
              <a:t>F</a:t>
            </a:r>
          </a:p>
          <a:p>
            <a:pPr lvl="1"/>
            <a:r>
              <a:rPr lang="en-US" altLang="zh-CN" smtClean="0">
                <a:sym typeface="Symbol" pitchFamily="18" charset="2"/>
              </a:rPr>
              <a:t>F</a:t>
            </a:r>
            <a:r>
              <a:rPr lang="zh-CN" altLang="en-US" smtClean="0">
                <a:sym typeface="Symbol" pitchFamily="18" charset="2"/>
              </a:rPr>
              <a:t>，可以是</a:t>
            </a:r>
            <a:r>
              <a:rPr lang="en-US" altLang="zh-CN" smtClean="0">
                <a:sym typeface="Symbol" pitchFamily="18" charset="2"/>
              </a:rPr>
              <a:t>P</a:t>
            </a:r>
            <a:r>
              <a:rPr lang="el-GR" altLang="zh-CN" smtClean="0"/>
              <a:t>∧</a:t>
            </a:r>
            <a:r>
              <a:rPr lang="en-US" altLang="zh-CN" smtClean="0">
                <a:sym typeface="Symbol" pitchFamily="18" charset="2"/>
              </a:rPr>
              <a:t>P</a:t>
            </a:r>
            <a:r>
              <a:rPr lang="zh-CN" altLang="en-US" smtClean="0">
                <a:sym typeface="Symbol" pitchFamily="18" charset="2"/>
              </a:rPr>
              <a:t>，或其它的违反公理、常识等情况。</a:t>
            </a:r>
            <a:endParaRPr lang="en-US" altLang="zh-CN" smtClean="0">
              <a:sym typeface="Symbol" pitchFamily="18" charset="2"/>
            </a:endParaRPr>
          </a:p>
          <a:p>
            <a:r>
              <a:rPr lang="zh-CN" altLang="en-US" smtClean="0">
                <a:solidFill>
                  <a:srgbClr val="FF0000"/>
                </a:solidFill>
                <a:sym typeface="Symbol" pitchFamily="18" charset="2"/>
              </a:rPr>
              <a:t>逆反证明法：</a:t>
            </a:r>
            <a:endParaRPr lang="en-US" altLang="zh-CN" smtClean="0">
              <a:solidFill>
                <a:srgbClr val="FF0000"/>
              </a:solidFill>
              <a:sym typeface="Symbol" pitchFamily="18" charset="2"/>
            </a:endParaRPr>
          </a:p>
          <a:p>
            <a:pPr lvl="1"/>
            <a:r>
              <a:rPr lang="zh-CN" altLang="en-US" b="1" smtClean="0">
                <a:solidFill>
                  <a:srgbClr val="CC0099"/>
                </a:solidFill>
                <a:sym typeface="Symbol" pitchFamily="18" charset="2"/>
              </a:rPr>
              <a:t>证明</a:t>
            </a:r>
            <a:r>
              <a:rPr lang="en-US" altLang="zh-CN" b="1" smtClean="0">
                <a:solidFill>
                  <a:srgbClr val="CC0099"/>
                </a:solidFill>
                <a:sym typeface="Symbol" pitchFamily="18" charset="2"/>
              </a:rPr>
              <a:t>Q</a:t>
            </a:r>
            <a:r>
              <a:rPr lang="zh-CN" altLang="en-US" b="1" smtClean="0">
                <a:solidFill>
                  <a:srgbClr val="CC0099"/>
                </a:solidFill>
                <a:sym typeface="Symbol" pitchFamily="18" charset="2"/>
              </a:rPr>
              <a:t></a:t>
            </a:r>
            <a:r>
              <a:rPr lang="en-US" altLang="zh-CN" b="1" smtClean="0">
                <a:solidFill>
                  <a:srgbClr val="CC0099"/>
                </a:solidFill>
                <a:sym typeface="Symbol" pitchFamily="18" charset="2"/>
              </a:rPr>
              <a:t>P</a:t>
            </a:r>
            <a:r>
              <a:rPr lang="zh-CN" altLang="en-US" b="1" smtClean="0">
                <a:solidFill>
                  <a:srgbClr val="CC0099"/>
                </a:solidFill>
                <a:sym typeface="Symbol" pitchFamily="18" charset="2"/>
              </a:rPr>
              <a:t>成立</a:t>
            </a:r>
            <a:r>
              <a:rPr lang="zh-CN" altLang="en-US" smtClean="0">
                <a:sym typeface="Symbol" pitchFamily="18" charset="2"/>
              </a:rPr>
              <a:t>，即，</a:t>
            </a:r>
            <a:r>
              <a:rPr lang="zh-CN" altLang="en-US" u="sng" smtClean="0">
                <a:sym typeface="Symbol" pitchFamily="18" charset="2"/>
              </a:rPr>
              <a:t></a:t>
            </a:r>
            <a:r>
              <a:rPr lang="en-US" altLang="zh-CN" u="sng" smtClean="0">
                <a:sym typeface="Symbol" pitchFamily="18" charset="2"/>
              </a:rPr>
              <a:t>Q</a:t>
            </a:r>
            <a:r>
              <a:rPr lang="zh-CN" altLang="en-US" u="sng" smtClean="0">
                <a:sym typeface="Symbol" pitchFamily="18" charset="2"/>
              </a:rPr>
              <a:t></a:t>
            </a:r>
            <a:r>
              <a:rPr lang="en-US" altLang="zh-CN" u="sng" smtClean="0">
                <a:sym typeface="Symbol" pitchFamily="18" charset="2"/>
              </a:rPr>
              <a:t>P</a:t>
            </a:r>
            <a:endParaRPr lang="en-US" altLang="zh-CN" u="sng" smtClean="0"/>
          </a:p>
          <a:p>
            <a:r>
              <a:rPr lang="zh-CN" altLang="en-US" smtClean="0"/>
              <a:t>反证法和逆反证法前提不同，要得出结论也不同；</a:t>
            </a:r>
            <a:endParaRPr lang="en-US" altLang="zh-CN" smtClean="0"/>
          </a:p>
          <a:p>
            <a:pPr lvl="1"/>
            <a:r>
              <a:rPr lang="zh-CN" altLang="en-US" smtClean="0"/>
              <a:t>但是，</a:t>
            </a:r>
            <a:r>
              <a:rPr lang="en-US" altLang="zh-CN" smtClean="0"/>
              <a:t> </a:t>
            </a:r>
            <a:r>
              <a:rPr lang="en-US" altLang="zh-CN" b="1" smtClean="0">
                <a:solidFill>
                  <a:srgbClr val="CC0099"/>
                </a:solidFill>
              </a:rPr>
              <a:t>(P</a:t>
            </a:r>
            <a:r>
              <a:rPr lang="el-GR" altLang="zh-CN" b="1" smtClean="0">
                <a:solidFill>
                  <a:srgbClr val="CC0099"/>
                </a:solidFill>
              </a:rPr>
              <a:t>∧</a:t>
            </a:r>
            <a:r>
              <a:rPr lang="zh-CN" altLang="en-US" b="1" smtClean="0">
                <a:solidFill>
                  <a:srgbClr val="CC0099"/>
                </a:solidFill>
                <a:sym typeface="Symbol" pitchFamily="18" charset="2"/>
              </a:rPr>
              <a:t></a:t>
            </a:r>
            <a:r>
              <a:rPr lang="en-US" altLang="zh-CN" b="1" smtClean="0">
                <a:solidFill>
                  <a:srgbClr val="CC0099"/>
                </a:solidFill>
              </a:rPr>
              <a:t>Q</a:t>
            </a:r>
            <a:r>
              <a:rPr lang="en-US" altLang="zh-CN" b="1" smtClean="0">
                <a:solidFill>
                  <a:srgbClr val="CC0099"/>
                </a:solidFill>
                <a:sym typeface="Symbol" pitchFamily="18" charset="2"/>
              </a:rPr>
              <a:t>F)(</a:t>
            </a:r>
            <a:r>
              <a:rPr lang="zh-CN" altLang="en-US" b="1" smtClean="0">
                <a:solidFill>
                  <a:srgbClr val="CC0099"/>
                </a:solidFill>
                <a:sym typeface="Symbol" pitchFamily="18" charset="2"/>
              </a:rPr>
              <a:t></a:t>
            </a:r>
            <a:r>
              <a:rPr lang="en-US" altLang="zh-CN" b="1" smtClean="0">
                <a:solidFill>
                  <a:srgbClr val="CC0099"/>
                </a:solidFill>
                <a:sym typeface="Symbol" pitchFamily="18" charset="2"/>
              </a:rPr>
              <a:t>Q</a:t>
            </a:r>
            <a:r>
              <a:rPr lang="zh-CN" altLang="en-US" b="1" smtClean="0">
                <a:solidFill>
                  <a:srgbClr val="CC0099"/>
                </a:solidFill>
                <a:sym typeface="Symbol" pitchFamily="18" charset="2"/>
              </a:rPr>
              <a:t></a:t>
            </a:r>
            <a:r>
              <a:rPr lang="en-US" altLang="zh-CN" b="1" smtClean="0">
                <a:solidFill>
                  <a:srgbClr val="CC0099"/>
                </a:solidFill>
                <a:sym typeface="Symbol" pitchFamily="18" charset="2"/>
              </a:rPr>
              <a:t>P)(</a:t>
            </a:r>
            <a:r>
              <a:rPr lang="en-US" altLang="zh-CN" b="1" smtClean="0">
                <a:solidFill>
                  <a:srgbClr val="CC0099"/>
                </a:solidFill>
              </a:rPr>
              <a:t>P</a:t>
            </a:r>
            <a:r>
              <a:rPr lang="en-US" altLang="zh-CN" b="1" smtClean="0">
                <a:solidFill>
                  <a:srgbClr val="CC0099"/>
                </a:solidFill>
                <a:sym typeface="Symbol" pitchFamily="18" charset="2"/>
              </a:rPr>
              <a:t></a:t>
            </a:r>
            <a:r>
              <a:rPr lang="en-US" altLang="zh-CN" b="1" smtClean="0">
                <a:solidFill>
                  <a:srgbClr val="CC0099"/>
                </a:solidFill>
              </a:rPr>
              <a:t>Q)</a:t>
            </a:r>
          </a:p>
          <a:p>
            <a:pPr lvl="1"/>
            <a:r>
              <a:rPr lang="zh-CN" altLang="en-US" smtClean="0"/>
              <a:t>因此，证明上面的三个命题公式成立是等价的。</a:t>
            </a:r>
          </a:p>
        </p:txBody>
      </p:sp>
      <p:sp>
        <p:nvSpPr>
          <p:cNvPr id="4" name="灯片编号占位符 3"/>
          <p:cNvSpPr>
            <a:spLocks noGrp="1"/>
          </p:cNvSpPr>
          <p:nvPr>
            <p:ph type="sldNum" sz="quarter" idx="12"/>
          </p:nvPr>
        </p:nvSpPr>
        <p:spPr/>
        <p:txBody>
          <a:bodyPr/>
          <a:lstStyle/>
          <a:p>
            <a:pPr>
              <a:defRPr/>
            </a:pPr>
            <a:fld id="{1AB228A5-27C6-43B9-8152-7D9404D34E86}" type="slidenum">
              <a:rPr lang="en-US" altLang="zh-CN"/>
              <a:pPr>
                <a:defRPr/>
              </a:pPr>
              <a:t>104</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802">
                                            <p:txEl>
                                              <p:pRg st="0" end="0"/>
                                            </p:txEl>
                                          </p:spTgt>
                                        </p:tgtEl>
                                        <p:attrNameLst>
                                          <p:attrName>style.visibility</p:attrName>
                                        </p:attrNameLst>
                                      </p:cBhvr>
                                      <p:to>
                                        <p:strVal val="visible"/>
                                      </p:to>
                                    </p:set>
                                    <p:anim calcmode="lin" valueType="num">
                                      <p:cBhvr additive="base">
                                        <p:cTn id="7" dur="500" fill="hold"/>
                                        <p:tgtEl>
                                          <p:spTgt spid="20480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0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4802">
                                            <p:txEl>
                                              <p:pRg st="1" end="1"/>
                                            </p:txEl>
                                          </p:spTgt>
                                        </p:tgtEl>
                                        <p:attrNameLst>
                                          <p:attrName>style.visibility</p:attrName>
                                        </p:attrNameLst>
                                      </p:cBhvr>
                                      <p:to>
                                        <p:strVal val="visible"/>
                                      </p:to>
                                    </p:set>
                                    <p:anim calcmode="lin" valueType="num">
                                      <p:cBhvr additive="base">
                                        <p:cTn id="13" dur="500" fill="hold"/>
                                        <p:tgtEl>
                                          <p:spTgt spid="20480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4802">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04802">
                                            <p:txEl>
                                              <p:pRg st="2" end="2"/>
                                            </p:txEl>
                                          </p:spTgt>
                                        </p:tgtEl>
                                        <p:attrNameLst>
                                          <p:attrName>style.visibility</p:attrName>
                                        </p:attrNameLst>
                                      </p:cBhvr>
                                      <p:to>
                                        <p:strVal val="visible"/>
                                      </p:to>
                                    </p:set>
                                    <p:anim calcmode="lin" valueType="num">
                                      <p:cBhvr additive="base">
                                        <p:cTn id="17" dur="500" fill="hold"/>
                                        <p:tgtEl>
                                          <p:spTgt spid="204802">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04802">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04802">
                                            <p:txEl>
                                              <p:pRg st="3" end="3"/>
                                            </p:txEl>
                                          </p:spTgt>
                                        </p:tgtEl>
                                        <p:attrNameLst>
                                          <p:attrName>style.visibility</p:attrName>
                                        </p:attrNameLst>
                                      </p:cBhvr>
                                      <p:to>
                                        <p:strVal val="visible"/>
                                      </p:to>
                                    </p:set>
                                    <p:anim calcmode="lin" valueType="num">
                                      <p:cBhvr additive="base">
                                        <p:cTn id="21" dur="500" fill="hold"/>
                                        <p:tgtEl>
                                          <p:spTgt spid="204802">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0480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04802">
                                            <p:txEl>
                                              <p:pRg st="4" end="4"/>
                                            </p:txEl>
                                          </p:spTgt>
                                        </p:tgtEl>
                                        <p:attrNameLst>
                                          <p:attrName>style.visibility</p:attrName>
                                        </p:attrNameLst>
                                      </p:cBhvr>
                                      <p:to>
                                        <p:strVal val="visible"/>
                                      </p:to>
                                    </p:set>
                                    <p:anim calcmode="lin" valueType="num">
                                      <p:cBhvr additive="base">
                                        <p:cTn id="27" dur="500" fill="hold"/>
                                        <p:tgtEl>
                                          <p:spTgt spid="204802">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04802">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04802">
                                            <p:txEl>
                                              <p:pRg st="5" end="5"/>
                                            </p:txEl>
                                          </p:spTgt>
                                        </p:tgtEl>
                                        <p:attrNameLst>
                                          <p:attrName>style.visibility</p:attrName>
                                        </p:attrNameLst>
                                      </p:cBhvr>
                                      <p:to>
                                        <p:strVal val="visible"/>
                                      </p:to>
                                    </p:set>
                                    <p:anim calcmode="lin" valueType="num">
                                      <p:cBhvr additive="base">
                                        <p:cTn id="31" dur="500" fill="hold"/>
                                        <p:tgtEl>
                                          <p:spTgt spid="20480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0480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04802">
                                            <p:txEl>
                                              <p:pRg st="6" end="6"/>
                                            </p:txEl>
                                          </p:spTgt>
                                        </p:tgtEl>
                                        <p:attrNameLst>
                                          <p:attrName>style.visibility</p:attrName>
                                        </p:attrNameLst>
                                      </p:cBhvr>
                                      <p:to>
                                        <p:strVal val="visible"/>
                                      </p:to>
                                    </p:set>
                                    <p:anim calcmode="lin" valueType="num">
                                      <p:cBhvr additive="base">
                                        <p:cTn id="37" dur="500" fill="hold"/>
                                        <p:tgtEl>
                                          <p:spTgt spid="204802">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04802">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04802">
                                            <p:txEl>
                                              <p:pRg st="7" end="7"/>
                                            </p:txEl>
                                          </p:spTgt>
                                        </p:tgtEl>
                                        <p:attrNameLst>
                                          <p:attrName>style.visibility</p:attrName>
                                        </p:attrNameLst>
                                      </p:cBhvr>
                                      <p:to>
                                        <p:strVal val="visible"/>
                                      </p:to>
                                    </p:set>
                                    <p:anim calcmode="lin" valueType="num">
                                      <p:cBhvr additive="base">
                                        <p:cTn id="41" dur="500" fill="hold"/>
                                        <p:tgtEl>
                                          <p:spTgt spid="204802">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04802">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204802">
                                            <p:txEl>
                                              <p:pRg st="8" end="8"/>
                                            </p:txEl>
                                          </p:spTgt>
                                        </p:tgtEl>
                                        <p:attrNameLst>
                                          <p:attrName>style.visibility</p:attrName>
                                        </p:attrNameLst>
                                      </p:cBhvr>
                                      <p:to>
                                        <p:strVal val="visible"/>
                                      </p:to>
                                    </p:set>
                                    <p:anim calcmode="lin" valueType="num">
                                      <p:cBhvr additive="base">
                                        <p:cTn id="45" dur="500" fill="hold"/>
                                        <p:tgtEl>
                                          <p:spTgt spid="204802">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20480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标题 1"/>
          <p:cNvSpPr>
            <a:spLocks noGrp="1"/>
          </p:cNvSpPr>
          <p:nvPr>
            <p:ph type="title"/>
          </p:nvPr>
        </p:nvSpPr>
        <p:spPr>
          <a:xfrm>
            <a:off x="684213" y="333375"/>
            <a:ext cx="7772400" cy="647700"/>
          </a:xfrm>
        </p:spPr>
        <p:txBody>
          <a:bodyPr/>
          <a:lstStyle/>
          <a:p>
            <a:r>
              <a:rPr lang="zh-CN" altLang="en-US" smtClean="0">
                <a:solidFill>
                  <a:srgbClr val="FF0000"/>
                </a:solidFill>
              </a:rPr>
              <a:t>例题</a:t>
            </a:r>
            <a:r>
              <a:rPr lang="en-US" altLang="zh-CN" smtClean="0">
                <a:latin typeface="Comic Sans MS" pitchFamily="66" charset="0"/>
              </a:rPr>
              <a:t>-CP</a:t>
            </a:r>
            <a:r>
              <a:rPr lang="zh-CN" altLang="en-US" smtClean="0"/>
              <a:t>规则</a:t>
            </a:r>
          </a:p>
        </p:txBody>
      </p:sp>
      <p:sp>
        <p:nvSpPr>
          <p:cNvPr id="3" name="内容占位符 2"/>
          <p:cNvSpPr>
            <a:spLocks noGrp="1"/>
          </p:cNvSpPr>
          <p:nvPr>
            <p:ph idx="1"/>
          </p:nvPr>
        </p:nvSpPr>
        <p:spPr>
          <a:xfrm>
            <a:off x="468313" y="1268413"/>
            <a:ext cx="8207375" cy="4827587"/>
          </a:xfrm>
        </p:spPr>
        <p:txBody>
          <a:bodyPr/>
          <a:lstStyle/>
          <a:p>
            <a:r>
              <a:rPr lang="zh-CN" altLang="en-US" smtClean="0"/>
              <a:t>采用附加前提法（</a:t>
            </a:r>
            <a:r>
              <a:rPr lang="en-US" altLang="zh-CN" smtClean="0"/>
              <a:t>CP</a:t>
            </a:r>
            <a:r>
              <a:rPr lang="zh-CN" altLang="en-US" smtClean="0"/>
              <a:t>规则）证明：</a:t>
            </a:r>
            <a:endParaRPr lang="en-US" altLang="zh-CN" smtClean="0"/>
          </a:p>
          <a:p>
            <a:pPr lvl="1"/>
            <a:r>
              <a:rPr lang="en-US" altLang="zh-CN" smtClean="0"/>
              <a:t>(C</a:t>
            </a:r>
            <a:r>
              <a:rPr lang="zh-CN" altLang="en-US" smtClean="0"/>
              <a:t>∨</a:t>
            </a:r>
            <a:r>
              <a:rPr lang="en-US" altLang="zh-CN" smtClean="0"/>
              <a:t>D)</a:t>
            </a:r>
            <a:r>
              <a:rPr lang="zh-CN" altLang="en-US" smtClean="0"/>
              <a:t>∧</a:t>
            </a:r>
            <a:r>
              <a:rPr lang="en-US" altLang="zh-CN" smtClean="0"/>
              <a:t>(C</a:t>
            </a:r>
            <a:r>
              <a:rPr lang="zh-CN" altLang="en-US" smtClean="0">
                <a:latin typeface="Comic Sans MS" pitchFamily="66" charset="0"/>
              </a:rPr>
              <a:t>→</a:t>
            </a:r>
            <a:r>
              <a:rPr lang="en-US" altLang="zh-CN" smtClean="0"/>
              <a:t>R)</a:t>
            </a:r>
            <a:r>
              <a:rPr lang="zh-CN" altLang="en-US" smtClean="0"/>
              <a:t>∧</a:t>
            </a:r>
            <a:r>
              <a:rPr lang="en-US" altLang="zh-CN" smtClean="0"/>
              <a:t>(D</a:t>
            </a:r>
            <a:r>
              <a:rPr lang="zh-CN" altLang="en-US" smtClean="0">
                <a:latin typeface="Comic Sans MS" pitchFamily="66" charset="0"/>
              </a:rPr>
              <a:t>→</a:t>
            </a:r>
            <a:r>
              <a:rPr lang="en-US" altLang="zh-CN" smtClean="0"/>
              <a:t>S)</a:t>
            </a:r>
            <a:r>
              <a:rPr lang="en-US" altLang="zh-CN" smtClean="0">
                <a:sym typeface="Symbol" pitchFamily="18" charset="2"/>
              </a:rPr>
              <a:t>(</a:t>
            </a:r>
            <a:r>
              <a:rPr lang="en-US" altLang="zh-CN" smtClean="0"/>
              <a:t>R</a:t>
            </a:r>
            <a:r>
              <a:rPr lang="zh-CN" altLang="en-US" smtClean="0"/>
              <a:t>∨</a:t>
            </a:r>
            <a:r>
              <a:rPr lang="en-US" altLang="zh-CN" smtClean="0"/>
              <a:t>S)</a:t>
            </a:r>
          </a:p>
          <a:p>
            <a:pPr>
              <a:spcAft>
                <a:spcPts val="1800"/>
              </a:spcAft>
            </a:pPr>
            <a:r>
              <a:rPr lang="zh-CN" altLang="en-US" smtClean="0">
                <a:solidFill>
                  <a:srgbClr val="FF0000"/>
                </a:solidFill>
              </a:rPr>
              <a:t>证：</a:t>
            </a:r>
            <a:r>
              <a:rPr lang="zh-CN" altLang="en-US" smtClean="0"/>
              <a:t>利用</a:t>
            </a:r>
            <a:r>
              <a:rPr lang="en-US" altLang="zh-CN" smtClean="0"/>
              <a:t>CP</a:t>
            </a:r>
            <a:r>
              <a:rPr lang="zh-CN" altLang="en-US" smtClean="0"/>
              <a:t>规则，上式等价于证明</a:t>
            </a:r>
            <a:r>
              <a:rPr lang="en-US" altLang="zh-CN" smtClean="0"/>
              <a:t>(C</a:t>
            </a:r>
            <a:r>
              <a:rPr lang="zh-CN" altLang="en-US" smtClean="0"/>
              <a:t>∨</a:t>
            </a:r>
            <a:r>
              <a:rPr lang="en-US" altLang="zh-CN" smtClean="0"/>
              <a:t>D)</a:t>
            </a:r>
            <a:r>
              <a:rPr lang="zh-CN" altLang="en-US" smtClean="0"/>
              <a:t>，</a:t>
            </a:r>
            <a:r>
              <a:rPr lang="en-US" altLang="zh-CN" smtClean="0"/>
              <a:t>(C</a:t>
            </a:r>
            <a:r>
              <a:rPr lang="zh-CN" altLang="en-US" smtClean="0">
                <a:latin typeface="Comic Sans MS" pitchFamily="66" charset="0"/>
              </a:rPr>
              <a:t>→</a:t>
            </a:r>
            <a:r>
              <a:rPr lang="en-US" altLang="zh-CN" smtClean="0"/>
              <a:t>R)</a:t>
            </a:r>
            <a:r>
              <a:rPr lang="zh-CN" altLang="en-US" smtClean="0"/>
              <a:t>，</a:t>
            </a:r>
            <a:r>
              <a:rPr lang="en-US" altLang="zh-CN" smtClean="0"/>
              <a:t>(D</a:t>
            </a:r>
            <a:r>
              <a:rPr lang="zh-CN" altLang="en-US" smtClean="0">
                <a:latin typeface="Comic Sans MS" pitchFamily="66" charset="0"/>
              </a:rPr>
              <a:t>→</a:t>
            </a:r>
            <a:r>
              <a:rPr lang="en-US" altLang="zh-CN" smtClean="0"/>
              <a:t>S)</a:t>
            </a:r>
            <a:r>
              <a:rPr lang="zh-CN" altLang="en-US" smtClean="0"/>
              <a:t>和</a:t>
            </a:r>
            <a:r>
              <a:rPr lang="zh-CN" altLang="en-US" smtClean="0">
                <a:sym typeface="Symbol" pitchFamily="18" charset="2"/>
              </a:rPr>
              <a:t></a:t>
            </a:r>
            <a:r>
              <a:rPr lang="en-US" altLang="zh-CN" smtClean="0">
                <a:sym typeface="Symbol" pitchFamily="18" charset="2"/>
              </a:rPr>
              <a:t>R</a:t>
            </a:r>
            <a:r>
              <a:rPr lang="zh-CN" altLang="en-US" smtClean="0">
                <a:sym typeface="Symbol" pitchFamily="18" charset="2"/>
              </a:rPr>
              <a:t>同时为真，则</a:t>
            </a:r>
            <a:r>
              <a:rPr lang="en-US" altLang="zh-CN" smtClean="0">
                <a:sym typeface="Symbol" pitchFamily="18" charset="2"/>
              </a:rPr>
              <a:t>S</a:t>
            </a:r>
            <a:r>
              <a:rPr lang="zh-CN" altLang="en-US" smtClean="0">
                <a:sym typeface="Symbol" pitchFamily="18" charset="2"/>
              </a:rPr>
              <a:t>为真。</a:t>
            </a:r>
            <a:endParaRPr lang="en-US" altLang="zh-CN" smtClean="0">
              <a:sym typeface="Symbol" pitchFamily="18" charset="2"/>
            </a:endParaRPr>
          </a:p>
          <a:p>
            <a:pPr marL="1371600" lvl="2" indent="-457200">
              <a:spcAft>
                <a:spcPct val="0"/>
              </a:spcAft>
              <a:buFont typeface="Times New Roman" pitchFamily="18" charset="0"/>
              <a:buAutoNum type="arabicPeriod"/>
            </a:pPr>
            <a:r>
              <a:rPr lang="zh-CN" altLang="en-US" smtClean="0">
                <a:sym typeface="Symbol" pitchFamily="18" charset="2"/>
              </a:rPr>
              <a:t></a:t>
            </a:r>
            <a:r>
              <a:rPr lang="en-US" altLang="zh-CN" smtClean="0">
                <a:sym typeface="Symbol" pitchFamily="18" charset="2"/>
              </a:rPr>
              <a:t>R        </a:t>
            </a:r>
          </a:p>
          <a:p>
            <a:pPr marL="1371600" lvl="2" indent="-457200">
              <a:spcAft>
                <a:spcPct val="0"/>
              </a:spcAft>
              <a:buFont typeface="Times New Roman" pitchFamily="18" charset="0"/>
              <a:buAutoNum type="arabicPeriod"/>
            </a:pPr>
            <a:r>
              <a:rPr lang="en-US" altLang="zh-CN" smtClean="0"/>
              <a:t>(C</a:t>
            </a:r>
            <a:r>
              <a:rPr lang="zh-CN" altLang="en-US" smtClean="0">
                <a:latin typeface="Comic Sans MS" pitchFamily="66" charset="0"/>
              </a:rPr>
              <a:t>→</a:t>
            </a:r>
            <a:r>
              <a:rPr lang="en-US" altLang="zh-CN" smtClean="0"/>
              <a:t>R)     </a:t>
            </a:r>
          </a:p>
          <a:p>
            <a:pPr marL="1371600" lvl="2" indent="-457200">
              <a:spcAft>
                <a:spcPct val="0"/>
              </a:spcAft>
              <a:buFont typeface="Times New Roman" pitchFamily="18" charset="0"/>
              <a:buAutoNum type="arabicPeriod"/>
            </a:pPr>
            <a:r>
              <a:rPr lang="en-US" altLang="zh-CN" smtClean="0"/>
              <a:t>(</a:t>
            </a:r>
            <a:r>
              <a:rPr lang="zh-CN" altLang="en-US" smtClean="0">
                <a:sym typeface="Symbol" pitchFamily="18" charset="2"/>
              </a:rPr>
              <a:t></a:t>
            </a:r>
            <a:r>
              <a:rPr lang="en-US" altLang="zh-CN" smtClean="0"/>
              <a:t>R</a:t>
            </a:r>
            <a:r>
              <a:rPr lang="zh-CN" altLang="en-US" smtClean="0">
                <a:latin typeface="Comic Sans MS" pitchFamily="66" charset="0"/>
              </a:rPr>
              <a:t>→</a:t>
            </a:r>
            <a:r>
              <a:rPr lang="zh-CN" altLang="en-US" smtClean="0">
                <a:sym typeface="Symbol" pitchFamily="18" charset="2"/>
              </a:rPr>
              <a:t></a:t>
            </a:r>
            <a:r>
              <a:rPr lang="en-US" altLang="zh-CN" smtClean="0"/>
              <a:t>C</a:t>
            </a:r>
            <a:r>
              <a:rPr lang="zh-CN" altLang="en-US" smtClean="0"/>
              <a:t>） </a:t>
            </a:r>
          </a:p>
          <a:p>
            <a:pPr marL="1371600" lvl="2" indent="-457200">
              <a:spcAft>
                <a:spcPct val="0"/>
              </a:spcAft>
              <a:buFont typeface="Times New Roman" pitchFamily="18" charset="0"/>
              <a:buAutoNum type="arabicPeriod"/>
            </a:pPr>
            <a:r>
              <a:rPr lang="zh-CN" altLang="en-US" smtClean="0">
                <a:sym typeface="Symbol" pitchFamily="18" charset="2"/>
              </a:rPr>
              <a:t></a:t>
            </a:r>
            <a:r>
              <a:rPr lang="en-US" altLang="zh-CN" smtClean="0"/>
              <a:t>C        </a:t>
            </a:r>
          </a:p>
          <a:p>
            <a:pPr marL="1371600" lvl="2" indent="-457200">
              <a:spcAft>
                <a:spcPct val="0"/>
              </a:spcAft>
              <a:buFont typeface="Times New Roman" pitchFamily="18" charset="0"/>
              <a:buAutoNum type="arabicPeriod"/>
            </a:pPr>
            <a:r>
              <a:rPr lang="en-US" altLang="zh-CN" smtClean="0"/>
              <a:t>C</a:t>
            </a:r>
            <a:r>
              <a:rPr lang="zh-CN" altLang="en-US" smtClean="0"/>
              <a:t>∨</a:t>
            </a:r>
            <a:r>
              <a:rPr lang="en-US" altLang="zh-CN" smtClean="0"/>
              <a:t>D</a:t>
            </a:r>
          </a:p>
          <a:p>
            <a:pPr marL="1371600" lvl="2" indent="-457200">
              <a:spcAft>
                <a:spcPct val="0"/>
              </a:spcAft>
              <a:buFont typeface="Times New Roman" pitchFamily="18" charset="0"/>
              <a:buAutoNum type="arabicPeriod"/>
            </a:pPr>
            <a:r>
              <a:rPr lang="en-US" altLang="zh-CN" smtClean="0"/>
              <a:t>D</a:t>
            </a:r>
          </a:p>
          <a:p>
            <a:pPr marL="1371600" lvl="2" indent="-457200">
              <a:spcAft>
                <a:spcPct val="0"/>
              </a:spcAft>
              <a:buFont typeface="Times New Roman" pitchFamily="18" charset="0"/>
              <a:buAutoNum type="arabicPeriod"/>
            </a:pPr>
            <a:r>
              <a:rPr lang="en-US" altLang="zh-CN" smtClean="0">
                <a:solidFill>
                  <a:schemeClr val="bg1"/>
                </a:solidFill>
              </a:rPr>
              <a:t>......</a:t>
            </a:r>
          </a:p>
          <a:p>
            <a:pPr marL="1371600" lvl="2" indent="-457200">
              <a:buFontTx/>
              <a:buNone/>
            </a:pPr>
            <a:r>
              <a:rPr lang="en-US" altLang="zh-CN" smtClean="0"/>
              <a:t>   ......</a:t>
            </a:r>
            <a:endParaRPr lang="zh-CN" altLang="en-US" smtClean="0"/>
          </a:p>
        </p:txBody>
      </p:sp>
      <p:sp>
        <p:nvSpPr>
          <p:cNvPr id="5" name="灯片编号占位符 4"/>
          <p:cNvSpPr>
            <a:spLocks noGrp="1"/>
          </p:cNvSpPr>
          <p:nvPr>
            <p:ph type="sldNum" sz="quarter" idx="12"/>
          </p:nvPr>
        </p:nvSpPr>
        <p:spPr/>
        <p:txBody>
          <a:bodyPr/>
          <a:lstStyle/>
          <a:p>
            <a:pPr>
              <a:defRPr/>
            </a:pPr>
            <a:fld id="{3B1E5BD6-A8E4-4082-B31B-2E2162E61AA2}" type="slidenum">
              <a:rPr lang="en-US" altLang="zh-CN"/>
              <a:pPr>
                <a:defRPr/>
              </a:pPr>
              <a:t>105</a:t>
            </a:fld>
            <a:endParaRPr lang="en-US" altLang="zh-CN" dirty="0"/>
          </a:p>
        </p:txBody>
      </p:sp>
      <p:grpSp>
        <p:nvGrpSpPr>
          <p:cNvPr id="10" name="组合 9"/>
          <p:cNvGrpSpPr>
            <a:grpSpLocks/>
          </p:cNvGrpSpPr>
          <p:nvPr/>
        </p:nvGrpSpPr>
        <p:grpSpPr bwMode="auto">
          <a:xfrm>
            <a:off x="900113" y="2749550"/>
            <a:ext cx="6767512" cy="406400"/>
            <a:chOff x="899592" y="2759662"/>
            <a:chExt cx="6768376" cy="407594"/>
          </a:xfrm>
        </p:grpSpPr>
        <p:cxnSp>
          <p:nvCxnSpPr>
            <p:cNvPr id="205829" name="直接连接符 6"/>
            <p:cNvCxnSpPr>
              <a:cxnSpLocks/>
            </p:cNvCxnSpPr>
            <p:nvPr/>
          </p:nvCxnSpPr>
          <p:spPr bwMode="auto">
            <a:xfrm flipV="1">
              <a:off x="3997842" y="2759662"/>
              <a:ext cx="3670126" cy="0"/>
            </a:xfrm>
            <a:prstGeom prst="line">
              <a:avLst/>
            </a:prstGeom>
            <a:noFill/>
            <a:ln w="28575" algn="ctr">
              <a:solidFill>
                <a:schemeClr val="bg1"/>
              </a:solidFill>
              <a:round/>
              <a:headEnd/>
              <a:tailEnd/>
            </a:ln>
          </p:spPr>
        </p:cxnSp>
        <p:cxnSp>
          <p:nvCxnSpPr>
            <p:cNvPr id="205830" name="直接连接符 7"/>
            <p:cNvCxnSpPr>
              <a:cxnSpLocks noChangeShapeType="1"/>
            </p:cNvCxnSpPr>
            <p:nvPr/>
          </p:nvCxnSpPr>
          <p:spPr bwMode="auto">
            <a:xfrm>
              <a:off x="899592" y="3167256"/>
              <a:ext cx="4205808" cy="0"/>
            </a:xfrm>
            <a:prstGeom prst="line">
              <a:avLst/>
            </a:prstGeom>
            <a:noFill/>
            <a:ln w="28575" algn="ctr">
              <a:solidFill>
                <a:schemeClr val="bg1"/>
              </a:solidFill>
              <a:round/>
              <a:headEnd/>
              <a:tailEn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additive="base">
                                        <p:cTn id="2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 calcmode="lin" valueType="num">
                                      <p:cBhvr additive="base">
                                        <p:cTn id="3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 calcmode="lin" valueType="num">
                                      <p:cBhvr additive="base">
                                        <p:cTn id="40"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3">
                                            <p:txEl>
                                              <p:pRg st="6" end="6"/>
                                            </p:txEl>
                                          </p:spTgt>
                                        </p:tgtEl>
                                        <p:attrNameLst>
                                          <p:attrName>style.visibility</p:attrName>
                                        </p:attrNameLst>
                                      </p:cBhvr>
                                      <p:to>
                                        <p:strVal val="visible"/>
                                      </p:to>
                                    </p:set>
                                    <p:anim calcmode="lin" valueType="num">
                                      <p:cBhvr additive="base">
                                        <p:cTn id="46"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49" name="标题 1"/>
          <p:cNvSpPr>
            <a:spLocks noGrp="1"/>
          </p:cNvSpPr>
          <p:nvPr>
            <p:ph type="title"/>
          </p:nvPr>
        </p:nvSpPr>
        <p:spPr>
          <a:xfrm>
            <a:off x="684213" y="333375"/>
            <a:ext cx="7772400" cy="647700"/>
          </a:xfrm>
        </p:spPr>
        <p:txBody>
          <a:bodyPr/>
          <a:lstStyle/>
          <a:p>
            <a:r>
              <a:rPr lang="zh-CN" altLang="en-US" smtClean="0"/>
              <a:t>问题扩展：推理的其它问题</a:t>
            </a:r>
          </a:p>
        </p:txBody>
      </p:sp>
      <p:sp>
        <p:nvSpPr>
          <p:cNvPr id="208898" name="内容占位符 2"/>
          <p:cNvSpPr>
            <a:spLocks noGrp="1"/>
          </p:cNvSpPr>
          <p:nvPr>
            <p:ph idx="1"/>
          </p:nvPr>
        </p:nvSpPr>
        <p:spPr>
          <a:xfrm>
            <a:off x="468313" y="1268413"/>
            <a:ext cx="8207375" cy="5184775"/>
          </a:xfrm>
        </p:spPr>
        <p:txBody>
          <a:bodyPr/>
          <a:lstStyle/>
          <a:p>
            <a:r>
              <a:rPr lang="zh-CN" altLang="en-US" b="1" smtClean="0">
                <a:solidFill>
                  <a:srgbClr val="CC0099"/>
                </a:solidFill>
              </a:rPr>
              <a:t>问题：由给定的前提</a:t>
            </a:r>
            <a:r>
              <a:rPr lang="en-US" altLang="zh-CN" b="1" smtClean="0">
                <a:solidFill>
                  <a:srgbClr val="CC0099"/>
                </a:solidFill>
              </a:rPr>
              <a:t>H</a:t>
            </a:r>
            <a:r>
              <a:rPr lang="en-US" altLang="zh-CN" b="1" baseline="-25000" smtClean="0">
                <a:solidFill>
                  <a:srgbClr val="CC0099"/>
                </a:solidFill>
              </a:rPr>
              <a:t>1</a:t>
            </a:r>
            <a:r>
              <a:rPr lang="zh-CN" altLang="en-US" b="1" smtClean="0">
                <a:solidFill>
                  <a:srgbClr val="CC0099"/>
                </a:solidFill>
              </a:rPr>
              <a:t>，</a:t>
            </a:r>
            <a:r>
              <a:rPr lang="en-US" altLang="zh-CN" b="1" smtClean="0">
                <a:solidFill>
                  <a:srgbClr val="CC0099"/>
                </a:solidFill>
              </a:rPr>
              <a:t>H</a:t>
            </a:r>
            <a:r>
              <a:rPr lang="en-US" altLang="zh-CN" b="1" baseline="-25000" smtClean="0">
                <a:solidFill>
                  <a:srgbClr val="CC0099"/>
                </a:solidFill>
              </a:rPr>
              <a:t>2</a:t>
            </a:r>
            <a:r>
              <a:rPr lang="zh-CN" altLang="en-US" b="1" smtClean="0">
                <a:solidFill>
                  <a:srgbClr val="CC0099"/>
                </a:solidFill>
              </a:rPr>
              <a:t>，</a:t>
            </a:r>
            <a:r>
              <a:rPr lang="en-US" altLang="zh-CN" b="1" smtClean="0">
                <a:solidFill>
                  <a:srgbClr val="CC0099"/>
                </a:solidFill>
              </a:rPr>
              <a:t>...</a:t>
            </a:r>
            <a:r>
              <a:rPr lang="zh-CN" altLang="en-US" b="1" smtClean="0">
                <a:solidFill>
                  <a:srgbClr val="CC0099"/>
                </a:solidFill>
              </a:rPr>
              <a:t>，</a:t>
            </a:r>
            <a:r>
              <a:rPr lang="en-US" altLang="zh-CN" b="1" smtClean="0">
                <a:solidFill>
                  <a:srgbClr val="CC0099"/>
                </a:solidFill>
              </a:rPr>
              <a:t>H</a:t>
            </a:r>
            <a:r>
              <a:rPr lang="en-US" altLang="zh-CN" b="1" baseline="-25000" smtClean="0">
                <a:solidFill>
                  <a:srgbClr val="CC0099"/>
                </a:solidFill>
              </a:rPr>
              <a:t>n</a:t>
            </a:r>
            <a:r>
              <a:rPr lang="zh-CN" altLang="en-US" b="1" smtClean="0">
                <a:solidFill>
                  <a:srgbClr val="CC0099"/>
                </a:solidFill>
              </a:rPr>
              <a:t>可得到多少个推论？</a:t>
            </a:r>
            <a:endParaRPr lang="en-US" altLang="zh-CN" b="1" smtClean="0">
              <a:solidFill>
                <a:srgbClr val="CC0099"/>
              </a:solidFill>
            </a:endParaRPr>
          </a:p>
          <a:p>
            <a:r>
              <a:rPr lang="zh-CN" altLang="en-US" smtClean="0">
                <a:solidFill>
                  <a:srgbClr val="C00000"/>
                </a:solidFill>
              </a:rPr>
              <a:t>推论</a:t>
            </a:r>
            <a:endParaRPr lang="en-US" altLang="zh-CN" smtClean="0">
              <a:solidFill>
                <a:srgbClr val="C00000"/>
              </a:solidFill>
            </a:endParaRPr>
          </a:p>
          <a:p>
            <a:pPr lvl="1"/>
            <a:r>
              <a:rPr lang="zh-CN" altLang="en-US" smtClean="0"/>
              <a:t>把前提用</a:t>
            </a:r>
            <a:r>
              <a:rPr lang="el-GR" altLang="zh-CN" smtClean="0"/>
              <a:t>∧</a:t>
            </a:r>
            <a:r>
              <a:rPr lang="zh-CN" altLang="en-US" smtClean="0"/>
              <a:t>联结起来，求出其主合取范式，其中任意的若干极大项的合取便是一个推论。</a:t>
            </a:r>
            <a:endParaRPr lang="en-US" altLang="zh-CN" smtClean="0"/>
          </a:p>
          <a:p>
            <a:r>
              <a:rPr lang="zh-CN" altLang="en-US" smtClean="0"/>
              <a:t>如果有</a:t>
            </a:r>
            <a:r>
              <a:rPr lang="en-US" altLang="zh-CN" smtClean="0"/>
              <a:t>m</a:t>
            </a:r>
            <a:r>
              <a:rPr lang="zh-CN" altLang="en-US" smtClean="0"/>
              <a:t>个合取项，由组合数学知识可得</a:t>
            </a:r>
            <a:r>
              <a:rPr lang="en-US" altLang="zh-CN" smtClean="0"/>
              <a:t>2</a:t>
            </a:r>
            <a:r>
              <a:rPr lang="en-US" altLang="zh-CN" baseline="30000" smtClean="0"/>
              <a:t>m</a:t>
            </a:r>
            <a:r>
              <a:rPr lang="en-US" altLang="zh-CN" smtClean="0"/>
              <a:t>-1</a:t>
            </a:r>
            <a:r>
              <a:rPr lang="zh-CN" altLang="en-US" smtClean="0"/>
              <a:t>个不同的推论；</a:t>
            </a:r>
            <a:endParaRPr lang="en-US" altLang="zh-CN" smtClean="0"/>
          </a:p>
          <a:p>
            <a:r>
              <a:rPr lang="zh-CN" altLang="en-US" smtClean="0">
                <a:solidFill>
                  <a:srgbClr val="FF0000"/>
                </a:solidFill>
              </a:rPr>
              <a:t>例：</a:t>
            </a:r>
            <a:endParaRPr lang="en-US" altLang="zh-CN" smtClean="0">
              <a:solidFill>
                <a:srgbClr val="FF0000"/>
              </a:solidFill>
            </a:endParaRPr>
          </a:p>
          <a:p>
            <a:pPr lvl="1"/>
            <a:r>
              <a:rPr lang="zh-CN" altLang="en-US" smtClean="0"/>
              <a:t>设</a:t>
            </a:r>
            <a:r>
              <a:rPr lang="en-US" altLang="zh-CN" smtClean="0"/>
              <a:t>P</a:t>
            </a:r>
            <a:r>
              <a:rPr lang="zh-CN" altLang="en-US" smtClean="0"/>
              <a:t>和</a:t>
            </a:r>
            <a:r>
              <a:rPr lang="en-US" altLang="zh-CN" smtClean="0"/>
              <a:t>P</a:t>
            </a:r>
            <a:r>
              <a:rPr lang="en-US" altLang="zh-CN" smtClean="0">
                <a:sym typeface="Symbol" pitchFamily="18" charset="2"/>
              </a:rPr>
              <a:t></a:t>
            </a:r>
            <a:r>
              <a:rPr lang="en-US" altLang="zh-CN" smtClean="0"/>
              <a:t>Q</a:t>
            </a:r>
            <a:r>
              <a:rPr lang="zh-CN" altLang="en-US" smtClean="0"/>
              <a:t>是前提，则</a:t>
            </a:r>
            <a:endParaRPr lang="en-US" altLang="zh-CN" smtClean="0"/>
          </a:p>
          <a:p>
            <a:pPr lvl="1">
              <a:buFont typeface="Wingdings" pitchFamily="2" charset="2"/>
              <a:buNone/>
            </a:pPr>
            <a:r>
              <a:rPr lang="en-US" altLang="zh-CN" smtClean="0"/>
              <a:t>P</a:t>
            </a:r>
            <a:r>
              <a:rPr lang="el-GR" altLang="zh-CN" smtClean="0"/>
              <a:t>∧</a:t>
            </a:r>
            <a:r>
              <a:rPr lang="zh-CN" altLang="en-US" smtClean="0"/>
              <a:t>（</a:t>
            </a:r>
            <a:r>
              <a:rPr lang="en-US" altLang="zh-CN" smtClean="0"/>
              <a:t>P</a:t>
            </a:r>
            <a:r>
              <a:rPr lang="en-US" altLang="zh-CN" smtClean="0">
                <a:sym typeface="Symbol" pitchFamily="18" charset="2"/>
              </a:rPr>
              <a:t></a:t>
            </a:r>
            <a:r>
              <a:rPr lang="en-US" altLang="zh-CN" smtClean="0"/>
              <a:t>Q</a:t>
            </a:r>
            <a:r>
              <a:rPr lang="zh-CN" altLang="en-US" smtClean="0"/>
              <a:t>）</a:t>
            </a:r>
            <a:r>
              <a:rPr lang="zh-CN" altLang="en-US" smtClean="0">
                <a:sym typeface="Symbol" pitchFamily="18" charset="2"/>
              </a:rPr>
              <a:t></a:t>
            </a:r>
            <a:r>
              <a:rPr lang="en-US" altLang="zh-CN" smtClean="0">
                <a:sym typeface="Symbol" pitchFamily="18" charset="2"/>
              </a:rPr>
              <a:t>(P</a:t>
            </a:r>
            <a:r>
              <a:rPr lang="el-GR" altLang="zh-CN" smtClean="0"/>
              <a:t>∨</a:t>
            </a:r>
            <a:r>
              <a:rPr lang="en-US" altLang="zh-CN" smtClean="0">
                <a:sym typeface="Symbol" pitchFamily="18" charset="2"/>
              </a:rPr>
              <a:t>Q)</a:t>
            </a:r>
            <a:r>
              <a:rPr lang="el-GR" altLang="zh-CN" smtClean="0"/>
              <a:t>∧</a:t>
            </a:r>
            <a:r>
              <a:rPr lang="en-US" altLang="zh-CN" smtClean="0"/>
              <a:t>(</a:t>
            </a:r>
            <a:r>
              <a:rPr lang="en-US" altLang="zh-CN" smtClean="0">
                <a:sym typeface="Symbol" pitchFamily="18" charset="2"/>
              </a:rPr>
              <a:t>P</a:t>
            </a:r>
            <a:r>
              <a:rPr lang="el-GR" altLang="zh-CN" smtClean="0"/>
              <a:t>∨</a:t>
            </a:r>
            <a:r>
              <a:rPr lang="zh-CN" altLang="en-US" smtClean="0">
                <a:sym typeface="Symbol" pitchFamily="18" charset="2"/>
              </a:rPr>
              <a:t></a:t>
            </a:r>
            <a:r>
              <a:rPr lang="en-US" altLang="zh-CN" smtClean="0">
                <a:sym typeface="Symbol" pitchFamily="18" charset="2"/>
              </a:rPr>
              <a:t>Q)</a:t>
            </a:r>
            <a:r>
              <a:rPr lang="el-GR" altLang="zh-CN" smtClean="0"/>
              <a:t>∧</a:t>
            </a:r>
            <a:r>
              <a:rPr lang="en-US" altLang="zh-CN" smtClean="0"/>
              <a:t>(</a:t>
            </a:r>
            <a:r>
              <a:rPr lang="zh-CN" altLang="en-US" smtClean="0">
                <a:sym typeface="Symbol" pitchFamily="18" charset="2"/>
              </a:rPr>
              <a:t></a:t>
            </a:r>
            <a:r>
              <a:rPr lang="en-US" altLang="zh-CN" smtClean="0">
                <a:sym typeface="Symbol" pitchFamily="18" charset="2"/>
              </a:rPr>
              <a:t>P</a:t>
            </a:r>
            <a:r>
              <a:rPr lang="el-GR" altLang="zh-CN" smtClean="0"/>
              <a:t>∨</a:t>
            </a:r>
            <a:r>
              <a:rPr lang="en-US" altLang="zh-CN" smtClean="0">
                <a:sym typeface="Symbol" pitchFamily="18" charset="2"/>
              </a:rPr>
              <a:t>Q)</a:t>
            </a:r>
            <a:endParaRPr lang="en-US" altLang="zh-CN" smtClean="0"/>
          </a:p>
          <a:p>
            <a:pPr lvl="1"/>
            <a:r>
              <a:rPr lang="zh-CN" altLang="en-US" smtClean="0"/>
              <a:t>可作出</a:t>
            </a:r>
            <a:r>
              <a:rPr lang="en-US" altLang="zh-CN" smtClean="0"/>
              <a:t>2</a:t>
            </a:r>
            <a:r>
              <a:rPr lang="en-US" altLang="zh-CN" baseline="30000" smtClean="0"/>
              <a:t>3</a:t>
            </a:r>
            <a:r>
              <a:rPr lang="en-US" altLang="zh-CN" smtClean="0"/>
              <a:t>-1=7</a:t>
            </a:r>
            <a:r>
              <a:rPr lang="zh-CN" altLang="en-US" smtClean="0"/>
              <a:t>个推理。（</a:t>
            </a:r>
            <a:r>
              <a:rPr lang="en-US" altLang="zh-CN" smtClean="0"/>
              <a:t>A,</a:t>
            </a:r>
            <a:r>
              <a:rPr lang="en-US" altLang="zh-CN" smtClean="0">
                <a:solidFill>
                  <a:srgbClr val="FF0000"/>
                </a:solidFill>
              </a:rPr>
              <a:t>B</a:t>
            </a:r>
            <a:r>
              <a:rPr lang="en-US" altLang="zh-CN" smtClean="0"/>
              <a:t>,C,</a:t>
            </a:r>
            <a:r>
              <a:rPr lang="en-US" altLang="zh-CN" smtClean="0">
                <a:solidFill>
                  <a:srgbClr val="FF0000"/>
                </a:solidFill>
              </a:rPr>
              <a:t>A</a:t>
            </a:r>
            <a:r>
              <a:rPr lang="el-GR" altLang="zh-CN" smtClean="0">
                <a:solidFill>
                  <a:srgbClr val="FF0000"/>
                </a:solidFill>
              </a:rPr>
              <a:t>∧</a:t>
            </a:r>
            <a:r>
              <a:rPr lang="en-US" altLang="zh-CN" smtClean="0">
                <a:solidFill>
                  <a:srgbClr val="FF0000"/>
                </a:solidFill>
              </a:rPr>
              <a:t>B</a:t>
            </a:r>
            <a:r>
              <a:rPr lang="en-US" altLang="zh-CN" smtClean="0"/>
              <a:t>,A</a:t>
            </a:r>
            <a:r>
              <a:rPr lang="el-GR" altLang="zh-CN" smtClean="0"/>
              <a:t>∧</a:t>
            </a:r>
            <a:r>
              <a:rPr lang="en-US" altLang="zh-CN" smtClean="0"/>
              <a:t>C,</a:t>
            </a:r>
            <a:r>
              <a:rPr lang="en-US" altLang="zh-CN" smtClean="0">
                <a:solidFill>
                  <a:srgbClr val="FF0000"/>
                </a:solidFill>
              </a:rPr>
              <a:t>B</a:t>
            </a:r>
            <a:r>
              <a:rPr lang="el-GR" altLang="zh-CN" smtClean="0">
                <a:solidFill>
                  <a:srgbClr val="FF0000"/>
                </a:solidFill>
              </a:rPr>
              <a:t>∧</a:t>
            </a:r>
            <a:r>
              <a:rPr lang="en-US" altLang="zh-CN" smtClean="0">
                <a:solidFill>
                  <a:srgbClr val="FF0000"/>
                </a:solidFill>
              </a:rPr>
              <a:t>C</a:t>
            </a:r>
            <a:r>
              <a:rPr lang="en-US" altLang="zh-CN" smtClean="0"/>
              <a:t>,A</a:t>
            </a:r>
            <a:r>
              <a:rPr lang="el-GR" altLang="zh-CN" smtClean="0"/>
              <a:t>∧</a:t>
            </a:r>
            <a:r>
              <a:rPr lang="en-US" altLang="zh-CN" smtClean="0"/>
              <a:t>B</a:t>
            </a:r>
            <a:r>
              <a:rPr lang="el-GR" altLang="zh-CN" smtClean="0"/>
              <a:t>∧</a:t>
            </a:r>
            <a:r>
              <a:rPr lang="en-US" altLang="zh-CN" smtClean="0"/>
              <a:t>C</a:t>
            </a:r>
            <a:r>
              <a:rPr lang="zh-CN" altLang="en-US" smtClean="0"/>
              <a:t>）</a:t>
            </a:r>
          </a:p>
        </p:txBody>
      </p:sp>
      <p:sp>
        <p:nvSpPr>
          <p:cNvPr id="4" name="灯片编号占位符 3"/>
          <p:cNvSpPr>
            <a:spLocks noGrp="1"/>
          </p:cNvSpPr>
          <p:nvPr>
            <p:ph type="sldNum" sz="quarter" idx="12"/>
          </p:nvPr>
        </p:nvSpPr>
        <p:spPr/>
        <p:txBody>
          <a:bodyPr/>
          <a:lstStyle/>
          <a:p>
            <a:pPr>
              <a:defRPr/>
            </a:pPr>
            <a:fld id="{C5B30E12-332A-4FB0-A145-61C549202839}" type="slidenum">
              <a:rPr lang="en-US" altLang="zh-CN"/>
              <a:pPr>
                <a:defRPr/>
              </a:pPr>
              <a:t>106</a:t>
            </a:fld>
            <a:endParaRPr lang="en-US" altLang="zh-CN" dirty="0"/>
          </a:p>
        </p:txBody>
      </p:sp>
      <p:grpSp>
        <p:nvGrpSpPr>
          <p:cNvPr id="19" name="组合 18"/>
          <p:cNvGrpSpPr>
            <a:grpSpLocks/>
          </p:cNvGrpSpPr>
          <p:nvPr/>
        </p:nvGrpSpPr>
        <p:grpSpPr bwMode="auto">
          <a:xfrm>
            <a:off x="2916238" y="4292600"/>
            <a:ext cx="3240087" cy="1403350"/>
            <a:chOff x="2915816" y="4257092"/>
            <a:chExt cx="3240360" cy="1404156"/>
          </a:xfrm>
        </p:grpSpPr>
        <p:cxnSp>
          <p:nvCxnSpPr>
            <p:cNvPr id="206853" name="直接连接符 5"/>
            <p:cNvCxnSpPr>
              <a:cxnSpLocks noChangeShapeType="1"/>
            </p:cNvCxnSpPr>
            <p:nvPr/>
          </p:nvCxnSpPr>
          <p:spPr bwMode="auto">
            <a:xfrm>
              <a:off x="2915816" y="5661248"/>
              <a:ext cx="720080" cy="0"/>
            </a:xfrm>
            <a:prstGeom prst="line">
              <a:avLst/>
            </a:prstGeom>
            <a:noFill/>
            <a:ln w="28575" algn="ctr">
              <a:solidFill>
                <a:schemeClr val="bg1"/>
              </a:solidFill>
              <a:round/>
              <a:headEnd/>
              <a:tailEnd/>
            </a:ln>
          </p:spPr>
        </p:cxnSp>
        <p:cxnSp>
          <p:nvCxnSpPr>
            <p:cNvPr id="206854" name="直接连接符 6"/>
            <p:cNvCxnSpPr>
              <a:cxnSpLocks noChangeShapeType="1"/>
            </p:cNvCxnSpPr>
            <p:nvPr/>
          </p:nvCxnSpPr>
          <p:spPr bwMode="auto">
            <a:xfrm>
              <a:off x="4139952" y="5661248"/>
              <a:ext cx="720080" cy="0"/>
            </a:xfrm>
            <a:prstGeom prst="line">
              <a:avLst/>
            </a:prstGeom>
            <a:noFill/>
            <a:ln w="28575" algn="ctr">
              <a:solidFill>
                <a:schemeClr val="bg1"/>
              </a:solidFill>
              <a:round/>
              <a:headEnd/>
              <a:tailEnd/>
            </a:ln>
          </p:spPr>
        </p:cxnSp>
        <p:cxnSp>
          <p:nvCxnSpPr>
            <p:cNvPr id="206855" name="直接连接符 7"/>
            <p:cNvCxnSpPr>
              <a:cxnSpLocks noChangeShapeType="1"/>
            </p:cNvCxnSpPr>
            <p:nvPr/>
          </p:nvCxnSpPr>
          <p:spPr bwMode="auto">
            <a:xfrm>
              <a:off x="5436096" y="5661248"/>
              <a:ext cx="720080" cy="0"/>
            </a:xfrm>
            <a:prstGeom prst="line">
              <a:avLst/>
            </a:prstGeom>
            <a:noFill/>
            <a:ln w="28575" algn="ctr">
              <a:solidFill>
                <a:schemeClr val="bg1"/>
              </a:solidFill>
              <a:round/>
              <a:headEnd/>
              <a:tailEnd/>
            </a:ln>
          </p:spPr>
        </p:cxnSp>
        <p:sp>
          <p:nvSpPr>
            <p:cNvPr id="206856" name="矩形 8"/>
            <p:cNvSpPr>
              <a:spLocks noChangeArrowheads="1"/>
            </p:cNvSpPr>
            <p:nvPr/>
          </p:nvSpPr>
          <p:spPr bwMode="auto">
            <a:xfrm>
              <a:off x="4644008" y="4257092"/>
              <a:ext cx="216024" cy="360040"/>
            </a:xfrm>
            <a:prstGeom prst="rect">
              <a:avLst/>
            </a:prstGeom>
            <a:noFill/>
            <a:ln w="9525" algn="ctr">
              <a:noFill/>
              <a:round/>
              <a:headEnd/>
              <a:tailEnd type="triangle" w="med" len="med"/>
            </a:ln>
          </p:spPr>
          <p:txBody>
            <a:bodyPr lIns="0" tIns="0" rIns="0" bIns="0"/>
            <a:lstStyle/>
            <a:p>
              <a:pPr marL="342900" indent="-342900" algn="ctr">
                <a:lnSpc>
                  <a:spcPct val="90000"/>
                </a:lnSpc>
                <a:spcBef>
                  <a:spcPct val="20000"/>
                </a:spcBef>
              </a:pPr>
              <a:r>
                <a:rPr lang="en-US" altLang="zh-CN">
                  <a:latin typeface="楷体" pitchFamily="49" charset="-122"/>
                  <a:ea typeface="楷体" pitchFamily="49" charset="-122"/>
                </a:rPr>
                <a:t>A</a:t>
              </a:r>
              <a:endParaRPr lang="zh-CN" altLang="en-US">
                <a:latin typeface="楷体" pitchFamily="49" charset="-122"/>
                <a:ea typeface="楷体" pitchFamily="49" charset="-122"/>
              </a:endParaRPr>
            </a:p>
          </p:txBody>
        </p:sp>
        <p:sp>
          <p:nvSpPr>
            <p:cNvPr id="206857" name="矩形 9"/>
            <p:cNvSpPr>
              <a:spLocks noChangeArrowheads="1"/>
            </p:cNvSpPr>
            <p:nvPr/>
          </p:nvSpPr>
          <p:spPr bwMode="auto">
            <a:xfrm>
              <a:off x="5940152" y="4257092"/>
              <a:ext cx="216024" cy="360040"/>
            </a:xfrm>
            <a:prstGeom prst="rect">
              <a:avLst/>
            </a:prstGeom>
            <a:noFill/>
            <a:ln w="9525" algn="ctr">
              <a:noFill/>
              <a:round/>
              <a:headEnd/>
              <a:tailEnd type="triangle" w="med" len="med"/>
            </a:ln>
          </p:spPr>
          <p:txBody>
            <a:bodyPr lIns="0" tIns="0" rIns="0" bIns="0"/>
            <a:lstStyle/>
            <a:p>
              <a:pPr marL="342900" indent="-342900" algn="ctr">
                <a:lnSpc>
                  <a:spcPct val="90000"/>
                </a:lnSpc>
                <a:spcBef>
                  <a:spcPct val="20000"/>
                </a:spcBef>
              </a:pPr>
              <a:r>
                <a:rPr lang="en-US" altLang="zh-CN">
                  <a:latin typeface="楷体" pitchFamily="49" charset="-122"/>
                  <a:ea typeface="楷体" pitchFamily="49" charset="-122"/>
                </a:rPr>
                <a:t>C</a:t>
              </a:r>
              <a:endParaRPr lang="zh-CN" altLang="en-US">
                <a:latin typeface="楷体" pitchFamily="49" charset="-122"/>
                <a:ea typeface="楷体" pitchFamily="49" charset="-122"/>
              </a:endParaRPr>
            </a:p>
          </p:txBody>
        </p:sp>
        <p:sp>
          <p:nvSpPr>
            <p:cNvPr id="206858" name="矩形 10"/>
            <p:cNvSpPr>
              <a:spLocks noChangeArrowheads="1"/>
            </p:cNvSpPr>
            <p:nvPr/>
          </p:nvSpPr>
          <p:spPr bwMode="auto">
            <a:xfrm>
              <a:off x="5292080" y="4257092"/>
              <a:ext cx="216024" cy="360040"/>
            </a:xfrm>
            <a:prstGeom prst="rect">
              <a:avLst/>
            </a:prstGeom>
            <a:noFill/>
            <a:ln w="9525" algn="ctr">
              <a:noFill/>
              <a:round/>
              <a:headEnd/>
              <a:tailEnd type="triangle" w="med" len="med"/>
            </a:ln>
          </p:spPr>
          <p:txBody>
            <a:bodyPr lIns="0" tIns="0" rIns="0" bIns="0"/>
            <a:lstStyle/>
            <a:p>
              <a:pPr marL="342900" indent="-342900" algn="ctr">
                <a:lnSpc>
                  <a:spcPct val="90000"/>
                </a:lnSpc>
                <a:spcBef>
                  <a:spcPct val="20000"/>
                </a:spcBef>
              </a:pPr>
              <a:r>
                <a:rPr lang="en-US" altLang="zh-CN">
                  <a:latin typeface="楷体" pitchFamily="49" charset="-122"/>
                  <a:ea typeface="楷体" pitchFamily="49" charset="-122"/>
                </a:rPr>
                <a:t>B</a:t>
              </a:r>
              <a:endParaRPr lang="zh-CN" altLang="en-US">
                <a:latin typeface="楷体" pitchFamily="49" charset="-122"/>
                <a:ea typeface="楷体" pitchFamily="49" charset="-122"/>
              </a:endParaRPr>
            </a:p>
          </p:txBody>
        </p:sp>
        <p:sp>
          <p:nvSpPr>
            <p:cNvPr id="206859" name="任意多边形 12"/>
            <p:cNvSpPr>
              <a:spLocks/>
            </p:cNvSpPr>
            <p:nvPr/>
          </p:nvSpPr>
          <p:spPr bwMode="auto">
            <a:xfrm>
              <a:off x="3566160" y="4602480"/>
              <a:ext cx="1097280" cy="731520"/>
            </a:xfrm>
            <a:custGeom>
              <a:avLst/>
              <a:gdLst>
                <a:gd name="T0" fmla="*/ 0 w 1097280"/>
                <a:gd name="T1" fmla="*/ 731520 h 731520"/>
                <a:gd name="T2" fmla="*/ 502920 w 1097280"/>
                <a:gd name="T3" fmla="*/ 472440 h 731520"/>
                <a:gd name="T4" fmla="*/ 1097280 w 1097280"/>
                <a:gd name="T5" fmla="*/ 0 h 731520"/>
                <a:gd name="T6" fmla="*/ 0 60000 65536"/>
                <a:gd name="T7" fmla="*/ 0 60000 65536"/>
                <a:gd name="T8" fmla="*/ 0 60000 65536"/>
                <a:gd name="T9" fmla="*/ 0 w 1097280"/>
                <a:gd name="T10" fmla="*/ 0 h 731520"/>
                <a:gd name="T11" fmla="*/ 1097280 w 1097280"/>
                <a:gd name="T12" fmla="*/ 731520 h 731520"/>
              </a:gdLst>
              <a:ahLst/>
              <a:cxnLst>
                <a:cxn ang="T6">
                  <a:pos x="T0" y="T1"/>
                </a:cxn>
                <a:cxn ang="T7">
                  <a:pos x="T2" y="T3"/>
                </a:cxn>
                <a:cxn ang="T8">
                  <a:pos x="T4" y="T5"/>
                </a:cxn>
              </a:cxnLst>
              <a:rect l="T9" t="T10" r="T11" b="T12"/>
              <a:pathLst>
                <a:path w="1097280" h="731520">
                  <a:moveTo>
                    <a:pt x="0" y="731520"/>
                  </a:moveTo>
                  <a:cubicBezTo>
                    <a:pt x="160020" y="662940"/>
                    <a:pt x="320040" y="594360"/>
                    <a:pt x="502920" y="472440"/>
                  </a:cubicBezTo>
                  <a:cubicBezTo>
                    <a:pt x="685800" y="350520"/>
                    <a:pt x="891540" y="175260"/>
                    <a:pt x="1097280" y="0"/>
                  </a:cubicBezTo>
                </a:path>
              </a:pathLst>
            </a:custGeom>
            <a:noFill/>
            <a:ln w="19050" cap="flat" cmpd="sng" algn="ctr">
              <a:solidFill>
                <a:schemeClr val="bg1"/>
              </a:solidFill>
              <a:prstDash val="solid"/>
              <a:round/>
              <a:headEnd type="none" w="med" len="med"/>
              <a:tailEnd type="triangle" w="med" len="med"/>
            </a:ln>
          </p:spPr>
          <p:txBody>
            <a:bodyPr wrap="none" lIns="0" tIns="0" rIns="0" bIns="0">
              <a:spAutoFit/>
            </a:bodyPr>
            <a:lstStyle/>
            <a:p>
              <a:endParaRPr lang="zh-CN" altLang="en-US"/>
            </a:p>
          </p:txBody>
        </p:sp>
        <p:cxnSp>
          <p:nvCxnSpPr>
            <p:cNvPr id="206860" name="直接箭头连接符 14"/>
            <p:cNvCxnSpPr>
              <a:cxnSpLocks noChangeShapeType="1"/>
            </p:cNvCxnSpPr>
            <p:nvPr/>
          </p:nvCxnSpPr>
          <p:spPr bwMode="auto">
            <a:xfrm flipV="1">
              <a:off x="4572000" y="4581128"/>
              <a:ext cx="720080" cy="720080"/>
            </a:xfrm>
            <a:prstGeom prst="straightConnector1">
              <a:avLst/>
            </a:prstGeom>
            <a:noFill/>
            <a:ln w="19050" algn="ctr">
              <a:solidFill>
                <a:schemeClr val="bg1"/>
              </a:solidFill>
              <a:round/>
              <a:headEnd/>
              <a:tailEnd type="triangle" w="med" len="med"/>
            </a:ln>
          </p:spPr>
        </p:cxnSp>
        <p:cxnSp>
          <p:nvCxnSpPr>
            <p:cNvPr id="206861" name="直接箭头连接符 16"/>
            <p:cNvCxnSpPr>
              <a:cxnSpLocks noChangeShapeType="1"/>
            </p:cNvCxnSpPr>
            <p:nvPr/>
          </p:nvCxnSpPr>
          <p:spPr bwMode="auto">
            <a:xfrm flipV="1">
              <a:off x="5580112" y="4617720"/>
              <a:ext cx="378728" cy="683488"/>
            </a:xfrm>
            <a:prstGeom prst="straightConnector1">
              <a:avLst/>
            </a:prstGeom>
            <a:noFill/>
            <a:ln w="19050" algn="ctr">
              <a:solidFill>
                <a:schemeClr val="bg1"/>
              </a:solidFill>
              <a:round/>
              <a:headEnd/>
              <a:tailEnd type="triangl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08898">
                                            <p:txEl>
                                              <p:pRg st="0" end="0"/>
                                            </p:txEl>
                                          </p:spTgt>
                                        </p:tgtEl>
                                        <p:attrNameLst>
                                          <p:attrName>style.visibility</p:attrName>
                                        </p:attrNameLst>
                                      </p:cBhvr>
                                      <p:to>
                                        <p:strVal val="visible"/>
                                      </p:to>
                                    </p:set>
                                    <p:anim calcmode="lin" valueType="num">
                                      <p:cBhvr additive="base">
                                        <p:cTn id="12" dur="500" fill="hold"/>
                                        <p:tgtEl>
                                          <p:spTgt spid="208898">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0889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08898">
                                            <p:txEl>
                                              <p:pRg st="1" end="1"/>
                                            </p:txEl>
                                          </p:spTgt>
                                        </p:tgtEl>
                                        <p:attrNameLst>
                                          <p:attrName>style.visibility</p:attrName>
                                        </p:attrNameLst>
                                      </p:cBhvr>
                                      <p:to>
                                        <p:strVal val="visible"/>
                                      </p:to>
                                    </p:set>
                                    <p:anim calcmode="lin" valueType="num">
                                      <p:cBhvr additive="base">
                                        <p:cTn id="18" dur="500" fill="hold"/>
                                        <p:tgtEl>
                                          <p:spTgt spid="208898">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08898">
                                            <p:txEl>
                                              <p:pRg st="1" end="1"/>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208898">
                                            <p:txEl>
                                              <p:pRg st="2" end="2"/>
                                            </p:txEl>
                                          </p:spTgt>
                                        </p:tgtEl>
                                        <p:attrNameLst>
                                          <p:attrName>style.visibility</p:attrName>
                                        </p:attrNameLst>
                                      </p:cBhvr>
                                      <p:to>
                                        <p:strVal val="visible"/>
                                      </p:to>
                                    </p:set>
                                    <p:anim calcmode="lin" valueType="num">
                                      <p:cBhvr additive="base">
                                        <p:cTn id="22" dur="500" fill="hold"/>
                                        <p:tgtEl>
                                          <p:spTgt spid="208898">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0889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208898">
                                            <p:txEl>
                                              <p:pRg st="3" end="3"/>
                                            </p:txEl>
                                          </p:spTgt>
                                        </p:tgtEl>
                                        <p:attrNameLst>
                                          <p:attrName>style.visibility</p:attrName>
                                        </p:attrNameLst>
                                      </p:cBhvr>
                                      <p:to>
                                        <p:strVal val="visible"/>
                                      </p:to>
                                    </p:set>
                                    <p:anim calcmode="lin" valueType="num">
                                      <p:cBhvr additive="base">
                                        <p:cTn id="28" dur="500" fill="hold"/>
                                        <p:tgtEl>
                                          <p:spTgt spid="208898">
                                            <p:txEl>
                                              <p:pRg st="3" end="3"/>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0889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208898">
                                            <p:txEl>
                                              <p:pRg st="4" end="4"/>
                                            </p:txEl>
                                          </p:spTgt>
                                        </p:tgtEl>
                                        <p:attrNameLst>
                                          <p:attrName>style.visibility</p:attrName>
                                        </p:attrNameLst>
                                      </p:cBhvr>
                                      <p:to>
                                        <p:strVal val="visible"/>
                                      </p:to>
                                    </p:set>
                                    <p:anim calcmode="lin" valueType="num">
                                      <p:cBhvr additive="base">
                                        <p:cTn id="34" dur="500" fill="hold"/>
                                        <p:tgtEl>
                                          <p:spTgt spid="208898">
                                            <p:txEl>
                                              <p:pRg st="4" end="4"/>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208898">
                                            <p:txEl>
                                              <p:pRg st="4" end="4"/>
                                            </p:txEl>
                                          </p:spTgt>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208898">
                                            <p:txEl>
                                              <p:pRg st="5" end="5"/>
                                            </p:txEl>
                                          </p:spTgt>
                                        </p:tgtEl>
                                        <p:attrNameLst>
                                          <p:attrName>style.visibility</p:attrName>
                                        </p:attrNameLst>
                                      </p:cBhvr>
                                      <p:to>
                                        <p:strVal val="visible"/>
                                      </p:to>
                                    </p:set>
                                    <p:anim calcmode="lin" valueType="num">
                                      <p:cBhvr additive="base">
                                        <p:cTn id="38" dur="500" fill="hold"/>
                                        <p:tgtEl>
                                          <p:spTgt spid="208898">
                                            <p:txEl>
                                              <p:pRg st="5" end="5"/>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208898">
                                            <p:txEl>
                                              <p:pRg st="5" end="5"/>
                                            </p:txEl>
                                          </p:spTgt>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208898">
                                            <p:txEl>
                                              <p:pRg st="6" end="6"/>
                                            </p:txEl>
                                          </p:spTgt>
                                        </p:tgtEl>
                                        <p:attrNameLst>
                                          <p:attrName>style.visibility</p:attrName>
                                        </p:attrNameLst>
                                      </p:cBhvr>
                                      <p:to>
                                        <p:strVal val="visible"/>
                                      </p:to>
                                    </p:set>
                                    <p:anim calcmode="lin" valueType="num">
                                      <p:cBhvr additive="base">
                                        <p:cTn id="42" dur="500" fill="hold"/>
                                        <p:tgtEl>
                                          <p:spTgt spid="208898">
                                            <p:txEl>
                                              <p:pRg st="6" end="6"/>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20889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19"/>
                                        </p:tgtEl>
                                        <p:attrNameLst>
                                          <p:attrName>style.visibility</p:attrName>
                                        </p:attrNameLst>
                                      </p:cBhvr>
                                      <p:to>
                                        <p:strVal val="visible"/>
                                      </p:to>
                                    </p:set>
                                    <p:anim calcmode="lin" valueType="num">
                                      <p:cBhvr additive="base">
                                        <p:cTn id="48" dur="500" fill="hold"/>
                                        <p:tgtEl>
                                          <p:spTgt spid="19"/>
                                        </p:tgtEl>
                                        <p:attrNameLst>
                                          <p:attrName>ppt_x</p:attrName>
                                        </p:attrNameLst>
                                      </p:cBhvr>
                                      <p:tavLst>
                                        <p:tav tm="0">
                                          <p:val>
                                            <p:strVal val="#ppt_x"/>
                                          </p:val>
                                        </p:tav>
                                        <p:tav tm="100000">
                                          <p:val>
                                            <p:strVal val="#ppt_x"/>
                                          </p:val>
                                        </p:tav>
                                      </p:tavLst>
                                    </p:anim>
                                    <p:anim calcmode="lin" valueType="num">
                                      <p:cBhvr additive="base">
                                        <p:cTn id="49"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208898">
                                            <p:txEl>
                                              <p:pRg st="7" end="7"/>
                                            </p:txEl>
                                          </p:spTgt>
                                        </p:tgtEl>
                                        <p:attrNameLst>
                                          <p:attrName>style.visibility</p:attrName>
                                        </p:attrNameLst>
                                      </p:cBhvr>
                                      <p:to>
                                        <p:strVal val="visible"/>
                                      </p:to>
                                    </p:set>
                                    <p:anim calcmode="lin" valueType="num">
                                      <p:cBhvr additive="base">
                                        <p:cTn id="54" dur="500" fill="hold"/>
                                        <p:tgtEl>
                                          <p:spTgt spid="208898">
                                            <p:txEl>
                                              <p:pRg st="7" end="7"/>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208898">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txBox="1">
            <a:spLocks noGrp="1"/>
          </p:cNvSpPr>
          <p:nvPr/>
        </p:nvSpPr>
        <p:spPr bwMode="auto">
          <a:xfrm>
            <a:off x="6553200" y="6245225"/>
            <a:ext cx="1981200" cy="476250"/>
          </a:xfrm>
          <a:prstGeom prst="rect">
            <a:avLst/>
          </a:prstGeom>
          <a:noFill/>
          <a:ln>
            <a:miter lim="800000"/>
            <a:headEnd/>
            <a:tailEnd/>
          </a:ln>
        </p:spPr>
        <p:txBody>
          <a:bodyPr/>
          <a:lstStyle/>
          <a:p>
            <a:pPr algn="r">
              <a:defRPr/>
            </a:pPr>
            <a:fld id="{E750584B-CBB4-4E8E-8186-912E8EF9C3E2}" type="slidenum">
              <a:rPr kumimoji="0" lang="en-US" altLang="zh-CN" sz="1200">
                <a:solidFill>
                  <a:schemeClr val="tx1"/>
                </a:solidFill>
                <a:latin typeface="+mn-lt"/>
                <a:ea typeface="宋体" pitchFamily="2" charset="-122"/>
                <a:cs typeface="+mn-cs"/>
              </a:rPr>
              <a:pPr algn="r">
                <a:defRPr/>
              </a:pPr>
              <a:t>107</a:t>
            </a:fld>
            <a:endParaRPr kumimoji="0" lang="en-US" altLang="zh-CN" sz="1200">
              <a:solidFill>
                <a:schemeClr val="tx1"/>
              </a:solidFill>
              <a:latin typeface="+mn-lt"/>
              <a:ea typeface="宋体" pitchFamily="2" charset="-122"/>
              <a:cs typeface="+mn-cs"/>
            </a:endParaRPr>
          </a:p>
        </p:txBody>
      </p:sp>
      <p:sp>
        <p:nvSpPr>
          <p:cNvPr id="226307" name="Rectangle 2"/>
          <p:cNvSpPr>
            <a:spLocks noGrp="1" noChangeArrowheads="1"/>
          </p:cNvSpPr>
          <p:nvPr>
            <p:ph type="title" idx="4294967295"/>
          </p:nvPr>
        </p:nvSpPr>
        <p:spPr>
          <a:xfrm>
            <a:off x="1350963" y="0"/>
            <a:ext cx="7793037" cy="1143000"/>
          </a:xfrm>
        </p:spPr>
        <p:txBody>
          <a:bodyPr anchor="b"/>
          <a:lstStyle/>
          <a:p>
            <a:pPr algn="l">
              <a:lnSpc>
                <a:spcPct val="110000"/>
              </a:lnSpc>
              <a:spcBef>
                <a:spcPct val="20000"/>
              </a:spcBef>
              <a:spcAft>
                <a:spcPts val="600"/>
              </a:spcAft>
              <a:buClr>
                <a:srgbClr val="0000FF"/>
              </a:buClr>
              <a:buSzPct val="60000"/>
              <a:buFont typeface="Wingdings" pitchFamily="2" charset="2"/>
              <a:buChar char="n"/>
            </a:pPr>
            <a:r>
              <a:rPr lang="zh-CN" altLang="en-US" sz="3600" smtClean="0">
                <a:solidFill>
                  <a:srgbClr val="0000FF"/>
                </a:solidFill>
                <a:latin typeface="华文行楷" pitchFamily="2" charset="-122"/>
                <a:ea typeface="华文行楷" pitchFamily="2" charset="-122"/>
                <a:cs typeface="楷体_GB2312"/>
              </a:rPr>
              <a:t>反证法举例</a:t>
            </a:r>
          </a:p>
        </p:txBody>
      </p:sp>
      <p:sp>
        <p:nvSpPr>
          <p:cNvPr id="226308" name="Rectangle 3"/>
          <p:cNvSpPr>
            <a:spLocks noGrp="1" noChangeArrowheads="1"/>
          </p:cNvSpPr>
          <p:nvPr>
            <p:ph type="body" idx="4294967295"/>
          </p:nvPr>
        </p:nvSpPr>
        <p:spPr>
          <a:xfrm>
            <a:off x="304800" y="1773238"/>
            <a:ext cx="8839200" cy="5410200"/>
          </a:xfrm>
        </p:spPr>
        <p:txBody>
          <a:bodyPr/>
          <a:lstStyle/>
          <a:p>
            <a:pPr marL="469900" indent="-469900" eaLnBrk="1" hangingPunct="1">
              <a:buFontTx/>
              <a:buNone/>
            </a:pPr>
            <a:r>
              <a:rPr lang="zh-CN" altLang="en-US" sz="2400" smtClean="0">
                <a:solidFill>
                  <a:srgbClr val="0000FF"/>
                </a:solidFill>
                <a:latin typeface="楷体" pitchFamily="49" charset="-122"/>
                <a:ea typeface="楷体" pitchFamily="49" charset="-122"/>
              </a:rPr>
              <a:t>证明： ┐</a:t>
            </a:r>
            <a:r>
              <a:rPr lang="en-US" altLang="zh-CN" sz="2400" smtClean="0">
                <a:solidFill>
                  <a:srgbClr val="0000FF"/>
                </a:solidFill>
                <a:latin typeface="楷体" pitchFamily="49" charset="-122"/>
                <a:ea typeface="楷体" pitchFamily="49" charset="-122"/>
              </a:rPr>
              <a:t>(P</a:t>
            </a:r>
            <a:r>
              <a:rPr lang="en-US" altLang="zh-CN" sz="2400" smtClean="0">
                <a:solidFill>
                  <a:srgbClr val="0000FF"/>
                </a:solidFill>
                <a:latin typeface="楷体" pitchFamily="49" charset="-122"/>
                <a:ea typeface="楷体" pitchFamily="49" charset="-122"/>
                <a:sym typeface="Symbol" pitchFamily="18" charset="2"/>
              </a:rPr>
              <a:t> </a:t>
            </a:r>
            <a:r>
              <a:rPr lang="en-US" altLang="zh-CN" sz="2400" smtClean="0">
                <a:solidFill>
                  <a:srgbClr val="0000FF"/>
                </a:solidFill>
                <a:latin typeface="楷体" pitchFamily="49" charset="-122"/>
                <a:ea typeface="楷体" pitchFamily="49" charset="-122"/>
              </a:rPr>
              <a:t>∧</a:t>
            </a:r>
            <a:r>
              <a:rPr lang="en-US" altLang="zh-CN" sz="2400" smtClean="0">
                <a:solidFill>
                  <a:srgbClr val="0000FF"/>
                </a:solidFill>
                <a:latin typeface="楷体" pitchFamily="49" charset="-122"/>
                <a:ea typeface="楷体" pitchFamily="49" charset="-122"/>
                <a:sym typeface="Symbol" pitchFamily="18" charset="2"/>
              </a:rPr>
              <a:t> Q</a:t>
            </a:r>
            <a:r>
              <a:rPr lang="zh-CN" altLang="en-US" sz="2400" smtClean="0">
                <a:solidFill>
                  <a:srgbClr val="0000FF"/>
                </a:solidFill>
                <a:latin typeface="楷体" pitchFamily="49" charset="-122"/>
                <a:ea typeface="楷体" pitchFamily="49" charset="-122"/>
                <a:sym typeface="Symbol" pitchFamily="18" charset="2"/>
              </a:rPr>
              <a:t>）是</a:t>
            </a:r>
            <a:r>
              <a:rPr lang="zh-CN" altLang="en-US" sz="2400" smtClean="0">
                <a:solidFill>
                  <a:srgbClr val="0000FF"/>
                </a:solidFill>
                <a:latin typeface="楷体" pitchFamily="49" charset="-122"/>
                <a:ea typeface="楷体" pitchFamily="49" charset="-122"/>
              </a:rPr>
              <a:t>┐</a:t>
            </a:r>
            <a:r>
              <a:rPr lang="en-US" altLang="zh-CN" sz="2400" smtClean="0">
                <a:solidFill>
                  <a:srgbClr val="0000FF"/>
                </a:solidFill>
                <a:latin typeface="楷体" pitchFamily="49" charset="-122"/>
                <a:ea typeface="楷体" pitchFamily="49" charset="-122"/>
              </a:rPr>
              <a:t>P</a:t>
            </a:r>
            <a:r>
              <a:rPr lang="en-US" altLang="zh-CN" sz="2400" smtClean="0">
                <a:solidFill>
                  <a:srgbClr val="0000FF"/>
                </a:solidFill>
                <a:latin typeface="楷体" pitchFamily="49" charset="-122"/>
                <a:ea typeface="楷体" pitchFamily="49" charset="-122"/>
                <a:sym typeface="Symbol" pitchFamily="18" charset="2"/>
              </a:rPr>
              <a:t> </a:t>
            </a:r>
            <a:r>
              <a:rPr lang="en-US" altLang="zh-CN" sz="2400" smtClean="0">
                <a:solidFill>
                  <a:srgbClr val="0000FF"/>
                </a:solidFill>
                <a:latin typeface="楷体" pitchFamily="49" charset="-122"/>
                <a:ea typeface="楷体" pitchFamily="49" charset="-122"/>
              </a:rPr>
              <a:t>∧ ┐</a:t>
            </a:r>
            <a:r>
              <a:rPr lang="en-US" altLang="zh-CN" sz="2400" smtClean="0">
                <a:solidFill>
                  <a:srgbClr val="0000FF"/>
                </a:solidFill>
                <a:latin typeface="楷体" pitchFamily="49" charset="-122"/>
                <a:ea typeface="楷体" pitchFamily="49" charset="-122"/>
                <a:sym typeface="Symbol" pitchFamily="18" charset="2"/>
              </a:rPr>
              <a:t> Q</a:t>
            </a:r>
            <a:r>
              <a:rPr lang="zh-CN" altLang="en-US" sz="2400" smtClean="0">
                <a:solidFill>
                  <a:srgbClr val="0000FF"/>
                </a:solidFill>
                <a:latin typeface="楷体" pitchFamily="49" charset="-122"/>
                <a:ea typeface="楷体" pitchFamily="49" charset="-122"/>
                <a:sym typeface="Symbol" pitchFamily="18" charset="2"/>
              </a:rPr>
              <a:t>的有效结论</a:t>
            </a:r>
            <a:r>
              <a:rPr lang="en-US" altLang="zh-CN" sz="2400" smtClean="0">
                <a:solidFill>
                  <a:srgbClr val="0000FF"/>
                </a:solidFill>
                <a:latin typeface="楷体" pitchFamily="49" charset="-122"/>
                <a:ea typeface="楷体" pitchFamily="49" charset="-122"/>
                <a:sym typeface="Symbol" pitchFamily="18" charset="2"/>
              </a:rPr>
              <a:t>.</a:t>
            </a:r>
          </a:p>
          <a:p>
            <a:pPr marL="469900" indent="-469900" eaLnBrk="1" hangingPunct="1">
              <a:buFontTx/>
              <a:buNone/>
            </a:pPr>
            <a:r>
              <a:rPr lang="zh-CN" altLang="en-US" sz="2400" smtClean="0">
                <a:solidFill>
                  <a:srgbClr val="0000FF"/>
                </a:solidFill>
                <a:latin typeface="楷体" pitchFamily="49" charset="-122"/>
                <a:ea typeface="楷体" pitchFamily="49" charset="-122"/>
                <a:sym typeface="Symbol" pitchFamily="18" charset="2"/>
              </a:rPr>
              <a:t>（将</a:t>
            </a:r>
            <a:r>
              <a:rPr lang="zh-CN" altLang="en-US" sz="2400" smtClean="0">
                <a:solidFill>
                  <a:srgbClr val="CC0099"/>
                </a:solidFill>
                <a:latin typeface="楷体" pitchFamily="49" charset="-122"/>
                <a:ea typeface="楷体" pitchFamily="49" charset="-122"/>
              </a:rPr>
              <a:t>┐</a:t>
            </a:r>
            <a:r>
              <a:rPr lang="zh-CN" altLang="en-US" sz="2400" smtClean="0">
                <a:solidFill>
                  <a:srgbClr val="0000FF"/>
                </a:solidFill>
                <a:latin typeface="楷体" pitchFamily="49" charset="-122"/>
                <a:ea typeface="楷体" pitchFamily="49" charset="-122"/>
              </a:rPr>
              <a:t>┐</a:t>
            </a:r>
            <a:r>
              <a:rPr lang="en-US" altLang="zh-CN" sz="2400" smtClean="0">
                <a:solidFill>
                  <a:srgbClr val="0000FF"/>
                </a:solidFill>
                <a:latin typeface="楷体" pitchFamily="49" charset="-122"/>
                <a:ea typeface="楷体" pitchFamily="49" charset="-122"/>
              </a:rPr>
              <a:t>(P</a:t>
            </a:r>
            <a:r>
              <a:rPr lang="en-US" altLang="zh-CN" sz="2400" smtClean="0">
                <a:solidFill>
                  <a:srgbClr val="0000FF"/>
                </a:solidFill>
                <a:latin typeface="楷体" pitchFamily="49" charset="-122"/>
                <a:ea typeface="楷体" pitchFamily="49" charset="-122"/>
                <a:sym typeface="Symbol" pitchFamily="18" charset="2"/>
              </a:rPr>
              <a:t> </a:t>
            </a:r>
            <a:r>
              <a:rPr lang="en-US" altLang="zh-CN" sz="2400" smtClean="0">
                <a:solidFill>
                  <a:srgbClr val="0000FF"/>
                </a:solidFill>
                <a:latin typeface="楷体" pitchFamily="49" charset="-122"/>
                <a:ea typeface="楷体" pitchFamily="49" charset="-122"/>
              </a:rPr>
              <a:t>∧</a:t>
            </a:r>
            <a:r>
              <a:rPr lang="en-US" altLang="zh-CN" sz="2400" smtClean="0">
                <a:solidFill>
                  <a:srgbClr val="0000FF"/>
                </a:solidFill>
                <a:latin typeface="楷体" pitchFamily="49" charset="-122"/>
                <a:ea typeface="楷体" pitchFamily="49" charset="-122"/>
                <a:sym typeface="Symbol" pitchFamily="18" charset="2"/>
              </a:rPr>
              <a:t>Q)</a:t>
            </a:r>
            <a:r>
              <a:rPr lang="zh-CN" altLang="en-US" sz="2400" smtClean="0">
                <a:solidFill>
                  <a:srgbClr val="0000FF"/>
                </a:solidFill>
                <a:latin typeface="楷体" pitchFamily="49" charset="-122"/>
                <a:ea typeface="楷体" pitchFamily="49" charset="-122"/>
                <a:sym typeface="Symbol" pitchFamily="18" charset="2"/>
              </a:rPr>
              <a:t>作为假设前提）</a:t>
            </a:r>
          </a:p>
          <a:p>
            <a:pPr marL="469900" indent="-469900" eaLnBrk="1" hangingPunct="1">
              <a:buFontTx/>
              <a:buNone/>
            </a:pPr>
            <a:endParaRPr lang="zh-CN" altLang="en-US" sz="2400" smtClean="0">
              <a:solidFill>
                <a:srgbClr val="0000FF"/>
              </a:solidFill>
              <a:latin typeface="楷体" pitchFamily="49" charset="-122"/>
              <a:ea typeface="楷体" pitchFamily="49" charset="-122"/>
              <a:sym typeface="Symbol" pitchFamily="18" charset="2"/>
            </a:endParaRPr>
          </a:p>
          <a:p>
            <a:pPr marL="469900" indent="-469900" eaLnBrk="1" hangingPunct="1">
              <a:buFontTx/>
              <a:buNone/>
            </a:pPr>
            <a:endParaRPr lang="zh-CN" altLang="en-US" sz="2400" smtClean="0">
              <a:solidFill>
                <a:srgbClr val="0000FF"/>
              </a:solidFill>
              <a:latin typeface="楷体" pitchFamily="49" charset="-122"/>
              <a:ea typeface="楷体" pitchFamily="49" charset="-122"/>
              <a:sym typeface="Symbol" pitchFamily="18" charset="2"/>
            </a:endParaRPr>
          </a:p>
          <a:p>
            <a:pPr marL="469900" indent="-469900" eaLnBrk="1" hangingPunct="1">
              <a:buFontTx/>
              <a:buNone/>
            </a:pPr>
            <a:endParaRPr lang="en-US" altLang="zh-CN" sz="2400" smtClean="0">
              <a:solidFill>
                <a:srgbClr val="0000FF"/>
              </a:solidFill>
              <a:latin typeface="楷体" pitchFamily="49" charset="-122"/>
              <a:ea typeface="楷体" pitchFamily="49" charset="-122"/>
              <a:sym typeface="Symbol" pitchFamily="18" charset="2"/>
            </a:endParaRPr>
          </a:p>
        </p:txBody>
      </p:sp>
      <p:sp>
        <p:nvSpPr>
          <p:cNvPr id="295940" name="Text Box 4"/>
          <p:cNvSpPr txBox="1">
            <a:spLocks noChangeArrowheads="1"/>
          </p:cNvSpPr>
          <p:nvPr/>
        </p:nvSpPr>
        <p:spPr bwMode="auto">
          <a:xfrm>
            <a:off x="539750" y="2636838"/>
            <a:ext cx="7924800" cy="3743325"/>
          </a:xfrm>
          <a:prstGeom prst="rect">
            <a:avLst/>
          </a:prstGeom>
          <a:noFill/>
          <a:ln w="9525">
            <a:noFill/>
            <a:miter lim="800000"/>
            <a:headEnd/>
            <a:tailEnd/>
          </a:ln>
        </p:spPr>
        <p:txBody>
          <a:bodyPr>
            <a:spAutoFit/>
          </a:bodyPr>
          <a:lstStyle/>
          <a:p>
            <a:pPr marL="457200" indent="-457200">
              <a:spcBef>
                <a:spcPct val="50000"/>
              </a:spcBef>
              <a:buFontTx/>
              <a:buAutoNum type="arabicPlain"/>
            </a:pPr>
            <a:r>
              <a:rPr lang="en-US" altLang="zh-CN">
                <a:solidFill>
                  <a:srgbClr val="CC0099"/>
                </a:solidFill>
                <a:latin typeface="楷体" pitchFamily="49" charset="-122"/>
                <a:ea typeface="楷体" pitchFamily="49" charset="-122"/>
              </a:rPr>
              <a:t>┐</a:t>
            </a:r>
            <a:r>
              <a:rPr lang="en-US" altLang="zh-CN">
                <a:solidFill>
                  <a:srgbClr val="0000FF"/>
                </a:solidFill>
                <a:latin typeface="楷体" pitchFamily="49" charset="-122"/>
                <a:ea typeface="楷体" pitchFamily="49" charset="-122"/>
              </a:rPr>
              <a:t>┐(P∧</a:t>
            </a:r>
            <a:r>
              <a:rPr lang="en-US" altLang="zh-CN">
                <a:solidFill>
                  <a:srgbClr val="0000FF"/>
                </a:solidFill>
                <a:latin typeface="楷体" pitchFamily="49" charset="-122"/>
                <a:ea typeface="楷体" pitchFamily="49" charset="-122"/>
                <a:sym typeface="Symbol" pitchFamily="18" charset="2"/>
              </a:rPr>
              <a:t>Q)</a:t>
            </a:r>
            <a:r>
              <a:rPr lang="en-US" altLang="zh-CN">
                <a:solidFill>
                  <a:srgbClr val="0000FF"/>
                </a:solidFill>
                <a:latin typeface="楷体" pitchFamily="49" charset="-122"/>
                <a:ea typeface="楷体" pitchFamily="49" charset="-122"/>
              </a:rPr>
              <a:t>          P </a:t>
            </a:r>
            <a:r>
              <a:rPr lang="zh-CN" altLang="en-US">
                <a:solidFill>
                  <a:srgbClr val="0000FF"/>
                </a:solidFill>
                <a:latin typeface="楷体" pitchFamily="49" charset="-122"/>
                <a:ea typeface="楷体" pitchFamily="49" charset="-122"/>
              </a:rPr>
              <a:t>，（假设前提）</a:t>
            </a:r>
          </a:p>
          <a:p>
            <a:pPr marL="457200" indent="-457200">
              <a:spcBef>
                <a:spcPct val="50000"/>
              </a:spcBef>
              <a:buFontTx/>
              <a:buAutoNum type="arabicPlain"/>
            </a:pPr>
            <a:r>
              <a:rPr lang="zh-CN" altLang="en-US">
                <a:solidFill>
                  <a:srgbClr val="0000FF"/>
                </a:solidFill>
                <a:latin typeface="楷体" pitchFamily="49" charset="-122"/>
                <a:ea typeface="楷体" pitchFamily="49" charset="-122"/>
              </a:rPr>
              <a:t> </a:t>
            </a:r>
            <a:r>
              <a:rPr lang="en-US" altLang="zh-CN">
                <a:solidFill>
                  <a:srgbClr val="0000FF"/>
                </a:solidFill>
                <a:latin typeface="楷体" pitchFamily="49" charset="-122"/>
                <a:ea typeface="楷体" pitchFamily="49" charset="-122"/>
              </a:rPr>
              <a:t>P∧</a:t>
            </a:r>
            <a:r>
              <a:rPr lang="en-US" altLang="zh-CN">
                <a:solidFill>
                  <a:srgbClr val="0000FF"/>
                </a:solidFill>
                <a:latin typeface="楷体" pitchFamily="49" charset="-122"/>
                <a:ea typeface="楷体" pitchFamily="49" charset="-122"/>
                <a:sym typeface="Symbol" pitchFamily="18" charset="2"/>
              </a:rPr>
              <a:t>Q               T</a:t>
            </a:r>
            <a:r>
              <a:rPr lang="zh-CN" altLang="en-US">
                <a:solidFill>
                  <a:srgbClr val="0000FF"/>
                </a:solidFill>
                <a:latin typeface="楷体" pitchFamily="49" charset="-122"/>
                <a:ea typeface="楷体" pitchFamily="49" charset="-122"/>
                <a:sym typeface="Symbol" pitchFamily="18" charset="2"/>
              </a:rPr>
              <a:t>，</a:t>
            </a:r>
            <a:r>
              <a:rPr lang="en-US" altLang="zh-CN">
                <a:solidFill>
                  <a:srgbClr val="0000FF"/>
                </a:solidFill>
                <a:latin typeface="楷体" pitchFamily="49" charset="-122"/>
                <a:ea typeface="楷体" pitchFamily="49" charset="-122"/>
                <a:sym typeface="Symbol" pitchFamily="18" charset="2"/>
              </a:rPr>
              <a:t>1</a:t>
            </a:r>
            <a:r>
              <a:rPr lang="zh-CN" altLang="en-US">
                <a:solidFill>
                  <a:srgbClr val="0000FF"/>
                </a:solidFill>
                <a:latin typeface="楷体" pitchFamily="49" charset="-122"/>
                <a:ea typeface="楷体" pitchFamily="49" charset="-122"/>
                <a:sym typeface="Symbol" pitchFamily="18" charset="2"/>
              </a:rPr>
              <a:t>，</a:t>
            </a:r>
          </a:p>
          <a:p>
            <a:pPr marL="457200" indent="-457200">
              <a:spcBef>
                <a:spcPct val="50000"/>
              </a:spcBef>
              <a:buFontTx/>
              <a:buAutoNum type="arabicPlain"/>
            </a:pPr>
            <a:r>
              <a:rPr lang="zh-CN" altLang="en-US">
                <a:solidFill>
                  <a:srgbClr val="0000FF"/>
                </a:solidFill>
                <a:latin typeface="楷体" pitchFamily="49" charset="-122"/>
                <a:ea typeface="楷体" pitchFamily="49" charset="-122"/>
                <a:sym typeface="Symbol" pitchFamily="18" charset="2"/>
              </a:rPr>
              <a:t> </a:t>
            </a:r>
            <a:r>
              <a:rPr lang="en-US" altLang="zh-CN">
                <a:solidFill>
                  <a:srgbClr val="0000FF"/>
                </a:solidFill>
                <a:latin typeface="楷体" pitchFamily="49" charset="-122"/>
                <a:ea typeface="楷体" pitchFamily="49" charset="-122"/>
                <a:sym typeface="Symbol" pitchFamily="18" charset="2"/>
              </a:rPr>
              <a:t>P                  T</a:t>
            </a:r>
            <a:r>
              <a:rPr lang="zh-CN" altLang="en-US">
                <a:solidFill>
                  <a:srgbClr val="0000FF"/>
                </a:solidFill>
                <a:latin typeface="楷体" pitchFamily="49" charset="-122"/>
                <a:ea typeface="楷体" pitchFamily="49" charset="-122"/>
                <a:sym typeface="Symbol" pitchFamily="18" charset="2"/>
              </a:rPr>
              <a:t>，</a:t>
            </a:r>
            <a:r>
              <a:rPr lang="en-US" altLang="zh-CN">
                <a:solidFill>
                  <a:srgbClr val="0000FF"/>
                </a:solidFill>
                <a:latin typeface="楷体" pitchFamily="49" charset="-122"/>
                <a:ea typeface="楷体" pitchFamily="49" charset="-122"/>
                <a:sym typeface="Symbol" pitchFamily="18" charset="2"/>
              </a:rPr>
              <a:t>2</a:t>
            </a:r>
            <a:r>
              <a:rPr lang="zh-CN" altLang="en-US">
                <a:solidFill>
                  <a:srgbClr val="0000FF"/>
                </a:solidFill>
                <a:latin typeface="楷体" pitchFamily="49" charset="-122"/>
                <a:ea typeface="楷体" pitchFamily="49" charset="-122"/>
                <a:sym typeface="Symbol" pitchFamily="18" charset="2"/>
              </a:rPr>
              <a:t>，</a:t>
            </a:r>
          </a:p>
          <a:p>
            <a:pPr marL="457200" indent="-457200">
              <a:spcBef>
                <a:spcPct val="50000"/>
              </a:spcBef>
              <a:buFontTx/>
              <a:buAutoNum type="arabicPlain"/>
            </a:pPr>
            <a:r>
              <a:rPr lang="zh-CN" altLang="en-US">
                <a:solidFill>
                  <a:srgbClr val="0000FF"/>
                </a:solidFill>
                <a:latin typeface="楷体" pitchFamily="49" charset="-122"/>
                <a:ea typeface="楷体" pitchFamily="49" charset="-122"/>
              </a:rPr>
              <a:t>┐</a:t>
            </a:r>
            <a:r>
              <a:rPr lang="en-US" altLang="zh-CN">
                <a:solidFill>
                  <a:srgbClr val="0000FF"/>
                </a:solidFill>
                <a:latin typeface="楷体" pitchFamily="49" charset="-122"/>
                <a:ea typeface="楷体" pitchFamily="49" charset="-122"/>
              </a:rPr>
              <a:t>P</a:t>
            </a:r>
            <a:r>
              <a:rPr lang="en-US" altLang="zh-CN">
                <a:solidFill>
                  <a:srgbClr val="0000FF"/>
                </a:solidFill>
                <a:latin typeface="楷体" pitchFamily="49" charset="-122"/>
                <a:ea typeface="楷体" pitchFamily="49" charset="-122"/>
                <a:sym typeface="Symbol" pitchFamily="18" charset="2"/>
              </a:rPr>
              <a:t> </a:t>
            </a:r>
            <a:r>
              <a:rPr lang="en-US" altLang="zh-CN">
                <a:solidFill>
                  <a:srgbClr val="0000FF"/>
                </a:solidFill>
                <a:latin typeface="楷体" pitchFamily="49" charset="-122"/>
                <a:ea typeface="楷体" pitchFamily="49" charset="-122"/>
              </a:rPr>
              <a:t>∧ ┐</a:t>
            </a:r>
            <a:r>
              <a:rPr lang="en-US" altLang="zh-CN">
                <a:solidFill>
                  <a:srgbClr val="0000FF"/>
                </a:solidFill>
                <a:latin typeface="楷体" pitchFamily="49" charset="-122"/>
                <a:ea typeface="楷体" pitchFamily="49" charset="-122"/>
                <a:sym typeface="Symbol" pitchFamily="18" charset="2"/>
              </a:rPr>
              <a:t> Q         P     </a:t>
            </a:r>
          </a:p>
          <a:p>
            <a:pPr marL="457200" indent="-457200">
              <a:spcBef>
                <a:spcPct val="50000"/>
              </a:spcBef>
              <a:buFontTx/>
              <a:buAutoNum type="arabicPlain"/>
            </a:pPr>
            <a:r>
              <a:rPr lang="en-US" altLang="zh-CN">
                <a:solidFill>
                  <a:srgbClr val="0000FF"/>
                </a:solidFill>
                <a:latin typeface="楷体" pitchFamily="49" charset="-122"/>
                <a:ea typeface="楷体" pitchFamily="49" charset="-122"/>
              </a:rPr>
              <a:t>┐P                 T</a:t>
            </a:r>
            <a:r>
              <a:rPr lang="zh-CN" altLang="en-US">
                <a:solidFill>
                  <a:srgbClr val="0000FF"/>
                </a:solidFill>
                <a:latin typeface="楷体" pitchFamily="49" charset="-122"/>
                <a:ea typeface="楷体" pitchFamily="49" charset="-122"/>
              </a:rPr>
              <a:t>，</a:t>
            </a:r>
            <a:r>
              <a:rPr lang="en-US" altLang="zh-CN">
                <a:solidFill>
                  <a:srgbClr val="0000FF"/>
                </a:solidFill>
                <a:latin typeface="楷体" pitchFamily="49" charset="-122"/>
                <a:ea typeface="楷体" pitchFamily="49" charset="-122"/>
              </a:rPr>
              <a:t>4</a:t>
            </a:r>
            <a:r>
              <a:rPr lang="zh-CN" altLang="en-US">
                <a:solidFill>
                  <a:srgbClr val="0000FF"/>
                </a:solidFill>
                <a:latin typeface="楷体" pitchFamily="49" charset="-122"/>
                <a:ea typeface="楷体" pitchFamily="49" charset="-122"/>
              </a:rPr>
              <a:t>，</a:t>
            </a:r>
          </a:p>
          <a:p>
            <a:pPr marL="457200" indent="-457200">
              <a:spcBef>
                <a:spcPct val="50000"/>
              </a:spcBef>
              <a:buFontTx/>
              <a:buAutoNum type="arabicPlain"/>
            </a:pPr>
            <a:r>
              <a:rPr lang="en-US" altLang="zh-CN">
                <a:solidFill>
                  <a:srgbClr val="0000FF"/>
                </a:solidFill>
                <a:latin typeface="楷体" pitchFamily="49" charset="-122"/>
                <a:ea typeface="楷体" pitchFamily="49" charset="-122"/>
              </a:rPr>
              <a:t>P∧┐</a:t>
            </a:r>
            <a:r>
              <a:rPr lang="en-US" altLang="zh-CN">
                <a:solidFill>
                  <a:srgbClr val="0000FF"/>
                </a:solidFill>
                <a:latin typeface="楷体" pitchFamily="49" charset="-122"/>
                <a:ea typeface="楷体" pitchFamily="49" charset="-122"/>
                <a:sym typeface="Symbol" pitchFamily="18" charset="2"/>
              </a:rPr>
              <a:t>P              T</a:t>
            </a:r>
            <a:r>
              <a:rPr lang="zh-CN" altLang="en-US">
                <a:solidFill>
                  <a:srgbClr val="0000FF"/>
                </a:solidFill>
                <a:latin typeface="楷体" pitchFamily="49" charset="-122"/>
                <a:ea typeface="楷体" pitchFamily="49" charset="-122"/>
                <a:sym typeface="Symbol" pitchFamily="18" charset="2"/>
              </a:rPr>
              <a:t>，</a:t>
            </a:r>
            <a:r>
              <a:rPr lang="en-US" altLang="zh-CN">
                <a:solidFill>
                  <a:srgbClr val="0000FF"/>
                </a:solidFill>
                <a:latin typeface="楷体" pitchFamily="49" charset="-122"/>
                <a:ea typeface="楷体" pitchFamily="49" charset="-122"/>
                <a:sym typeface="Symbol" pitchFamily="18" charset="2"/>
              </a:rPr>
              <a:t>3</a:t>
            </a:r>
            <a:r>
              <a:rPr lang="zh-CN" altLang="en-US">
                <a:solidFill>
                  <a:srgbClr val="0000FF"/>
                </a:solidFill>
                <a:latin typeface="楷体" pitchFamily="49" charset="-122"/>
                <a:ea typeface="楷体" pitchFamily="49" charset="-122"/>
                <a:sym typeface="Symbol" pitchFamily="18" charset="2"/>
              </a:rPr>
              <a:t>，</a:t>
            </a:r>
            <a:r>
              <a:rPr lang="en-US" altLang="zh-CN">
                <a:solidFill>
                  <a:srgbClr val="0000FF"/>
                </a:solidFill>
                <a:latin typeface="楷体" pitchFamily="49" charset="-122"/>
                <a:ea typeface="楷体" pitchFamily="49" charset="-122"/>
                <a:sym typeface="Symbol" pitchFamily="18" charset="2"/>
              </a:rPr>
              <a:t>5</a:t>
            </a:r>
            <a:r>
              <a:rPr lang="zh-CN" altLang="en-US">
                <a:solidFill>
                  <a:srgbClr val="0000FF"/>
                </a:solidFill>
                <a:latin typeface="楷体" pitchFamily="49" charset="-122"/>
                <a:ea typeface="楷体" pitchFamily="49" charset="-122"/>
                <a:sym typeface="Symbol" pitchFamily="18" charset="2"/>
              </a:rPr>
              <a:t>，合取</a:t>
            </a:r>
            <a:endParaRPr lang="zh-CN" altLang="en-US">
              <a:solidFill>
                <a:srgbClr val="0000FF"/>
              </a:solidFill>
              <a:latin typeface="楷体" pitchFamily="49" charset="-122"/>
              <a:ea typeface="楷体" pitchFamily="49" charset="-122"/>
            </a:endParaRPr>
          </a:p>
          <a:p>
            <a:pPr marL="457200" indent="-457200">
              <a:spcBef>
                <a:spcPct val="50000"/>
              </a:spcBef>
              <a:buFontTx/>
              <a:buAutoNum type="arabicPlain"/>
            </a:pPr>
            <a:endParaRPr lang="en-US" altLang="zh-CN">
              <a:solidFill>
                <a:srgbClr val="0000FF"/>
              </a:solidFill>
              <a:latin typeface="楷体" pitchFamily="49" charset="-122"/>
              <a:ea typeface="楷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6307"/>
                                        </p:tgtEl>
                                        <p:attrNameLst>
                                          <p:attrName>style.visibility</p:attrName>
                                        </p:attrNameLst>
                                      </p:cBhvr>
                                      <p:to>
                                        <p:strVal val="visible"/>
                                      </p:to>
                                    </p:set>
                                    <p:animEffect transition="in" filter="blinds(horizontal)">
                                      <p:cBhvr>
                                        <p:cTn id="7" dur="500"/>
                                        <p:tgtEl>
                                          <p:spTgt spid="22630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6308">
                                            <p:txEl>
                                              <p:pRg st="0" end="0"/>
                                            </p:txEl>
                                          </p:spTgt>
                                        </p:tgtEl>
                                        <p:attrNameLst>
                                          <p:attrName>style.visibility</p:attrName>
                                        </p:attrNameLst>
                                      </p:cBhvr>
                                      <p:to>
                                        <p:strVal val="visible"/>
                                      </p:to>
                                    </p:set>
                                    <p:animEffect transition="in" filter="blinds(horizontal)">
                                      <p:cBhvr>
                                        <p:cTn id="12" dur="500"/>
                                        <p:tgtEl>
                                          <p:spTgt spid="22630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26308">
                                            <p:txEl>
                                              <p:pRg st="1" end="1"/>
                                            </p:txEl>
                                          </p:spTgt>
                                        </p:tgtEl>
                                        <p:attrNameLst>
                                          <p:attrName>style.visibility</p:attrName>
                                        </p:attrNameLst>
                                      </p:cBhvr>
                                      <p:to>
                                        <p:strVal val="visible"/>
                                      </p:to>
                                    </p:set>
                                    <p:animEffect transition="in" filter="blinds(horizontal)">
                                      <p:cBhvr>
                                        <p:cTn id="17" dur="500"/>
                                        <p:tgtEl>
                                          <p:spTgt spid="22630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95940">
                                            <p:txEl>
                                              <p:pRg st="0" end="0"/>
                                            </p:txEl>
                                          </p:spTgt>
                                        </p:tgtEl>
                                        <p:attrNameLst>
                                          <p:attrName>style.visibility</p:attrName>
                                        </p:attrNameLst>
                                      </p:cBhvr>
                                      <p:to>
                                        <p:strVal val="visible"/>
                                      </p:to>
                                    </p:set>
                                    <p:animEffect transition="in" filter="blinds(horizontal)">
                                      <p:cBhvr>
                                        <p:cTn id="22" dur="500"/>
                                        <p:tgtEl>
                                          <p:spTgt spid="29594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95940">
                                            <p:txEl>
                                              <p:pRg st="1" end="1"/>
                                            </p:txEl>
                                          </p:spTgt>
                                        </p:tgtEl>
                                        <p:attrNameLst>
                                          <p:attrName>style.visibility</p:attrName>
                                        </p:attrNameLst>
                                      </p:cBhvr>
                                      <p:to>
                                        <p:strVal val="visible"/>
                                      </p:to>
                                    </p:set>
                                    <p:animEffect transition="in" filter="blinds(horizontal)">
                                      <p:cBhvr>
                                        <p:cTn id="27" dur="500"/>
                                        <p:tgtEl>
                                          <p:spTgt spid="295940">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95940">
                                            <p:txEl>
                                              <p:pRg st="2" end="2"/>
                                            </p:txEl>
                                          </p:spTgt>
                                        </p:tgtEl>
                                        <p:attrNameLst>
                                          <p:attrName>style.visibility</p:attrName>
                                        </p:attrNameLst>
                                      </p:cBhvr>
                                      <p:to>
                                        <p:strVal val="visible"/>
                                      </p:to>
                                    </p:set>
                                    <p:animEffect transition="in" filter="blinds(horizontal)">
                                      <p:cBhvr>
                                        <p:cTn id="32" dur="500"/>
                                        <p:tgtEl>
                                          <p:spTgt spid="295940">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95940">
                                            <p:txEl>
                                              <p:pRg st="3" end="3"/>
                                            </p:txEl>
                                          </p:spTgt>
                                        </p:tgtEl>
                                        <p:attrNameLst>
                                          <p:attrName>style.visibility</p:attrName>
                                        </p:attrNameLst>
                                      </p:cBhvr>
                                      <p:to>
                                        <p:strVal val="visible"/>
                                      </p:to>
                                    </p:set>
                                    <p:animEffect transition="in" filter="blinds(horizontal)">
                                      <p:cBhvr>
                                        <p:cTn id="37" dur="500"/>
                                        <p:tgtEl>
                                          <p:spTgt spid="295940">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95940">
                                            <p:txEl>
                                              <p:pRg st="4" end="4"/>
                                            </p:txEl>
                                          </p:spTgt>
                                        </p:tgtEl>
                                        <p:attrNameLst>
                                          <p:attrName>style.visibility</p:attrName>
                                        </p:attrNameLst>
                                      </p:cBhvr>
                                      <p:to>
                                        <p:strVal val="visible"/>
                                      </p:to>
                                    </p:set>
                                    <p:animEffect transition="in" filter="blinds(horizontal)">
                                      <p:cBhvr>
                                        <p:cTn id="42" dur="500"/>
                                        <p:tgtEl>
                                          <p:spTgt spid="295940">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95940">
                                            <p:txEl>
                                              <p:pRg st="5" end="5"/>
                                            </p:txEl>
                                          </p:spTgt>
                                        </p:tgtEl>
                                        <p:attrNameLst>
                                          <p:attrName>style.visibility</p:attrName>
                                        </p:attrNameLst>
                                      </p:cBhvr>
                                      <p:to>
                                        <p:strVal val="visible"/>
                                      </p:to>
                                    </p:set>
                                    <p:animEffect transition="in" filter="blinds(horizontal)">
                                      <p:cBhvr>
                                        <p:cTn id="47" dur="500"/>
                                        <p:tgtEl>
                                          <p:spTgt spid="29594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7" grpId="0"/>
    </p:bldLst>
  </p:timing>
</p:sld>
</file>

<file path=ppt/slides/slide1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灯片编号占位符 5"/>
          <p:cNvSpPr txBox="1">
            <a:spLocks noGrp="1"/>
          </p:cNvSpPr>
          <p:nvPr/>
        </p:nvSpPr>
        <p:spPr bwMode="auto">
          <a:xfrm>
            <a:off x="6553200" y="6245225"/>
            <a:ext cx="1981200" cy="476250"/>
          </a:xfrm>
          <a:prstGeom prst="rect">
            <a:avLst/>
          </a:prstGeom>
          <a:noFill/>
          <a:ln>
            <a:miter lim="800000"/>
            <a:headEnd/>
            <a:tailEnd/>
          </a:ln>
        </p:spPr>
        <p:txBody>
          <a:bodyPr/>
          <a:lstStyle/>
          <a:p>
            <a:pPr algn="r">
              <a:defRPr/>
            </a:pPr>
            <a:fld id="{A3B5DE11-D9FA-4E7A-A1E0-4A8C832A7824}" type="slidenum">
              <a:rPr kumimoji="0" lang="en-US" altLang="zh-CN" sz="1200">
                <a:solidFill>
                  <a:schemeClr val="tx1"/>
                </a:solidFill>
                <a:latin typeface="+mn-lt"/>
                <a:ea typeface="宋体" pitchFamily="2" charset="-122"/>
                <a:cs typeface="+mn-cs"/>
              </a:rPr>
              <a:pPr algn="r">
                <a:defRPr/>
              </a:pPr>
              <a:t>108</a:t>
            </a:fld>
            <a:endParaRPr kumimoji="0" lang="en-US" altLang="zh-CN" sz="1200">
              <a:solidFill>
                <a:schemeClr val="tx1"/>
              </a:solidFill>
              <a:latin typeface="+mn-lt"/>
              <a:ea typeface="宋体" pitchFamily="2" charset="-122"/>
              <a:cs typeface="+mn-cs"/>
            </a:endParaRPr>
          </a:p>
        </p:txBody>
      </p:sp>
      <p:sp>
        <p:nvSpPr>
          <p:cNvPr id="227331" name="Rectangle 2"/>
          <p:cNvSpPr>
            <a:spLocks noGrp="1" noChangeArrowheads="1"/>
          </p:cNvSpPr>
          <p:nvPr>
            <p:ph type="body" idx="4294967295"/>
          </p:nvPr>
        </p:nvSpPr>
        <p:spPr>
          <a:xfrm>
            <a:off x="1116013" y="609600"/>
            <a:ext cx="7589837" cy="6248400"/>
          </a:xfrm>
        </p:spPr>
        <p:txBody>
          <a:bodyPr/>
          <a:lstStyle/>
          <a:p>
            <a:pPr marL="533400" indent="-533400" eaLnBrk="1" hangingPunct="1">
              <a:buFontTx/>
              <a:buNone/>
            </a:pPr>
            <a:r>
              <a:rPr lang="zh-CN" altLang="en-US" sz="3600" smtClean="0">
                <a:solidFill>
                  <a:srgbClr val="0000FF"/>
                </a:solidFill>
                <a:latin typeface="华文行楷" pitchFamily="2" charset="-122"/>
                <a:ea typeface="华文行楷" pitchFamily="2" charset="-122"/>
                <a:cs typeface="楷体_GB2312"/>
              </a:rPr>
              <a:t>反证法举例</a:t>
            </a:r>
            <a:endParaRPr lang="en-US" altLang="zh-CN" sz="3600" smtClean="0">
              <a:solidFill>
                <a:srgbClr val="0000FF"/>
              </a:solidFill>
              <a:latin typeface="华文行楷" pitchFamily="2" charset="-122"/>
              <a:ea typeface="华文行楷" pitchFamily="2" charset="-122"/>
              <a:cs typeface="楷体_GB2312"/>
            </a:endParaRPr>
          </a:p>
          <a:p>
            <a:pPr marL="533400" indent="-533400" eaLnBrk="1" hangingPunct="1">
              <a:buFontTx/>
              <a:buNone/>
            </a:pPr>
            <a:r>
              <a:rPr lang="zh-CN" altLang="en-US" sz="2400" smtClean="0">
                <a:solidFill>
                  <a:srgbClr val="0000FF"/>
                </a:solidFill>
                <a:latin typeface="楷体" pitchFamily="49" charset="-122"/>
                <a:ea typeface="楷体" pitchFamily="49" charset="-122"/>
                <a:cs typeface="楷体_GB2312"/>
              </a:rPr>
              <a:t>前提</a:t>
            </a:r>
            <a:r>
              <a:rPr lang="en-US" altLang="zh-CN" sz="2400" smtClean="0">
                <a:solidFill>
                  <a:srgbClr val="0000FF"/>
                </a:solidFill>
                <a:latin typeface="楷体" pitchFamily="49" charset="-122"/>
                <a:ea typeface="楷体" pitchFamily="49" charset="-122"/>
                <a:cs typeface="楷体_GB2312"/>
              </a:rPr>
              <a:t>:P</a:t>
            </a:r>
            <a:r>
              <a:rPr lang="en-US" altLang="zh-CN" sz="2400" smtClean="0">
                <a:solidFill>
                  <a:srgbClr val="0000FF"/>
                </a:solidFill>
                <a:latin typeface="楷体" pitchFamily="49" charset="-122"/>
                <a:ea typeface="楷体" pitchFamily="49" charset="-122"/>
                <a:cs typeface="楷体_GB2312"/>
                <a:sym typeface="Symbol" pitchFamily="18" charset="2"/>
              </a:rPr>
              <a:t></a:t>
            </a:r>
            <a:r>
              <a:rPr lang="en-US" altLang="zh-CN" sz="2400" smtClean="0">
                <a:solidFill>
                  <a:srgbClr val="0000FF"/>
                </a:solidFill>
                <a:latin typeface="楷体" pitchFamily="49" charset="-122"/>
                <a:ea typeface="楷体" pitchFamily="49" charset="-122"/>
                <a:cs typeface="楷体_GB2312"/>
              </a:rPr>
              <a:t>(</a:t>
            </a:r>
            <a:r>
              <a:rPr lang="en-US" altLang="zh-CN" sz="2400" smtClean="0">
                <a:solidFill>
                  <a:srgbClr val="0000FF"/>
                </a:solidFill>
                <a:latin typeface="楷体" pitchFamily="49" charset="-122"/>
                <a:ea typeface="楷体" pitchFamily="49" charset="-122"/>
                <a:cs typeface="楷体_GB2312"/>
                <a:sym typeface="Symbol" pitchFamily="18" charset="2"/>
              </a:rPr>
              <a:t>(RS) Q</a:t>
            </a:r>
            <a:r>
              <a:rPr lang="en-US" altLang="zh-CN" sz="2400" smtClean="0">
                <a:solidFill>
                  <a:srgbClr val="0000FF"/>
                </a:solidFill>
                <a:latin typeface="楷体" pitchFamily="49" charset="-122"/>
                <a:ea typeface="楷体" pitchFamily="49" charset="-122"/>
                <a:cs typeface="楷体_GB2312"/>
              </a:rPr>
              <a:t>), P, </a:t>
            </a:r>
            <a:r>
              <a:rPr lang="en-US" altLang="zh-CN" sz="2400" smtClean="0">
                <a:solidFill>
                  <a:srgbClr val="0000FF"/>
                </a:solidFill>
                <a:latin typeface="楷体" pitchFamily="49" charset="-122"/>
                <a:ea typeface="楷体" pitchFamily="49" charset="-122"/>
                <a:cs typeface="楷体_GB2312"/>
                <a:sym typeface="Symbol" pitchFamily="18" charset="2"/>
              </a:rPr>
              <a:t>S</a:t>
            </a:r>
            <a:r>
              <a:rPr lang="en-US" altLang="zh-CN" sz="2400" smtClean="0">
                <a:solidFill>
                  <a:srgbClr val="0000FF"/>
                </a:solidFill>
                <a:latin typeface="楷体" pitchFamily="49" charset="-122"/>
                <a:ea typeface="楷体" pitchFamily="49" charset="-122"/>
                <a:cs typeface="楷体_GB2312"/>
              </a:rPr>
              <a:t>    </a:t>
            </a:r>
            <a:r>
              <a:rPr lang="zh-CN" altLang="en-US" sz="2400" smtClean="0">
                <a:solidFill>
                  <a:srgbClr val="0000FF"/>
                </a:solidFill>
                <a:latin typeface="楷体" pitchFamily="49" charset="-122"/>
                <a:ea typeface="楷体" pitchFamily="49" charset="-122"/>
                <a:cs typeface="楷体_GB2312"/>
              </a:rPr>
              <a:t>结论</a:t>
            </a:r>
            <a:r>
              <a:rPr lang="en-US" altLang="zh-CN" sz="2400" smtClean="0">
                <a:solidFill>
                  <a:srgbClr val="0000FF"/>
                </a:solidFill>
                <a:latin typeface="楷体" pitchFamily="49" charset="-122"/>
                <a:ea typeface="楷体" pitchFamily="49" charset="-122"/>
                <a:cs typeface="楷体_GB2312"/>
              </a:rPr>
              <a:t>:</a:t>
            </a:r>
            <a:r>
              <a:rPr lang="en-US" altLang="zh-CN" sz="2400" smtClean="0">
                <a:solidFill>
                  <a:srgbClr val="0000FF"/>
                </a:solidFill>
                <a:latin typeface="楷体" pitchFamily="49" charset="-122"/>
                <a:ea typeface="楷体" pitchFamily="49" charset="-122"/>
                <a:cs typeface="楷体_GB2312"/>
                <a:sym typeface="Symbol" pitchFamily="18" charset="2"/>
              </a:rPr>
              <a:t>Q</a:t>
            </a:r>
            <a:endParaRPr lang="en-US" altLang="zh-CN" sz="2400" smtClean="0">
              <a:solidFill>
                <a:srgbClr val="0000FF"/>
              </a:solidFill>
              <a:latin typeface="楷体" pitchFamily="49" charset="-122"/>
              <a:ea typeface="楷体" pitchFamily="49" charset="-122"/>
              <a:cs typeface="楷体_GB2312"/>
            </a:endParaRPr>
          </a:p>
          <a:p>
            <a:pPr marL="533400" indent="-533400" eaLnBrk="1" hangingPunct="1">
              <a:buFontTx/>
              <a:buNone/>
            </a:pPr>
            <a:r>
              <a:rPr lang="zh-CN" altLang="en-US" sz="2400" smtClean="0">
                <a:solidFill>
                  <a:srgbClr val="0000FF"/>
                </a:solidFill>
                <a:latin typeface="楷体" pitchFamily="49" charset="-122"/>
                <a:ea typeface="楷体" pitchFamily="49" charset="-122"/>
              </a:rPr>
              <a:t>证明</a:t>
            </a:r>
            <a:r>
              <a:rPr lang="en-US" altLang="zh-CN" sz="2400" smtClean="0">
                <a:solidFill>
                  <a:srgbClr val="0000FF"/>
                </a:solidFill>
                <a:latin typeface="楷体" pitchFamily="49" charset="-122"/>
                <a:ea typeface="楷体" pitchFamily="49" charset="-122"/>
              </a:rPr>
              <a:t>:</a:t>
            </a:r>
          </a:p>
          <a:p>
            <a:pPr marL="914400" lvl="1" indent="-442913" eaLnBrk="1" hangingPunct="1">
              <a:buFont typeface="Wingdings" pitchFamily="2" charset="2"/>
              <a:buAutoNum type="arabicPeriod"/>
            </a:pPr>
            <a:r>
              <a:rPr lang="en-US" altLang="zh-CN" sz="2400" smtClean="0">
                <a:solidFill>
                  <a:srgbClr val="0000FF"/>
                </a:solidFill>
                <a:latin typeface="楷体" pitchFamily="49" charset="-122"/>
                <a:ea typeface="楷体" pitchFamily="49" charset="-122"/>
              </a:rPr>
              <a:t>P</a:t>
            </a:r>
            <a:r>
              <a:rPr lang="en-US" altLang="zh-CN" sz="2400" smtClean="0">
                <a:solidFill>
                  <a:srgbClr val="0000FF"/>
                </a:solidFill>
                <a:latin typeface="楷体" pitchFamily="49" charset="-122"/>
                <a:ea typeface="楷体" pitchFamily="49" charset="-122"/>
                <a:sym typeface="Symbol" pitchFamily="18" charset="2"/>
              </a:rPr>
              <a:t></a:t>
            </a:r>
            <a:r>
              <a:rPr lang="en-US" altLang="zh-CN" sz="2400" smtClean="0">
                <a:solidFill>
                  <a:srgbClr val="0000FF"/>
                </a:solidFill>
                <a:latin typeface="楷体" pitchFamily="49" charset="-122"/>
                <a:ea typeface="楷体" pitchFamily="49" charset="-122"/>
              </a:rPr>
              <a:t>(</a:t>
            </a:r>
            <a:r>
              <a:rPr lang="en-US" altLang="zh-CN" sz="2400" smtClean="0">
                <a:solidFill>
                  <a:srgbClr val="0000FF"/>
                </a:solidFill>
                <a:latin typeface="楷体" pitchFamily="49" charset="-122"/>
                <a:ea typeface="楷体" pitchFamily="49" charset="-122"/>
                <a:sym typeface="Symbol" pitchFamily="18" charset="2"/>
              </a:rPr>
              <a:t>(RS) Q</a:t>
            </a:r>
            <a:r>
              <a:rPr lang="en-US" altLang="zh-CN" sz="2400" smtClean="0">
                <a:solidFill>
                  <a:srgbClr val="0000FF"/>
                </a:solidFill>
                <a:latin typeface="楷体" pitchFamily="49" charset="-122"/>
                <a:ea typeface="楷体" pitchFamily="49" charset="-122"/>
              </a:rPr>
              <a:t>)  </a:t>
            </a:r>
            <a:r>
              <a:rPr lang="zh-CN" altLang="en-US" sz="2400" smtClean="0">
                <a:solidFill>
                  <a:srgbClr val="0000FF"/>
                </a:solidFill>
                <a:latin typeface="楷体" pitchFamily="49" charset="-122"/>
                <a:ea typeface="楷体" pitchFamily="49" charset="-122"/>
              </a:rPr>
              <a:t>前提引入    </a:t>
            </a:r>
          </a:p>
          <a:p>
            <a:pPr marL="914400" lvl="1" indent="-442913" eaLnBrk="1" hangingPunct="1">
              <a:buFont typeface="Wingdings" pitchFamily="2" charset="2"/>
              <a:buAutoNum type="arabicPeriod"/>
            </a:pPr>
            <a:r>
              <a:rPr lang="en-US" altLang="zh-CN" sz="2400" smtClean="0">
                <a:solidFill>
                  <a:srgbClr val="0000FF"/>
                </a:solidFill>
                <a:latin typeface="楷体" pitchFamily="49" charset="-122"/>
                <a:ea typeface="楷体" pitchFamily="49" charset="-122"/>
              </a:rPr>
              <a:t>P                  </a:t>
            </a:r>
            <a:r>
              <a:rPr lang="zh-CN" altLang="en-US" sz="2400" smtClean="0">
                <a:solidFill>
                  <a:srgbClr val="0000FF"/>
                </a:solidFill>
                <a:latin typeface="楷体" pitchFamily="49" charset="-122"/>
                <a:ea typeface="楷体" pitchFamily="49" charset="-122"/>
              </a:rPr>
              <a:t>前提引入</a:t>
            </a:r>
          </a:p>
          <a:p>
            <a:pPr marL="914400" lvl="1" indent="-442913" eaLnBrk="1" hangingPunct="1">
              <a:buFont typeface="Wingdings" pitchFamily="2" charset="2"/>
              <a:buAutoNum type="arabicPeriod"/>
            </a:pPr>
            <a:r>
              <a:rPr lang="zh-CN" altLang="en-US" sz="2400" smtClean="0">
                <a:solidFill>
                  <a:srgbClr val="0000FF"/>
                </a:solidFill>
                <a:latin typeface="楷体" pitchFamily="49" charset="-122"/>
                <a:ea typeface="楷体" pitchFamily="49" charset="-122"/>
                <a:sym typeface="Symbol" pitchFamily="18" charset="2"/>
              </a:rPr>
              <a:t></a:t>
            </a:r>
            <a:r>
              <a:rPr lang="en-US" altLang="zh-CN" sz="2400" smtClean="0">
                <a:solidFill>
                  <a:srgbClr val="0000FF"/>
                </a:solidFill>
                <a:latin typeface="楷体" pitchFamily="49" charset="-122"/>
                <a:ea typeface="楷体" pitchFamily="49" charset="-122"/>
                <a:sym typeface="Symbol" pitchFamily="18" charset="2"/>
              </a:rPr>
              <a:t>(RS)Q   </a:t>
            </a:r>
            <a:r>
              <a:rPr lang="zh-CN" altLang="en-US" sz="2400" smtClean="0">
                <a:solidFill>
                  <a:srgbClr val="0000FF"/>
                </a:solidFill>
                <a:latin typeface="楷体" pitchFamily="49" charset="-122"/>
                <a:ea typeface="楷体" pitchFamily="49" charset="-122"/>
                <a:sym typeface="Symbol" pitchFamily="18" charset="2"/>
              </a:rPr>
              <a:t>假言推理</a:t>
            </a:r>
            <a:r>
              <a:rPr lang="en-US" altLang="zh-CN" sz="2400" smtClean="0">
                <a:solidFill>
                  <a:srgbClr val="0000FF"/>
                </a:solidFill>
                <a:latin typeface="楷体" pitchFamily="49" charset="-122"/>
                <a:ea typeface="楷体" pitchFamily="49" charset="-122"/>
                <a:sym typeface="Symbol" pitchFamily="18" charset="2"/>
              </a:rPr>
              <a:t>,</a:t>
            </a:r>
            <a:r>
              <a:rPr lang="zh-CN" altLang="en-US" sz="2400" smtClean="0">
                <a:solidFill>
                  <a:srgbClr val="0000FF"/>
                </a:solidFill>
                <a:latin typeface="楷体" pitchFamily="49" charset="-122"/>
                <a:ea typeface="楷体" pitchFamily="49" charset="-122"/>
                <a:sym typeface="Symbol" pitchFamily="18" charset="2"/>
              </a:rPr>
              <a:t>根据</a:t>
            </a:r>
            <a:r>
              <a:rPr lang="en-US" altLang="zh-CN" sz="2400" smtClean="0">
                <a:solidFill>
                  <a:srgbClr val="0000FF"/>
                </a:solidFill>
                <a:latin typeface="楷体" pitchFamily="49" charset="-122"/>
                <a:ea typeface="楷体" pitchFamily="49" charset="-122"/>
                <a:sym typeface="Symbol" pitchFamily="18" charset="2"/>
              </a:rPr>
              <a:t>(1)</a:t>
            </a:r>
            <a:r>
              <a:rPr lang="zh-CN" altLang="en-US" sz="2400" smtClean="0">
                <a:solidFill>
                  <a:srgbClr val="0000FF"/>
                </a:solidFill>
                <a:latin typeface="楷体" pitchFamily="49" charset="-122"/>
                <a:ea typeface="楷体" pitchFamily="49" charset="-122"/>
                <a:sym typeface="Symbol" pitchFamily="18" charset="2"/>
              </a:rPr>
              <a:t>，</a:t>
            </a:r>
            <a:r>
              <a:rPr lang="en-US" altLang="zh-CN" sz="2400" smtClean="0">
                <a:solidFill>
                  <a:srgbClr val="0000FF"/>
                </a:solidFill>
                <a:latin typeface="楷体" pitchFamily="49" charset="-122"/>
                <a:ea typeface="楷体" pitchFamily="49" charset="-122"/>
                <a:sym typeface="Symbol" pitchFamily="18" charset="2"/>
              </a:rPr>
              <a:t>(2) </a:t>
            </a:r>
          </a:p>
          <a:p>
            <a:pPr marL="914400" lvl="1" indent="-442913" eaLnBrk="1" hangingPunct="1">
              <a:buFont typeface="Wingdings" pitchFamily="2" charset="2"/>
              <a:buAutoNum type="arabicPeriod"/>
            </a:pPr>
            <a:r>
              <a:rPr lang="en-US" altLang="zh-CN" sz="2400" smtClean="0">
                <a:solidFill>
                  <a:srgbClr val="CC0099"/>
                </a:solidFill>
                <a:latin typeface="楷体" pitchFamily="49" charset="-122"/>
                <a:ea typeface="楷体" pitchFamily="49" charset="-122"/>
                <a:sym typeface="Symbol" pitchFamily="18" charset="2"/>
              </a:rPr>
              <a:t>(Q)</a:t>
            </a:r>
            <a:r>
              <a:rPr lang="en-US" altLang="zh-CN" sz="2400" smtClean="0">
                <a:solidFill>
                  <a:srgbClr val="0000FF"/>
                </a:solidFill>
                <a:latin typeface="楷体" pitchFamily="49" charset="-122"/>
                <a:ea typeface="楷体" pitchFamily="49" charset="-122"/>
                <a:sym typeface="Symbol" pitchFamily="18" charset="2"/>
              </a:rPr>
              <a:t>        </a:t>
            </a:r>
            <a:r>
              <a:rPr lang="zh-CN" altLang="en-US" sz="2400" smtClean="0">
                <a:solidFill>
                  <a:srgbClr val="0000FF"/>
                </a:solidFill>
                <a:latin typeface="楷体" pitchFamily="49" charset="-122"/>
                <a:ea typeface="楷体" pitchFamily="49" charset="-122"/>
                <a:sym typeface="Symbol" pitchFamily="18" charset="2"/>
              </a:rPr>
              <a:t>否定结论作附加前提引入</a:t>
            </a:r>
          </a:p>
          <a:p>
            <a:pPr marL="914400" lvl="1" indent="-442913" eaLnBrk="1" hangingPunct="1">
              <a:buFont typeface="Wingdings" pitchFamily="2" charset="2"/>
              <a:buAutoNum type="arabicPeriod"/>
            </a:pPr>
            <a:r>
              <a:rPr lang="en-US" altLang="zh-CN" sz="2400" smtClean="0">
                <a:solidFill>
                  <a:srgbClr val="0000FF"/>
                </a:solidFill>
                <a:latin typeface="楷体" pitchFamily="49" charset="-122"/>
                <a:ea typeface="楷体" pitchFamily="49" charset="-122"/>
                <a:sym typeface="Symbol" pitchFamily="18" charset="2"/>
              </a:rPr>
              <a:t>Q             </a:t>
            </a:r>
            <a:r>
              <a:rPr lang="zh-CN" altLang="en-US" sz="2400" smtClean="0">
                <a:solidFill>
                  <a:srgbClr val="0000FF"/>
                </a:solidFill>
                <a:latin typeface="楷体" pitchFamily="49" charset="-122"/>
                <a:ea typeface="楷体" pitchFamily="49" charset="-122"/>
                <a:sym typeface="Symbol" pitchFamily="18" charset="2"/>
              </a:rPr>
              <a:t>双重否定，根据</a:t>
            </a:r>
            <a:r>
              <a:rPr lang="en-US" altLang="zh-CN" sz="2400" smtClean="0">
                <a:solidFill>
                  <a:srgbClr val="0000FF"/>
                </a:solidFill>
                <a:latin typeface="楷体" pitchFamily="49" charset="-122"/>
                <a:ea typeface="楷体" pitchFamily="49" charset="-122"/>
                <a:sym typeface="Symbol" pitchFamily="18" charset="2"/>
              </a:rPr>
              <a:t>(4)</a:t>
            </a:r>
          </a:p>
          <a:p>
            <a:pPr marL="914400" lvl="1" indent="-442913" eaLnBrk="1" hangingPunct="1">
              <a:buFont typeface="Wingdings" pitchFamily="2" charset="2"/>
              <a:buAutoNum type="arabicPeriod"/>
            </a:pPr>
            <a:r>
              <a:rPr lang="en-US" altLang="zh-CN" sz="2400" smtClean="0">
                <a:solidFill>
                  <a:srgbClr val="0000FF"/>
                </a:solidFill>
                <a:latin typeface="楷体" pitchFamily="49" charset="-122"/>
                <a:ea typeface="楷体" pitchFamily="49" charset="-122"/>
                <a:sym typeface="Symbol" pitchFamily="18" charset="2"/>
              </a:rPr>
              <a:t>RS           </a:t>
            </a:r>
            <a:r>
              <a:rPr lang="zh-CN" altLang="en-US" sz="2400" smtClean="0">
                <a:solidFill>
                  <a:srgbClr val="0000FF"/>
                </a:solidFill>
                <a:latin typeface="楷体" pitchFamily="49" charset="-122"/>
                <a:ea typeface="楷体" pitchFamily="49" charset="-122"/>
                <a:sym typeface="Symbol" pitchFamily="18" charset="2"/>
              </a:rPr>
              <a:t>拒取式</a:t>
            </a:r>
            <a:r>
              <a:rPr lang="en-US" altLang="zh-CN" sz="2400" smtClean="0">
                <a:solidFill>
                  <a:srgbClr val="0000FF"/>
                </a:solidFill>
                <a:latin typeface="楷体" pitchFamily="49" charset="-122"/>
                <a:ea typeface="楷体" pitchFamily="49" charset="-122"/>
                <a:sym typeface="Symbol" pitchFamily="18" charset="2"/>
              </a:rPr>
              <a:t>,</a:t>
            </a:r>
            <a:r>
              <a:rPr lang="zh-CN" altLang="en-US" sz="2400" smtClean="0">
                <a:solidFill>
                  <a:srgbClr val="0000FF"/>
                </a:solidFill>
                <a:latin typeface="楷体" pitchFamily="49" charset="-122"/>
                <a:ea typeface="楷体" pitchFamily="49" charset="-122"/>
                <a:sym typeface="Symbol" pitchFamily="18" charset="2"/>
              </a:rPr>
              <a:t>根据</a:t>
            </a:r>
            <a:r>
              <a:rPr lang="en-US" altLang="zh-CN" sz="2400" smtClean="0">
                <a:solidFill>
                  <a:srgbClr val="0000FF"/>
                </a:solidFill>
                <a:latin typeface="楷体" pitchFamily="49" charset="-122"/>
                <a:ea typeface="楷体" pitchFamily="49" charset="-122"/>
                <a:sym typeface="Symbol" pitchFamily="18" charset="2"/>
              </a:rPr>
              <a:t>(3)</a:t>
            </a:r>
            <a:r>
              <a:rPr lang="zh-CN" altLang="en-US" sz="2400" smtClean="0">
                <a:solidFill>
                  <a:srgbClr val="0000FF"/>
                </a:solidFill>
                <a:latin typeface="楷体" pitchFamily="49" charset="-122"/>
                <a:ea typeface="楷体" pitchFamily="49" charset="-122"/>
                <a:sym typeface="Symbol" pitchFamily="18" charset="2"/>
              </a:rPr>
              <a:t>，</a:t>
            </a:r>
            <a:r>
              <a:rPr lang="en-US" altLang="zh-CN" sz="2400" smtClean="0">
                <a:solidFill>
                  <a:srgbClr val="0000FF"/>
                </a:solidFill>
                <a:latin typeface="楷体" pitchFamily="49" charset="-122"/>
                <a:ea typeface="楷体" pitchFamily="49" charset="-122"/>
                <a:sym typeface="Symbol" pitchFamily="18" charset="2"/>
              </a:rPr>
              <a:t>(5)</a:t>
            </a:r>
          </a:p>
          <a:p>
            <a:pPr marL="914400" lvl="1" indent="-442913" eaLnBrk="1" hangingPunct="1">
              <a:buFont typeface="Wingdings" pitchFamily="2" charset="2"/>
              <a:buAutoNum type="arabicPeriod"/>
            </a:pPr>
            <a:r>
              <a:rPr lang="en-US" altLang="zh-CN" sz="2400" smtClean="0">
                <a:solidFill>
                  <a:srgbClr val="0000FF"/>
                </a:solidFill>
                <a:latin typeface="楷体" pitchFamily="49" charset="-122"/>
                <a:ea typeface="楷体" pitchFamily="49" charset="-122"/>
                <a:sym typeface="Symbol" pitchFamily="18" charset="2"/>
              </a:rPr>
              <a:t>S            </a:t>
            </a:r>
            <a:r>
              <a:rPr lang="zh-CN" altLang="en-US" sz="2400" smtClean="0">
                <a:solidFill>
                  <a:srgbClr val="0000FF"/>
                </a:solidFill>
                <a:latin typeface="楷体" pitchFamily="49" charset="-122"/>
                <a:ea typeface="楷体" pitchFamily="49" charset="-122"/>
                <a:sym typeface="Symbol" pitchFamily="18" charset="2"/>
              </a:rPr>
              <a:t>前提引入</a:t>
            </a:r>
          </a:p>
          <a:p>
            <a:pPr marL="914400" lvl="1" indent="-442913" eaLnBrk="1" hangingPunct="1">
              <a:buFont typeface="Wingdings" pitchFamily="2" charset="2"/>
              <a:buAutoNum type="arabicPeriod"/>
            </a:pPr>
            <a:r>
              <a:rPr lang="en-US" altLang="zh-CN" sz="2400" smtClean="0">
                <a:solidFill>
                  <a:srgbClr val="0000FF"/>
                </a:solidFill>
                <a:latin typeface="楷体" pitchFamily="49" charset="-122"/>
                <a:ea typeface="楷体" pitchFamily="49" charset="-122"/>
                <a:sym typeface="Symbol" pitchFamily="18" charset="2"/>
              </a:rPr>
              <a:t>S             </a:t>
            </a:r>
            <a:r>
              <a:rPr lang="zh-CN" altLang="en-US" sz="2400" smtClean="0">
                <a:solidFill>
                  <a:srgbClr val="0000FF"/>
                </a:solidFill>
                <a:latin typeface="楷体" pitchFamily="49" charset="-122"/>
                <a:ea typeface="楷体" pitchFamily="49" charset="-122"/>
                <a:sym typeface="Symbol" pitchFamily="18" charset="2"/>
              </a:rPr>
              <a:t>化简，根据</a:t>
            </a:r>
            <a:r>
              <a:rPr lang="en-US" altLang="zh-CN" sz="2400" smtClean="0">
                <a:solidFill>
                  <a:srgbClr val="0000FF"/>
                </a:solidFill>
                <a:latin typeface="楷体" pitchFamily="49" charset="-122"/>
                <a:ea typeface="楷体" pitchFamily="49" charset="-122"/>
                <a:sym typeface="Symbol" pitchFamily="18" charset="2"/>
              </a:rPr>
              <a:t>(6)</a:t>
            </a:r>
          </a:p>
          <a:p>
            <a:pPr marL="914400" lvl="1" indent="-442913" eaLnBrk="1" hangingPunct="1">
              <a:buFont typeface="Wingdings" pitchFamily="2" charset="2"/>
              <a:buAutoNum type="arabicPeriod"/>
            </a:pPr>
            <a:r>
              <a:rPr lang="en-US" altLang="zh-CN" sz="2400" smtClean="0">
                <a:solidFill>
                  <a:srgbClr val="0000FF"/>
                </a:solidFill>
                <a:latin typeface="楷体" pitchFamily="49" charset="-122"/>
                <a:ea typeface="楷体" pitchFamily="49" charset="-122"/>
                <a:sym typeface="Symbol" pitchFamily="18" charset="2"/>
              </a:rPr>
              <a:t>SS          </a:t>
            </a:r>
            <a:r>
              <a:rPr lang="zh-CN" altLang="en-US" sz="2400" smtClean="0">
                <a:solidFill>
                  <a:srgbClr val="0000FF"/>
                </a:solidFill>
                <a:latin typeface="楷体" pitchFamily="49" charset="-122"/>
                <a:ea typeface="楷体" pitchFamily="49" charset="-122"/>
                <a:sym typeface="Symbol" pitchFamily="18" charset="2"/>
              </a:rPr>
              <a:t>合取，根据</a:t>
            </a:r>
            <a:r>
              <a:rPr lang="en-US" altLang="zh-CN" sz="2400" smtClean="0">
                <a:solidFill>
                  <a:srgbClr val="0000FF"/>
                </a:solidFill>
                <a:latin typeface="楷体" pitchFamily="49" charset="-122"/>
                <a:ea typeface="楷体" pitchFamily="49" charset="-122"/>
                <a:sym typeface="Symbol" pitchFamily="18" charset="2"/>
              </a:rPr>
              <a:t>(7)</a:t>
            </a:r>
            <a:r>
              <a:rPr lang="zh-CN" altLang="en-US" sz="2400" smtClean="0">
                <a:solidFill>
                  <a:srgbClr val="0000FF"/>
                </a:solidFill>
                <a:latin typeface="楷体" pitchFamily="49" charset="-122"/>
                <a:ea typeface="楷体" pitchFamily="49" charset="-122"/>
                <a:sym typeface="Symbol" pitchFamily="18" charset="2"/>
              </a:rPr>
              <a:t>，</a:t>
            </a:r>
            <a:r>
              <a:rPr lang="en-US" altLang="zh-CN" sz="2400" smtClean="0">
                <a:solidFill>
                  <a:srgbClr val="0000FF"/>
                </a:solidFill>
                <a:latin typeface="楷体" pitchFamily="49" charset="-122"/>
                <a:ea typeface="楷体" pitchFamily="49" charset="-122"/>
                <a:sym typeface="Symbol" pitchFamily="18" charset="2"/>
              </a:rPr>
              <a:t>(8)</a:t>
            </a:r>
          </a:p>
          <a:p>
            <a:pPr marL="533400" indent="-533400" eaLnBrk="1" hangingPunct="1">
              <a:buFontTx/>
              <a:buNone/>
            </a:pPr>
            <a:r>
              <a:rPr lang="zh-CN" altLang="en-US" sz="2400" smtClean="0">
                <a:solidFill>
                  <a:srgbClr val="0000FF"/>
                </a:solidFill>
                <a:latin typeface="楷体" pitchFamily="49" charset="-122"/>
                <a:ea typeface="楷体" pitchFamily="49" charset="-122"/>
                <a:sym typeface="Symbol" pitchFamily="18" charset="2"/>
              </a:rPr>
              <a:t>由</a:t>
            </a:r>
            <a:r>
              <a:rPr lang="en-US" altLang="zh-CN" sz="2400" smtClean="0">
                <a:solidFill>
                  <a:srgbClr val="0000FF"/>
                </a:solidFill>
                <a:latin typeface="楷体" pitchFamily="49" charset="-122"/>
                <a:ea typeface="楷体" pitchFamily="49" charset="-122"/>
                <a:sym typeface="Symbol" pitchFamily="18" charset="2"/>
              </a:rPr>
              <a:t>(9)</a:t>
            </a:r>
            <a:r>
              <a:rPr lang="zh-CN" altLang="en-US" sz="2400" smtClean="0">
                <a:solidFill>
                  <a:srgbClr val="0000FF"/>
                </a:solidFill>
                <a:latin typeface="楷体" pitchFamily="49" charset="-122"/>
                <a:ea typeface="楷体" pitchFamily="49" charset="-122"/>
                <a:sym typeface="Symbol" pitchFamily="18" charset="2"/>
              </a:rPr>
              <a:t>得出矛盾</a:t>
            </a:r>
            <a:r>
              <a:rPr lang="en-US" altLang="zh-CN" sz="2400" smtClean="0">
                <a:solidFill>
                  <a:srgbClr val="0000FF"/>
                </a:solidFill>
                <a:latin typeface="楷体" pitchFamily="49" charset="-122"/>
                <a:ea typeface="楷体" pitchFamily="49" charset="-122"/>
                <a:sym typeface="Symbol" pitchFamily="18" charset="2"/>
              </a:rPr>
              <a:t>,</a:t>
            </a:r>
            <a:r>
              <a:rPr lang="zh-CN" altLang="en-US" sz="2400" smtClean="0">
                <a:solidFill>
                  <a:srgbClr val="0000FF"/>
                </a:solidFill>
                <a:latin typeface="楷体" pitchFamily="49" charset="-122"/>
                <a:ea typeface="楷体" pitchFamily="49" charset="-122"/>
                <a:sym typeface="Symbol" pitchFamily="18" charset="2"/>
              </a:rPr>
              <a:t>根据归谬法可知推理正确</a:t>
            </a:r>
            <a:r>
              <a:rPr lang="en-US" altLang="zh-CN" sz="2400" smtClean="0">
                <a:solidFill>
                  <a:srgbClr val="0000FF"/>
                </a:solidFill>
                <a:latin typeface="楷体" pitchFamily="49" charset="-122"/>
                <a:ea typeface="楷体" pitchFamily="49" charset="-122"/>
                <a:sym typeface="Symbol" pitchFamily="18" charset="2"/>
              </a:rPr>
              <a:t>.</a:t>
            </a:r>
          </a:p>
        </p:txBody>
      </p:sp>
    </p:spTree>
  </p:cSld>
  <p:clrMapOvr>
    <a:masterClrMapping/>
  </p:clrMapOvr>
  <p:transition>
    <p:cover dir="d"/>
    <p:sndAc>
      <p:stSnd>
        <p:snd r:embed="rId2"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7331">
                                            <p:txEl>
                                              <p:pRg st="0" end="0"/>
                                            </p:txEl>
                                          </p:spTgt>
                                        </p:tgtEl>
                                        <p:attrNameLst>
                                          <p:attrName>style.visibility</p:attrName>
                                        </p:attrNameLst>
                                      </p:cBhvr>
                                      <p:to>
                                        <p:strVal val="visible"/>
                                      </p:to>
                                    </p:set>
                                    <p:animEffect transition="in" filter="dissolve">
                                      <p:cBhvr>
                                        <p:cTn id="7" dur="500"/>
                                        <p:tgtEl>
                                          <p:spTgt spid="2273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27331">
                                            <p:txEl>
                                              <p:pRg st="1" end="1"/>
                                            </p:txEl>
                                          </p:spTgt>
                                        </p:tgtEl>
                                        <p:attrNameLst>
                                          <p:attrName>style.visibility</p:attrName>
                                        </p:attrNameLst>
                                      </p:cBhvr>
                                      <p:to>
                                        <p:strVal val="visible"/>
                                      </p:to>
                                    </p:set>
                                    <p:animEffect transition="in" filter="dissolve">
                                      <p:cBhvr>
                                        <p:cTn id="12" dur="500"/>
                                        <p:tgtEl>
                                          <p:spTgt spid="2273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27331">
                                            <p:txEl>
                                              <p:pRg st="2" end="2"/>
                                            </p:txEl>
                                          </p:spTgt>
                                        </p:tgtEl>
                                        <p:attrNameLst>
                                          <p:attrName>style.visibility</p:attrName>
                                        </p:attrNameLst>
                                      </p:cBhvr>
                                      <p:to>
                                        <p:strVal val="visible"/>
                                      </p:to>
                                    </p:set>
                                    <p:animEffect transition="in" filter="dissolve">
                                      <p:cBhvr>
                                        <p:cTn id="17" dur="500"/>
                                        <p:tgtEl>
                                          <p:spTgt spid="2273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27331">
                                            <p:txEl>
                                              <p:pRg st="3" end="3"/>
                                            </p:txEl>
                                          </p:spTgt>
                                        </p:tgtEl>
                                        <p:attrNameLst>
                                          <p:attrName>style.visibility</p:attrName>
                                        </p:attrNameLst>
                                      </p:cBhvr>
                                      <p:to>
                                        <p:strVal val="visible"/>
                                      </p:to>
                                    </p:set>
                                    <p:animEffect transition="in" filter="dissolve">
                                      <p:cBhvr>
                                        <p:cTn id="22" dur="500"/>
                                        <p:tgtEl>
                                          <p:spTgt spid="2273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27331">
                                            <p:txEl>
                                              <p:pRg st="4" end="4"/>
                                            </p:txEl>
                                          </p:spTgt>
                                        </p:tgtEl>
                                        <p:attrNameLst>
                                          <p:attrName>style.visibility</p:attrName>
                                        </p:attrNameLst>
                                      </p:cBhvr>
                                      <p:to>
                                        <p:strVal val="visible"/>
                                      </p:to>
                                    </p:set>
                                    <p:animEffect transition="in" filter="dissolve">
                                      <p:cBhvr>
                                        <p:cTn id="27" dur="500"/>
                                        <p:tgtEl>
                                          <p:spTgt spid="22733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27331">
                                            <p:txEl>
                                              <p:pRg st="5" end="5"/>
                                            </p:txEl>
                                          </p:spTgt>
                                        </p:tgtEl>
                                        <p:attrNameLst>
                                          <p:attrName>style.visibility</p:attrName>
                                        </p:attrNameLst>
                                      </p:cBhvr>
                                      <p:to>
                                        <p:strVal val="visible"/>
                                      </p:to>
                                    </p:set>
                                    <p:animEffect transition="in" filter="dissolve">
                                      <p:cBhvr>
                                        <p:cTn id="32" dur="500"/>
                                        <p:tgtEl>
                                          <p:spTgt spid="22733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27331">
                                            <p:txEl>
                                              <p:pRg st="6" end="6"/>
                                            </p:txEl>
                                          </p:spTgt>
                                        </p:tgtEl>
                                        <p:attrNameLst>
                                          <p:attrName>style.visibility</p:attrName>
                                        </p:attrNameLst>
                                      </p:cBhvr>
                                      <p:to>
                                        <p:strVal val="visible"/>
                                      </p:to>
                                    </p:set>
                                    <p:animEffect transition="in" filter="dissolve">
                                      <p:cBhvr>
                                        <p:cTn id="37" dur="500"/>
                                        <p:tgtEl>
                                          <p:spTgt spid="22733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27331">
                                            <p:txEl>
                                              <p:pRg st="7" end="7"/>
                                            </p:txEl>
                                          </p:spTgt>
                                        </p:tgtEl>
                                        <p:attrNameLst>
                                          <p:attrName>style.visibility</p:attrName>
                                        </p:attrNameLst>
                                      </p:cBhvr>
                                      <p:to>
                                        <p:strVal val="visible"/>
                                      </p:to>
                                    </p:set>
                                    <p:animEffect transition="in" filter="dissolve">
                                      <p:cBhvr>
                                        <p:cTn id="42" dur="500"/>
                                        <p:tgtEl>
                                          <p:spTgt spid="22733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27331">
                                            <p:txEl>
                                              <p:pRg st="8" end="8"/>
                                            </p:txEl>
                                          </p:spTgt>
                                        </p:tgtEl>
                                        <p:attrNameLst>
                                          <p:attrName>style.visibility</p:attrName>
                                        </p:attrNameLst>
                                      </p:cBhvr>
                                      <p:to>
                                        <p:strVal val="visible"/>
                                      </p:to>
                                    </p:set>
                                    <p:animEffect transition="in" filter="dissolve">
                                      <p:cBhvr>
                                        <p:cTn id="47" dur="500"/>
                                        <p:tgtEl>
                                          <p:spTgt spid="22733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227331">
                                            <p:txEl>
                                              <p:pRg st="9" end="9"/>
                                            </p:txEl>
                                          </p:spTgt>
                                        </p:tgtEl>
                                        <p:attrNameLst>
                                          <p:attrName>style.visibility</p:attrName>
                                        </p:attrNameLst>
                                      </p:cBhvr>
                                      <p:to>
                                        <p:strVal val="visible"/>
                                      </p:to>
                                    </p:set>
                                    <p:animEffect transition="in" filter="dissolve">
                                      <p:cBhvr>
                                        <p:cTn id="52" dur="500"/>
                                        <p:tgtEl>
                                          <p:spTgt spid="227331">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227331">
                                            <p:txEl>
                                              <p:pRg st="10" end="10"/>
                                            </p:txEl>
                                          </p:spTgt>
                                        </p:tgtEl>
                                        <p:attrNameLst>
                                          <p:attrName>style.visibility</p:attrName>
                                        </p:attrNameLst>
                                      </p:cBhvr>
                                      <p:to>
                                        <p:strVal val="visible"/>
                                      </p:to>
                                    </p:set>
                                    <p:animEffect transition="in" filter="dissolve">
                                      <p:cBhvr>
                                        <p:cTn id="57" dur="500"/>
                                        <p:tgtEl>
                                          <p:spTgt spid="227331">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227331">
                                            <p:txEl>
                                              <p:pRg st="11" end="11"/>
                                            </p:txEl>
                                          </p:spTgt>
                                        </p:tgtEl>
                                        <p:attrNameLst>
                                          <p:attrName>style.visibility</p:attrName>
                                        </p:attrNameLst>
                                      </p:cBhvr>
                                      <p:to>
                                        <p:strVal val="visible"/>
                                      </p:to>
                                    </p:set>
                                    <p:animEffect transition="in" filter="dissolve">
                                      <p:cBhvr>
                                        <p:cTn id="62" dur="500"/>
                                        <p:tgtEl>
                                          <p:spTgt spid="227331">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227331">
                                            <p:txEl>
                                              <p:pRg st="12" end="12"/>
                                            </p:txEl>
                                          </p:spTgt>
                                        </p:tgtEl>
                                        <p:attrNameLst>
                                          <p:attrName>style.visibility</p:attrName>
                                        </p:attrNameLst>
                                      </p:cBhvr>
                                      <p:to>
                                        <p:strVal val="visible"/>
                                      </p:to>
                                    </p:set>
                                    <p:animEffect transition="in" filter="dissolve">
                                      <p:cBhvr>
                                        <p:cTn id="67" dur="500"/>
                                        <p:tgtEl>
                                          <p:spTgt spid="22733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1" grpId="0" build="p" bldLvl="2"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3" name="标题 1"/>
          <p:cNvSpPr>
            <a:spLocks noGrp="1"/>
          </p:cNvSpPr>
          <p:nvPr>
            <p:ph type="title"/>
          </p:nvPr>
        </p:nvSpPr>
        <p:spPr>
          <a:xfrm>
            <a:off x="684213" y="333375"/>
            <a:ext cx="7772400" cy="647700"/>
          </a:xfrm>
        </p:spPr>
        <p:txBody>
          <a:bodyPr/>
          <a:lstStyle/>
          <a:p>
            <a:r>
              <a:rPr kumimoji="0" lang="zh-CN" altLang="en-US" smtClean="0"/>
              <a:t>课后练习</a:t>
            </a:r>
            <a:endParaRPr lang="zh-CN" altLang="en-US" smtClean="0"/>
          </a:p>
        </p:txBody>
      </p:sp>
      <p:sp>
        <p:nvSpPr>
          <p:cNvPr id="4134" name="内容占位符 2"/>
          <p:cNvSpPr>
            <a:spLocks noGrp="1"/>
          </p:cNvSpPr>
          <p:nvPr>
            <p:ph idx="1"/>
          </p:nvPr>
        </p:nvSpPr>
        <p:spPr>
          <a:xfrm>
            <a:off x="684213" y="1557338"/>
            <a:ext cx="5903912" cy="3095625"/>
          </a:xfrm>
        </p:spPr>
        <p:txBody>
          <a:bodyPr/>
          <a:lstStyle/>
          <a:p>
            <a:endParaRPr lang="en-US" altLang="zh-CN" smtClean="0">
              <a:solidFill>
                <a:srgbClr val="FF0000"/>
              </a:solidFill>
            </a:endParaRPr>
          </a:p>
          <a:p>
            <a:pPr lvl="1"/>
            <a:r>
              <a:rPr lang="zh-CN" altLang="en-US" sz="2400" smtClean="0"/>
              <a:t>证明：</a:t>
            </a:r>
            <a:r>
              <a:rPr lang="en-US" altLang="zh-CN" sz="2400" smtClean="0"/>
              <a:t>A</a:t>
            </a:r>
            <a:r>
              <a:rPr lang="en-US" altLang="zh-CN" sz="2400" smtClean="0">
                <a:sym typeface="Symbol" pitchFamily="18" charset="2"/>
              </a:rPr>
              <a:t></a:t>
            </a:r>
            <a:r>
              <a:rPr lang="en-US" altLang="zh-CN" sz="2400" smtClean="0"/>
              <a:t>B,</a:t>
            </a:r>
            <a:r>
              <a:rPr lang="en-US" altLang="zh-CN" sz="2400" smtClean="0">
                <a:sym typeface="Symbol" pitchFamily="18" charset="2"/>
              </a:rPr>
              <a:t></a:t>
            </a:r>
            <a:r>
              <a:rPr lang="en-US" altLang="zh-CN" sz="2400" smtClean="0"/>
              <a:t>(B</a:t>
            </a:r>
            <a:r>
              <a:rPr lang="el-GR" altLang="zh-CN" sz="2400" smtClean="0"/>
              <a:t>∨</a:t>
            </a:r>
            <a:r>
              <a:rPr lang="en-US" altLang="zh-CN" sz="2400" smtClean="0"/>
              <a:t>C)</a:t>
            </a:r>
            <a:r>
              <a:rPr lang="en-US" altLang="zh-CN" sz="2400" smtClean="0">
                <a:sym typeface="Symbol" pitchFamily="18" charset="2"/>
              </a:rPr>
              <a:t></a:t>
            </a:r>
            <a:r>
              <a:rPr lang="en-US" altLang="zh-CN" sz="2400" smtClean="0"/>
              <a:t>A</a:t>
            </a:r>
          </a:p>
          <a:p>
            <a:pPr lvl="1"/>
            <a:r>
              <a:rPr lang="zh-CN" altLang="en-US" sz="2400" smtClean="0"/>
              <a:t>证明：</a:t>
            </a:r>
            <a:r>
              <a:rPr lang="en-US" altLang="zh-CN" sz="2400" smtClean="0"/>
              <a:t>P</a:t>
            </a:r>
            <a:r>
              <a:rPr lang="el-GR" altLang="zh-CN" sz="2400" smtClean="0"/>
              <a:t>∨</a:t>
            </a:r>
            <a:r>
              <a:rPr lang="en-US" altLang="zh-CN" sz="2400" smtClean="0"/>
              <a:t>Q,P</a:t>
            </a:r>
            <a:r>
              <a:rPr lang="en-US" altLang="zh-CN" sz="2400" smtClean="0">
                <a:sym typeface="Symbol" pitchFamily="18" charset="2"/>
              </a:rPr>
              <a:t></a:t>
            </a:r>
            <a:r>
              <a:rPr lang="en-US" altLang="zh-CN" sz="2400" smtClean="0"/>
              <a:t>R,Q</a:t>
            </a:r>
            <a:r>
              <a:rPr lang="en-US" altLang="zh-CN" sz="2400" smtClean="0">
                <a:sym typeface="Symbol" pitchFamily="18" charset="2"/>
              </a:rPr>
              <a:t></a:t>
            </a:r>
            <a:r>
              <a:rPr lang="en-US" altLang="zh-CN" sz="2400" smtClean="0"/>
              <a:t>S</a:t>
            </a:r>
            <a:r>
              <a:rPr lang="en-US" altLang="zh-CN" sz="2400" smtClean="0">
                <a:sym typeface="Symbol" pitchFamily="18" charset="2"/>
              </a:rPr>
              <a:t></a:t>
            </a:r>
            <a:r>
              <a:rPr lang="en-US" altLang="zh-CN" sz="2400" smtClean="0"/>
              <a:t>S</a:t>
            </a:r>
            <a:r>
              <a:rPr lang="el-GR" altLang="zh-CN" sz="2400" smtClean="0"/>
              <a:t>∨</a:t>
            </a:r>
            <a:r>
              <a:rPr lang="en-US" altLang="zh-CN" sz="2400" smtClean="0"/>
              <a:t>R</a:t>
            </a:r>
          </a:p>
          <a:p>
            <a:pPr lvl="1"/>
            <a:r>
              <a:rPr lang="zh-CN" altLang="en-US" sz="2400" smtClean="0">
                <a:sym typeface="Symbol" pitchFamily="18" charset="2"/>
              </a:rPr>
              <a:t>证明：</a:t>
            </a:r>
            <a:r>
              <a:rPr lang="en-US" altLang="zh-CN" sz="2400" smtClean="0">
                <a:sym typeface="Symbol" pitchFamily="18" charset="2"/>
              </a:rPr>
              <a:t>A(BC),D</a:t>
            </a:r>
            <a:r>
              <a:rPr lang="el-GR" altLang="zh-CN" sz="2400" smtClean="0"/>
              <a:t>∨</a:t>
            </a:r>
            <a:r>
              <a:rPr lang="en-US" altLang="zh-CN" sz="2400" smtClean="0">
                <a:sym typeface="Symbol" pitchFamily="18" charset="2"/>
              </a:rPr>
              <a:t>A,BDC</a:t>
            </a:r>
          </a:p>
          <a:p>
            <a:pPr lvl="1"/>
            <a:r>
              <a:rPr lang="zh-CN" altLang="en-US" sz="2400" smtClean="0">
                <a:sym typeface="Symbol" pitchFamily="18" charset="2"/>
              </a:rPr>
              <a:t>证明：</a:t>
            </a:r>
            <a:r>
              <a:rPr lang="en-US" altLang="zh-CN" sz="2400" smtClean="0">
                <a:sym typeface="Symbol" pitchFamily="18" charset="2"/>
              </a:rPr>
              <a:t>A</a:t>
            </a:r>
            <a:r>
              <a:rPr lang="el-GR" altLang="zh-CN" sz="2400" smtClean="0"/>
              <a:t>∨</a:t>
            </a:r>
            <a:r>
              <a:rPr lang="en-US" altLang="zh-CN" sz="2400" smtClean="0">
                <a:sym typeface="Symbol" pitchFamily="18" charset="2"/>
              </a:rPr>
              <a:t>B,CBAC</a:t>
            </a:r>
            <a:endParaRPr lang="zh-CN" altLang="en-US" smtClean="0"/>
          </a:p>
        </p:txBody>
      </p:sp>
      <p:sp>
        <p:nvSpPr>
          <p:cNvPr id="5" name="灯片编号占位符 4"/>
          <p:cNvSpPr>
            <a:spLocks noGrp="1"/>
          </p:cNvSpPr>
          <p:nvPr>
            <p:ph type="sldNum" sz="quarter" idx="12"/>
          </p:nvPr>
        </p:nvSpPr>
        <p:spPr/>
        <p:txBody>
          <a:bodyPr/>
          <a:lstStyle/>
          <a:p>
            <a:pPr>
              <a:defRPr/>
            </a:pPr>
            <a:fld id="{045C688B-1EFB-44F0-883D-0CC33D678C51}" type="slidenum">
              <a:rPr lang="en-US" altLang="zh-CN"/>
              <a:pPr>
                <a:defRPr/>
              </a:pPr>
              <a:t>109</a:t>
            </a:fld>
            <a:endParaRPr lang="en-US" altLang="zh-CN" dirty="0"/>
          </a:p>
        </p:txBody>
      </p:sp>
      <p:graphicFrame>
        <p:nvGraphicFramePr>
          <p:cNvPr id="4132" name="Object 36"/>
          <p:cNvGraphicFramePr>
            <a:graphicFrameLocks noChangeAspect="1"/>
          </p:cNvGraphicFramePr>
          <p:nvPr/>
        </p:nvGraphicFramePr>
        <p:xfrm>
          <a:off x="6732588" y="4437063"/>
          <a:ext cx="785812" cy="1136650"/>
        </p:xfrm>
        <a:graphic>
          <a:graphicData uri="http://schemas.openxmlformats.org/presentationml/2006/ole">
            <p:oleObj spid="_x0000_s4132" name="剪辑" r:id="rId3" imgW="20802600" imgH="30108525" progId="">
              <p:embed/>
            </p:oleObj>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1"/>
          <p:cNvSpPr>
            <a:spLocks noGrp="1"/>
          </p:cNvSpPr>
          <p:nvPr>
            <p:ph type="title"/>
          </p:nvPr>
        </p:nvSpPr>
        <p:spPr>
          <a:xfrm>
            <a:off x="684213" y="333375"/>
            <a:ext cx="7772400" cy="647700"/>
          </a:xfrm>
        </p:spPr>
        <p:txBody>
          <a:bodyPr/>
          <a:lstStyle/>
          <a:p>
            <a:r>
              <a:rPr lang="zh-CN" altLang="en-US" smtClean="0"/>
              <a:t>联结词基本概念</a:t>
            </a:r>
          </a:p>
        </p:txBody>
      </p:sp>
      <p:sp>
        <p:nvSpPr>
          <p:cNvPr id="38914" name="内容占位符 2"/>
          <p:cNvSpPr>
            <a:spLocks noGrp="1"/>
          </p:cNvSpPr>
          <p:nvPr>
            <p:ph idx="1"/>
          </p:nvPr>
        </p:nvSpPr>
        <p:spPr>
          <a:xfrm>
            <a:off x="468313" y="1341438"/>
            <a:ext cx="8207375" cy="4967287"/>
          </a:xfrm>
        </p:spPr>
        <p:txBody>
          <a:bodyPr/>
          <a:lstStyle/>
          <a:p>
            <a:pPr>
              <a:spcBef>
                <a:spcPct val="0"/>
              </a:spcBef>
            </a:pPr>
            <a:r>
              <a:rPr lang="zh-CN" altLang="en-US" b="1" smtClean="0"/>
              <a:t>常用的</a:t>
            </a:r>
            <a:r>
              <a:rPr lang="zh-CN" altLang="en-US" b="1" smtClean="0">
                <a:solidFill>
                  <a:srgbClr val="FF0000"/>
                </a:solidFill>
              </a:rPr>
              <a:t>命题联结词</a:t>
            </a:r>
            <a:endParaRPr lang="en-US" altLang="zh-CN" b="1" smtClean="0">
              <a:solidFill>
                <a:srgbClr val="FF0000"/>
              </a:solidFill>
            </a:endParaRPr>
          </a:p>
          <a:p>
            <a:pPr marL="701675" lvl="1">
              <a:spcBef>
                <a:spcPct val="0"/>
              </a:spcBef>
              <a:buFont typeface="Wingdings" pitchFamily="2" charset="2"/>
              <a:buNone/>
            </a:pPr>
            <a:r>
              <a:rPr lang="en-US" altLang="zh-CN" sz="2400" smtClean="0"/>
              <a:t>1</a:t>
            </a:r>
            <a:r>
              <a:rPr lang="zh-CN" altLang="en-US" sz="2400" smtClean="0"/>
              <a:t>、</a:t>
            </a:r>
            <a:r>
              <a:rPr lang="zh-CN" altLang="en-US" sz="2400" smtClean="0">
                <a:solidFill>
                  <a:srgbClr val="FF0000"/>
                </a:solidFill>
              </a:rPr>
              <a:t>否定</a:t>
            </a:r>
            <a:endParaRPr lang="en-US" altLang="zh-CN" sz="2400" smtClean="0">
              <a:solidFill>
                <a:srgbClr val="FF0000"/>
              </a:solidFill>
            </a:endParaRPr>
          </a:p>
          <a:p>
            <a:pPr marL="979488" lvl="2">
              <a:spcBef>
                <a:spcPct val="0"/>
              </a:spcBef>
            </a:pPr>
            <a:r>
              <a:rPr lang="zh-CN" altLang="en-US" smtClean="0"/>
              <a:t>设</a:t>
            </a:r>
            <a:r>
              <a:rPr lang="en-US" altLang="zh-CN" smtClean="0"/>
              <a:t>P</a:t>
            </a:r>
            <a:r>
              <a:rPr lang="zh-CN" altLang="en-US" smtClean="0"/>
              <a:t>为一命题，</a:t>
            </a:r>
            <a:r>
              <a:rPr lang="en-US" altLang="zh-CN" smtClean="0"/>
              <a:t>P</a:t>
            </a:r>
            <a:r>
              <a:rPr lang="zh-CN" altLang="en-US" smtClean="0"/>
              <a:t>的否定是一个新命题，记为</a:t>
            </a:r>
            <a:r>
              <a:rPr lang="zh-CN" altLang="en-US" smtClean="0">
                <a:sym typeface="Symbol" pitchFamily="18" charset="2"/>
              </a:rPr>
              <a:t></a:t>
            </a:r>
            <a:r>
              <a:rPr lang="en-US" altLang="zh-CN" smtClean="0">
                <a:sym typeface="Symbol" pitchFamily="18" charset="2"/>
              </a:rPr>
              <a:t>P</a:t>
            </a:r>
            <a:r>
              <a:rPr lang="zh-CN" altLang="en-US" smtClean="0">
                <a:sym typeface="Symbol" pitchFamily="18" charset="2"/>
              </a:rPr>
              <a:t>。若</a:t>
            </a:r>
            <a:r>
              <a:rPr lang="en-US" altLang="zh-CN" smtClean="0">
                <a:sym typeface="Symbol" pitchFamily="18" charset="2"/>
              </a:rPr>
              <a:t>P</a:t>
            </a:r>
            <a:r>
              <a:rPr lang="zh-CN" altLang="en-US" smtClean="0">
                <a:sym typeface="Symbol" pitchFamily="18" charset="2"/>
              </a:rPr>
              <a:t>为</a:t>
            </a:r>
            <a:r>
              <a:rPr lang="en-US" altLang="zh-CN" smtClean="0">
                <a:sym typeface="Symbol" pitchFamily="18" charset="2"/>
              </a:rPr>
              <a:t>T</a:t>
            </a:r>
            <a:r>
              <a:rPr lang="zh-CN" altLang="en-US" smtClean="0">
                <a:sym typeface="Symbol" pitchFamily="18" charset="2"/>
              </a:rPr>
              <a:t>，</a:t>
            </a:r>
            <a:r>
              <a:rPr lang="en-US" altLang="zh-CN" smtClean="0">
                <a:sym typeface="Symbol" pitchFamily="18" charset="2"/>
              </a:rPr>
              <a:t>P</a:t>
            </a:r>
            <a:r>
              <a:rPr lang="zh-CN" altLang="en-US" smtClean="0">
                <a:sym typeface="Symbol" pitchFamily="18" charset="2"/>
              </a:rPr>
              <a:t>为</a:t>
            </a:r>
            <a:r>
              <a:rPr lang="en-US" altLang="zh-CN" smtClean="0">
                <a:sym typeface="Symbol" pitchFamily="18" charset="2"/>
              </a:rPr>
              <a:t>F</a:t>
            </a:r>
            <a:r>
              <a:rPr lang="zh-CN" altLang="en-US" smtClean="0">
                <a:sym typeface="Symbol" pitchFamily="18" charset="2"/>
              </a:rPr>
              <a:t>，若</a:t>
            </a:r>
            <a:r>
              <a:rPr lang="en-US" altLang="zh-CN" smtClean="0">
                <a:sym typeface="Symbol" pitchFamily="18" charset="2"/>
              </a:rPr>
              <a:t>P</a:t>
            </a:r>
            <a:r>
              <a:rPr lang="zh-CN" altLang="en-US" smtClean="0">
                <a:sym typeface="Symbol" pitchFamily="18" charset="2"/>
              </a:rPr>
              <a:t>为</a:t>
            </a:r>
            <a:r>
              <a:rPr lang="en-US" altLang="zh-CN" smtClean="0">
                <a:sym typeface="Symbol" pitchFamily="18" charset="2"/>
              </a:rPr>
              <a:t>F</a:t>
            </a:r>
            <a:r>
              <a:rPr lang="zh-CN" altLang="en-US" smtClean="0">
                <a:sym typeface="Symbol" pitchFamily="18" charset="2"/>
              </a:rPr>
              <a:t>， </a:t>
            </a:r>
            <a:r>
              <a:rPr lang="en-US" altLang="zh-CN" smtClean="0">
                <a:sym typeface="Symbol" pitchFamily="18" charset="2"/>
              </a:rPr>
              <a:t>P</a:t>
            </a:r>
            <a:r>
              <a:rPr lang="zh-CN" altLang="en-US" smtClean="0">
                <a:sym typeface="Symbol" pitchFamily="18" charset="2"/>
              </a:rPr>
              <a:t>为</a:t>
            </a:r>
            <a:r>
              <a:rPr lang="en-US" altLang="zh-CN" smtClean="0">
                <a:sym typeface="Symbol" pitchFamily="18" charset="2"/>
              </a:rPr>
              <a:t>T</a:t>
            </a:r>
            <a:r>
              <a:rPr lang="zh-CN" altLang="en-US" smtClean="0">
                <a:sym typeface="Symbol" pitchFamily="18" charset="2"/>
              </a:rPr>
              <a:t>。</a:t>
            </a:r>
            <a:r>
              <a:rPr lang="zh-CN" altLang="en-US" smtClean="0">
                <a:solidFill>
                  <a:srgbClr val="CC0099"/>
                </a:solidFill>
                <a:sym typeface="Symbol" pitchFamily="18" charset="2"/>
              </a:rPr>
              <a:t>也可记为：</a:t>
            </a:r>
            <a:r>
              <a:rPr lang="en-US" altLang="zh-CN" smtClean="0">
                <a:solidFill>
                  <a:srgbClr val="CC0099"/>
                </a:solidFill>
                <a:latin typeface="Arial Unicode MS" pitchFamily="34" charset="-122"/>
                <a:ea typeface="Arial Unicode MS" pitchFamily="34" charset="-122"/>
                <a:cs typeface="Arial Unicode MS" pitchFamily="34" charset="-122"/>
                <a:sym typeface="Symbol" pitchFamily="18" charset="2"/>
              </a:rPr>
              <a:t>~</a:t>
            </a:r>
          </a:p>
          <a:p>
            <a:pPr>
              <a:spcAft>
                <a:spcPct val="0"/>
              </a:spcAft>
            </a:pPr>
            <a:r>
              <a:rPr lang="zh-CN" altLang="en-US" smtClean="0">
                <a:solidFill>
                  <a:srgbClr val="FF0000"/>
                </a:solidFill>
              </a:rPr>
              <a:t>例：</a:t>
            </a:r>
            <a:endParaRPr lang="en-US" altLang="zh-CN" smtClean="0">
              <a:solidFill>
                <a:srgbClr val="FF0000"/>
              </a:solidFill>
            </a:endParaRPr>
          </a:p>
          <a:p>
            <a:pPr marL="701675" lvl="1">
              <a:spcAft>
                <a:spcPct val="0"/>
              </a:spcAft>
            </a:pPr>
            <a:r>
              <a:rPr lang="en-US" altLang="zh-CN" smtClean="0"/>
              <a:t>A</a:t>
            </a:r>
            <a:r>
              <a:rPr lang="zh-CN" altLang="en-US" smtClean="0"/>
              <a:t>：我喜欢你。</a:t>
            </a:r>
            <a:endParaRPr lang="en-US" altLang="zh-CN" smtClean="0"/>
          </a:p>
          <a:p>
            <a:pPr marL="701675" lvl="1">
              <a:spcAft>
                <a:spcPts val="1200"/>
              </a:spcAft>
            </a:pPr>
            <a:r>
              <a:rPr lang="en-US" altLang="zh-CN" smtClean="0">
                <a:latin typeface="Comic Sans MS" pitchFamily="66" charset="0"/>
              </a:rPr>
              <a:t>~</a:t>
            </a:r>
            <a:r>
              <a:rPr lang="en-US" altLang="zh-CN" smtClean="0"/>
              <a:t>A</a:t>
            </a:r>
            <a:r>
              <a:rPr lang="zh-CN" altLang="en-US" smtClean="0"/>
              <a:t>：我不喜欢你。（我喜欢你是假的）</a:t>
            </a:r>
            <a:endParaRPr lang="en-US" altLang="zh-CN" smtClean="0"/>
          </a:p>
          <a:p>
            <a:pPr>
              <a:spcBef>
                <a:spcPct val="0"/>
              </a:spcBef>
            </a:pPr>
            <a:r>
              <a:rPr lang="zh-CN" altLang="en-US" smtClean="0">
                <a:solidFill>
                  <a:srgbClr val="FF0000"/>
                </a:solidFill>
                <a:cs typeface="Arial Unicode MS" pitchFamily="34" charset="-122"/>
                <a:sym typeface="Symbol" pitchFamily="18" charset="2"/>
              </a:rPr>
              <a:t>真值表</a:t>
            </a:r>
            <a:endParaRPr lang="en-US" altLang="zh-CN" smtClean="0">
              <a:solidFill>
                <a:srgbClr val="FF0000"/>
              </a:solidFill>
              <a:cs typeface="Arial Unicode MS" pitchFamily="34" charset="-122"/>
              <a:sym typeface="Symbol" pitchFamily="18" charset="2"/>
            </a:endParaRPr>
          </a:p>
          <a:p>
            <a:pPr marL="701675" lvl="1">
              <a:spcBef>
                <a:spcPct val="0"/>
              </a:spcBef>
            </a:pPr>
            <a:r>
              <a:rPr lang="zh-CN" altLang="en-US" smtClean="0">
                <a:cs typeface="Arial Unicode MS" pitchFamily="34" charset="-122"/>
                <a:sym typeface="Symbol" pitchFamily="18" charset="2"/>
              </a:rPr>
              <a:t>一般：表征逻辑事件输入和输出之间全部可能状态的表格；</a:t>
            </a:r>
            <a:endParaRPr lang="en-US" altLang="zh-CN" smtClean="0">
              <a:cs typeface="Arial Unicode MS" pitchFamily="34" charset="-122"/>
              <a:sym typeface="Symbol" pitchFamily="18" charset="2"/>
            </a:endParaRPr>
          </a:p>
          <a:p>
            <a:pPr marL="701675" lvl="1">
              <a:spcBef>
                <a:spcPct val="0"/>
              </a:spcBef>
            </a:pPr>
            <a:r>
              <a:rPr lang="zh-CN" altLang="en-US" smtClean="0">
                <a:cs typeface="Arial Unicode MS" pitchFamily="34" charset="-122"/>
                <a:sym typeface="Symbol" pitchFamily="18" charset="2"/>
              </a:rPr>
              <a:t>具体：列出命题公式真假值的表，习惯上以</a:t>
            </a:r>
            <a:r>
              <a:rPr lang="en-US" altLang="zh-CN" smtClean="0">
                <a:cs typeface="Arial Unicode MS" pitchFamily="34" charset="-122"/>
                <a:sym typeface="Symbol" pitchFamily="18" charset="2"/>
              </a:rPr>
              <a:t>1</a:t>
            </a:r>
            <a:r>
              <a:rPr lang="zh-CN" altLang="en-US" smtClean="0">
                <a:cs typeface="Arial Unicode MS" pitchFamily="34" charset="-122"/>
                <a:sym typeface="Symbol" pitchFamily="18" charset="2"/>
              </a:rPr>
              <a:t>（或</a:t>
            </a:r>
            <a:r>
              <a:rPr lang="en-US" altLang="zh-CN" smtClean="0">
                <a:cs typeface="Arial Unicode MS" pitchFamily="34" charset="-122"/>
                <a:sym typeface="Symbol" pitchFamily="18" charset="2"/>
              </a:rPr>
              <a:t>T</a:t>
            </a:r>
            <a:r>
              <a:rPr lang="zh-CN" altLang="en-US" smtClean="0">
                <a:cs typeface="Arial Unicode MS" pitchFamily="34" charset="-122"/>
                <a:sym typeface="Symbol" pitchFamily="18" charset="2"/>
              </a:rPr>
              <a:t>）表示取值为真</a:t>
            </a:r>
            <a:r>
              <a:rPr lang="en-US" altLang="zh-CN" smtClean="0">
                <a:cs typeface="Arial Unicode MS" pitchFamily="34" charset="-122"/>
                <a:sym typeface="Symbol" pitchFamily="18" charset="2"/>
              </a:rPr>
              <a:t>,0</a:t>
            </a:r>
            <a:r>
              <a:rPr lang="zh-CN" altLang="en-US" smtClean="0">
                <a:cs typeface="Arial Unicode MS" pitchFamily="34" charset="-122"/>
                <a:sym typeface="Symbol" pitchFamily="18" charset="2"/>
              </a:rPr>
              <a:t>（或</a:t>
            </a:r>
            <a:r>
              <a:rPr lang="en-US" altLang="zh-CN" smtClean="0">
                <a:cs typeface="Arial Unicode MS" pitchFamily="34" charset="-122"/>
                <a:sym typeface="Symbol" pitchFamily="18" charset="2"/>
              </a:rPr>
              <a:t>F</a:t>
            </a:r>
            <a:r>
              <a:rPr lang="zh-CN" altLang="en-US" smtClean="0">
                <a:cs typeface="Arial Unicode MS" pitchFamily="34" charset="-122"/>
                <a:sym typeface="Symbol" pitchFamily="18" charset="2"/>
              </a:rPr>
              <a:t>）表示假。</a:t>
            </a:r>
            <a:endParaRPr lang="en-US" altLang="zh-CN" smtClean="0">
              <a:cs typeface="Arial Unicode MS" pitchFamily="34" charset="-122"/>
              <a:sym typeface="Symbol" pitchFamily="18" charset="2"/>
            </a:endParaRPr>
          </a:p>
        </p:txBody>
      </p:sp>
      <p:sp>
        <p:nvSpPr>
          <p:cNvPr id="5" name="灯片编号占位符 4"/>
          <p:cNvSpPr>
            <a:spLocks noGrp="1"/>
          </p:cNvSpPr>
          <p:nvPr>
            <p:ph type="sldNum" sz="quarter" idx="12"/>
          </p:nvPr>
        </p:nvSpPr>
        <p:spPr/>
        <p:txBody>
          <a:bodyPr/>
          <a:lstStyle/>
          <a:p>
            <a:pPr>
              <a:defRPr/>
            </a:pPr>
            <a:fld id="{FC21ECCC-A9D8-4DDC-B502-500848C1D523}" type="slidenum">
              <a:rPr lang="en-US" altLang="zh-CN"/>
              <a:pPr>
                <a:defRPr/>
              </a:pPr>
              <a:t>11</a:t>
            </a:fld>
            <a:endParaRPr lang="en-US" altLang="zh-CN" dirty="0"/>
          </a:p>
        </p:txBody>
      </p:sp>
      <p:graphicFrame>
        <p:nvGraphicFramePr>
          <p:cNvPr id="6" name="Group 4"/>
          <p:cNvGraphicFramePr>
            <a:graphicFrameLocks noGrp="1"/>
          </p:cNvGraphicFramePr>
          <p:nvPr/>
        </p:nvGraphicFramePr>
        <p:xfrm>
          <a:off x="5667375" y="3429000"/>
          <a:ext cx="2576513" cy="1366838"/>
        </p:xfrm>
        <a:graphic>
          <a:graphicData uri="http://schemas.openxmlformats.org/drawingml/2006/table">
            <a:tbl>
              <a:tblPr/>
              <a:tblGrid>
                <a:gridCol w="1289050"/>
                <a:gridCol w="1287463"/>
              </a:tblGrid>
              <a:tr h="45561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FF0000"/>
                          </a:solidFill>
                          <a:effectLst/>
                          <a:latin typeface="楷体" pitchFamily="49" charset="-122"/>
                          <a:ea typeface="楷体" pitchFamily="49" charset="-122"/>
                          <a:cs typeface="楷体_GB2312"/>
                        </a:rPr>
                        <a:t>P</a:t>
                      </a:r>
                    </a:p>
                  </a:txBody>
                  <a:tcPr marL="90000" marR="90000" marT="360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FF0000"/>
                          </a:solidFill>
                          <a:effectLst/>
                          <a:latin typeface="Comic Sans MS" pitchFamily="66" charset="0"/>
                          <a:ea typeface="楷体" pitchFamily="49" charset="-122"/>
                          <a:cs typeface="楷体_GB2312"/>
                        </a:rPr>
                        <a:t>~</a:t>
                      </a:r>
                      <a:r>
                        <a:rPr kumimoji="0" lang="en-US" altLang="zh-CN" sz="2400" b="0" i="0" u="none" strike="noStrike" cap="none" normalizeH="0" baseline="0" smtClean="0">
                          <a:ln>
                            <a:noFill/>
                          </a:ln>
                          <a:solidFill>
                            <a:srgbClr val="FF0000"/>
                          </a:solidFill>
                          <a:effectLst/>
                          <a:latin typeface="楷体" pitchFamily="49" charset="-122"/>
                          <a:ea typeface="楷体" pitchFamily="49" charset="-122"/>
                          <a:cs typeface="楷体_GB2312"/>
                        </a:rPr>
                        <a:t>P</a:t>
                      </a:r>
                    </a:p>
                  </a:txBody>
                  <a:tcPr marL="90000" marR="90000" marT="360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marL="90000" marR="90000" marT="360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marL="90000" marR="90000" marT="360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marL="90000" marR="90000" marT="360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marL="90000" marR="90000" marT="360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txBox="1">
            <a:spLocks noGrp="1"/>
          </p:cNvSpPr>
          <p:nvPr/>
        </p:nvSpPr>
        <p:spPr bwMode="auto">
          <a:xfrm>
            <a:off x="6553200" y="6245225"/>
            <a:ext cx="1981200" cy="476250"/>
          </a:xfrm>
          <a:prstGeom prst="rect">
            <a:avLst/>
          </a:prstGeom>
          <a:noFill/>
          <a:ln>
            <a:miter lim="800000"/>
            <a:headEnd/>
            <a:tailEnd/>
          </a:ln>
        </p:spPr>
        <p:txBody>
          <a:bodyPr/>
          <a:lstStyle/>
          <a:p>
            <a:pPr algn="r">
              <a:defRPr/>
            </a:pPr>
            <a:fld id="{C081F8B3-2429-452A-BEC0-099DDF6059A6}" type="slidenum">
              <a:rPr kumimoji="0" lang="en-US" altLang="zh-CN" sz="1200">
                <a:solidFill>
                  <a:schemeClr val="tx1"/>
                </a:solidFill>
                <a:latin typeface="+mn-lt"/>
                <a:ea typeface="宋体" pitchFamily="2" charset="-122"/>
                <a:cs typeface="+mn-cs"/>
              </a:rPr>
              <a:pPr algn="r">
                <a:defRPr/>
              </a:pPr>
              <a:t>110</a:t>
            </a:fld>
            <a:endParaRPr kumimoji="0" lang="en-US" altLang="zh-CN" sz="1200">
              <a:solidFill>
                <a:schemeClr val="tx1"/>
              </a:solidFill>
              <a:latin typeface="+mn-lt"/>
              <a:ea typeface="宋体" pitchFamily="2" charset="-122"/>
              <a:cs typeface="+mn-cs"/>
            </a:endParaRPr>
          </a:p>
        </p:txBody>
      </p:sp>
      <p:sp>
        <p:nvSpPr>
          <p:cNvPr id="228355" name="Rectangle 2"/>
          <p:cNvSpPr>
            <a:spLocks noGrp="1" noChangeArrowheads="1"/>
          </p:cNvSpPr>
          <p:nvPr>
            <p:ph type="title" idx="4294967295"/>
          </p:nvPr>
        </p:nvSpPr>
        <p:spPr>
          <a:xfrm>
            <a:off x="611188" y="188913"/>
            <a:ext cx="7402512" cy="930275"/>
          </a:xfrm>
        </p:spPr>
        <p:txBody>
          <a:bodyPr anchor="b"/>
          <a:lstStyle/>
          <a:p>
            <a:pPr eaLnBrk="1" hangingPunct="1"/>
            <a:r>
              <a:rPr lang="zh-CN" altLang="en-US" sz="3600" smtClean="0">
                <a:solidFill>
                  <a:srgbClr val="0000FF"/>
                </a:solidFill>
                <a:latin typeface="华文行楷" pitchFamily="2" charset="-122"/>
                <a:ea typeface="华文行楷" pitchFamily="2" charset="-122"/>
                <a:cs typeface="楷体_GB2312"/>
              </a:rPr>
              <a:t>命题逻辑小结</a:t>
            </a:r>
          </a:p>
        </p:txBody>
      </p:sp>
      <p:sp>
        <p:nvSpPr>
          <p:cNvPr id="297987" name="Text Box 3"/>
          <p:cNvSpPr txBox="1">
            <a:spLocks noChangeArrowheads="1"/>
          </p:cNvSpPr>
          <p:nvPr/>
        </p:nvSpPr>
        <p:spPr bwMode="auto">
          <a:xfrm>
            <a:off x="539750" y="1700213"/>
            <a:ext cx="8137525" cy="4108450"/>
          </a:xfrm>
          <a:prstGeom prst="rect">
            <a:avLst/>
          </a:prstGeom>
          <a:noFill/>
          <a:ln w="9525">
            <a:noFill/>
            <a:miter lim="800000"/>
            <a:headEnd/>
            <a:tailEnd/>
          </a:ln>
        </p:spPr>
        <p:txBody>
          <a:bodyPr>
            <a:spAutoFit/>
          </a:bodyPr>
          <a:lstStyle/>
          <a:p>
            <a:pPr>
              <a:spcBef>
                <a:spcPct val="50000"/>
              </a:spcBef>
            </a:pPr>
            <a:r>
              <a:rPr lang="en-US" altLang="zh-CN">
                <a:solidFill>
                  <a:schemeClr val="tx1"/>
                </a:solidFill>
                <a:latin typeface="Times New Roman" pitchFamily="18" charset="0"/>
                <a:ea typeface="宋体" charset="-122"/>
              </a:rPr>
              <a:t> </a:t>
            </a:r>
            <a:r>
              <a:rPr lang="en-US" altLang="zh-CN">
                <a:solidFill>
                  <a:srgbClr val="0000FF"/>
                </a:solidFill>
                <a:latin typeface="楷体" pitchFamily="49" charset="-122"/>
                <a:ea typeface="楷体" pitchFamily="49" charset="-122"/>
              </a:rPr>
              <a:t>1.  </a:t>
            </a:r>
            <a:r>
              <a:rPr lang="zh-CN" altLang="en-US">
                <a:solidFill>
                  <a:srgbClr val="0000FF"/>
                </a:solidFill>
                <a:latin typeface="楷体" pitchFamily="49" charset="-122"/>
                <a:ea typeface="楷体" pitchFamily="49" charset="-122"/>
              </a:rPr>
              <a:t>掌握五种逻辑联结词（逻辑运算符）的逻辑含义，会将命题符号化。</a:t>
            </a:r>
          </a:p>
          <a:p>
            <a:pPr>
              <a:spcBef>
                <a:spcPct val="50000"/>
              </a:spcBef>
            </a:pPr>
            <a:r>
              <a:rPr lang="zh-CN" altLang="en-US">
                <a:solidFill>
                  <a:srgbClr val="0000FF"/>
                </a:solidFill>
                <a:latin typeface="楷体" pitchFamily="49" charset="-122"/>
                <a:ea typeface="楷体" pitchFamily="49" charset="-122"/>
              </a:rPr>
              <a:t> </a:t>
            </a:r>
            <a:r>
              <a:rPr lang="en-US" altLang="zh-CN">
                <a:solidFill>
                  <a:srgbClr val="0000FF"/>
                </a:solidFill>
                <a:latin typeface="楷体" pitchFamily="49" charset="-122"/>
                <a:ea typeface="楷体" pitchFamily="49" charset="-122"/>
              </a:rPr>
              <a:t>2. </a:t>
            </a:r>
            <a:r>
              <a:rPr lang="zh-CN" altLang="en-US">
                <a:solidFill>
                  <a:srgbClr val="0000FF"/>
                </a:solidFill>
                <a:latin typeface="楷体" pitchFamily="49" charset="-122"/>
                <a:ea typeface="楷体" pitchFamily="49" charset="-122"/>
              </a:rPr>
              <a:t>掌握基本的恒等式，基本的永真蕴含式，从逻辑角度去理解它们。</a:t>
            </a:r>
          </a:p>
          <a:p>
            <a:pPr>
              <a:spcBef>
                <a:spcPct val="50000"/>
              </a:spcBef>
            </a:pPr>
            <a:r>
              <a:rPr lang="en-US" altLang="zh-CN">
                <a:solidFill>
                  <a:srgbClr val="0000FF"/>
                </a:solidFill>
                <a:latin typeface="楷体" pitchFamily="49" charset="-122"/>
                <a:ea typeface="楷体" pitchFamily="49" charset="-122"/>
              </a:rPr>
              <a:t>3. </a:t>
            </a:r>
            <a:r>
              <a:rPr lang="zh-CN" altLang="en-US">
                <a:solidFill>
                  <a:srgbClr val="0000FF"/>
                </a:solidFill>
                <a:latin typeface="楷体" pitchFamily="49" charset="-122"/>
                <a:ea typeface="楷体" pitchFamily="49" charset="-122"/>
              </a:rPr>
              <a:t>知道代入规则（对永真式）和替换规则，会对公式进行 </a:t>
            </a:r>
            <a:r>
              <a:rPr lang="en-US" altLang="zh-CN">
                <a:solidFill>
                  <a:srgbClr val="0000FF"/>
                </a:solidFill>
                <a:latin typeface="楷体" pitchFamily="49" charset="-122"/>
                <a:ea typeface="楷体" pitchFamily="49" charset="-122"/>
              </a:rPr>
              <a:t>(</a:t>
            </a:r>
            <a:r>
              <a:rPr lang="zh-CN" altLang="en-US">
                <a:solidFill>
                  <a:srgbClr val="0000FF"/>
                </a:solidFill>
                <a:latin typeface="楷体" pitchFamily="49" charset="-122"/>
                <a:ea typeface="楷体" pitchFamily="49" charset="-122"/>
              </a:rPr>
              <a:t>命题演算</a:t>
            </a:r>
            <a:r>
              <a:rPr lang="en-US" altLang="zh-CN">
                <a:solidFill>
                  <a:srgbClr val="0000FF"/>
                </a:solidFill>
                <a:latin typeface="楷体" pitchFamily="49" charset="-122"/>
                <a:ea typeface="楷体" pitchFamily="49" charset="-122"/>
              </a:rPr>
              <a:t>)</a:t>
            </a:r>
          </a:p>
          <a:p>
            <a:pPr>
              <a:spcBef>
                <a:spcPct val="50000"/>
              </a:spcBef>
            </a:pPr>
            <a:r>
              <a:rPr lang="en-US" altLang="zh-CN">
                <a:solidFill>
                  <a:srgbClr val="0000FF"/>
                </a:solidFill>
                <a:latin typeface="楷体" pitchFamily="49" charset="-122"/>
                <a:ea typeface="楷体" pitchFamily="49" charset="-122"/>
              </a:rPr>
              <a:t>4. </a:t>
            </a:r>
            <a:r>
              <a:rPr lang="zh-CN" altLang="en-US">
                <a:solidFill>
                  <a:srgbClr val="0000FF"/>
                </a:solidFill>
                <a:latin typeface="楷体" pitchFamily="49" charset="-122"/>
                <a:ea typeface="楷体" pitchFamily="49" charset="-122"/>
              </a:rPr>
              <a:t>会求公式的范式与主范式。</a:t>
            </a:r>
          </a:p>
          <a:p>
            <a:pPr>
              <a:spcBef>
                <a:spcPct val="50000"/>
              </a:spcBef>
            </a:pPr>
            <a:r>
              <a:rPr lang="en-US" altLang="zh-CN">
                <a:solidFill>
                  <a:srgbClr val="0000FF"/>
                </a:solidFill>
                <a:latin typeface="楷体" pitchFamily="49" charset="-122"/>
                <a:ea typeface="楷体" pitchFamily="49" charset="-122"/>
              </a:rPr>
              <a:t>5. </a:t>
            </a:r>
            <a:r>
              <a:rPr lang="zh-CN" altLang="en-US">
                <a:solidFill>
                  <a:srgbClr val="0000FF"/>
                </a:solidFill>
                <a:latin typeface="楷体" pitchFamily="49" charset="-122"/>
                <a:ea typeface="楷体" pitchFamily="49" charset="-122"/>
              </a:rPr>
              <a:t>掌握一些常用的证明方法。会构造有效论证的形式化证明，以训练思维的严密性和逻辑性。</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8355"/>
                                        </p:tgtEl>
                                        <p:attrNameLst>
                                          <p:attrName>style.visibility</p:attrName>
                                        </p:attrNameLst>
                                      </p:cBhvr>
                                      <p:to>
                                        <p:strVal val="visible"/>
                                      </p:to>
                                    </p:set>
                                    <p:anim calcmode="lin" valueType="num">
                                      <p:cBhvr additive="base">
                                        <p:cTn id="7" dur="500" fill="hold"/>
                                        <p:tgtEl>
                                          <p:spTgt spid="228355"/>
                                        </p:tgtEl>
                                        <p:attrNameLst>
                                          <p:attrName>ppt_x</p:attrName>
                                        </p:attrNameLst>
                                      </p:cBhvr>
                                      <p:tavLst>
                                        <p:tav tm="0">
                                          <p:val>
                                            <p:strVal val="0-#ppt_w/2"/>
                                          </p:val>
                                        </p:tav>
                                        <p:tav tm="100000">
                                          <p:val>
                                            <p:strVal val="#ppt_x"/>
                                          </p:val>
                                        </p:tav>
                                      </p:tavLst>
                                    </p:anim>
                                    <p:anim calcmode="lin" valueType="num">
                                      <p:cBhvr additive="base">
                                        <p:cTn id="8" dur="500" fill="hold"/>
                                        <p:tgtEl>
                                          <p:spTgt spid="22835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97987">
                                            <p:txEl>
                                              <p:pRg st="0" end="0"/>
                                            </p:txEl>
                                          </p:spTgt>
                                        </p:tgtEl>
                                        <p:attrNameLst>
                                          <p:attrName>style.visibility</p:attrName>
                                        </p:attrNameLst>
                                      </p:cBhvr>
                                      <p:to>
                                        <p:strVal val="visible"/>
                                      </p:to>
                                    </p:set>
                                    <p:animEffect transition="in" filter="blinds(horizontal)">
                                      <p:cBhvr>
                                        <p:cTn id="13" dur="500"/>
                                        <p:tgtEl>
                                          <p:spTgt spid="297987">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97987">
                                            <p:txEl>
                                              <p:pRg st="1" end="1"/>
                                            </p:txEl>
                                          </p:spTgt>
                                        </p:tgtEl>
                                        <p:attrNameLst>
                                          <p:attrName>style.visibility</p:attrName>
                                        </p:attrNameLst>
                                      </p:cBhvr>
                                      <p:to>
                                        <p:strVal val="visible"/>
                                      </p:to>
                                    </p:set>
                                    <p:animEffect transition="in" filter="blinds(horizontal)">
                                      <p:cBhvr>
                                        <p:cTn id="18" dur="500"/>
                                        <p:tgtEl>
                                          <p:spTgt spid="297987">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97987">
                                            <p:txEl>
                                              <p:pRg st="2" end="2"/>
                                            </p:txEl>
                                          </p:spTgt>
                                        </p:tgtEl>
                                        <p:attrNameLst>
                                          <p:attrName>style.visibility</p:attrName>
                                        </p:attrNameLst>
                                      </p:cBhvr>
                                      <p:to>
                                        <p:strVal val="visible"/>
                                      </p:to>
                                    </p:set>
                                    <p:animEffect transition="in" filter="blinds(horizontal)">
                                      <p:cBhvr>
                                        <p:cTn id="23" dur="500"/>
                                        <p:tgtEl>
                                          <p:spTgt spid="297987">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97987">
                                            <p:txEl>
                                              <p:pRg st="3" end="3"/>
                                            </p:txEl>
                                          </p:spTgt>
                                        </p:tgtEl>
                                        <p:attrNameLst>
                                          <p:attrName>style.visibility</p:attrName>
                                        </p:attrNameLst>
                                      </p:cBhvr>
                                      <p:to>
                                        <p:strVal val="visible"/>
                                      </p:to>
                                    </p:set>
                                    <p:animEffect transition="in" filter="blinds(horizontal)">
                                      <p:cBhvr>
                                        <p:cTn id="28" dur="500"/>
                                        <p:tgtEl>
                                          <p:spTgt spid="297987">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297987">
                                            <p:txEl>
                                              <p:pRg st="4" end="4"/>
                                            </p:txEl>
                                          </p:spTgt>
                                        </p:tgtEl>
                                        <p:attrNameLst>
                                          <p:attrName>style.visibility</p:attrName>
                                        </p:attrNameLst>
                                      </p:cBhvr>
                                      <p:to>
                                        <p:strVal val="visible"/>
                                      </p:to>
                                    </p:set>
                                    <p:animEffect transition="in" filter="blinds(horizontal)">
                                      <p:cBhvr>
                                        <p:cTn id="33" dur="500"/>
                                        <p:tgtEl>
                                          <p:spTgt spid="2979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5" grpId="0"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txBox="1">
            <a:spLocks noGrp="1"/>
          </p:cNvSpPr>
          <p:nvPr/>
        </p:nvSpPr>
        <p:spPr bwMode="auto">
          <a:xfrm>
            <a:off x="6553200" y="6245225"/>
            <a:ext cx="1981200" cy="476250"/>
          </a:xfrm>
          <a:prstGeom prst="rect">
            <a:avLst/>
          </a:prstGeom>
          <a:noFill/>
          <a:ln>
            <a:miter lim="800000"/>
            <a:headEnd/>
            <a:tailEnd/>
          </a:ln>
        </p:spPr>
        <p:txBody>
          <a:bodyPr/>
          <a:lstStyle/>
          <a:p>
            <a:pPr algn="r">
              <a:defRPr/>
            </a:pPr>
            <a:fld id="{5EB7AD70-4214-4CFA-8367-46ECAF1A9C95}" type="slidenum">
              <a:rPr kumimoji="0" lang="en-US" altLang="zh-CN" sz="1200">
                <a:solidFill>
                  <a:schemeClr val="tx1"/>
                </a:solidFill>
                <a:latin typeface="+mn-lt"/>
                <a:ea typeface="宋体" pitchFamily="2" charset="-122"/>
                <a:cs typeface="+mn-cs"/>
              </a:rPr>
              <a:pPr algn="r">
                <a:defRPr/>
              </a:pPr>
              <a:t>111</a:t>
            </a:fld>
            <a:endParaRPr kumimoji="0" lang="en-US" altLang="zh-CN" sz="1200">
              <a:solidFill>
                <a:schemeClr val="tx1"/>
              </a:solidFill>
              <a:latin typeface="+mn-lt"/>
              <a:ea typeface="宋体" pitchFamily="2" charset="-122"/>
              <a:cs typeface="+mn-cs"/>
            </a:endParaRPr>
          </a:p>
        </p:txBody>
      </p:sp>
      <p:sp>
        <p:nvSpPr>
          <p:cNvPr id="212994" name="Rectangle 2"/>
          <p:cNvSpPr>
            <a:spLocks noGrp="1" noChangeArrowheads="1"/>
          </p:cNvSpPr>
          <p:nvPr>
            <p:ph type="title" idx="4294967295"/>
          </p:nvPr>
        </p:nvSpPr>
        <p:spPr>
          <a:xfrm>
            <a:off x="684213" y="333375"/>
            <a:ext cx="7772400" cy="809625"/>
          </a:xfrm>
        </p:spPr>
        <p:txBody>
          <a:bodyPr anchor="b"/>
          <a:lstStyle/>
          <a:p>
            <a:pPr eaLnBrk="1" hangingPunct="1"/>
            <a:r>
              <a:rPr lang="zh-CN" altLang="en-US" sz="3600" smtClean="0">
                <a:solidFill>
                  <a:srgbClr val="0000FF"/>
                </a:solidFill>
                <a:latin typeface="华文行楷" pitchFamily="2" charset="-122"/>
                <a:ea typeface="华文行楷" pitchFamily="2" charset="-122"/>
              </a:rPr>
              <a:t>延伸阅读：时序逻辑</a:t>
            </a:r>
          </a:p>
        </p:txBody>
      </p:sp>
      <p:sp>
        <p:nvSpPr>
          <p:cNvPr id="212995" name="Rectangle 3"/>
          <p:cNvSpPr>
            <a:spLocks noGrp="1" noChangeArrowheads="1"/>
          </p:cNvSpPr>
          <p:nvPr>
            <p:ph type="body" idx="4294967295"/>
          </p:nvPr>
        </p:nvSpPr>
        <p:spPr>
          <a:xfrm>
            <a:off x="685800" y="1484313"/>
            <a:ext cx="7772400" cy="4611687"/>
          </a:xfrm>
        </p:spPr>
        <p:txBody>
          <a:bodyPr/>
          <a:lstStyle/>
          <a:p>
            <a:pPr marL="469900" indent="-469900" eaLnBrk="1" hangingPunct="1">
              <a:lnSpc>
                <a:spcPct val="80000"/>
              </a:lnSpc>
            </a:pPr>
            <a:r>
              <a:rPr lang="en-US" altLang="zh-CN" sz="2000" smtClean="0">
                <a:solidFill>
                  <a:srgbClr val="0000FF"/>
                </a:solidFill>
                <a:latin typeface="楷体" pitchFamily="49" charset="-122"/>
                <a:ea typeface="楷体" pitchFamily="49" charset="-122"/>
                <a:cs typeface="楷体_GB2312"/>
              </a:rPr>
              <a:t>1996</a:t>
            </a:r>
            <a:r>
              <a:rPr lang="zh-CN" altLang="en-US" sz="2000" smtClean="0">
                <a:solidFill>
                  <a:srgbClr val="0000FF"/>
                </a:solidFill>
                <a:latin typeface="楷体" pitchFamily="49" charset="-122"/>
                <a:ea typeface="楷体" pitchFamily="49" charset="-122"/>
                <a:cs typeface="楷体_GB2312"/>
              </a:rPr>
              <a:t>年图灵奖获得者以色列应用研究数学系教授阿米尔</a:t>
            </a:r>
            <a:r>
              <a:rPr lang="en-US" altLang="zh-CN" sz="2000" smtClean="0">
                <a:solidFill>
                  <a:srgbClr val="0000FF"/>
                </a:solidFill>
                <a:latin typeface="楷体" pitchFamily="49" charset="-122"/>
                <a:ea typeface="楷体" pitchFamily="49" charset="-122"/>
                <a:cs typeface="楷体_GB2312"/>
              </a:rPr>
              <a:t>.</a:t>
            </a:r>
            <a:r>
              <a:rPr lang="zh-CN" altLang="en-US" sz="2000" smtClean="0">
                <a:solidFill>
                  <a:srgbClr val="0000FF"/>
                </a:solidFill>
                <a:latin typeface="楷体" pitchFamily="49" charset="-122"/>
                <a:ea typeface="楷体" pitchFamily="49" charset="-122"/>
                <a:cs typeface="楷体_GB2312"/>
              </a:rPr>
              <a:t>伯努利提出时序逻辑。</a:t>
            </a:r>
          </a:p>
          <a:p>
            <a:pPr marL="469900" indent="-469900" eaLnBrk="1" hangingPunct="1">
              <a:lnSpc>
                <a:spcPct val="80000"/>
              </a:lnSpc>
            </a:pPr>
            <a:r>
              <a:rPr lang="zh-CN" altLang="en-US" sz="2000" smtClean="0">
                <a:solidFill>
                  <a:srgbClr val="0000FF"/>
                </a:solidFill>
                <a:latin typeface="楷体" pitchFamily="49" charset="-122"/>
                <a:ea typeface="楷体" pitchFamily="49" charset="-122"/>
                <a:cs typeface="楷体_GB2312"/>
              </a:rPr>
              <a:t>时序逻辑是对普通命题逻辑的扩充，但这一扩充意义重大，它使得系统具有了处理随时间变化而改变其值的时态变元的能力。（引入时态算子（任一时刻，某一时刻，下一时刻，直到），以及相关的公理和推理规则）</a:t>
            </a:r>
          </a:p>
          <a:p>
            <a:pPr marL="469900" indent="-469900" eaLnBrk="1" hangingPunct="1">
              <a:lnSpc>
                <a:spcPct val="80000"/>
              </a:lnSpc>
            </a:pPr>
            <a:r>
              <a:rPr lang="zh-CN" altLang="en-US" sz="2000" smtClean="0">
                <a:solidFill>
                  <a:srgbClr val="0000FF"/>
                </a:solidFill>
                <a:latin typeface="楷体" pitchFamily="49" charset="-122"/>
                <a:ea typeface="楷体" pitchFamily="49" charset="-122"/>
                <a:cs typeface="楷体_GB2312"/>
              </a:rPr>
              <a:t>时序逻辑成为研究并发程序尤其是持续不终止的反应式程序（如操作系统、网络通信协议等）的强有力的形式化工具，可充分表达程序的安全性、活性和事件的优先性等。成为程序规约、验证等的有力工具。</a:t>
            </a:r>
          </a:p>
          <a:p>
            <a:pPr marL="469900" indent="-469900" eaLnBrk="1" hangingPunct="1">
              <a:lnSpc>
                <a:spcPct val="80000"/>
              </a:lnSpc>
            </a:pPr>
            <a:r>
              <a:rPr lang="zh-CN" altLang="en-US" sz="2000" smtClean="0">
                <a:solidFill>
                  <a:srgbClr val="0000FF"/>
                </a:solidFill>
                <a:latin typeface="楷体" pitchFamily="49" charset="-122"/>
                <a:ea typeface="楷体" pitchFamily="49" charset="-122"/>
                <a:cs typeface="楷体_GB2312"/>
              </a:rPr>
              <a:t>我国科学家中科院院士唐雅松在其基础上，将时态逻辑用于软件开发的整个过程，包括需求定义、规约、设计、证实、验证、代码生成和集成，并开发了世界上第一个可执行时态逻辑语言</a:t>
            </a:r>
            <a:r>
              <a:rPr lang="en-US" altLang="zh-CN" sz="2000" smtClean="0">
                <a:solidFill>
                  <a:srgbClr val="0000FF"/>
                </a:solidFill>
                <a:latin typeface="楷体" pitchFamily="49" charset="-122"/>
                <a:ea typeface="楷体" pitchFamily="49" charset="-122"/>
                <a:cs typeface="楷体_GB2312"/>
              </a:rPr>
              <a:t>XYZ/E</a:t>
            </a:r>
            <a:r>
              <a:rPr lang="zh-CN" altLang="en-US" sz="2000" smtClean="0">
                <a:solidFill>
                  <a:srgbClr val="0000FF"/>
                </a:solidFill>
                <a:latin typeface="楷体" pitchFamily="49" charset="-122"/>
                <a:ea typeface="楷体" pitchFamily="49" charset="-122"/>
                <a:cs typeface="楷体_GB2312"/>
              </a:rPr>
              <a:t>和一组相应的</a:t>
            </a:r>
            <a:r>
              <a:rPr lang="en-US" altLang="zh-CN" sz="2000" smtClean="0">
                <a:solidFill>
                  <a:srgbClr val="0000FF"/>
                </a:solidFill>
                <a:latin typeface="楷体" pitchFamily="49" charset="-122"/>
                <a:ea typeface="楷体" pitchFamily="49" charset="-122"/>
                <a:cs typeface="楷体_GB2312"/>
              </a:rPr>
              <a:t>CASE</a:t>
            </a:r>
            <a:r>
              <a:rPr lang="zh-CN" altLang="en-US" sz="2000" smtClean="0">
                <a:solidFill>
                  <a:srgbClr val="0000FF"/>
                </a:solidFill>
                <a:latin typeface="楷体" pitchFamily="49" charset="-122"/>
                <a:ea typeface="楷体" pitchFamily="49" charset="-122"/>
                <a:cs typeface="楷体_GB2312"/>
              </a:rPr>
              <a:t>工具，在国际上引起强烈反响。伯努力本人和唐也建立了联系，成为了朋友。</a:t>
            </a:r>
          </a:p>
        </p:txBody>
      </p:sp>
    </p:spTree>
  </p:cSld>
  <p:clrMapOvr>
    <a:masterClrMapping/>
  </p:clrMapOv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txBox="1">
            <a:spLocks noGrp="1"/>
          </p:cNvSpPr>
          <p:nvPr/>
        </p:nvSpPr>
        <p:spPr bwMode="auto">
          <a:xfrm>
            <a:off x="6553200" y="6245225"/>
            <a:ext cx="1981200" cy="476250"/>
          </a:xfrm>
          <a:prstGeom prst="rect">
            <a:avLst/>
          </a:prstGeom>
          <a:noFill/>
          <a:ln>
            <a:miter lim="800000"/>
            <a:headEnd/>
            <a:tailEnd/>
          </a:ln>
        </p:spPr>
        <p:txBody>
          <a:bodyPr/>
          <a:lstStyle/>
          <a:p>
            <a:pPr algn="r">
              <a:defRPr/>
            </a:pPr>
            <a:fld id="{10D8C935-B79B-429C-8A03-9325A2DBA18F}" type="slidenum">
              <a:rPr kumimoji="0" lang="en-US" altLang="zh-CN" sz="1200">
                <a:solidFill>
                  <a:schemeClr val="tx1"/>
                </a:solidFill>
                <a:latin typeface="+mn-lt"/>
                <a:ea typeface="宋体" pitchFamily="2" charset="-122"/>
                <a:cs typeface="+mn-cs"/>
              </a:rPr>
              <a:pPr algn="r">
                <a:defRPr/>
              </a:pPr>
              <a:t>112</a:t>
            </a:fld>
            <a:endParaRPr kumimoji="0" lang="en-US" altLang="zh-CN" sz="1200">
              <a:solidFill>
                <a:schemeClr val="tx1"/>
              </a:solidFill>
              <a:latin typeface="+mn-lt"/>
              <a:ea typeface="宋体" pitchFamily="2" charset="-122"/>
              <a:cs typeface="+mn-cs"/>
            </a:endParaRPr>
          </a:p>
        </p:txBody>
      </p:sp>
      <p:sp>
        <p:nvSpPr>
          <p:cNvPr id="214018" name="Rectangle 2"/>
          <p:cNvSpPr>
            <a:spLocks noGrp="1" noChangeArrowheads="1"/>
          </p:cNvSpPr>
          <p:nvPr>
            <p:ph type="title" idx="4294967295"/>
          </p:nvPr>
        </p:nvSpPr>
        <p:spPr>
          <a:xfrm>
            <a:off x="684213" y="260350"/>
            <a:ext cx="7772400" cy="782638"/>
          </a:xfrm>
        </p:spPr>
        <p:txBody>
          <a:bodyPr anchor="b"/>
          <a:lstStyle/>
          <a:p>
            <a:pPr eaLnBrk="1" hangingPunct="1"/>
            <a:r>
              <a:rPr lang="zh-CN" altLang="en-US" sz="3600" smtClean="0">
                <a:solidFill>
                  <a:srgbClr val="0000FF"/>
                </a:solidFill>
                <a:latin typeface="华文行楷" pitchFamily="2" charset="-122"/>
                <a:ea typeface="华文行楷" pitchFamily="2" charset="-122"/>
                <a:cs typeface="楷体_GB2312"/>
              </a:rPr>
              <a:t>本章作业</a:t>
            </a:r>
            <a:r>
              <a:rPr lang="en-US" altLang="zh-CN" sz="3600" smtClean="0">
                <a:solidFill>
                  <a:srgbClr val="0000FF"/>
                </a:solidFill>
                <a:latin typeface="华文行楷" pitchFamily="2" charset="-122"/>
                <a:ea typeface="华文行楷" pitchFamily="2" charset="-122"/>
                <a:cs typeface="楷体_GB2312"/>
              </a:rPr>
              <a:t>(</a:t>
            </a:r>
            <a:r>
              <a:rPr lang="zh-CN" altLang="en-US" sz="3600" smtClean="0">
                <a:solidFill>
                  <a:srgbClr val="0000FF"/>
                </a:solidFill>
                <a:latin typeface="华文行楷" pitchFamily="2" charset="-122"/>
                <a:ea typeface="华文行楷" pitchFamily="2" charset="-122"/>
                <a:cs typeface="楷体_GB2312"/>
              </a:rPr>
              <a:t>命题逻辑部份</a:t>
            </a:r>
            <a:r>
              <a:rPr lang="en-US" altLang="zh-CN" sz="3600" smtClean="0">
                <a:solidFill>
                  <a:srgbClr val="0000FF"/>
                </a:solidFill>
                <a:latin typeface="华文行楷" pitchFamily="2" charset="-122"/>
                <a:ea typeface="华文行楷" pitchFamily="2" charset="-122"/>
                <a:cs typeface="楷体_GB2312"/>
              </a:rPr>
              <a:t>)</a:t>
            </a:r>
          </a:p>
        </p:txBody>
      </p:sp>
      <p:sp>
        <p:nvSpPr>
          <p:cNvPr id="214019" name="Rectangle 3"/>
          <p:cNvSpPr>
            <a:spLocks noGrp="1" noChangeArrowheads="1"/>
          </p:cNvSpPr>
          <p:nvPr>
            <p:ph type="body" idx="4294967295"/>
          </p:nvPr>
        </p:nvSpPr>
        <p:spPr>
          <a:xfrm>
            <a:off x="539750" y="1773238"/>
            <a:ext cx="8001000" cy="4267200"/>
          </a:xfrm>
        </p:spPr>
        <p:txBody>
          <a:bodyPr/>
          <a:lstStyle/>
          <a:p>
            <a:pPr marL="469900" indent="-469900" eaLnBrk="1" hangingPunct="1">
              <a:lnSpc>
                <a:spcPct val="80000"/>
              </a:lnSpc>
              <a:buClr>
                <a:schemeClr val="folHlink"/>
              </a:buClr>
              <a:buSzPct val="60000"/>
              <a:buFontTx/>
              <a:buNone/>
            </a:pPr>
            <a:r>
              <a:rPr lang="en-US" altLang="zh-CN" sz="2000" smtClean="0">
                <a:solidFill>
                  <a:srgbClr val="0000FF"/>
                </a:solidFill>
                <a:latin typeface="楷体" pitchFamily="49" charset="-122"/>
                <a:ea typeface="楷体" pitchFamily="49" charset="-122"/>
              </a:rPr>
              <a:t>1.1:  1,2,5,7,11</a:t>
            </a:r>
            <a:r>
              <a:rPr lang="zh-CN" altLang="en-US" sz="2000" smtClean="0">
                <a:solidFill>
                  <a:srgbClr val="0000FF"/>
                </a:solidFill>
                <a:latin typeface="楷体" pitchFamily="49" charset="-122"/>
                <a:ea typeface="楷体" pitchFamily="49" charset="-122"/>
              </a:rPr>
              <a:t>，</a:t>
            </a:r>
            <a:r>
              <a:rPr lang="en-US" altLang="zh-CN" sz="2000" smtClean="0">
                <a:solidFill>
                  <a:srgbClr val="0000FF"/>
                </a:solidFill>
                <a:latin typeface="楷体" pitchFamily="49" charset="-122"/>
                <a:ea typeface="楷体" pitchFamily="49" charset="-122"/>
              </a:rPr>
              <a:t>1.2: 3,4,7,8,11,12</a:t>
            </a:r>
            <a:r>
              <a:rPr lang="zh-CN" altLang="en-US" sz="2000" smtClean="0">
                <a:solidFill>
                  <a:srgbClr val="0000FF"/>
                </a:solidFill>
                <a:latin typeface="楷体" pitchFamily="49" charset="-122"/>
                <a:ea typeface="楷体" pitchFamily="49" charset="-122"/>
              </a:rPr>
              <a:t>，</a:t>
            </a:r>
            <a:r>
              <a:rPr lang="en-US" altLang="zh-CN" sz="2000" smtClean="0">
                <a:solidFill>
                  <a:srgbClr val="0000FF"/>
                </a:solidFill>
                <a:latin typeface="楷体" pitchFamily="49" charset="-122"/>
                <a:ea typeface="楷体" pitchFamily="49" charset="-122"/>
              </a:rPr>
              <a:t>1.3: 1,2,3(1</a:t>
            </a:r>
            <a:r>
              <a:rPr lang="zh-CN" altLang="en-US" sz="2000" smtClean="0">
                <a:solidFill>
                  <a:srgbClr val="0000FF"/>
                </a:solidFill>
                <a:latin typeface="楷体" pitchFamily="49" charset="-122"/>
                <a:ea typeface="楷体" pitchFamily="49" charset="-122"/>
              </a:rPr>
              <a:t>，</a:t>
            </a:r>
            <a:r>
              <a:rPr lang="en-US" altLang="zh-CN" sz="2000" smtClean="0">
                <a:solidFill>
                  <a:srgbClr val="0000FF"/>
                </a:solidFill>
                <a:latin typeface="楷体" pitchFamily="49" charset="-122"/>
                <a:ea typeface="楷体" pitchFamily="49" charset="-122"/>
              </a:rPr>
              <a:t>2)</a:t>
            </a:r>
            <a:r>
              <a:rPr lang="zh-CN" altLang="en-US" sz="2000" smtClean="0">
                <a:solidFill>
                  <a:srgbClr val="0000FF"/>
                </a:solidFill>
                <a:latin typeface="楷体" pitchFamily="49" charset="-122"/>
                <a:ea typeface="楷体" pitchFamily="49" charset="-122"/>
              </a:rPr>
              <a:t>，</a:t>
            </a:r>
          </a:p>
          <a:p>
            <a:pPr marL="469900" indent="-469900" eaLnBrk="1" hangingPunct="1">
              <a:lnSpc>
                <a:spcPct val="80000"/>
              </a:lnSpc>
              <a:buClr>
                <a:schemeClr val="folHlink"/>
              </a:buClr>
              <a:buSzPct val="60000"/>
              <a:buFontTx/>
              <a:buNone/>
            </a:pPr>
            <a:r>
              <a:rPr lang="en-US" altLang="zh-CN" sz="2000" smtClean="0">
                <a:solidFill>
                  <a:srgbClr val="0000FF"/>
                </a:solidFill>
                <a:latin typeface="楷体" pitchFamily="49" charset="-122"/>
                <a:ea typeface="楷体" pitchFamily="49" charset="-122"/>
              </a:rPr>
              <a:t>1.5:  6</a:t>
            </a:r>
            <a:r>
              <a:rPr lang="zh-CN" altLang="en-US" sz="2000" smtClean="0">
                <a:solidFill>
                  <a:srgbClr val="0000FF"/>
                </a:solidFill>
                <a:latin typeface="楷体" pitchFamily="49" charset="-122"/>
                <a:ea typeface="楷体" pitchFamily="49" charset="-122"/>
              </a:rPr>
              <a:t>，</a:t>
            </a:r>
            <a:r>
              <a:rPr lang="en-US" altLang="zh-CN" sz="2000" smtClean="0">
                <a:solidFill>
                  <a:srgbClr val="0000FF"/>
                </a:solidFill>
                <a:latin typeface="楷体" pitchFamily="49" charset="-122"/>
                <a:ea typeface="楷体" pitchFamily="49" charset="-122"/>
              </a:rPr>
              <a:t>8</a:t>
            </a:r>
            <a:r>
              <a:rPr lang="zh-CN" altLang="en-US" sz="2000" smtClean="0">
                <a:solidFill>
                  <a:srgbClr val="0000FF"/>
                </a:solidFill>
                <a:latin typeface="楷体" pitchFamily="49" charset="-122"/>
                <a:ea typeface="楷体" pitchFamily="49" charset="-122"/>
              </a:rPr>
              <a:t>，</a:t>
            </a:r>
            <a:r>
              <a:rPr lang="en-US" altLang="zh-CN" sz="2000" smtClean="0">
                <a:solidFill>
                  <a:srgbClr val="0000FF"/>
                </a:solidFill>
                <a:latin typeface="楷体" pitchFamily="49" charset="-122"/>
                <a:ea typeface="楷体" pitchFamily="49" charset="-122"/>
              </a:rPr>
              <a:t>12</a:t>
            </a:r>
          </a:p>
          <a:p>
            <a:pPr marL="469900" indent="-469900" eaLnBrk="1" hangingPunct="1">
              <a:lnSpc>
                <a:spcPct val="80000"/>
              </a:lnSpc>
              <a:buFontTx/>
              <a:buNone/>
            </a:pPr>
            <a:endParaRPr lang="zh-CN" altLang="en-US" sz="2000" smtClean="0">
              <a:solidFill>
                <a:srgbClr val="0000FF"/>
              </a:solidFill>
              <a:latin typeface="楷体" pitchFamily="49" charset="-122"/>
              <a:ea typeface="楷体" pitchFamily="49" charset="-122"/>
            </a:endParaRPr>
          </a:p>
          <a:p>
            <a:pPr marL="469900" indent="-469900" eaLnBrk="1" hangingPunct="1">
              <a:lnSpc>
                <a:spcPct val="80000"/>
              </a:lnSpc>
              <a:buFontTx/>
              <a:buNone/>
            </a:pPr>
            <a:r>
              <a:rPr lang="zh-CN" altLang="en-US" sz="2000" smtClean="0">
                <a:solidFill>
                  <a:srgbClr val="0000FF"/>
                </a:solidFill>
                <a:latin typeface="楷体" pitchFamily="49" charset="-122"/>
                <a:ea typeface="楷体" pitchFamily="49" charset="-122"/>
              </a:rPr>
              <a:t>编程实现：</a:t>
            </a:r>
          </a:p>
          <a:p>
            <a:pPr marL="469900" indent="-469900" eaLnBrk="1" hangingPunct="1">
              <a:lnSpc>
                <a:spcPct val="80000"/>
              </a:lnSpc>
              <a:buFontTx/>
              <a:buNone/>
            </a:pPr>
            <a:endParaRPr lang="en-US" altLang="zh-CN" sz="2000" smtClean="0">
              <a:solidFill>
                <a:srgbClr val="0000FF"/>
              </a:solidFill>
              <a:latin typeface="楷体" pitchFamily="49" charset="-122"/>
              <a:ea typeface="楷体" pitchFamily="49" charset="-122"/>
            </a:endParaRPr>
          </a:p>
          <a:p>
            <a:pPr marL="469900" indent="-469900" eaLnBrk="1" hangingPunct="1">
              <a:lnSpc>
                <a:spcPct val="80000"/>
              </a:lnSpc>
              <a:buFontTx/>
              <a:buNone/>
            </a:pPr>
            <a:r>
              <a:rPr lang="en-US" altLang="zh-CN" sz="2000" smtClean="0">
                <a:solidFill>
                  <a:srgbClr val="0000FF"/>
                </a:solidFill>
                <a:latin typeface="楷体" pitchFamily="49" charset="-122"/>
                <a:ea typeface="楷体" pitchFamily="49" charset="-122"/>
              </a:rPr>
              <a:t>1</a:t>
            </a:r>
            <a:r>
              <a:rPr lang="zh-CN" altLang="en-US" sz="2000" smtClean="0">
                <a:solidFill>
                  <a:srgbClr val="0000FF"/>
                </a:solidFill>
                <a:latin typeface="楷体" pitchFamily="49" charset="-122"/>
                <a:ea typeface="楷体" pitchFamily="49" charset="-122"/>
              </a:rPr>
              <a:t>、 已知命题</a:t>
            </a:r>
            <a:r>
              <a:rPr lang="en-US" altLang="zh-CN" sz="2000" smtClean="0">
                <a:solidFill>
                  <a:srgbClr val="0000FF"/>
                </a:solidFill>
                <a:latin typeface="楷体" pitchFamily="49" charset="-122"/>
                <a:ea typeface="楷体" pitchFamily="49" charset="-122"/>
              </a:rPr>
              <a:t>P</a:t>
            </a:r>
            <a:r>
              <a:rPr lang="zh-CN" altLang="en-US" sz="2000" smtClean="0">
                <a:solidFill>
                  <a:srgbClr val="0000FF"/>
                </a:solidFill>
                <a:latin typeface="楷体" pitchFamily="49" charset="-122"/>
                <a:ea typeface="楷体" pitchFamily="49" charset="-122"/>
              </a:rPr>
              <a:t>和</a:t>
            </a:r>
            <a:r>
              <a:rPr lang="en-US" altLang="zh-CN" sz="2000" smtClean="0">
                <a:solidFill>
                  <a:srgbClr val="0000FF"/>
                </a:solidFill>
                <a:latin typeface="楷体" pitchFamily="49" charset="-122"/>
                <a:ea typeface="楷体" pitchFamily="49" charset="-122"/>
              </a:rPr>
              <a:t>Q</a:t>
            </a:r>
            <a:r>
              <a:rPr lang="zh-CN" altLang="en-US" sz="2000" smtClean="0">
                <a:solidFill>
                  <a:srgbClr val="0000FF"/>
                </a:solidFill>
                <a:latin typeface="楷体" pitchFamily="49" charset="-122"/>
                <a:ea typeface="楷体" pitchFamily="49" charset="-122"/>
              </a:rPr>
              <a:t>的真值，求这些命题的合取，析取，异或，条件语句和双条件命题的值</a:t>
            </a:r>
          </a:p>
          <a:p>
            <a:pPr marL="469900" indent="-469900" eaLnBrk="1" hangingPunct="1">
              <a:lnSpc>
                <a:spcPct val="80000"/>
              </a:lnSpc>
              <a:buFontTx/>
              <a:buNone/>
            </a:pPr>
            <a:endParaRPr lang="en-US" altLang="zh-CN" sz="2000" smtClean="0">
              <a:solidFill>
                <a:srgbClr val="0000FF"/>
              </a:solidFill>
              <a:latin typeface="楷体" pitchFamily="49" charset="-122"/>
              <a:ea typeface="楷体" pitchFamily="49" charset="-122"/>
            </a:endParaRPr>
          </a:p>
          <a:p>
            <a:pPr marL="469900" indent="-469900" eaLnBrk="1" hangingPunct="1">
              <a:lnSpc>
                <a:spcPct val="80000"/>
              </a:lnSpc>
              <a:buFontTx/>
              <a:buNone/>
            </a:pPr>
            <a:r>
              <a:rPr lang="en-US" altLang="zh-CN" sz="2000" smtClean="0">
                <a:solidFill>
                  <a:srgbClr val="0000FF"/>
                </a:solidFill>
                <a:latin typeface="楷体" pitchFamily="49" charset="-122"/>
                <a:ea typeface="楷体" pitchFamily="49" charset="-122"/>
              </a:rPr>
              <a:t>2</a:t>
            </a:r>
            <a:r>
              <a:rPr lang="zh-CN" altLang="en-US" sz="2000" smtClean="0">
                <a:solidFill>
                  <a:srgbClr val="0000FF"/>
                </a:solidFill>
                <a:latin typeface="楷体" pitchFamily="49" charset="-122"/>
                <a:ea typeface="楷体" pitchFamily="49" charset="-122"/>
              </a:rPr>
              <a:t>、给定一个复合命题，通过对其命题变元所有可能的真值赋值来判定其是否是可满足的。</a:t>
            </a:r>
          </a:p>
          <a:p>
            <a:pPr marL="469900" indent="-469900" eaLnBrk="1" hangingPunct="1">
              <a:lnSpc>
                <a:spcPct val="170000"/>
              </a:lnSpc>
              <a:buFontTx/>
              <a:buNone/>
            </a:pPr>
            <a:r>
              <a:rPr lang="en-US" altLang="zh-CN" sz="2000" smtClean="0">
                <a:solidFill>
                  <a:srgbClr val="0000FF"/>
                </a:solidFill>
                <a:latin typeface="楷体" pitchFamily="49" charset="-122"/>
                <a:ea typeface="楷体" pitchFamily="49" charset="-122"/>
              </a:rPr>
              <a:t>               </a:t>
            </a:r>
          </a:p>
          <a:p>
            <a:pPr marL="469900" indent="-469900" eaLnBrk="1" hangingPunct="1">
              <a:lnSpc>
                <a:spcPct val="80000"/>
              </a:lnSpc>
              <a:buClr>
                <a:schemeClr val="folHlink"/>
              </a:buClr>
              <a:buSzPct val="60000"/>
              <a:buFontTx/>
              <a:buNone/>
            </a:pPr>
            <a:endParaRPr lang="en-US" altLang="zh-CN" sz="2000" smtClean="0">
              <a:solidFill>
                <a:srgbClr val="0000FF"/>
              </a:solidFill>
              <a:latin typeface="楷体" pitchFamily="49" charset="-122"/>
              <a:ea typeface="楷体" pitchFamily="49" charset="-122"/>
            </a:endParaRPr>
          </a:p>
          <a:p>
            <a:pPr marL="469900" indent="-469900" eaLnBrk="1" hangingPunct="1">
              <a:lnSpc>
                <a:spcPct val="80000"/>
              </a:lnSpc>
              <a:buFontTx/>
              <a:buNone/>
            </a:pPr>
            <a:endParaRPr lang="en-US" altLang="zh-CN" sz="3100" smtClean="0"/>
          </a:p>
        </p:txBody>
      </p:sp>
    </p:spTree>
  </p:cSld>
  <p:clrMapOvr>
    <a:masterClrMapping/>
  </p:clrMapOv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1" name="Rectangle 2"/>
          <p:cNvSpPr>
            <a:spLocks noGrp="1" noChangeArrowheads="1"/>
          </p:cNvSpPr>
          <p:nvPr>
            <p:ph type="title" idx="4294967295"/>
          </p:nvPr>
        </p:nvSpPr>
        <p:spPr>
          <a:xfrm>
            <a:off x="468313" y="260350"/>
            <a:ext cx="7772400" cy="1143000"/>
          </a:xfrm>
        </p:spPr>
        <p:txBody>
          <a:bodyPr/>
          <a:lstStyle/>
          <a:p>
            <a:r>
              <a:rPr lang="zh-CN" altLang="en-US" sz="3600" smtClean="0">
                <a:solidFill>
                  <a:srgbClr val="0000FF"/>
                </a:solidFill>
                <a:latin typeface="华文行楷" pitchFamily="2" charset="-122"/>
                <a:ea typeface="华文行楷" pitchFamily="2" charset="-122"/>
              </a:rPr>
              <a:t>扩展阅读</a:t>
            </a:r>
          </a:p>
        </p:txBody>
      </p:sp>
      <p:sp>
        <p:nvSpPr>
          <p:cNvPr id="215042" name="Rectangle 3"/>
          <p:cNvSpPr>
            <a:spLocks noGrp="1" noChangeArrowheads="1"/>
          </p:cNvSpPr>
          <p:nvPr>
            <p:ph type="body" idx="4294967295"/>
          </p:nvPr>
        </p:nvSpPr>
        <p:spPr>
          <a:xfrm>
            <a:off x="684213" y="1628775"/>
            <a:ext cx="7772400" cy="4114800"/>
          </a:xfrm>
        </p:spPr>
        <p:txBody>
          <a:bodyPr/>
          <a:lstStyle/>
          <a:p>
            <a:r>
              <a:rPr lang="en-US" altLang="zh-CN" sz="2000" b="1" smtClean="0">
                <a:solidFill>
                  <a:srgbClr val="0033CC"/>
                </a:solidFill>
                <a:latin typeface="楷体" pitchFamily="49" charset="-122"/>
                <a:ea typeface="楷体" pitchFamily="49" charset="-122"/>
              </a:rPr>
              <a:t>https://blog.sciencenet.cn/blog-40841-1443498.html</a:t>
            </a:r>
          </a:p>
          <a:p>
            <a:pPr lvl="1"/>
            <a:r>
              <a:rPr lang="zh-CN" altLang="en-US" sz="2000" smtClean="0">
                <a:solidFill>
                  <a:srgbClr val="0000FF"/>
                </a:solidFill>
                <a:latin typeface="楷体" pitchFamily="49" charset="-122"/>
                <a:ea typeface="楷体" pitchFamily="49" charset="-122"/>
              </a:rPr>
              <a:t>（真实智能的逻辑不是简单的“与或非”关系）</a:t>
            </a:r>
          </a:p>
          <a:p>
            <a:pPr lvl="1"/>
            <a:endParaRPr lang="zh-CN" altLang="en-US" sz="2000" smtClean="0">
              <a:solidFill>
                <a:srgbClr val="0000FF"/>
              </a:solidFill>
              <a:latin typeface="楷体" pitchFamily="49" charset="-122"/>
              <a:ea typeface="楷体" pitchFamily="49" charset="-122"/>
            </a:endParaRPr>
          </a:p>
          <a:p>
            <a:r>
              <a:rPr lang="en-US" altLang="zh-CN" sz="2000" b="1" smtClean="0">
                <a:solidFill>
                  <a:srgbClr val="0033CC"/>
                </a:solidFill>
                <a:latin typeface="楷体" pitchFamily="49" charset="-122"/>
                <a:ea typeface="楷体" pitchFamily="49" charset="-122"/>
              </a:rPr>
              <a:t>https://blog.sciencenet.cn/blog-40841-1440036.html</a:t>
            </a:r>
          </a:p>
          <a:p>
            <a:pPr lvl="1"/>
            <a:r>
              <a:rPr lang="zh-CN" altLang="en-US" sz="2000" b="1" smtClean="0">
                <a:solidFill>
                  <a:srgbClr val="0033CC"/>
                </a:solidFill>
                <a:latin typeface="楷体" pitchFamily="49" charset="-122"/>
                <a:ea typeface="楷体" pitchFamily="49" charset="-122"/>
              </a:rPr>
              <a:t>布尔逻辑的缺点</a:t>
            </a:r>
          </a:p>
          <a:p>
            <a:endParaRPr lang="zh-CN" altLang="en-US" sz="2000" b="1" smtClean="0">
              <a:solidFill>
                <a:srgbClr val="0033CC"/>
              </a:solidFill>
              <a:latin typeface="楷体" pitchFamily="49" charset="-122"/>
              <a:ea typeface="楷体" pitchFamily="49" charset="-122"/>
            </a:endParaRPr>
          </a:p>
          <a:p>
            <a:endParaRPr lang="zh-CN" altLang="en-US" sz="2000" smtClean="0">
              <a:solidFill>
                <a:srgbClr val="0000FF"/>
              </a:solidFill>
              <a:latin typeface="楷体" pitchFamily="49" charset="-122"/>
              <a:ea typeface="楷体" pitchFamily="49" charset="-122"/>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5" name="标题 1"/>
          <p:cNvSpPr>
            <a:spLocks noGrp="1"/>
          </p:cNvSpPr>
          <p:nvPr>
            <p:ph type="title"/>
          </p:nvPr>
        </p:nvSpPr>
        <p:spPr>
          <a:xfrm>
            <a:off x="611188" y="2214563"/>
            <a:ext cx="7772400" cy="1143000"/>
          </a:xfrm>
        </p:spPr>
        <p:txBody>
          <a:bodyPr/>
          <a:lstStyle/>
          <a:p>
            <a:r>
              <a:rPr lang="en-US" altLang="zh-CN" smtClean="0">
                <a:solidFill>
                  <a:srgbClr val="0000FF"/>
                </a:solidFill>
              </a:rPr>
              <a:t>End</a:t>
            </a:r>
            <a:endParaRPr lang="zh-CN" altLang="en-US" smtClean="0">
              <a:solidFill>
                <a:srgbClr val="0000FF"/>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p:cNvSpPr>
            <a:spLocks noGrp="1"/>
          </p:cNvSpPr>
          <p:nvPr>
            <p:ph type="title"/>
          </p:nvPr>
        </p:nvSpPr>
        <p:spPr>
          <a:xfrm>
            <a:off x="684213" y="333375"/>
            <a:ext cx="7772400" cy="647700"/>
          </a:xfrm>
        </p:spPr>
        <p:txBody>
          <a:bodyPr/>
          <a:lstStyle/>
          <a:p>
            <a:r>
              <a:rPr lang="zh-CN" altLang="en-US" smtClean="0"/>
              <a:t>联结词基本概念（续</a:t>
            </a:r>
            <a:r>
              <a:rPr lang="en-US" altLang="zh-CN" smtClean="0"/>
              <a:t>1</a:t>
            </a:r>
            <a:r>
              <a:rPr lang="zh-CN" altLang="en-US" smtClean="0"/>
              <a:t>）</a:t>
            </a:r>
          </a:p>
        </p:txBody>
      </p:sp>
      <p:sp>
        <p:nvSpPr>
          <p:cNvPr id="39938" name="内容占位符 2"/>
          <p:cNvSpPr>
            <a:spLocks noGrp="1"/>
          </p:cNvSpPr>
          <p:nvPr>
            <p:ph idx="1"/>
          </p:nvPr>
        </p:nvSpPr>
        <p:spPr>
          <a:xfrm>
            <a:off x="468313" y="1412875"/>
            <a:ext cx="5040312" cy="4968875"/>
          </a:xfrm>
        </p:spPr>
        <p:txBody>
          <a:bodyPr/>
          <a:lstStyle/>
          <a:p>
            <a:pPr marL="530225" lvl="1" indent="-319088">
              <a:spcBef>
                <a:spcPct val="0"/>
              </a:spcBef>
              <a:buFont typeface="Wingdings" pitchFamily="2" charset="2"/>
              <a:buNone/>
              <a:tabLst>
                <a:tab pos="625475" algn="l"/>
              </a:tabLst>
            </a:pPr>
            <a:r>
              <a:rPr lang="en-US" altLang="zh-CN" sz="2400" smtClean="0">
                <a:sym typeface="Symbol" pitchFamily="18" charset="2"/>
              </a:rPr>
              <a:t>2</a:t>
            </a:r>
            <a:r>
              <a:rPr lang="zh-CN" altLang="en-US" sz="2400" smtClean="0">
                <a:sym typeface="Symbol" pitchFamily="18" charset="2"/>
              </a:rPr>
              <a:t>、</a:t>
            </a:r>
            <a:r>
              <a:rPr lang="zh-CN" altLang="en-US" sz="2400" smtClean="0">
                <a:solidFill>
                  <a:srgbClr val="FF0000"/>
                </a:solidFill>
                <a:sym typeface="Symbol" pitchFamily="18" charset="2"/>
              </a:rPr>
              <a:t>合取： </a:t>
            </a:r>
            <a:r>
              <a:rPr kumimoji="0" lang="en-US" altLang="zh-CN" sz="2400" smtClean="0">
                <a:solidFill>
                  <a:srgbClr val="FF0000"/>
                </a:solidFill>
                <a:cs typeface="楷体_GB2312"/>
              </a:rPr>
              <a:t>∧</a:t>
            </a:r>
            <a:endParaRPr lang="en-US" altLang="zh-CN" sz="2400" smtClean="0">
              <a:solidFill>
                <a:srgbClr val="FF0000"/>
              </a:solidFill>
              <a:sym typeface="Symbol" pitchFamily="18" charset="2"/>
            </a:endParaRPr>
          </a:p>
          <a:p>
            <a:pPr marL="630238" lvl="2">
              <a:spcBef>
                <a:spcPct val="0"/>
              </a:spcBef>
              <a:tabLst>
                <a:tab pos="625475" algn="l"/>
              </a:tabLst>
            </a:pPr>
            <a:r>
              <a:rPr lang="zh-CN" altLang="en-US" smtClean="0">
                <a:sym typeface="Symbol" pitchFamily="18" charset="2"/>
              </a:rPr>
              <a:t>设</a:t>
            </a:r>
            <a:r>
              <a:rPr lang="en-US" altLang="zh-CN" smtClean="0">
                <a:sym typeface="Symbol" pitchFamily="18" charset="2"/>
              </a:rPr>
              <a:t>P</a:t>
            </a:r>
            <a:r>
              <a:rPr lang="zh-CN" altLang="en-US" smtClean="0">
                <a:sym typeface="Symbol" pitchFamily="18" charset="2"/>
              </a:rPr>
              <a:t>、</a:t>
            </a:r>
            <a:r>
              <a:rPr lang="en-US" altLang="zh-CN" smtClean="0">
                <a:sym typeface="Symbol" pitchFamily="18" charset="2"/>
              </a:rPr>
              <a:t>Q</a:t>
            </a:r>
            <a:r>
              <a:rPr lang="zh-CN" altLang="en-US" smtClean="0">
                <a:sym typeface="Symbol" pitchFamily="18" charset="2"/>
              </a:rPr>
              <a:t>是两个命题，</a:t>
            </a:r>
            <a:r>
              <a:rPr lang="en-US" altLang="zh-CN" smtClean="0">
                <a:sym typeface="Symbol" pitchFamily="18" charset="2"/>
              </a:rPr>
              <a:t>P</a:t>
            </a:r>
            <a:r>
              <a:rPr lang="zh-CN" altLang="en-US" smtClean="0">
                <a:sym typeface="Symbol" pitchFamily="18" charset="2"/>
              </a:rPr>
              <a:t>与</a:t>
            </a:r>
            <a:r>
              <a:rPr lang="en-US" altLang="zh-CN" smtClean="0">
                <a:sym typeface="Symbol" pitchFamily="18" charset="2"/>
              </a:rPr>
              <a:t>Q</a:t>
            </a:r>
            <a:r>
              <a:rPr lang="zh-CN" altLang="en-US" smtClean="0">
                <a:sym typeface="Symbol" pitchFamily="18" charset="2"/>
              </a:rPr>
              <a:t>的合取是一个复合命题，记为</a:t>
            </a:r>
            <a:r>
              <a:rPr lang="en-US" altLang="zh-CN" smtClean="0">
                <a:sym typeface="Symbol" pitchFamily="18" charset="2"/>
              </a:rPr>
              <a:t>P</a:t>
            </a:r>
            <a:r>
              <a:rPr lang="el-GR" altLang="zh-CN" smtClean="0"/>
              <a:t>∧</a:t>
            </a:r>
            <a:r>
              <a:rPr lang="en-US" altLang="zh-CN" smtClean="0">
                <a:sym typeface="Symbol" pitchFamily="18" charset="2"/>
              </a:rPr>
              <a:t>Q</a:t>
            </a:r>
            <a:r>
              <a:rPr lang="zh-CN" altLang="en-US" smtClean="0">
                <a:sym typeface="Symbol" pitchFamily="18" charset="2"/>
              </a:rPr>
              <a:t>。当且仅当</a:t>
            </a:r>
            <a:r>
              <a:rPr lang="en-US" altLang="zh-CN" smtClean="0">
                <a:sym typeface="Symbol" pitchFamily="18" charset="2"/>
              </a:rPr>
              <a:t>P</a:t>
            </a:r>
            <a:r>
              <a:rPr lang="zh-CN" altLang="en-US" smtClean="0">
                <a:sym typeface="Symbol" pitchFamily="18" charset="2"/>
              </a:rPr>
              <a:t>，</a:t>
            </a:r>
            <a:r>
              <a:rPr lang="en-US" altLang="zh-CN" smtClean="0">
                <a:sym typeface="Symbol" pitchFamily="18" charset="2"/>
              </a:rPr>
              <a:t>Q</a:t>
            </a:r>
            <a:r>
              <a:rPr lang="zh-CN" altLang="en-US" smtClean="0"/>
              <a:t>同时为</a:t>
            </a:r>
            <a:r>
              <a:rPr lang="en-US" altLang="zh-CN" smtClean="0"/>
              <a:t>T</a:t>
            </a:r>
            <a:r>
              <a:rPr lang="zh-CN" altLang="en-US" smtClean="0"/>
              <a:t>，</a:t>
            </a:r>
            <a:r>
              <a:rPr lang="en-US" altLang="zh-CN" smtClean="0"/>
              <a:t>P</a:t>
            </a:r>
            <a:r>
              <a:rPr lang="el-GR" altLang="zh-CN" smtClean="0"/>
              <a:t>∧</a:t>
            </a:r>
            <a:r>
              <a:rPr lang="en-US" altLang="zh-CN" smtClean="0">
                <a:sym typeface="Symbol" pitchFamily="18" charset="2"/>
              </a:rPr>
              <a:t>Q</a:t>
            </a:r>
            <a:r>
              <a:rPr lang="zh-CN" altLang="en-US" smtClean="0">
                <a:sym typeface="Symbol" pitchFamily="18" charset="2"/>
              </a:rPr>
              <a:t>为</a:t>
            </a:r>
            <a:r>
              <a:rPr lang="en-US" altLang="zh-CN" smtClean="0">
                <a:sym typeface="Symbol" pitchFamily="18" charset="2"/>
              </a:rPr>
              <a:t>T</a:t>
            </a:r>
            <a:r>
              <a:rPr lang="zh-CN" altLang="en-US" smtClean="0">
                <a:sym typeface="Symbol" pitchFamily="18" charset="2"/>
              </a:rPr>
              <a:t>，否则</a:t>
            </a:r>
            <a:r>
              <a:rPr lang="en-US" altLang="zh-CN" smtClean="0">
                <a:sym typeface="Symbol" pitchFamily="18" charset="2"/>
              </a:rPr>
              <a:t>P</a:t>
            </a:r>
            <a:r>
              <a:rPr lang="el-GR" altLang="zh-CN" smtClean="0"/>
              <a:t>∧</a:t>
            </a:r>
            <a:r>
              <a:rPr lang="en-US" altLang="zh-CN" smtClean="0">
                <a:sym typeface="Symbol" pitchFamily="18" charset="2"/>
              </a:rPr>
              <a:t>Q</a:t>
            </a:r>
            <a:r>
              <a:rPr lang="zh-CN" altLang="en-US" smtClean="0">
                <a:sym typeface="Symbol" pitchFamily="18" charset="2"/>
              </a:rPr>
              <a:t>为</a:t>
            </a:r>
            <a:r>
              <a:rPr lang="en-US" altLang="zh-CN" smtClean="0">
                <a:sym typeface="Symbol" pitchFamily="18" charset="2"/>
              </a:rPr>
              <a:t>F</a:t>
            </a:r>
            <a:r>
              <a:rPr lang="zh-CN" altLang="en-US" smtClean="0">
                <a:sym typeface="Symbol" pitchFamily="18" charset="2"/>
              </a:rPr>
              <a:t>。</a:t>
            </a:r>
            <a:endParaRPr lang="zh-CN" altLang="en-US" smtClean="0"/>
          </a:p>
          <a:p>
            <a:pPr>
              <a:spcAft>
                <a:spcPts val="1800"/>
              </a:spcAft>
              <a:tabLst>
                <a:tab pos="625475" algn="l"/>
              </a:tabLst>
            </a:pPr>
            <a:r>
              <a:rPr lang="zh-CN" altLang="en-US" smtClean="0">
                <a:solidFill>
                  <a:srgbClr val="FF0000"/>
                </a:solidFill>
              </a:rPr>
              <a:t>例：</a:t>
            </a:r>
            <a:endParaRPr lang="en-US" altLang="zh-CN" smtClean="0">
              <a:solidFill>
                <a:srgbClr val="FF0000"/>
              </a:solidFill>
            </a:endParaRPr>
          </a:p>
          <a:p>
            <a:pPr marL="530225" lvl="1" indent="-319088">
              <a:tabLst>
                <a:tab pos="625475" algn="l"/>
              </a:tabLst>
            </a:pPr>
            <a:r>
              <a:rPr lang="en-US" altLang="zh-CN" smtClean="0"/>
              <a:t>P</a:t>
            </a:r>
            <a:r>
              <a:rPr lang="zh-CN" altLang="en-US" smtClean="0"/>
              <a:t>：</a:t>
            </a:r>
            <a:r>
              <a:rPr lang="en-US" altLang="zh-CN" smtClean="0"/>
              <a:t>Tigers are wild animals.</a:t>
            </a:r>
          </a:p>
          <a:p>
            <a:pPr marL="530225" lvl="1" indent="-319088">
              <a:tabLst>
                <a:tab pos="625475" algn="l"/>
              </a:tabLst>
            </a:pPr>
            <a:r>
              <a:rPr lang="en-US" altLang="zh-CN" smtClean="0"/>
              <a:t>Q</a:t>
            </a:r>
            <a:r>
              <a:rPr lang="zh-CN" altLang="en-US" smtClean="0"/>
              <a:t>：长沙是中国的首都。</a:t>
            </a:r>
            <a:endParaRPr lang="en-US" altLang="zh-CN" smtClean="0"/>
          </a:p>
          <a:p>
            <a:pPr marL="530225" lvl="1" indent="-319088">
              <a:tabLst>
                <a:tab pos="625475" algn="l"/>
              </a:tabLst>
            </a:pPr>
            <a:r>
              <a:rPr lang="en-US" altLang="zh-CN" smtClean="0"/>
              <a:t>P∧Q</a:t>
            </a:r>
            <a:r>
              <a:rPr lang="zh-CN" altLang="en-US" smtClean="0"/>
              <a:t>：假的</a:t>
            </a:r>
            <a:r>
              <a:rPr lang="en-US" altLang="zh-CN" smtClean="0"/>
              <a:t>,false</a:t>
            </a:r>
            <a:r>
              <a:rPr lang="zh-CN" altLang="en-US" smtClean="0"/>
              <a:t>。</a:t>
            </a:r>
            <a:endParaRPr lang="en-US" altLang="zh-CN" smtClean="0"/>
          </a:p>
          <a:p>
            <a:pPr marL="530225" lvl="1" indent="-319088">
              <a:tabLst>
                <a:tab pos="625475" algn="l"/>
              </a:tabLst>
            </a:pPr>
            <a:r>
              <a:rPr lang="en-US" altLang="zh-CN" smtClean="0">
                <a:latin typeface="Comic Sans MS" pitchFamily="66" charset="0"/>
              </a:rPr>
              <a:t>~</a:t>
            </a:r>
            <a:r>
              <a:rPr lang="en-US" altLang="zh-CN" smtClean="0"/>
              <a:t>(P∧Q)</a:t>
            </a:r>
            <a:r>
              <a:rPr lang="zh-CN" altLang="en-US" smtClean="0"/>
              <a:t>：真的</a:t>
            </a:r>
            <a:r>
              <a:rPr lang="en-US" altLang="zh-CN" smtClean="0"/>
              <a:t>,true</a:t>
            </a:r>
            <a:r>
              <a:rPr lang="zh-CN" altLang="en-US" smtClean="0"/>
              <a:t>。</a:t>
            </a:r>
          </a:p>
        </p:txBody>
      </p:sp>
      <p:sp>
        <p:nvSpPr>
          <p:cNvPr id="4" name="灯片编号占位符 3"/>
          <p:cNvSpPr>
            <a:spLocks noGrp="1"/>
          </p:cNvSpPr>
          <p:nvPr>
            <p:ph type="sldNum" sz="quarter" idx="12"/>
          </p:nvPr>
        </p:nvSpPr>
        <p:spPr/>
        <p:txBody>
          <a:bodyPr/>
          <a:lstStyle/>
          <a:p>
            <a:pPr>
              <a:defRPr/>
            </a:pPr>
            <a:fld id="{BD22230D-9B56-4DB9-A826-153ACF6FFAB3}" type="slidenum">
              <a:rPr lang="en-US" altLang="zh-CN"/>
              <a:pPr>
                <a:defRPr/>
              </a:pPr>
              <a:t>12</a:t>
            </a:fld>
            <a:endParaRPr lang="en-US" altLang="zh-CN" dirty="0"/>
          </a:p>
        </p:txBody>
      </p:sp>
      <p:graphicFrame>
        <p:nvGraphicFramePr>
          <p:cNvPr id="6" name="Group 39"/>
          <p:cNvGraphicFramePr>
            <a:graphicFrameLocks noGrp="1"/>
          </p:cNvGraphicFramePr>
          <p:nvPr/>
        </p:nvGraphicFramePr>
        <p:xfrm>
          <a:off x="5795963" y="3141663"/>
          <a:ext cx="2592387" cy="2293937"/>
        </p:xfrm>
        <a:graphic>
          <a:graphicData uri="http://schemas.openxmlformats.org/drawingml/2006/table">
            <a:tbl>
              <a:tblPr/>
              <a:tblGrid>
                <a:gridCol w="733425"/>
                <a:gridCol w="730250"/>
                <a:gridCol w="1128712"/>
              </a:tblGrid>
              <a:tr h="4587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FF0000"/>
                          </a:solidFill>
                          <a:effectLst/>
                          <a:latin typeface="楷体" pitchFamily="49" charset="-122"/>
                          <a:ea typeface="楷体" pitchFamily="49" charset="-122"/>
                          <a:cs typeface="楷体_GB2312"/>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FF0000"/>
                          </a:solidFill>
                          <a:effectLst/>
                          <a:latin typeface="楷体" pitchFamily="49" charset="-122"/>
                          <a:ea typeface="楷体" pitchFamily="49" charset="-122"/>
                          <a:cs typeface="楷体_GB2312"/>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FF0000"/>
                          </a:solidFill>
                          <a:effectLst/>
                          <a:latin typeface="楷体" pitchFamily="49" charset="-122"/>
                          <a:ea typeface="楷体" pitchFamily="49" charset="-122"/>
                          <a:cs typeface="楷体_GB2312"/>
                        </a:rPr>
                        <a:t>P∧Q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7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7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7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7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1"/>
          <p:cNvSpPr>
            <a:spLocks noGrp="1"/>
          </p:cNvSpPr>
          <p:nvPr>
            <p:ph type="title"/>
          </p:nvPr>
        </p:nvSpPr>
        <p:spPr>
          <a:xfrm>
            <a:off x="684213" y="333375"/>
            <a:ext cx="7772400" cy="647700"/>
          </a:xfrm>
        </p:spPr>
        <p:txBody>
          <a:bodyPr/>
          <a:lstStyle/>
          <a:p>
            <a:r>
              <a:rPr lang="zh-CN" altLang="en-US" smtClean="0"/>
              <a:t>联结词基本概念（续</a:t>
            </a:r>
            <a:r>
              <a:rPr lang="en-US" altLang="zh-CN" smtClean="0"/>
              <a:t>2</a:t>
            </a:r>
            <a:r>
              <a:rPr lang="zh-CN" altLang="en-US" smtClean="0"/>
              <a:t>）</a:t>
            </a:r>
          </a:p>
        </p:txBody>
      </p:sp>
      <p:sp>
        <p:nvSpPr>
          <p:cNvPr id="3" name="内容占位符 2"/>
          <p:cNvSpPr>
            <a:spLocks noGrp="1"/>
          </p:cNvSpPr>
          <p:nvPr>
            <p:ph idx="1"/>
          </p:nvPr>
        </p:nvSpPr>
        <p:spPr>
          <a:xfrm>
            <a:off x="971550" y="4005263"/>
            <a:ext cx="3671888" cy="1655762"/>
          </a:xfrm>
        </p:spPr>
        <p:txBody>
          <a:bodyPr/>
          <a:lstStyle/>
          <a:p>
            <a:pPr>
              <a:buFont typeface="Wingdings" pitchFamily="2" charset="2"/>
              <a:buChar char="l"/>
            </a:pPr>
            <a:r>
              <a:rPr lang="en-US" altLang="zh-CN" sz="2200" smtClean="0"/>
              <a:t>P</a:t>
            </a:r>
            <a:r>
              <a:rPr lang="zh-CN" altLang="en-US" sz="2200" smtClean="0"/>
              <a:t>：我是教师。</a:t>
            </a:r>
            <a:endParaRPr lang="en-US" altLang="zh-CN" sz="2200" smtClean="0"/>
          </a:p>
          <a:p>
            <a:pPr>
              <a:buFont typeface="Wingdings" pitchFamily="2" charset="2"/>
              <a:buChar char="l"/>
            </a:pPr>
            <a:r>
              <a:rPr lang="en-US" altLang="zh-CN" sz="2200" smtClean="0"/>
              <a:t>Q</a:t>
            </a:r>
            <a:r>
              <a:rPr lang="zh-CN" altLang="en-US" sz="2200" smtClean="0"/>
              <a:t>：我是运动员。</a:t>
            </a:r>
            <a:endParaRPr lang="en-US" altLang="zh-CN" sz="2200" smtClean="0"/>
          </a:p>
          <a:p>
            <a:pPr>
              <a:buFont typeface="Wingdings" pitchFamily="2" charset="2"/>
              <a:buChar char="l"/>
            </a:pPr>
            <a:r>
              <a:rPr kumimoji="0" lang="en-US" altLang="zh-CN" sz="2200" smtClean="0">
                <a:solidFill>
                  <a:srgbClr val="0033CC"/>
                </a:solidFill>
              </a:rPr>
              <a:t>P</a:t>
            </a:r>
            <a:r>
              <a:rPr lang="el-GR" altLang="zh-CN" sz="2200" smtClean="0">
                <a:solidFill>
                  <a:srgbClr val="0033CC"/>
                </a:solidFill>
              </a:rPr>
              <a:t>∨</a:t>
            </a:r>
            <a:r>
              <a:rPr kumimoji="0" lang="en-US" altLang="zh-CN" sz="2200" smtClean="0">
                <a:solidFill>
                  <a:srgbClr val="0033CC"/>
                </a:solidFill>
              </a:rPr>
              <a:t>Q</a:t>
            </a:r>
            <a:r>
              <a:rPr kumimoji="0" lang="zh-CN" altLang="en-US" sz="2200" smtClean="0">
                <a:solidFill>
                  <a:srgbClr val="0033CC"/>
                </a:solidFill>
              </a:rPr>
              <a:t>：真的，</a:t>
            </a:r>
            <a:r>
              <a:rPr kumimoji="0" lang="en-US" altLang="zh-CN" sz="2200" smtClean="0">
                <a:solidFill>
                  <a:srgbClr val="0033CC"/>
                </a:solidFill>
              </a:rPr>
              <a:t>true</a:t>
            </a:r>
          </a:p>
          <a:p>
            <a:endParaRPr lang="zh-CN" altLang="en-US" sz="2200" smtClean="0"/>
          </a:p>
        </p:txBody>
      </p:sp>
      <p:sp>
        <p:nvSpPr>
          <p:cNvPr id="4" name="灯片编号占位符 3"/>
          <p:cNvSpPr>
            <a:spLocks noGrp="1"/>
          </p:cNvSpPr>
          <p:nvPr>
            <p:ph type="sldNum" sz="quarter" idx="12"/>
          </p:nvPr>
        </p:nvSpPr>
        <p:spPr/>
        <p:txBody>
          <a:bodyPr/>
          <a:lstStyle/>
          <a:p>
            <a:pPr>
              <a:defRPr/>
            </a:pPr>
            <a:fld id="{7BDA26F3-1F27-42F0-AC37-1C70D47248B9}" type="slidenum">
              <a:rPr lang="en-US" altLang="zh-CN"/>
              <a:pPr>
                <a:defRPr/>
              </a:pPr>
              <a:t>13</a:t>
            </a:fld>
            <a:endParaRPr lang="en-US" altLang="zh-CN" dirty="0"/>
          </a:p>
        </p:txBody>
      </p:sp>
      <p:graphicFrame>
        <p:nvGraphicFramePr>
          <p:cNvPr id="5" name="Group 39"/>
          <p:cNvGraphicFramePr>
            <a:graphicFrameLocks noGrp="1"/>
          </p:cNvGraphicFramePr>
          <p:nvPr/>
        </p:nvGraphicFramePr>
        <p:xfrm>
          <a:off x="5364163" y="3365500"/>
          <a:ext cx="2592387" cy="2293938"/>
        </p:xfrm>
        <a:graphic>
          <a:graphicData uri="http://schemas.openxmlformats.org/drawingml/2006/table">
            <a:tbl>
              <a:tblPr/>
              <a:tblGrid>
                <a:gridCol w="733425"/>
                <a:gridCol w="730250"/>
                <a:gridCol w="1128712"/>
              </a:tblGrid>
              <a:tr h="4587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FF0000"/>
                          </a:solidFill>
                          <a:effectLst/>
                          <a:latin typeface="楷体" pitchFamily="49" charset="-122"/>
                          <a:ea typeface="楷体" pitchFamily="49" charset="-122"/>
                          <a:cs typeface="楷体_GB2312"/>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FF0000"/>
                          </a:solidFill>
                          <a:effectLst/>
                          <a:latin typeface="楷体" pitchFamily="49" charset="-122"/>
                          <a:ea typeface="楷体" pitchFamily="49" charset="-122"/>
                          <a:cs typeface="楷体_GB2312"/>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FF0000"/>
                          </a:solidFill>
                          <a:effectLst/>
                          <a:latin typeface="楷体" pitchFamily="49" charset="-122"/>
                          <a:ea typeface="楷体" pitchFamily="49" charset="-122"/>
                          <a:cs typeface="楷体_GB2312"/>
                        </a:rPr>
                        <a:t>P</a:t>
                      </a:r>
                      <a:r>
                        <a:rPr kumimoji="0" lang="el-GR" altLang="zh-CN" sz="2400" b="0" i="0" u="none" strike="noStrike" cap="none" normalizeH="0" baseline="0" smtClean="0">
                          <a:ln>
                            <a:noFill/>
                          </a:ln>
                          <a:solidFill>
                            <a:srgbClr val="FF0000"/>
                          </a:solidFill>
                          <a:effectLst/>
                          <a:latin typeface="楷体" pitchFamily="49" charset="-122"/>
                          <a:ea typeface="楷体" pitchFamily="49" charset="-122"/>
                          <a:cs typeface="楷体_GB2312"/>
                        </a:rPr>
                        <a:t>∨</a:t>
                      </a:r>
                      <a:r>
                        <a:rPr kumimoji="0" lang="en-US" altLang="zh-CN" sz="2400" b="0" i="0" u="none" strike="noStrike" cap="none" normalizeH="0" baseline="0" smtClean="0">
                          <a:ln>
                            <a:noFill/>
                          </a:ln>
                          <a:solidFill>
                            <a:srgbClr val="FF0000"/>
                          </a:solidFill>
                          <a:effectLst/>
                          <a:latin typeface="楷体" pitchFamily="49" charset="-122"/>
                          <a:ea typeface="楷体" pitchFamily="49" charset="-122"/>
                          <a:cs typeface="楷体_GB2312"/>
                        </a:rPr>
                        <a:t>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7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7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7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7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0990" name="矩形 5"/>
          <p:cNvSpPr>
            <a:spLocks noChangeArrowheads="1"/>
          </p:cNvSpPr>
          <p:nvPr/>
        </p:nvSpPr>
        <p:spPr bwMode="auto">
          <a:xfrm>
            <a:off x="684213" y="1557338"/>
            <a:ext cx="8064500" cy="1308100"/>
          </a:xfrm>
          <a:prstGeom prst="rect">
            <a:avLst/>
          </a:prstGeom>
          <a:noFill/>
          <a:ln w="9525" algn="ctr">
            <a:noFill/>
            <a:round/>
            <a:headEnd/>
            <a:tailEnd type="triangle" w="med" len="med"/>
          </a:ln>
        </p:spPr>
        <p:txBody>
          <a:bodyPr lIns="0" tIns="0" rIns="0" bIns="0">
            <a:spAutoFit/>
          </a:bodyPr>
          <a:lstStyle/>
          <a:p>
            <a:pPr marL="182563" lvl="1">
              <a:lnSpc>
                <a:spcPct val="120000"/>
              </a:lnSpc>
              <a:spcBef>
                <a:spcPct val="20000"/>
              </a:spcBef>
            </a:pPr>
            <a:r>
              <a:rPr lang="en-US" altLang="zh-CN">
                <a:solidFill>
                  <a:srgbClr val="0033CC"/>
                </a:solidFill>
                <a:latin typeface="楷体" pitchFamily="49" charset="-122"/>
                <a:ea typeface="楷体" pitchFamily="49" charset="-122"/>
                <a:sym typeface="Symbol" pitchFamily="18" charset="2"/>
              </a:rPr>
              <a:t>3</a:t>
            </a:r>
            <a:r>
              <a:rPr lang="zh-CN" altLang="en-US">
                <a:solidFill>
                  <a:srgbClr val="0033CC"/>
                </a:solidFill>
                <a:latin typeface="楷体" pitchFamily="49" charset="-122"/>
                <a:ea typeface="楷体" pitchFamily="49" charset="-122"/>
                <a:sym typeface="Symbol" pitchFamily="18" charset="2"/>
              </a:rPr>
              <a:t>、</a:t>
            </a:r>
            <a:r>
              <a:rPr lang="zh-CN" altLang="en-US">
                <a:solidFill>
                  <a:srgbClr val="FF0000"/>
                </a:solidFill>
                <a:latin typeface="楷体" pitchFamily="49" charset="-122"/>
                <a:ea typeface="楷体" pitchFamily="49" charset="-122"/>
                <a:sym typeface="Symbol" pitchFamily="18" charset="2"/>
              </a:rPr>
              <a:t>析取： </a:t>
            </a:r>
            <a:r>
              <a:rPr kumimoji="0" lang="el-GR" altLang="zh-CN">
                <a:solidFill>
                  <a:srgbClr val="FF0000"/>
                </a:solidFill>
                <a:ea typeface="楷体" pitchFamily="49" charset="-122"/>
              </a:rPr>
              <a:t>∨</a:t>
            </a:r>
            <a:endParaRPr lang="en-US" altLang="zh-CN">
              <a:solidFill>
                <a:srgbClr val="FF0000"/>
              </a:solidFill>
              <a:latin typeface="楷体" pitchFamily="49" charset="-122"/>
              <a:ea typeface="楷体" pitchFamily="49" charset="-122"/>
              <a:sym typeface="Symbol" pitchFamily="18" charset="2"/>
            </a:endParaRPr>
          </a:p>
          <a:p>
            <a:pPr marL="625475" lvl="2" indent="-268288">
              <a:lnSpc>
                <a:spcPct val="120000"/>
              </a:lnSpc>
              <a:spcBef>
                <a:spcPct val="20000"/>
              </a:spcBef>
              <a:buSzPct val="60000"/>
              <a:buFont typeface="Wingdings" pitchFamily="2" charset="2"/>
              <a:buChar char="l"/>
            </a:pPr>
            <a:r>
              <a:rPr lang="zh-CN" altLang="en-US" sz="2200">
                <a:solidFill>
                  <a:srgbClr val="0033CC"/>
                </a:solidFill>
                <a:latin typeface="楷体" pitchFamily="49" charset="-122"/>
                <a:ea typeface="楷体" pitchFamily="49" charset="-122"/>
                <a:sym typeface="Symbol" pitchFamily="18" charset="2"/>
              </a:rPr>
              <a:t>设</a:t>
            </a:r>
            <a:r>
              <a:rPr lang="en-US" altLang="zh-CN" sz="2200">
                <a:solidFill>
                  <a:srgbClr val="0033CC"/>
                </a:solidFill>
                <a:latin typeface="楷体" pitchFamily="49" charset="-122"/>
                <a:ea typeface="楷体" pitchFamily="49" charset="-122"/>
                <a:sym typeface="Symbol" pitchFamily="18" charset="2"/>
              </a:rPr>
              <a:t>P</a:t>
            </a:r>
            <a:r>
              <a:rPr lang="zh-CN" altLang="en-US" sz="2200">
                <a:solidFill>
                  <a:srgbClr val="0033CC"/>
                </a:solidFill>
                <a:latin typeface="楷体" pitchFamily="49" charset="-122"/>
                <a:ea typeface="楷体" pitchFamily="49" charset="-122"/>
                <a:sym typeface="Symbol" pitchFamily="18" charset="2"/>
              </a:rPr>
              <a:t>、</a:t>
            </a:r>
            <a:r>
              <a:rPr lang="en-US" altLang="zh-CN" sz="2200">
                <a:solidFill>
                  <a:srgbClr val="0033CC"/>
                </a:solidFill>
                <a:latin typeface="楷体" pitchFamily="49" charset="-122"/>
                <a:ea typeface="楷体" pitchFamily="49" charset="-122"/>
                <a:sym typeface="Symbol" pitchFamily="18" charset="2"/>
              </a:rPr>
              <a:t>Q</a:t>
            </a:r>
            <a:r>
              <a:rPr lang="zh-CN" altLang="en-US" sz="2200">
                <a:solidFill>
                  <a:srgbClr val="0033CC"/>
                </a:solidFill>
                <a:latin typeface="楷体" pitchFamily="49" charset="-122"/>
                <a:ea typeface="楷体" pitchFamily="49" charset="-122"/>
                <a:sym typeface="Symbol" pitchFamily="18" charset="2"/>
              </a:rPr>
              <a:t>是两个命题，</a:t>
            </a:r>
            <a:r>
              <a:rPr lang="en-US" altLang="zh-CN" sz="2200">
                <a:solidFill>
                  <a:srgbClr val="0033CC"/>
                </a:solidFill>
                <a:latin typeface="楷体" pitchFamily="49" charset="-122"/>
                <a:ea typeface="楷体" pitchFamily="49" charset="-122"/>
                <a:sym typeface="Symbol" pitchFamily="18" charset="2"/>
              </a:rPr>
              <a:t>P</a:t>
            </a:r>
            <a:r>
              <a:rPr lang="zh-CN" altLang="en-US" sz="2200">
                <a:solidFill>
                  <a:srgbClr val="0033CC"/>
                </a:solidFill>
                <a:latin typeface="楷体" pitchFamily="49" charset="-122"/>
                <a:ea typeface="楷体" pitchFamily="49" charset="-122"/>
                <a:sym typeface="Symbol" pitchFamily="18" charset="2"/>
              </a:rPr>
              <a:t>与</a:t>
            </a:r>
            <a:r>
              <a:rPr lang="en-US" altLang="zh-CN" sz="2200">
                <a:solidFill>
                  <a:srgbClr val="0033CC"/>
                </a:solidFill>
                <a:latin typeface="楷体" pitchFamily="49" charset="-122"/>
                <a:ea typeface="楷体" pitchFamily="49" charset="-122"/>
                <a:sym typeface="Symbol" pitchFamily="18" charset="2"/>
              </a:rPr>
              <a:t>Q</a:t>
            </a:r>
            <a:r>
              <a:rPr lang="zh-CN" altLang="en-US" sz="2200">
                <a:solidFill>
                  <a:srgbClr val="0033CC"/>
                </a:solidFill>
                <a:latin typeface="楷体" pitchFamily="49" charset="-122"/>
                <a:ea typeface="楷体" pitchFamily="49" charset="-122"/>
                <a:sym typeface="Symbol" pitchFamily="18" charset="2"/>
              </a:rPr>
              <a:t>的析取是一个复合命题，记为</a:t>
            </a:r>
            <a:r>
              <a:rPr lang="en-US" altLang="zh-CN" sz="2200">
                <a:solidFill>
                  <a:srgbClr val="0033CC"/>
                </a:solidFill>
                <a:latin typeface="楷体" pitchFamily="49" charset="-122"/>
                <a:ea typeface="楷体" pitchFamily="49" charset="-122"/>
                <a:sym typeface="Symbol" pitchFamily="18" charset="2"/>
              </a:rPr>
              <a:t>P</a:t>
            </a:r>
            <a:r>
              <a:rPr lang="el-GR" altLang="zh-CN" sz="2200">
                <a:solidFill>
                  <a:srgbClr val="0033CC"/>
                </a:solidFill>
                <a:latin typeface="楷体" pitchFamily="49" charset="-122"/>
                <a:ea typeface="楷体" pitchFamily="49" charset="-122"/>
              </a:rPr>
              <a:t>∨</a:t>
            </a:r>
            <a:r>
              <a:rPr lang="en-US" altLang="zh-CN" sz="2200">
                <a:solidFill>
                  <a:srgbClr val="0033CC"/>
                </a:solidFill>
                <a:latin typeface="楷体" pitchFamily="49" charset="-122"/>
                <a:ea typeface="楷体" pitchFamily="49" charset="-122"/>
                <a:sym typeface="Symbol" pitchFamily="18" charset="2"/>
              </a:rPr>
              <a:t>Q</a:t>
            </a:r>
            <a:r>
              <a:rPr lang="zh-CN" altLang="en-US" sz="2200">
                <a:solidFill>
                  <a:srgbClr val="0033CC"/>
                </a:solidFill>
                <a:latin typeface="楷体" pitchFamily="49" charset="-122"/>
                <a:ea typeface="楷体" pitchFamily="49" charset="-122"/>
                <a:sym typeface="Symbol" pitchFamily="18" charset="2"/>
              </a:rPr>
              <a:t>。当且仅当</a:t>
            </a:r>
            <a:r>
              <a:rPr lang="en-US" altLang="zh-CN" sz="2200">
                <a:solidFill>
                  <a:srgbClr val="0033CC"/>
                </a:solidFill>
                <a:latin typeface="楷体" pitchFamily="49" charset="-122"/>
                <a:ea typeface="楷体" pitchFamily="49" charset="-122"/>
                <a:sym typeface="Symbol" pitchFamily="18" charset="2"/>
              </a:rPr>
              <a:t>P</a:t>
            </a:r>
            <a:r>
              <a:rPr lang="zh-CN" altLang="en-US" sz="2200">
                <a:solidFill>
                  <a:srgbClr val="0033CC"/>
                </a:solidFill>
                <a:latin typeface="楷体" pitchFamily="49" charset="-122"/>
                <a:ea typeface="楷体" pitchFamily="49" charset="-122"/>
                <a:sym typeface="Symbol" pitchFamily="18" charset="2"/>
              </a:rPr>
              <a:t>，</a:t>
            </a:r>
            <a:r>
              <a:rPr lang="en-US" altLang="zh-CN" sz="2200">
                <a:solidFill>
                  <a:srgbClr val="0033CC"/>
                </a:solidFill>
                <a:latin typeface="楷体" pitchFamily="49" charset="-122"/>
                <a:ea typeface="楷体" pitchFamily="49" charset="-122"/>
                <a:sym typeface="Symbol" pitchFamily="18" charset="2"/>
              </a:rPr>
              <a:t>Q</a:t>
            </a:r>
            <a:r>
              <a:rPr lang="zh-CN" altLang="en-US" sz="2200">
                <a:solidFill>
                  <a:srgbClr val="0033CC"/>
                </a:solidFill>
                <a:latin typeface="楷体" pitchFamily="49" charset="-122"/>
                <a:ea typeface="楷体" pitchFamily="49" charset="-122"/>
                <a:sym typeface="Symbol" pitchFamily="18" charset="2"/>
              </a:rPr>
              <a:t>同为</a:t>
            </a:r>
            <a:r>
              <a:rPr lang="en-US" altLang="zh-CN" sz="2200">
                <a:solidFill>
                  <a:srgbClr val="0033CC"/>
                </a:solidFill>
                <a:latin typeface="楷体" pitchFamily="49" charset="-122"/>
                <a:ea typeface="楷体" pitchFamily="49" charset="-122"/>
                <a:sym typeface="Symbol" pitchFamily="18" charset="2"/>
              </a:rPr>
              <a:t>F</a:t>
            </a:r>
            <a:r>
              <a:rPr lang="zh-CN" altLang="en-US" sz="2200">
                <a:solidFill>
                  <a:srgbClr val="0033CC"/>
                </a:solidFill>
                <a:latin typeface="楷体" pitchFamily="49" charset="-122"/>
                <a:ea typeface="楷体" pitchFamily="49" charset="-122"/>
                <a:sym typeface="Symbol" pitchFamily="18" charset="2"/>
              </a:rPr>
              <a:t>时， </a:t>
            </a:r>
            <a:r>
              <a:rPr lang="en-US" altLang="zh-CN" sz="2200">
                <a:solidFill>
                  <a:srgbClr val="0033CC"/>
                </a:solidFill>
                <a:latin typeface="楷体" pitchFamily="49" charset="-122"/>
                <a:ea typeface="楷体" pitchFamily="49" charset="-122"/>
                <a:sym typeface="Symbol" pitchFamily="18" charset="2"/>
              </a:rPr>
              <a:t>P</a:t>
            </a:r>
            <a:r>
              <a:rPr lang="el-GR" altLang="zh-CN" sz="2200">
                <a:solidFill>
                  <a:srgbClr val="0033CC"/>
                </a:solidFill>
                <a:latin typeface="楷体" pitchFamily="49" charset="-122"/>
                <a:ea typeface="楷体" pitchFamily="49" charset="-122"/>
              </a:rPr>
              <a:t>∨</a:t>
            </a:r>
            <a:r>
              <a:rPr lang="en-US" altLang="zh-CN" sz="2200">
                <a:solidFill>
                  <a:srgbClr val="0033CC"/>
                </a:solidFill>
                <a:latin typeface="楷体" pitchFamily="49" charset="-122"/>
                <a:ea typeface="楷体" pitchFamily="49" charset="-122"/>
                <a:sym typeface="Symbol" pitchFamily="18" charset="2"/>
              </a:rPr>
              <a:t>Q</a:t>
            </a:r>
            <a:r>
              <a:rPr lang="zh-CN" altLang="en-US" sz="2200">
                <a:solidFill>
                  <a:srgbClr val="0033CC"/>
                </a:solidFill>
                <a:latin typeface="楷体" pitchFamily="49" charset="-122"/>
                <a:ea typeface="楷体" pitchFamily="49" charset="-122"/>
                <a:sym typeface="Symbol" pitchFamily="18" charset="2"/>
              </a:rPr>
              <a:t>为</a:t>
            </a:r>
            <a:r>
              <a:rPr lang="en-US" altLang="zh-CN" sz="2200">
                <a:solidFill>
                  <a:srgbClr val="0033CC"/>
                </a:solidFill>
                <a:latin typeface="楷体" pitchFamily="49" charset="-122"/>
                <a:ea typeface="楷体" pitchFamily="49" charset="-122"/>
                <a:sym typeface="Symbol" pitchFamily="18" charset="2"/>
              </a:rPr>
              <a:t>F</a:t>
            </a:r>
            <a:r>
              <a:rPr lang="zh-CN" altLang="en-US" sz="2200">
                <a:solidFill>
                  <a:srgbClr val="0033CC"/>
                </a:solidFill>
                <a:latin typeface="楷体" pitchFamily="49" charset="-122"/>
                <a:ea typeface="楷体" pitchFamily="49" charset="-122"/>
                <a:sym typeface="Symbol" pitchFamily="18" charset="2"/>
              </a:rPr>
              <a:t>，否则</a:t>
            </a:r>
            <a:r>
              <a:rPr lang="en-US" altLang="zh-CN" sz="2200">
                <a:solidFill>
                  <a:srgbClr val="0033CC"/>
                </a:solidFill>
                <a:latin typeface="楷体" pitchFamily="49" charset="-122"/>
                <a:ea typeface="楷体" pitchFamily="49" charset="-122"/>
                <a:sym typeface="Symbol" pitchFamily="18" charset="2"/>
              </a:rPr>
              <a:t>P</a:t>
            </a:r>
            <a:r>
              <a:rPr lang="el-GR" altLang="zh-CN" sz="2200">
                <a:solidFill>
                  <a:srgbClr val="0033CC"/>
                </a:solidFill>
                <a:latin typeface="楷体" pitchFamily="49" charset="-122"/>
                <a:ea typeface="楷体" pitchFamily="49" charset="-122"/>
              </a:rPr>
              <a:t>∨</a:t>
            </a:r>
            <a:r>
              <a:rPr lang="en-US" altLang="zh-CN" sz="2200">
                <a:solidFill>
                  <a:srgbClr val="0033CC"/>
                </a:solidFill>
                <a:latin typeface="楷体" pitchFamily="49" charset="-122"/>
                <a:ea typeface="楷体" pitchFamily="49" charset="-122"/>
                <a:sym typeface="Symbol" pitchFamily="18" charset="2"/>
              </a:rPr>
              <a:t>Q</a:t>
            </a:r>
            <a:r>
              <a:rPr lang="zh-CN" altLang="en-US" sz="2200">
                <a:solidFill>
                  <a:srgbClr val="0033CC"/>
                </a:solidFill>
                <a:latin typeface="楷体" pitchFamily="49" charset="-122"/>
                <a:ea typeface="楷体" pitchFamily="49" charset="-122"/>
                <a:sym typeface="Symbol" pitchFamily="18" charset="2"/>
              </a:rPr>
              <a:t>为</a:t>
            </a:r>
            <a:r>
              <a:rPr lang="en-US" altLang="zh-CN" sz="2200">
                <a:solidFill>
                  <a:srgbClr val="0033CC"/>
                </a:solidFill>
                <a:latin typeface="楷体" pitchFamily="49" charset="-122"/>
                <a:ea typeface="楷体" pitchFamily="49" charset="-122"/>
                <a:sym typeface="Symbol" pitchFamily="18" charset="2"/>
              </a:rPr>
              <a:t>T</a:t>
            </a:r>
            <a:r>
              <a:rPr lang="zh-CN" altLang="en-US" sz="2200">
                <a:solidFill>
                  <a:srgbClr val="0033CC"/>
                </a:solidFill>
                <a:latin typeface="楷体" pitchFamily="49" charset="-122"/>
                <a:ea typeface="楷体" pitchFamily="49" charset="-122"/>
                <a:sym typeface="Symbol" pitchFamily="18" charset="2"/>
              </a:rPr>
              <a:t>。</a:t>
            </a:r>
          </a:p>
        </p:txBody>
      </p:sp>
      <p:sp>
        <p:nvSpPr>
          <p:cNvPr id="7" name="内容占位符 2"/>
          <p:cNvSpPr txBox="1">
            <a:spLocks/>
          </p:cNvSpPr>
          <p:nvPr/>
        </p:nvSpPr>
        <p:spPr bwMode="auto">
          <a:xfrm>
            <a:off x="771525" y="3213100"/>
            <a:ext cx="1582738" cy="647700"/>
          </a:xfrm>
          <a:prstGeom prst="rect">
            <a:avLst/>
          </a:prstGeom>
          <a:noFill/>
          <a:ln w="9525">
            <a:noFill/>
            <a:miter lim="800000"/>
            <a:headEnd/>
            <a:tailEnd/>
          </a:ln>
        </p:spPr>
        <p:txBody>
          <a:bodyPr/>
          <a:lstStyle/>
          <a:p>
            <a:pPr marL="342900" indent="-342900" eaLnBrk="0" hangingPunct="0">
              <a:lnSpc>
                <a:spcPct val="110000"/>
              </a:lnSpc>
              <a:spcBef>
                <a:spcPct val="20000"/>
              </a:spcBef>
              <a:spcAft>
                <a:spcPts val="600"/>
              </a:spcAft>
              <a:buClr>
                <a:srgbClr val="0000FF"/>
              </a:buClr>
              <a:buSzPct val="60000"/>
              <a:buFont typeface="Wingdings" pitchFamily="2" charset="2"/>
              <a:buChar char="n"/>
              <a:defRPr/>
            </a:pPr>
            <a:r>
              <a:rPr lang="zh-CN" altLang="en-US" kern="0" dirty="0">
                <a:solidFill>
                  <a:srgbClr val="FF0000"/>
                </a:solidFill>
                <a:latin typeface="楷体" pitchFamily="49" charset="-122"/>
                <a:ea typeface="楷体" pitchFamily="49" charset="-122"/>
                <a:cs typeface="+mn-cs"/>
              </a:rPr>
              <a:t>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blinds(horizontal)">
                                      <p:cBhvr>
                                        <p:cTn id="10" dur="500"/>
                                        <p:tgtEl>
                                          <p:spTgt spid="3">
                                            <p:txEl>
                                              <p:pRg st="0" end="0"/>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blinds(horizontal)">
                                      <p:cBhvr>
                                        <p:cTn id="13" dur="500"/>
                                        <p:tgtEl>
                                          <p:spTgt spid="3">
                                            <p:txEl>
                                              <p:pRg st="1" end="1"/>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blinds(horizontal)">
                                      <p:cBhvr>
                                        <p:cTn id="1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1"/>
          <p:cNvSpPr>
            <a:spLocks noGrp="1"/>
          </p:cNvSpPr>
          <p:nvPr>
            <p:ph type="title"/>
          </p:nvPr>
        </p:nvSpPr>
        <p:spPr>
          <a:xfrm>
            <a:off x="684213" y="333375"/>
            <a:ext cx="7772400" cy="647700"/>
          </a:xfrm>
        </p:spPr>
        <p:txBody>
          <a:bodyPr/>
          <a:lstStyle/>
          <a:p>
            <a:r>
              <a:rPr lang="zh-CN" altLang="en-US" smtClean="0"/>
              <a:t>注意</a:t>
            </a:r>
          </a:p>
        </p:txBody>
      </p:sp>
      <p:sp>
        <p:nvSpPr>
          <p:cNvPr id="41986" name="内容占位符 2"/>
          <p:cNvSpPr>
            <a:spLocks noGrp="1"/>
          </p:cNvSpPr>
          <p:nvPr>
            <p:ph idx="1"/>
          </p:nvPr>
        </p:nvSpPr>
        <p:spPr>
          <a:xfrm>
            <a:off x="468313" y="1341438"/>
            <a:ext cx="8207375" cy="5111750"/>
          </a:xfrm>
        </p:spPr>
        <p:txBody>
          <a:bodyPr/>
          <a:lstStyle/>
          <a:p>
            <a:r>
              <a:rPr lang="en-US" altLang="zh-CN" smtClean="0">
                <a:solidFill>
                  <a:srgbClr val="FF0000"/>
                </a:solidFill>
                <a:sym typeface="Symbol" pitchFamily="18" charset="2"/>
              </a:rPr>
              <a:t>Remark</a:t>
            </a:r>
            <a:r>
              <a:rPr lang="zh-CN" altLang="en-US" smtClean="0">
                <a:solidFill>
                  <a:srgbClr val="FF0000"/>
                </a:solidFill>
                <a:sym typeface="Symbol" pitchFamily="18" charset="2"/>
              </a:rPr>
              <a:t>：</a:t>
            </a:r>
            <a:endParaRPr lang="en-US" altLang="zh-CN" smtClean="0">
              <a:solidFill>
                <a:srgbClr val="FF0000"/>
              </a:solidFill>
              <a:sym typeface="Symbol" pitchFamily="18" charset="2"/>
            </a:endParaRPr>
          </a:p>
          <a:p>
            <a:pPr marL="914400" lvl="1" indent="-457200">
              <a:buSzTx/>
              <a:buFont typeface="宋体" charset="-122"/>
              <a:buAutoNum type="circleNumDbPlain"/>
            </a:pPr>
            <a:r>
              <a:rPr lang="zh-CN" altLang="en-US" smtClean="0">
                <a:solidFill>
                  <a:srgbClr val="FF0000"/>
                </a:solidFill>
                <a:sym typeface="Symbol" pitchFamily="18" charset="2"/>
              </a:rPr>
              <a:t>合取</a:t>
            </a:r>
            <a:r>
              <a:rPr lang="zh-CN" altLang="en-US" smtClean="0">
                <a:sym typeface="Symbol" pitchFamily="18" charset="2"/>
              </a:rPr>
              <a:t>类似于自然语言中的“与”、“而且”等，但又不完全相同；</a:t>
            </a:r>
            <a:endParaRPr lang="en-US" altLang="zh-CN" smtClean="0">
              <a:sym typeface="Symbol" pitchFamily="18" charset="2"/>
            </a:endParaRPr>
          </a:p>
          <a:p>
            <a:pPr marL="979488" lvl="2">
              <a:spcAft>
                <a:spcPts val="1800"/>
              </a:spcAft>
            </a:pPr>
            <a:r>
              <a:rPr lang="zh-CN" altLang="en-US" smtClean="0">
                <a:sym typeface="Symbol" pitchFamily="18" charset="2"/>
              </a:rPr>
              <a:t>自然语言中的“而且”等词汇联系的两个句子含有语义联系，合取则没有；</a:t>
            </a:r>
            <a:endParaRPr lang="en-US" altLang="zh-CN" smtClean="0">
              <a:sym typeface="Symbol" pitchFamily="18" charset="2"/>
            </a:endParaRPr>
          </a:p>
          <a:p>
            <a:pPr marL="979488" lvl="2">
              <a:spcAft>
                <a:spcPts val="1800"/>
              </a:spcAft>
            </a:pPr>
            <a:r>
              <a:rPr lang="zh-CN" altLang="en-US" smtClean="0">
                <a:sym typeface="Symbol" pitchFamily="18" charset="2"/>
              </a:rPr>
              <a:t>“</a:t>
            </a:r>
            <a:r>
              <a:rPr lang="en-US" altLang="zh-CN" smtClean="0">
                <a:sym typeface="Symbol" pitchFamily="18" charset="2"/>
              </a:rPr>
              <a:t>2</a:t>
            </a:r>
            <a:r>
              <a:rPr lang="zh-CN" altLang="en-US" smtClean="0">
                <a:sym typeface="Symbol" pitchFamily="18" charset="2"/>
              </a:rPr>
              <a:t>和</a:t>
            </a:r>
            <a:r>
              <a:rPr lang="en-US" altLang="zh-CN" smtClean="0">
                <a:sym typeface="Symbol" pitchFamily="18" charset="2"/>
              </a:rPr>
              <a:t>3</a:t>
            </a:r>
            <a:r>
              <a:rPr lang="zh-CN" altLang="en-US" smtClean="0">
                <a:sym typeface="Symbol" pitchFamily="18" charset="2"/>
              </a:rPr>
              <a:t>的公倍数是</a:t>
            </a:r>
            <a:r>
              <a:rPr lang="en-US" altLang="zh-CN" smtClean="0">
                <a:sym typeface="Symbol" pitchFamily="18" charset="2"/>
              </a:rPr>
              <a:t>6</a:t>
            </a:r>
            <a:r>
              <a:rPr lang="zh-CN" altLang="en-US" smtClean="0">
                <a:sym typeface="Symbol" pitchFamily="18" charset="2"/>
              </a:rPr>
              <a:t>”。（语义联系）</a:t>
            </a:r>
            <a:endParaRPr lang="en-US" altLang="zh-CN" smtClean="0">
              <a:sym typeface="Symbol" pitchFamily="18" charset="2"/>
            </a:endParaRPr>
          </a:p>
          <a:p>
            <a:pPr marL="914400" lvl="1" indent="-457200">
              <a:buSzTx/>
              <a:buFont typeface="宋体" charset="-122"/>
              <a:buAutoNum type="circleNumDbPlain"/>
            </a:pPr>
            <a:r>
              <a:rPr lang="zh-CN" altLang="en-US" smtClean="0">
                <a:solidFill>
                  <a:srgbClr val="FF0000"/>
                </a:solidFill>
                <a:sym typeface="Symbol" pitchFamily="18" charset="2"/>
              </a:rPr>
              <a:t>析取</a:t>
            </a:r>
            <a:r>
              <a:rPr lang="zh-CN" altLang="en-US" smtClean="0">
                <a:sym typeface="Symbol" pitchFamily="18" charset="2"/>
              </a:rPr>
              <a:t>类似于自然语言中的“或”但也不完全一样；</a:t>
            </a:r>
            <a:endParaRPr lang="en-US" altLang="zh-CN" smtClean="0">
              <a:sym typeface="Symbol" pitchFamily="18" charset="2"/>
            </a:endParaRPr>
          </a:p>
          <a:p>
            <a:pPr marL="979488" lvl="2"/>
            <a:r>
              <a:rPr lang="zh-CN" altLang="en-US" smtClean="0">
                <a:sym typeface="Symbol" pitchFamily="18" charset="2"/>
              </a:rPr>
              <a:t>自然语言中的“或”分为二种，即：“排斥或”与“可兼或”，而</a:t>
            </a:r>
            <a:r>
              <a:rPr lang="zh-CN" altLang="en-US" u="sng" smtClean="0">
                <a:sym typeface="Symbol" pitchFamily="18" charset="2"/>
              </a:rPr>
              <a:t>析取表示的是自然语言中的“可兼或”</a:t>
            </a:r>
            <a:r>
              <a:rPr lang="zh-CN" altLang="en-US" smtClean="0">
                <a:sym typeface="Symbol" pitchFamily="18" charset="2"/>
              </a:rPr>
              <a:t>。</a:t>
            </a:r>
            <a:endParaRPr lang="en-US" altLang="zh-CN" smtClean="0">
              <a:sym typeface="Symbol" pitchFamily="18" charset="2"/>
            </a:endParaRPr>
          </a:p>
          <a:p>
            <a:pPr marL="979488" lvl="2"/>
            <a:r>
              <a:rPr lang="zh-CN" altLang="en-US" smtClean="0"/>
              <a:t>“诸葛亮生于</a:t>
            </a:r>
            <a:r>
              <a:rPr lang="en-US" altLang="zh-CN" smtClean="0"/>
              <a:t>2000</a:t>
            </a:r>
            <a:r>
              <a:rPr lang="zh-CN" altLang="en-US" smtClean="0"/>
              <a:t>年或</a:t>
            </a:r>
            <a:r>
              <a:rPr lang="en-US" altLang="zh-CN" smtClean="0"/>
              <a:t>2001</a:t>
            </a:r>
            <a:r>
              <a:rPr lang="zh-CN" altLang="en-US" smtClean="0"/>
              <a:t>年”。（排斥）</a:t>
            </a:r>
          </a:p>
        </p:txBody>
      </p:sp>
      <p:sp>
        <p:nvSpPr>
          <p:cNvPr id="5" name="灯片编号占位符 4"/>
          <p:cNvSpPr>
            <a:spLocks noGrp="1"/>
          </p:cNvSpPr>
          <p:nvPr>
            <p:ph type="sldNum" sz="quarter" idx="12"/>
          </p:nvPr>
        </p:nvSpPr>
        <p:spPr/>
        <p:txBody>
          <a:bodyPr/>
          <a:lstStyle/>
          <a:p>
            <a:pPr>
              <a:defRPr/>
            </a:pPr>
            <a:fld id="{146DAA3B-B5F7-4589-8C0D-C193C98673D7}" type="slidenum">
              <a:rPr lang="en-US" altLang="zh-CN"/>
              <a:pPr>
                <a:defRPr/>
              </a:pPr>
              <a:t>14</a:t>
            </a:fld>
            <a:endParaRPr lang="en-US" altLang="zh-C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1"/>
          <p:cNvSpPr>
            <a:spLocks noGrp="1"/>
          </p:cNvSpPr>
          <p:nvPr>
            <p:ph type="title"/>
          </p:nvPr>
        </p:nvSpPr>
        <p:spPr>
          <a:xfrm>
            <a:off x="684213" y="333375"/>
            <a:ext cx="7772400" cy="647700"/>
          </a:xfrm>
        </p:spPr>
        <p:txBody>
          <a:bodyPr/>
          <a:lstStyle/>
          <a:p>
            <a:r>
              <a:rPr lang="zh-CN" altLang="en-US" smtClean="0"/>
              <a:t>联结词基本概念（续</a:t>
            </a:r>
            <a:r>
              <a:rPr lang="en-US" altLang="zh-CN" smtClean="0"/>
              <a:t>3</a:t>
            </a:r>
            <a:r>
              <a:rPr lang="zh-CN" altLang="en-US" smtClean="0"/>
              <a:t>）</a:t>
            </a:r>
          </a:p>
        </p:txBody>
      </p:sp>
      <p:sp>
        <p:nvSpPr>
          <p:cNvPr id="43010" name="内容占位符 2"/>
          <p:cNvSpPr>
            <a:spLocks noGrp="1"/>
          </p:cNvSpPr>
          <p:nvPr>
            <p:ph idx="1"/>
          </p:nvPr>
        </p:nvSpPr>
        <p:spPr>
          <a:xfrm>
            <a:off x="468313" y="1412875"/>
            <a:ext cx="8207375" cy="4103688"/>
          </a:xfrm>
        </p:spPr>
        <p:txBody>
          <a:bodyPr/>
          <a:lstStyle/>
          <a:p>
            <a:pPr marL="701675" lvl="1">
              <a:lnSpc>
                <a:spcPct val="120000"/>
              </a:lnSpc>
              <a:buFont typeface="Wingdings" pitchFamily="2" charset="2"/>
              <a:buNone/>
            </a:pPr>
            <a:r>
              <a:rPr lang="en-US" altLang="zh-CN" sz="2400" smtClean="0">
                <a:sym typeface="Symbol" pitchFamily="18" charset="2"/>
              </a:rPr>
              <a:t>4</a:t>
            </a:r>
            <a:r>
              <a:rPr lang="zh-CN" altLang="en-US" sz="2400" smtClean="0">
                <a:sym typeface="Symbol" pitchFamily="18" charset="2"/>
              </a:rPr>
              <a:t>、</a:t>
            </a:r>
            <a:r>
              <a:rPr lang="zh-CN" altLang="en-US" sz="2400" smtClean="0">
                <a:solidFill>
                  <a:srgbClr val="FF0000"/>
                </a:solidFill>
                <a:sym typeface="Symbol" pitchFamily="18" charset="2"/>
              </a:rPr>
              <a:t>条件（蕴含）： </a:t>
            </a:r>
            <a:r>
              <a:rPr lang="en-US" altLang="zh-CN" smtClean="0">
                <a:solidFill>
                  <a:srgbClr val="CC0099"/>
                </a:solidFill>
                <a:sym typeface="Symbol" pitchFamily="18" charset="2"/>
              </a:rPr>
              <a:t></a:t>
            </a:r>
            <a:endParaRPr lang="en-US" altLang="zh-CN" sz="2400" smtClean="0">
              <a:solidFill>
                <a:srgbClr val="CC0099"/>
              </a:solidFill>
              <a:sym typeface="Symbol" pitchFamily="18" charset="2"/>
            </a:endParaRPr>
          </a:p>
          <a:p>
            <a:pPr marL="701675" lvl="1">
              <a:lnSpc>
                <a:spcPct val="120000"/>
              </a:lnSpc>
              <a:spcAft>
                <a:spcPts val="1800"/>
              </a:spcAft>
            </a:pPr>
            <a:r>
              <a:rPr lang="zh-CN" altLang="en-US" smtClean="0">
                <a:sym typeface="Symbol" pitchFamily="18" charset="2"/>
              </a:rPr>
              <a:t>给定两个命题</a:t>
            </a:r>
            <a:r>
              <a:rPr lang="en-US" altLang="zh-CN" smtClean="0">
                <a:sym typeface="Symbol" pitchFamily="18" charset="2"/>
              </a:rPr>
              <a:t>P</a:t>
            </a:r>
            <a:r>
              <a:rPr lang="zh-CN" altLang="en-US" smtClean="0">
                <a:sym typeface="Symbol" pitchFamily="18" charset="2"/>
              </a:rPr>
              <a:t>、</a:t>
            </a:r>
            <a:r>
              <a:rPr lang="en-US" altLang="zh-CN" smtClean="0">
                <a:sym typeface="Symbol" pitchFamily="18" charset="2"/>
              </a:rPr>
              <a:t>Q</a:t>
            </a:r>
            <a:r>
              <a:rPr lang="zh-CN" altLang="en-US" smtClean="0">
                <a:sym typeface="Symbol" pitchFamily="18" charset="2"/>
              </a:rPr>
              <a:t>，它们的条件命题是一个复合命题，记为</a:t>
            </a:r>
            <a:r>
              <a:rPr lang="en-US" altLang="zh-CN" smtClean="0">
                <a:sym typeface="Symbol" pitchFamily="18" charset="2"/>
              </a:rPr>
              <a:t>PQ</a:t>
            </a:r>
            <a:r>
              <a:rPr lang="zh-CN" altLang="en-US" smtClean="0">
                <a:sym typeface="Symbol" pitchFamily="18" charset="2"/>
              </a:rPr>
              <a:t>。</a:t>
            </a:r>
            <a:r>
              <a:rPr lang="zh-CN" altLang="en-US" u="sng" smtClean="0">
                <a:sym typeface="Symbol" pitchFamily="18" charset="2"/>
              </a:rPr>
              <a:t>当且仅当</a:t>
            </a:r>
            <a:r>
              <a:rPr lang="en-US" altLang="zh-CN" u="sng" smtClean="0">
                <a:sym typeface="Symbol" pitchFamily="18" charset="2"/>
              </a:rPr>
              <a:t>P</a:t>
            </a:r>
            <a:r>
              <a:rPr lang="zh-CN" altLang="en-US" u="sng" smtClean="0">
                <a:sym typeface="Symbol" pitchFamily="18" charset="2"/>
              </a:rPr>
              <a:t>为</a:t>
            </a:r>
            <a:r>
              <a:rPr lang="en-US" altLang="zh-CN" u="sng" smtClean="0">
                <a:sym typeface="Symbol" pitchFamily="18" charset="2"/>
              </a:rPr>
              <a:t>T</a:t>
            </a:r>
            <a:r>
              <a:rPr lang="zh-CN" altLang="en-US" u="sng" smtClean="0">
                <a:sym typeface="Symbol" pitchFamily="18" charset="2"/>
              </a:rPr>
              <a:t>，</a:t>
            </a:r>
            <a:r>
              <a:rPr lang="en-US" altLang="zh-CN" u="sng" smtClean="0">
                <a:sym typeface="Symbol" pitchFamily="18" charset="2"/>
              </a:rPr>
              <a:t>Q</a:t>
            </a:r>
            <a:r>
              <a:rPr lang="zh-CN" altLang="en-US" u="sng" smtClean="0">
                <a:sym typeface="Symbol" pitchFamily="18" charset="2"/>
              </a:rPr>
              <a:t>为</a:t>
            </a:r>
            <a:r>
              <a:rPr lang="en-US" altLang="zh-CN" u="sng" smtClean="0">
                <a:sym typeface="Symbol" pitchFamily="18" charset="2"/>
              </a:rPr>
              <a:t>F</a:t>
            </a:r>
            <a:r>
              <a:rPr lang="zh-CN" altLang="en-US" u="sng" smtClean="0">
                <a:sym typeface="Symbol" pitchFamily="18" charset="2"/>
              </a:rPr>
              <a:t>时，</a:t>
            </a:r>
            <a:r>
              <a:rPr lang="en-US" altLang="zh-CN" u="sng" smtClean="0">
                <a:sym typeface="Symbol" pitchFamily="18" charset="2"/>
              </a:rPr>
              <a:t>PQ</a:t>
            </a:r>
            <a:r>
              <a:rPr lang="zh-CN" altLang="en-US" u="sng" smtClean="0">
                <a:sym typeface="Symbol" pitchFamily="18" charset="2"/>
              </a:rPr>
              <a:t>为</a:t>
            </a:r>
            <a:r>
              <a:rPr lang="en-US" altLang="zh-CN" u="sng" smtClean="0">
                <a:sym typeface="Symbol" pitchFamily="18" charset="2"/>
              </a:rPr>
              <a:t>F</a:t>
            </a:r>
            <a:r>
              <a:rPr lang="zh-CN" altLang="en-US" smtClean="0">
                <a:sym typeface="Symbol" pitchFamily="18" charset="2"/>
              </a:rPr>
              <a:t>，否则</a:t>
            </a:r>
            <a:r>
              <a:rPr lang="en-US" altLang="zh-CN" smtClean="0">
                <a:sym typeface="Symbol" pitchFamily="18" charset="2"/>
              </a:rPr>
              <a:t>PQ</a:t>
            </a:r>
            <a:r>
              <a:rPr lang="zh-CN" altLang="en-US" smtClean="0">
                <a:sym typeface="Symbol" pitchFamily="18" charset="2"/>
              </a:rPr>
              <a:t>为</a:t>
            </a:r>
            <a:r>
              <a:rPr lang="en-US" altLang="zh-CN" smtClean="0">
                <a:sym typeface="Symbol" pitchFamily="18" charset="2"/>
              </a:rPr>
              <a:t>T</a:t>
            </a:r>
            <a:r>
              <a:rPr lang="zh-CN" altLang="en-US" smtClean="0">
                <a:sym typeface="Symbol" pitchFamily="18" charset="2"/>
              </a:rPr>
              <a:t>。</a:t>
            </a:r>
            <a:endParaRPr lang="en-US" altLang="zh-CN" smtClean="0">
              <a:sym typeface="Symbol" pitchFamily="18" charset="2"/>
            </a:endParaRPr>
          </a:p>
          <a:p>
            <a:pPr>
              <a:lnSpc>
                <a:spcPct val="120000"/>
              </a:lnSpc>
            </a:pPr>
            <a:r>
              <a:rPr lang="zh-CN" altLang="en-US" smtClean="0">
                <a:solidFill>
                  <a:srgbClr val="FF0000"/>
                </a:solidFill>
                <a:sym typeface="Symbol" pitchFamily="18" charset="2"/>
              </a:rPr>
              <a:t>注意</a:t>
            </a:r>
            <a:r>
              <a:rPr lang="zh-CN" altLang="en-US" smtClean="0">
                <a:sym typeface="Symbol" pitchFamily="18" charset="2"/>
              </a:rPr>
              <a:t>：</a:t>
            </a:r>
            <a:endParaRPr lang="en-US" altLang="zh-CN" smtClean="0">
              <a:sym typeface="Symbol" pitchFamily="18" charset="2"/>
            </a:endParaRPr>
          </a:p>
          <a:p>
            <a:pPr marL="701675" lvl="1">
              <a:lnSpc>
                <a:spcPct val="120000"/>
              </a:lnSpc>
              <a:buSzTx/>
              <a:buFont typeface="宋体" charset="-122"/>
              <a:buAutoNum type="circleNumDbPlain"/>
            </a:pPr>
            <a:r>
              <a:rPr lang="zh-CN" altLang="en-US" smtClean="0">
                <a:sym typeface="Symbol" pitchFamily="18" charset="2"/>
              </a:rPr>
              <a:t>在</a:t>
            </a:r>
            <a:r>
              <a:rPr lang="en-US" altLang="zh-CN" smtClean="0">
                <a:sym typeface="Symbol" pitchFamily="18" charset="2"/>
              </a:rPr>
              <a:t>PQ</a:t>
            </a:r>
            <a:r>
              <a:rPr lang="zh-CN" altLang="en-US" smtClean="0">
                <a:sym typeface="Symbol" pitchFamily="18" charset="2"/>
              </a:rPr>
              <a:t>中</a:t>
            </a:r>
            <a:r>
              <a:rPr lang="en-US" altLang="zh-CN" smtClean="0">
                <a:sym typeface="Symbol" pitchFamily="18" charset="2"/>
              </a:rPr>
              <a:t>P</a:t>
            </a:r>
            <a:r>
              <a:rPr lang="zh-CN" altLang="en-US" smtClean="0">
                <a:sym typeface="Symbol" pitchFamily="18" charset="2"/>
              </a:rPr>
              <a:t>被称为</a:t>
            </a:r>
            <a:r>
              <a:rPr lang="zh-CN" altLang="en-US" smtClean="0">
                <a:solidFill>
                  <a:srgbClr val="FF0000"/>
                </a:solidFill>
                <a:sym typeface="Symbol" pitchFamily="18" charset="2"/>
              </a:rPr>
              <a:t>前件（或前提等）</a:t>
            </a:r>
            <a:r>
              <a:rPr lang="zh-CN" altLang="en-US" smtClean="0">
                <a:sym typeface="Symbol" pitchFamily="18" charset="2"/>
              </a:rPr>
              <a:t>，</a:t>
            </a:r>
            <a:r>
              <a:rPr lang="en-US" altLang="zh-CN" smtClean="0">
                <a:sym typeface="Symbol" pitchFamily="18" charset="2"/>
              </a:rPr>
              <a:t>Q</a:t>
            </a:r>
            <a:r>
              <a:rPr lang="zh-CN" altLang="en-US" smtClean="0">
                <a:sym typeface="Symbol" pitchFamily="18" charset="2"/>
              </a:rPr>
              <a:t>被称为</a:t>
            </a:r>
            <a:r>
              <a:rPr lang="zh-CN" altLang="en-US" smtClean="0">
                <a:solidFill>
                  <a:srgbClr val="FF0000"/>
                </a:solidFill>
                <a:sym typeface="Symbol" pitchFamily="18" charset="2"/>
              </a:rPr>
              <a:t>后件（结果等）</a:t>
            </a:r>
            <a:r>
              <a:rPr lang="zh-CN" altLang="en-US" smtClean="0">
                <a:sym typeface="Symbol" pitchFamily="18" charset="2"/>
              </a:rPr>
              <a:t>。</a:t>
            </a:r>
            <a:endParaRPr lang="en-US" altLang="zh-CN" smtClean="0">
              <a:sym typeface="Symbol" pitchFamily="18" charset="2"/>
            </a:endParaRPr>
          </a:p>
          <a:p>
            <a:pPr marL="701675" lvl="1">
              <a:lnSpc>
                <a:spcPct val="120000"/>
              </a:lnSpc>
              <a:buSzTx/>
              <a:buFont typeface="宋体" charset="-122"/>
              <a:buAutoNum type="circleNumDbPlain"/>
            </a:pPr>
            <a:r>
              <a:rPr lang="zh-CN" altLang="en-US" smtClean="0">
                <a:sym typeface="Symbol" pitchFamily="18" charset="2"/>
              </a:rPr>
              <a:t>条件联结词与自然语言中的“如果那么”类似，但也不尽相同。</a:t>
            </a:r>
          </a:p>
        </p:txBody>
      </p:sp>
      <p:sp>
        <p:nvSpPr>
          <p:cNvPr id="5" name="灯片编号占位符 4"/>
          <p:cNvSpPr>
            <a:spLocks noGrp="1"/>
          </p:cNvSpPr>
          <p:nvPr>
            <p:ph type="sldNum" sz="quarter" idx="12"/>
          </p:nvPr>
        </p:nvSpPr>
        <p:spPr/>
        <p:txBody>
          <a:bodyPr/>
          <a:lstStyle/>
          <a:p>
            <a:pPr>
              <a:defRPr/>
            </a:pPr>
            <a:fld id="{B5A4D93E-92A6-433E-A4CC-50A985A35806}" type="slidenum">
              <a:rPr lang="en-US" altLang="zh-CN"/>
              <a:pPr>
                <a:defRPr/>
              </a:pPr>
              <a:t>15</a:t>
            </a:fld>
            <a:endParaRPr lang="en-US" altLang="zh-C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1"/>
          <p:cNvSpPr>
            <a:spLocks noGrp="1"/>
          </p:cNvSpPr>
          <p:nvPr>
            <p:ph type="title"/>
          </p:nvPr>
        </p:nvSpPr>
        <p:spPr>
          <a:xfrm>
            <a:off x="684213" y="333375"/>
            <a:ext cx="7772400" cy="647700"/>
          </a:xfrm>
        </p:spPr>
        <p:txBody>
          <a:bodyPr/>
          <a:lstStyle/>
          <a:p>
            <a:r>
              <a:rPr lang="zh-CN" altLang="en-US" smtClean="0"/>
              <a:t>示例</a:t>
            </a:r>
          </a:p>
        </p:txBody>
      </p:sp>
      <p:sp>
        <p:nvSpPr>
          <p:cNvPr id="3" name="内容占位符 2"/>
          <p:cNvSpPr>
            <a:spLocks noGrp="1"/>
          </p:cNvSpPr>
          <p:nvPr>
            <p:ph idx="1"/>
          </p:nvPr>
        </p:nvSpPr>
        <p:spPr>
          <a:xfrm>
            <a:off x="468313" y="1196975"/>
            <a:ext cx="4391025" cy="4608513"/>
          </a:xfrm>
        </p:spPr>
        <p:txBody>
          <a:bodyPr/>
          <a:lstStyle/>
          <a:p>
            <a:r>
              <a:rPr lang="en-US" altLang="zh-CN" smtClean="0"/>
              <a:t>P</a:t>
            </a:r>
            <a:r>
              <a:rPr lang="zh-CN" altLang="en-US" smtClean="0"/>
              <a:t>：我是亿万富翁。</a:t>
            </a:r>
            <a:endParaRPr lang="en-US" altLang="zh-CN" smtClean="0"/>
          </a:p>
          <a:p>
            <a:r>
              <a:rPr lang="en-US" altLang="zh-CN" smtClean="0"/>
              <a:t>Q</a:t>
            </a:r>
            <a:r>
              <a:rPr lang="zh-CN" altLang="en-US" smtClean="0"/>
              <a:t>：我给学生一百万元。</a:t>
            </a:r>
            <a:endParaRPr lang="en-US" altLang="zh-CN" smtClean="0"/>
          </a:p>
          <a:p>
            <a:pPr marL="633413" lvl="1">
              <a:buSzPct val="60000"/>
              <a:buFont typeface="Wingdings" pitchFamily="2" charset="2"/>
              <a:buChar char="n"/>
            </a:pPr>
            <a:r>
              <a:rPr lang="en-US" altLang="zh-CN" sz="2000" smtClean="0"/>
              <a:t>P</a:t>
            </a:r>
            <a:r>
              <a:rPr kumimoji="0" lang="en-US" altLang="zh-CN" sz="2000" smtClean="0">
                <a:solidFill>
                  <a:srgbClr val="0033CC"/>
                </a:solidFill>
                <a:sym typeface="Symbol" pitchFamily="18" charset="2"/>
              </a:rPr>
              <a:t>Q</a:t>
            </a:r>
          </a:p>
          <a:p>
            <a:pPr marL="633413" lvl="1"/>
            <a:r>
              <a:rPr kumimoji="0" lang="zh-CN" altLang="en-US" smtClean="0">
                <a:solidFill>
                  <a:srgbClr val="0033CC"/>
                </a:solidFill>
                <a:sym typeface="Symbol" pitchFamily="18" charset="2"/>
              </a:rPr>
              <a:t>真，因为</a:t>
            </a:r>
            <a:r>
              <a:rPr kumimoji="0" lang="en-US" altLang="zh-CN" smtClean="0">
                <a:solidFill>
                  <a:srgbClr val="C00000"/>
                </a:solidFill>
                <a:sym typeface="Symbol" pitchFamily="18" charset="2"/>
              </a:rPr>
              <a:t>P</a:t>
            </a:r>
            <a:r>
              <a:rPr kumimoji="0" lang="zh-CN" altLang="en-US" smtClean="0">
                <a:solidFill>
                  <a:srgbClr val="C00000"/>
                </a:solidFill>
                <a:sym typeface="Symbol" pitchFamily="18" charset="2"/>
              </a:rPr>
              <a:t>总是假</a:t>
            </a:r>
            <a:r>
              <a:rPr kumimoji="0" lang="zh-CN" altLang="en-US" smtClean="0">
                <a:solidFill>
                  <a:srgbClr val="0033CC"/>
                </a:solidFill>
                <a:sym typeface="Symbol" pitchFamily="18" charset="2"/>
              </a:rPr>
              <a:t>，空许诺。</a:t>
            </a:r>
            <a:endParaRPr kumimoji="0" lang="en-US" altLang="zh-CN" smtClean="0">
              <a:solidFill>
                <a:srgbClr val="0033CC"/>
              </a:solidFill>
              <a:sym typeface="Symbol" pitchFamily="18" charset="2"/>
            </a:endParaRPr>
          </a:p>
          <a:p>
            <a:r>
              <a:rPr lang="en-US" altLang="zh-CN" smtClean="0"/>
              <a:t>P</a:t>
            </a:r>
            <a:r>
              <a:rPr lang="zh-CN" altLang="en-US" smtClean="0"/>
              <a:t>：我有</a:t>
            </a:r>
            <a:r>
              <a:rPr lang="en-US" altLang="zh-CN" smtClean="0"/>
              <a:t>100</a:t>
            </a:r>
            <a:r>
              <a:rPr lang="zh-CN" altLang="en-US" smtClean="0"/>
              <a:t>元。</a:t>
            </a:r>
            <a:endParaRPr lang="en-US" altLang="zh-CN" smtClean="0"/>
          </a:p>
          <a:p>
            <a:r>
              <a:rPr lang="en-US" altLang="zh-CN" smtClean="0"/>
              <a:t>Q</a:t>
            </a:r>
            <a:r>
              <a:rPr lang="zh-CN" altLang="en-US" smtClean="0"/>
              <a:t>：我给学生</a:t>
            </a:r>
            <a:r>
              <a:rPr lang="en-US" altLang="zh-CN" smtClean="0"/>
              <a:t>10</a:t>
            </a:r>
            <a:r>
              <a:rPr lang="zh-CN" altLang="en-US" smtClean="0"/>
              <a:t>元。</a:t>
            </a:r>
          </a:p>
          <a:p>
            <a:pPr marL="633413" lvl="1">
              <a:buSzPct val="60000"/>
              <a:buFont typeface="Wingdings" pitchFamily="2" charset="2"/>
              <a:buChar char="n"/>
            </a:pPr>
            <a:r>
              <a:rPr lang="en-US" altLang="zh-CN" sz="2000" smtClean="0"/>
              <a:t>P</a:t>
            </a:r>
            <a:r>
              <a:rPr kumimoji="0" lang="en-US" altLang="zh-CN" sz="2000" smtClean="0">
                <a:solidFill>
                  <a:srgbClr val="0033CC"/>
                </a:solidFill>
                <a:sym typeface="Symbol" pitchFamily="18" charset="2"/>
              </a:rPr>
              <a:t>Q</a:t>
            </a:r>
          </a:p>
          <a:p>
            <a:pPr marL="633413" lvl="1">
              <a:buSzPct val="60000"/>
              <a:buFont typeface="Wingdings" pitchFamily="2" charset="2"/>
              <a:buChar char="ü"/>
            </a:pPr>
            <a:r>
              <a:rPr kumimoji="0" lang="zh-CN" altLang="en-US" smtClean="0">
                <a:solidFill>
                  <a:srgbClr val="0033CC"/>
                </a:solidFill>
                <a:sym typeface="Symbol" pitchFamily="18" charset="2"/>
              </a:rPr>
              <a:t>真假都可能，因为</a:t>
            </a:r>
            <a:r>
              <a:rPr kumimoji="0" lang="en-US" altLang="zh-CN" smtClean="0">
                <a:solidFill>
                  <a:srgbClr val="C00000"/>
                </a:solidFill>
                <a:sym typeface="Symbol" pitchFamily="18" charset="2"/>
              </a:rPr>
              <a:t>P</a:t>
            </a:r>
            <a:r>
              <a:rPr kumimoji="0" lang="zh-CN" altLang="en-US" smtClean="0">
                <a:solidFill>
                  <a:srgbClr val="C00000"/>
                </a:solidFill>
                <a:sym typeface="Symbol" pitchFamily="18" charset="2"/>
              </a:rPr>
              <a:t>总是真</a:t>
            </a:r>
            <a:r>
              <a:rPr kumimoji="0" lang="zh-CN" altLang="en-US" smtClean="0">
                <a:solidFill>
                  <a:srgbClr val="0033CC"/>
                </a:solidFill>
                <a:sym typeface="Symbol" pitchFamily="18" charset="2"/>
              </a:rPr>
              <a:t>，由</a:t>
            </a:r>
            <a:r>
              <a:rPr kumimoji="0" lang="en-US" altLang="zh-CN" smtClean="0">
                <a:solidFill>
                  <a:srgbClr val="0033CC"/>
                </a:solidFill>
                <a:sym typeface="Symbol" pitchFamily="18" charset="2"/>
              </a:rPr>
              <a:t>Q</a:t>
            </a:r>
            <a:r>
              <a:rPr kumimoji="0" lang="zh-CN" altLang="en-US" smtClean="0">
                <a:solidFill>
                  <a:srgbClr val="0033CC"/>
                </a:solidFill>
                <a:sym typeface="Symbol" pitchFamily="18" charset="2"/>
              </a:rPr>
              <a:t>的真假决定。</a:t>
            </a:r>
          </a:p>
          <a:p>
            <a:r>
              <a:rPr kumimoji="0" lang="zh-CN" altLang="en-US" smtClean="0">
                <a:solidFill>
                  <a:srgbClr val="0033CC"/>
                </a:solidFill>
                <a:sym typeface="Symbol" pitchFamily="18" charset="2"/>
              </a:rPr>
              <a:t>如果太阳从西边升起，我就可以长生不老。真（假？）</a:t>
            </a:r>
            <a:endParaRPr lang="en-US" altLang="zh-CN" smtClean="0">
              <a:solidFill>
                <a:srgbClr val="0033CC"/>
              </a:solidFill>
            </a:endParaRPr>
          </a:p>
        </p:txBody>
      </p:sp>
      <p:sp>
        <p:nvSpPr>
          <p:cNvPr id="4" name="灯片编号占位符 3"/>
          <p:cNvSpPr>
            <a:spLocks noGrp="1"/>
          </p:cNvSpPr>
          <p:nvPr>
            <p:ph type="sldNum" sz="quarter" idx="12"/>
          </p:nvPr>
        </p:nvSpPr>
        <p:spPr/>
        <p:txBody>
          <a:bodyPr/>
          <a:lstStyle/>
          <a:p>
            <a:pPr>
              <a:defRPr/>
            </a:pPr>
            <a:fld id="{93347A1F-400D-4EE9-AE54-E90B2FE44227}" type="slidenum">
              <a:rPr lang="en-US" altLang="zh-CN"/>
              <a:pPr>
                <a:defRPr/>
              </a:pPr>
              <a:t>16</a:t>
            </a:fld>
            <a:endParaRPr lang="en-US" altLang="zh-CN" dirty="0"/>
          </a:p>
        </p:txBody>
      </p:sp>
      <p:graphicFrame>
        <p:nvGraphicFramePr>
          <p:cNvPr id="5" name="Group 40"/>
          <p:cNvGraphicFramePr>
            <a:graphicFrameLocks noGrp="1"/>
          </p:cNvGraphicFramePr>
          <p:nvPr/>
        </p:nvGraphicFramePr>
        <p:xfrm>
          <a:off x="4932363" y="2492375"/>
          <a:ext cx="3384550" cy="2301875"/>
        </p:xfrm>
        <a:graphic>
          <a:graphicData uri="http://schemas.openxmlformats.org/drawingml/2006/table">
            <a:tbl>
              <a:tblPr/>
              <a:tblGrid>
                <a:gridCol w="1089025"/>
                <a:gridCol w="1147762"/>
                <a:gridCol w="1147763"/>
              </a:tblGrid>
              <a:tr h="46037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FF0000"/>
                          </a:solidFill>
                          <a:effectLst/>
                          <a:latin typeface="楷体" pitchFamily="49" charset="-122"/>
                          <a:ea typeface="楷体" pitchFamily="49" charset="-122"/>
                          <a:cs typeface="楷体_GB2312"/>
                        </a:rPr>
                        <a:t>P</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FF0000"/>
                          </a:solidFill>
                          <a:effectLst/>
                          <a:latin typeface="楷体" pitchFamily="49" charset="-122"/>
                          <a:ea typeface="楷体" pitchFamily="49" charset="-122"/>
                          <a:cs typeface="楷体_GB2312"/>
                        </a:rPr>
                        <a:t>Q</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FF0000"/>
                          </a:solidFill>
                          <a:effectLst/>
                          <a:latin typeface="楷体" pitchFamily="49" charset="-122"/>
                          <a:ea typeface="楷体" pitchFamily="49" charset="-122"/>
                          <a:cs typeface="楷体_GB2312"/>
                        </a:rPr>
                        <a:t>P</a:t>
                      </a:r>
                      <a:r>
                        <a:rPr kumimoji="0" lang="en-US" altLang="zh-CN" sz="2400" b="0" i="0" u="none" strike="noStrike" cap="none" normalizeH="0" baseline="0" smtClean="0">
                          <a:ln>
                            <a:noFill/>
                          </a:ln>
                          <a:solidFill>
                            <a:srgbClr val="FF0000"/>
                          </a:solidFill>
                          <a:effectLst/>
                          <a:latin typeface="楷体" pitchFamily="49" charset="-122"/>
                          <a:ea typeface="楷体" pitchFamily="49" charset="-122"/>
                          <a:cs typeface="楷体_GB2312"/>
                          <a:sym typeface="Symbol" pitchFamily="18" charset="2"/>
                        </a:rPr>
                        <a:t>Q</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037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037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00B050"/>
                          </a:solidFill>
                          <a:effectLst/>
                          <a:latin typeface="楷体" pitchFamily="49" charset="-122"/>
                          <a:ea typeface="楷体" pitchFamily="49" charset="-122"/>
                          <a:cs typeface="楷体_GB2312"/>
                        </a:rPr>
                        <a:t>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00B050"/>
                          </a:solidFill>
                          <a:effectLst/>
                          <a:latin typeface="楷体" pitchFamily="49" charset="-122"/>
                          <a:ea typeface="楷体" pitchFamily="49" charset="-122"/>
                          <a:cs typeface="楷体_GB2312"/>
                        </a:rPr>
                        <a:t>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00B050"/>
                          </a:solidFill>
                          <a:effectLst/>
                          <a:latin typeface="楷体" pitchFamily="49" charset="-122"/>
                          <a:ea typeface="楷体" pitchFamily="49" charset="-122"/>
                          <a:cs typeface="楷体_GB2312"/>
                        </a:rPr>
                        <a:t>F</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037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037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blinds(horizontal)">
                                      <p:cBhvr>
                                        <p:cTn id="10" dur="500"/>
                                        <p:tgtEl>
                                          <p:spTgt spid="3">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blinds(horizontal)">
                                      <p:cBhvr>
                                        <p:cTn id="13" dur="500"/>
                                        <p:tgtEl>
                                          <p:spTgt spid="3">
                                            <p:txEl>
                                              <p:pRg st="6" end="6"/>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blinds(horizontal)">
                                      <p:cBhvr>
                                        <p:cTn id="16" dur="500"/>
                                        <p:tgtEl>
                                          <p:spTgt spid="3">
                                            <p:txEl>
                                              <p:pRg st="7" end="7"/>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blinds(horizontal)">
                                      <p:cBhvr>
                                        <p:cTn id="1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1"/>
          <p:cNvSpPr>
            <a:spLocks noGrp="1"/>
          </p:cNvSpPr>
          <p:nvPr>
            <p:ph type="title"/>
          </p:nvPr>
        </p:nvSpPr>
        <p:spPr>
          <a:xfrm>
            <a:off x="684213" y="333375"/>
            <a:ext cx="7772400" cy="647700"/>
          </a:xfrm>
        </p:spPr>
        <p:txBody>
          <a:bodyPr/>
          <a:lstStyle/>
          <a:p>
            <a:r>
              <a:rPr lang="zh-CN" altLang="en-US" smtClean="0"/>
              <a:t>联结词基本概念（续</a:t>
            </a:r>
            <a:r>
              <a:rPr lang="en-US" altLang="zh-CN" smtClean="0"/>
              <a:t>4</a:t>
            </a:r>
            <a:r>
              <a:rPr lang="zh-CN" altLang="en-US" smtClean="0"/>
              <a:t>）</a:t>
            </a:r>
          </a:p>
        </p:txBody>
      </p:sp>
      <p:sp>
        <p:nvSpPr>
          <p:cNvPr id="45058" name="内容占位符 2"/>
          <p:cNvSpPr>
            <a:spLocks noGrp="1"/>
          </p:cNvSpPr>
          <p:nvPr>
            <p:ph idx="1"/>
          </p:nvPr>
        </p:nvSpPr>
        <p:spPr>
          <a:xfrm>
            <a:off x="468313" y="1268413"/>
            <a:ext cx="8207375" cy="5184775"/>
          </a:xfrm>
        </p:spPr>
        <p:txBody>
          <a:bodyPr/>
          <a:lstStyle/>
          <a:p>
            <a:pPr marL="701675" lvl="1">
              <a:buFont typeface="Wingdings" pitchFamily="2" charset="2"/>
              <a:buNone/>
            </a:pPr>
            <a:r>
              <a:rPr lang="en-US" altLang="zh-CN" sz="2400" smtClean="0">
                <a:sym typeface="Symbol" pitchFamily="18" charset="2"/>
              </a:rPr>
              <a:t>5</a:t>
            </a:r>
            <a:r>
              <a:rPr lang="zh-CN" altLang="en-US" sz="2400" smtClean="0">
                <a:sym typeface="Symbol" pitchFamily="18" charset="2"/>
              </a:rPr>
              <a:t>、</a:t>
            </a:r>
            <a:r>
              <a:rPr lang="zh-CN" altLang="en-US" sz="2400" smtClean="0">
                <a:solidFill>
                  <a:srgbClr val="FF0000"/>
                </a:solidFill>
                <a:sym typeface="Symbol" pitchFamily="18" charset="2"/>
              </a:rPr>
              <a:t>双条件（等值）： </a:t>
            </a:r>
            <a:r>
              <a:rPr lang="en-US" altLang="zh-CN" smtClean="0">
                <a:solidFill>
                  <a:srgbClr val="CC0099"/>
                </a:solidFill>
                <a:sym typeface="Symbol" pitchFamily="18" charset="2"/>
              </a:rPr>
              <a:t></a:t>
            </a:r>
            <a:endParaRPr lang="en-US" altLang="zh-CN" sz="2400" smtClean="0">
              <a:solidFill>
                <a:srgbClr val="CC0099"/>
              </a:solidFill>
              <a:sym typeface="Symbol" pitchFamily="18" charset="2"/>
            </a:endParaRPr>
          </a:p>
          <a:p>
            <a:pPr marL="701675" lvl="1"/>
            <a:r>
              <a:rPr lang="zh-CN" altLang="en-US" smtClean="0">
                <a:sym typeface="Symbol" pitchFamily="18" charset="2"/>
              </a:rPr>
              <a:t>给定两个命题</a:t>
            </a:r>
            <a:r>
              <a:rPr lang="en-US" altLang="zh-CN" smtClean="0">
                <a:sym typeface="Symbol" pitchFamily="18" charset="2"/>
              </a:rPr>
              <a:t>P</a:t>
            </a:r>
            <a:r>
              <a:rPr lang="zh-CN" altLang="en-US" smtClean="0">
                <a:sym typeface="Symbol" pitchFamily="18" charset="2"/>
              </a:rPr>
              <a:t>、</a:t>
            </a:r>
            <a:r>
              <a:rPr lang="en-US" altLang="zh-CN" smtClean="0">
                <a:sym typeface="Symbol" pitchFamily="18" charset="2"/>
              </a:rPr>
              <a:t>Q</a:t>
            </a:r>
            <a:r>
              <a:rPr lang="zh-CN" altLang="en-US" smtClean="0">
                <a:sym typeface="Symbol" pitchFamily="18" charset="2"/>
              </a:rPr>
              <a:t>，它们的双条件命题是一个复合命题，记为</a:t>
            </a:r>
            <a:r>
              <a:rPr lang="en-US" altLang="zh-CN" smtClean="0">
                <a:sym typeface="Symbol" pitchFamily="18" charset="2"/>
              </a:rPr>
              <a:t>PQ</a:t>
            </a:r>
            <a:r>
              <a:rPr lang="zh-CN" altLang="en-US" smtClean="0">
                <a:sym typeface="Symbol" pitchFamily="18" charset="2"/>
              </a:rPr>
              <a:t>。当且仅当</a:t>
            </a:r>
            <a:r>
              <a:rPr lang="en-US" altLang="zh-CN" smtClean="0">
                <a:sym typeface="Symbol" pitchFamily="18" charset="2"/>
              </a:rPr>
              <a:t>P</a:t>
            </a:r>
            <a:r>
              <a:rPr lang="zh-CN" altLang="en-US" smtClean="0">
                <a:sym typeface="Symbol" pitchFamily="18" charset="2"/>
              </a:rPr>
              <a:t>、</a:t>
            </a:r>
            <a:r>
              <a:rPr lang="en-US" altLang="zh-CN" smtClean="0">
                <a:sym typeface="Symbol" pitchFamily="18" charset="2"/>
              </a:rPr>
              <a:t>Q</a:t>
            </a:r>
            <a:r>
              <a:rPr lang="zh-CN" altLang="en-US" smtClean="0">
                <a:sym typeface="Symbol" pitchFamily="18" charset="2"/>
              </a:rPr>
              <a:t>的真值相同时，</a:t>
            </a:r>
            <a:r>
              <a:rPr lang="en-US" altLang="zh-CN" smtClean="0">
                <a:sym typeface="Symbol" pitchFamily="18" charset="2"/>
              </a:rPr>
              <a:t>PQ</a:t>
            </a:r>
            <a:r>
              <a:rPr lang="zh-CN" altLang="en-US" smtClean="0">
                <a:sym typeface="Symbol" pitchFamily="18" charset="2"/>
              </a:rPr>
              <a:t>为</a:t>
            </a:r>
            <a:r>
              <a:rPr lang="en-US" altLang="zh-CN" smtClean="0">
                <a:sym typeface="Symbol" pitchFamily="18" charset="2"/>
              </a:rPr>
              <a:t>T</a:t>
            </a:r>
            <a:r>
              <a:rPr lang="zh-CN" altLang="en-US" smtClean="0">
                <a:sym typeface="Symbol" pitchFamily="18" charset="2"/>
              </a:rPr>
              <a:t>，否则</a:t>
            </a:r>
            <a:r>
              <a:rPr lang="en-US" altLang="zh-CN" smtClean="0">
                <a:sym typeface="Symbol" pitchFamily="18" charset="2"/>
              </a:rPr>
              <a:t>PQ</a:t>
            </a:r>
            <a:r>
              <a:rPr lang="zh-CN" altLang="en-US" smtClean="0">
                <a:sym typeface="Symbol" pitchFamily="18" charset="2"/>
              </a:rPr>
              <a:t>为</a:t>
            </a:r>
            <a:r>
              <a:rPr lang="en-US" altLang="zh-CN" smtClean="0">
                <a:sym typeface="Symbol" pitchFamily="18" charset="2"/>
              </a:rPr>
              <a:t>F.</a:t>
            </a:r>
          </a:p>
          <a:p>
            <a:r>
              <a:rPr lang="zh-CN" altLang="en-US" smtClean="0">
                <a:solidFill>
                  <a:srgbClr val="FF0000"/>
                </a:solidFill>
              </a:rPr>
              <a:t>注意</a:t>
            </a:r>
            <a:r>
              <a:rPr lang="zh-CN" altLang="en-US" smtClean="0"/>
              <a:t>：</a:t>
            </a:r>
            <a:endParaRPr lang="en-US" altLang="zh-CN" smtClean="0"/>
          </a:p>
          <a:p>
            <a:pPr marL="701675" lvl="1"/>
            <a:r>
              <a:rPr lang="zh-CN" altLang="en-US" smtClean="0">
                <a:sym typeface="Symbol" pitchFamily="18" charset="2"/>
              </a:rPr>
              <a:t>双条件联结词与自然语言中的“当且仅当”，“充分必要”类似，但也不尽相同。</a:t>
            </a:r>
            <a:endParaRPr lang="en-US" altLang="zh-CN" smtClean="0">
              <a:sym typeface="Symbol" pitchFamily="18" charset="2"/>
            </a:endParaRPr>
          </a:p>
          <a:p>
            <a:r>
              <a:rPr lang="zh-CN" altLang="en-US" smtClean="0"/>
              <a:t>命题联结词除上述五个之外，还有</a:t>
            </a:r>
            <a:r>
              <a:rPr lang="zh-CN" altLang="en-US" smtClean="0">
                <a:solidFill>
                  <a:srgbClr val="C00000"/>
                </a:solidFill>
              </a:rPr>
              <a:t>异或、条件否定、与非、或非</a:t>
            </a:r>
            <a:r>
              <a:rPr lang="zh-CN" altLang="en-US" smtClean="0">
                <a:solidFill>
                  <a:srgbClr val="0033CC"/>
                </a:solidFill>
              </a:rPr>
              <a:t>等</a:t>
            </a:r>
            <a:r>
              <a:rPr lang="zh-CN" altLang="en-US" smtClean="0"/>
              <a:t>联结词。</a:t>
            </a:r>
            <a:r>
              <a:rPr lang="zh-CN" altLang="en-US" smtClean="0">
                <a:solidFill>
                  <a:schemeClr val="bg1"/>
                </a:solidFill>
              </a:rPr>
              <a:t>暂时</a:t>
            </a:r>
            <a:r>
              <a:rPr lang="zh-CN" altLang="en-US" smtClean="0">
                <a:solidFill>
                  <a:srgbClr val="C00000"/>
                </a:solidFill>
              </a:rPr>
              <a:t>独立的</a:t>
            </a:r>
            <a:r>
              <a:rPr lang="zh-CN" altLang="en-US" smtClean="0"/>
              <a:t>只有</a:t>
            </a:r>
            <a:r>
              <a:rPr lang="zh-CN" altLang="en-US" smtClean="0">
                <a:sym typeface="Symbol" pitchFamily="18" charset="2"/>
              </a:rPr>
              <a:t>、</a:t>
            </a:r>
            <a:r>
              <a:rPr lang="el-GR" altLang="zh-CN" smtClean="0"/>
              <a:t>∧</a:t>
            </a:r>
            <a:r>
              <a:rPr lang="zh-CN" altLang="en-US" smtClean="0"/>
              <a:t>、</a:t>
            </a:r>
            <a:r>
              <a:rPr lang="el-GR" altLang="zh-CN" smtClean="0"/>
              <a:t>∨</a:t>
            </a:r>
            <a:r>
              <a:rPr lang="zh-CN" altLang="en-US" smtClean="0"/>
              <a:t>。</a:t>
            </a:r>
            <a:endParaRPr lang="en-US" altLang="zh-CN" smtClean="0"/>
          </a:p>
          <a:p>
            <a:r>
              <a:rPr lang="zh-CN" altLang="en-US" smtClean="0"/>
              <a:t>在一个复合命题中往往含有多个命题联结词，其运算优先级从高到低是：</a:t>
            </a:r>
            <a:r>
              <a:rPr lang="zh-CN" altLang="en-US" smtClean="0">
                <a:sym typeface="Symbol" pitchFamily="18" charset="2"/>
              </a:rPr>
              <a:t>、</a:t>
            </a:r>
            <a:r>
              <a:rPr lang="el-GR" altLang="zh-CN" smtClean="0"/>
              <a:t>∧</a:t>
            </a:r>
            <a:r>
              <a:rPr lang="zh-CN" altLang="en-US" smtClean="0"/>
              <a:t>、</a:t>
            </a:r>
            <a:r>
              <a:rPr lang="el-GR" altLang="zh-CN" smtClean="0"/>
              <a:t>∨</a:t>
            </a:r>
            <a:r>
              <a:rPr lang="zh-CN" altLang="en-US" smtClean="0">
                <a:sym typeface="Symbol" pitchFamily="18" charset="2"/>
              </a:rPr>
              <a:t>、、</a:t>
            </a:r>
          </a:p>
        </p:txBody>
      </p:sp>
      <p:sp>
        <p:nvSpPr>
          <p:cNvPr id="5" name="灯片编号占位符 4"/>
          <p:cNvSpPr>
            <a:spLocks noGrp="1"/>
          </p:cNvSpPr>
          <p:nvPr>
            <p:ph type="sldNum" sz="quarter" idx="12"/>
          </p:nvPr>
        </p:nvSpPr>
        <p:spPr/>
        <p:txBody>
          <a:bodyPr/>
          <a:lstStyle/>
          <a:p>
            <a:pPr>
              <a:defRPr/>
            </a:pPr>
            <a:fld id="{5BB4E921-FAB7-45F6-9286-9C73DD7F8C47}" type="slidenum">
              <a:rPr lang="en-US" altLang="zh-CN"/>
              <a:pPr>
                <a:defRPr/>
              </a:pPr>
              <a:t>17</a:t>
            </a:fld>
            <a:endParaRPr lang="en-US" altLang="zh-C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标题 1"/>
          <p:cNvSpPr>
            <a:spLocks noGrp="1"/>
          </p:cNvSpPr>
          <p:nvPr>
            <p:ph type="title"/>
          </p:nvPr>
        </p:nvSpPr>
        <p:spPr>
          <a:xfrm>
            <a:off x="684213" y="333375"/>
            <a:ext cx="7772400" cy="647700"/>
          </a:xfrm>
        </p:spPr>
        <p:txBody>
          <a:bodyPr/>
          <a:lstStyle/>
          <a:p>
            <a:r>
              <a:rPr lang="zh-CN" altLang="en-US" smtClean="0"/>
              <a:t>示例</a:t>
            </a:r>
          </a:p>
        </p:txBody>
      </p:sp>
      <p:sp>
        <p:nvSpPr>
          <p:cNvPr id="46082" name="内容占位符 2"/>
          <p:cNvSpPr>
            <a:spLocks noGrp="1"/>
          </p:cNvSpPr>
          <p:nvPr>
            <p:ph idx="1"/>
          </p:nvPr>
        </p:nvSpPr>
        <p:spPr>
          <a:xfrm>
            <a:off x="468313" y="1412875"/>
            <a:ext cx="2590800" cy="503238"/>
          </a:xfrm>
        </p:spPr>
        <p:txBody>
          <a:bodyPr/>
          <a:lstStyle/>
          <a:p>
            <a:r>
              <a:rPr lang="zh-CN" altLang="en-US" smtClean="0"/>
              <a:t>双条件真值表</a:t>
            </a:r>
          </a:p>
        </p:txBody>
      </p:sp>
      <p:sp>
        <p:nvSpPr>
          <p:cNvPr id="4" name="灯片编号占位符 3"/>
          <p:cNvSpPr>
            <a:spLocks noGrp="1"/>
          </p:cNvSpPr>
          <p:nvPr>
            <p:ph type="sldNum" sz="quarter" idx="12"/>
          </p:nvPr>
        </p:nvSpPr>
        <p:spPr/>
        <p:txBody>
          <a:bodyPr/>
          <a:lstStyle/>
          <a:p>
            <a:pPr>
              <a:defRPr/>
            </a:pPr>
            <a:fld id="{D2255B9D-0BF8-4FF0-98A1-29757AEB81D6}" type="slidenum">
              <a:rPr lang="en-US" altLang="zh-CN"/>
              <a:pPr>
                <a:defRPr/>
              </a:pPr>
              <a:t>18</a:t>
            </a:fld>
            <a:endParaRPr lang="en-US" altLang="zh-CN" dirty="0"/>
          </a:p>
        </p:txBody>
      </p:sp>
      <p:graphicFrame>
        <p:nvGraphicFramePr>
          <p:cNvPr id="5" name="Group 41"/>
          <p:cNvGraphicFramePr>
            <a:graphicFrameLocks noGrp="1"/>
          </p:cNvGraphicFramePr>
          <p:nvPr/>
        </p:nvGraphicFramePr>
        <p:xfrm>
          <a:off x="3276600" y="1412875"/>
          <a:ext cx="5256213" cy="2143125"/>
        </p:xfrm>
        <a:graphic>
          <a:graphicData uri="http://schemas.openxmlformats.org/drawingml/2006/table">
            <a:tbl>
              <a:tblPr/>
              <a:tblGrid>
                <a:gridCol w="885825"/>
                <a:gridCol w="884238"/>
                <a:gridCol w="1098550"/>
                <a:gridCol w="2387600"/>
              </a:tblGrid>
              <a:tr h="4286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FF0000"/>
                          </a:solidFill>
                          <a:effectLst/>
                          <a:latin typeface="楷体" pitchFamily="49" charset="-122"/>
                          <a:ea typeface="楷体" pitchFamily="49" charset="-122"/>
                          <a:cs typeface="楷体_GB2312"/>
                        </a:rPr>
                        <a:t>P</a:t>
                      </a:r>
                    </a:p>
                  </a:txBody>
                  <a:tcPr marL="0" marR="0" marT="18000" marB="18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FF0000"/>
                          </a:solidFill>
                          <a:effectLst/>
                          <a:latin typeface="楷体" pitchFamily="49" charset="-122"/>
                          <a:ea typeface="楷体" pitchFamily="49" charset="-122"/>
                          <a:cs typeface="楷体_GB2312"/>
                        </a:rPr>
                        <a:t>Q</a:t>
                      </a:r>
                    </a:p>
                  </a:txBody>
                  <a:tcPr marL="0" marR="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FF0000"/>
                          </a:solidFill>
                          <a:effectLst/>
                          <a:latin typeface="楷体" pitchFamily="49" charset="-122"/>
                          <a:ea typeface="楷体" pitchFamily="49" charset="-122"/>
                          <a:cs typeface="楷体_GB2312"/>
                        </a:rPr>
                        <a:t>P</a:t>
                      </a:r>
                      <a:r>
                        <a:rPr kumimoji="0" lang="en-US" altLang="zh-CN" sz="2400" b="0" i="0" u="none" strike="noStrike" cap="none" normalizeH="0" baseline="0" smtClean="0">
                          <a:ln>
                            <a:noFill/>
                          </a:ln>
                          <a:solidFill>
                            <a:srgbClr val="FF0000"/>
                          </a:solidFill>
                          <a:effectLst/>
                          <a:latin typeface="楷体" pitchFamily="49" charset="-122"/>
                          <a:ea typeface="楷体" pitchFamily="49" charset="-122"/>
                          <a:cs typeface="楷体_GB2312"/>
                          <a:sym typeface="Symbol" pitchFamily="18" charset="2"/>
                        </a:rPr>
                        <a:t>Q</a:t>
                      </a:r>
                    </a:p>
                  </a:txBody>
                  <a:tcPr marL="0" marR="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FF0000"/>
                          </a:solidFill>
                          <a:effectLst/>
                          <a:latin typeface="楷体" pitchFamily="49" charset="-122"/>
                          <a:ea typeface="楷体" pitchFamily="49" charset="-122"/>
                          <a:cs typeface="楷体_GB2312"/>
                          <a:sym typeface="Symbol" pitchFamily="18" charset="2"/>
                        </a:rPr>
                        <a:t>(PQ)∧(QP)</a:t>
                      </a:r>
                    </a:p>
                  </a:txBody>
                  <a:tcPr marL="0" marR="0" marT="18000" marB="18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86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marL="0" marR="0" marT="18000" marB="18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marL="0" marR="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marL="0" marR="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marL="0" marR="0" marT="18000" marB="18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86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marL="0" marR="0" marT="18000" marB="18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marL="0" marR="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marL="0" marR="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marL="0" marR="0" marT="18000" marB="18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86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marL="0" marR="0" marT="18000" marB="18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marL="0" marR="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marL="0" marR="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marL="0" marR="0" marT="18000" marB="18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86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marL="0" marR="0" marT="18000" marB="18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marL="0" marR="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marL="0" marR="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marL="0" marR="0" marT="18000" marB="18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9" name="组合 8"/>
          <p:cNvGrpSpPr>
            <a:grpSpLocks/>
          </p:cNvGrpSpPr>
          <p:nvPr/>
        </p:nvGrpSpPr>
        <p:grpSpPr bwMode="auto">
          <a:xfrm>
            <a:off x="468313" y="4149725"/>
            <a:ext cx="8062912" cy="2214563"/>
            <a:chOff x="467544" y="4149080"/>
            <a:chExt cx="8064312" cy="2214832"/>
          </a:xfrm>
        </p:grpSpPr>
        <p:graphicFrame>
          <p:nvGraphicFramePr>
            <p:cNvPr id="6" name="Group 40"/>
            <p:cNvGraphicFramePr>
              <a:graphicFrameLocks/>
            </p:cNvGraphicFramePr>
            <p:nvPr/>
          </p:nvGraphicFramePr>
          <p:xfrm>
            <a:off x="3275856" y="4149080"/>
            <a:ext cx="5256913" cy="2156851"/>
          </p:xfrm>
          <a:graphic>
            <a:graphicData uri="http://schemas.openxmlformats.org/drawingml/2006/table">
              <a:tbl>
                <a:tblPr/>
                <a:tblGrid>
                  <a:gridCol w="1190620">
                    <a:extLst>
                      <a:ext uri="{9D8B030D-6E8A-4147-A177-3AD203B41FA5}"/>
                    </a:extLst>
                  </a:gridCol>
                  <a:gridCol w="912219">
                    <a:extLst>
                      <a:ext uri="{9D8B030D-6E8A-4147-A177-3AD203B41FA5}"/>
                    </a:extLst>
                  </a:gridCol>
                  <a:gridCol w="1706527">
                    <a:extLst>
                      <a:ext uri="{9D8B030D-6E8A-4147-A177-3AD203B41FA5}"/>
                    </a:extLst>
                  </a:gridCol>
                  <a:gridCol w="1446634">
                    <a:extLst>
                      <a:ext uri="{9D8B030D-6E8A-4147-A177-3AD203B41FA5}"/>
                    </a:extLst>
                  </a:gridCol>
                </a:tblGrid>
                <a:tr h="428397">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rgbClr val="C00000"/>
                            </a:solidFill>
                            <a:effectLst/>
                            <a:latin typeface="楷体" pitchFamily="49" charset="-122"/>
                            <a:ea typeface="楷体" pitchFamily="49" charset="-122"/>
                          </a:rPr>
                          <a:t>P</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rgbClr val="C00000"/>
                            </a:solidFill>
                            <a:effectLst/>
                            <a:latin typeface="楷体" pitchFamily="49" charset="-122"/>
                            <a:ea typeface="楷体" pitchFamily="49" charset="-122"/>
                          </a:rPr>
                          <a:t>Q</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rgbClr val="C00000"/>
                            </a:solidFill>
                            <a:effectLst/>
                            <a:latin typeface="楷体" pitchFamily="49" charset="-122"/>
                            <a:ea typeface="楷体" pitchFamily="49" charset="-122"/>
                            <a:sym typeface="Symbol" pitchFamily="18" charset="2"/>
                          </a:rPr>
                          <a:t>PQ</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rgbClr val="C00000"/>
                            </a:solidFill>
                            <a:effectLst/>
                            <a:latin typeface="楷体" pitchFamily="49" charset="-122"/>
                            <a:ea typeface="楷体" pitchFamily="49" charset="-122"/>
                          </a:rPr>
                          <a:t>Q</a:t>
                        </a:r>
                        <a:r>
                          <a:rPr kumimoji="0" lang="en-US" altLang="zh-CN" sz="2400" b="0" i="0" u="none" strike="noStrike" cap="none" normalizeH="0" baseline="0" dirty="0">
                            <a:ln>
                              <a:noFill/>
                            </a:ln>
                            <a:solidFill>
                              <a:srgbClr val="C00000"/>
                            </a:solidFill>
                            <a:effectLst/>
                            <a:latin typeface="楷体" pitchFamily="49" charset="-122"/>
                            <a:ea typeface="楷体" pitchFamily="49" charset="-122"/>
                            <a:sym typeface="Symbol" pitchFamily="18" charset="2"/>
                          </a:rPr>
                          <a:t>P</a:t>
                        </a:r>
                      </a:p>
                    </a:txBody>
                    <a:tcPr marL="90000" marR="90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428397">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bg1"/>
                            </a:solidFill>
                            <a:effectLst/>
                            <a:latin typeface="楷体" pitchFamily="49" charset="-122"/>
                            <a:ea typeface="楷体" pitchFamily="49" charset="-122"/>
                          </a:rPr>
                          <a:t>T</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bg1"/>
                            </a:solidFill>
                            <a:effectLst/>
                            <a:latin typeface="楷体" pitchFamily="49" charset="-122"/>
                            <a:ea typeface="楷体" pitchFamily="49" charset="-122"/>
                          </a:rPr>
                          <a:t>T</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bg1"/>
                            </a:solidFill>
                            <a:effectLst/>
                            <a:latin typeface="楷体" pitchFamily="49" charset="-122"/>
                            <a:ea typeface="楷体" pitchFamily="49" charset="-122"/>
                          </a:rPr>
                          <a:t>T</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bg1"/>
                            </a:solidFill>
                            <a:effectLst/>
                            <a:latin typeface="楷体" pitchFamily="49" charset="-122"/>
                            <a:ea typeface="楷体" pitchFamily="49" charset="-122"/>
                          </a:rPr>
                          <a:t>T</a:t>
                        </a:r>
                      </a:p>
                    </a:txBody>
                    <a:tcPr marL="90000" marR="90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428397">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bg1"/>
                            </a:solidFill>
                            <a:effectLst/>
                            <a:latin typeface="楷体" pitchFamily="49" charset="-122"/>
                            <a:ea typeface="楷体" pitchFamily="49" charset="-122"/>
                          </a:rPr>
                          <a:t>T</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bg1"/>
                            </a:solidFill>
                            <a:effectLst/>
                            <a:latin typeface="楷体" pitchFamily="49" charset="-122"/>
                            <a:ea typeface="楷体" pitchFamily="49" charset="-122"/>
                          </a:rPr>
                          <a:t>F</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rgbClr val="CC0099"/>
                            </a:solidFill>
                            <a:effectLst/>
                            <a:latin typeface="楷体" pitchFamily="49" charset="-122"/>
                            <a:ea typeface="楷体" pitchFamily="49" charset="-122"/>
                          </a:rPr>
                          <a:t>F</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rgbClr val="CC0099"/>
                            </a:solidFill>
                            <a:effectLst/>
                            <a:latin typeface="楷体" pitchFamily="49" charset="-122"/>
                            <a:ea typeface="楷体" pitchFamily="49" charset="-122"/>
                          </a:rPr>
                          <a:t>T</a:t>
                        </a:r>
                      </a:p>
                    </a:txBody>
                    <a:tcPr marL="90000" marR="90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44300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bg1"/>
                            </a:solidFill>
                            <a:effectLst/>
                            <a:latin typeface="楷体" pitchFamily="49" charset="-122"/>
                            <a:ea typeface="楷体" pitchFamily="49" charset="-122"/>
                          </a:rPr>
                          <a:t>F</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bg1"/>
                            </a:solidFill>
                            <a:effectLst/>
                            <a:latin typeface="楷体" pitchFamily="49" charset="-122"/>
                            <a:ea typeface="楷体" pitchFamily="49" charset="-122"/>
                          </a:rPr>
                          <a:t>T</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rgbClr val="CC0099"/>
                            </a:solidFill>
                            <a:effectLst/>
                            <a:latin typeface="楷体" pitchFamily="49" charset="-122"/>
                            <a:ea typeface="楷体" pitchFamily="49" charset="-122"/>
                          </a:rPr>
                          <a:t>T</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rgbClr val="CC0099"/>
                            </a:solidFill>
                            <a:effectLst/>
                            <a:latin typeface="楷体" pitchFamily="49" charset="-122"/>
                            <a:ea typeface="楷体" pitchFamily="49" charset="-122"/>
                          </a:rPr>
                          <a:t>F</a:t>
                        </a:r>
                      </a:p>
                    </a:txBody>
                    <a:tcPr marL="90000" marR="90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428397">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bg1"/>
                            </a:solidFill>
                            <a:effectLst/>
                            <a:latin typeface="楷体" pitchFamily="49" charset="-122"/>
                            <a:ea typeface="楷体" pitchFamily="49" charset="-122"/>
                          </a:rPr>
                          <a:t>F</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bg1"/>
                            </a:solidFill>
                            <a:effectLst/>
                            <a:latin typeface="楷体" pitchFamily="49" charset="-122"/>
                            <a:ea typeface="楷体" pitchFamily="49" charset="-122"/>
                          </a:rPr>
                          <a:t>F</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bg1"/>
                            </a:solidFill>
                            <a:effectLst/>
                            <a:latin typeface="楷体" pitchFamily="49" charset="-122"/>
                            <a:ea typeface="楷体" pitchFamily="49" charset="-122"/>
                          </a:rPr>
                          <a:t>T</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bg1"/>
                            </a:solidFill>
                            <a:effectLst/>
                            <a:latin typeface="楷体" pitchFamily="49" charset="-122"/>
                            <a:ea typeface="楷体" pitchFamily="49" charset="-122"/>
                          </a:rPr>
                          <a:t>T</a:t>
                        </a:r>
                      </a:p>
                    </a:txBody>
                    <a:tcPr marL="90000" marR="90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bl>
            </a:graphicData>
          </a:graphic>
        </p:graphicFrame>
        <p:sp>
          <p:nvSpPr>
            <p:cNvPr id="7" name="内容占位符 2"/>
            <p:cNvSpPr txBox="1">
              <a:spLocks/>
            </p:cNvSpPr>
            <p:nvPr/>
          </p:nvSpPr>
          <p:spPr bwMode="auto">
            <a:xfrm>
              <a:off x="467544" y="5068355"/>
              <a:ext cx="2592837" cy="1295557"/>
            </a:xfrm>
            <a:prstGeom prst="rect">
              <a:avLst/>
            </a:prstGeom>
            <a:noFill/>
            <a:ln w="9525">
              <a:noFill/>
              <a:miter lim="800000"/>
              <a:headEnd/>
              <a:tailEnd/>
            </a:ln>
          </p:spPr>
          <p:txBody>
            <a:bodyPr lIns="0" tIns="0" rIns="0" bIns="0"/>
            <a:lstStyle/>
            <a:p>
              <a:pPr marL="342900" indent="-342900" eaLnBrk="0" hangingPunct="0">
                <a:lnSpc>
                  <a:spcPct val="110000"/>
                </a:lnSpc>
                <a:spcBef>
                  <a:spcPct val="20000"/>
                </a:spcBef>
                <a:spcAft>
                  <a:spcPts val="600"/>
                </a:spcAft>
                <a:buClr>
                  <a:srgbClr val="0000FF"/>
                </a:buClr>
                <a:buSzPct val="60000"/>
                <a:buFont typeface="Wingdings" pitchFamily="2" charset="2"/>
                <a:buChar char="n"/>
                <a:defRPr/>
              </a:pPr>
              <a:r>
                <a:rPr lang="zh-CN" altLang="en-US" kern="0" dirty="0">
                  <a:solidFill>
                    <a:srgbClr val="0000FF"/>
                  </a:solidFill>
                  <a:latin typeface="楷体" pitchFamily="49" charset="-122"/>
                  <a:ea typeface="楷体" pitchFamily="49" charset="-122"/>
                  <a:cs typeface="+mn-cs"/>
                </a:rPr>
                <a:t>右真值表证明了</a:t>
              </a:r>
              <a:r>
                <a:rPr kumimoji="0" lang="en-US" altLang="zh-CN" dirty="0">
                  <a:solidFill>
                    <a:srgbClr val="0033CC"/>
                  </a:solidFill>
                  <a:latin typeface="楷体" pitchFamily="49" charset="-122"/>
                  <a:ea typeface="楷体" pitchFamily="49" charset="-122"/>
                  <a:cs typeface="+mn-cs"/>
                  <a:sym typeface="Symbol" pitchFamily="18" charset="2"/>
                </a:rPr>
                <a:t>PQ</a:t>
              </a:r>
              <a:r>
                <a:rPr kumimoji="0" lang="zh-CN" altLang="en-US" dirty="0">
                  <a:solidFill>
                    <a:srgbClr val="0033CC"/>
                  </a:solidFill>
                  <a:latin typeface="楷体" pitchFamily="49" charset="-122"/>
                  <a:ea typeface="楷体" pitchFamily="49" charset="-122"/>
                  <a:cs typeface="+mn-cs"/>
                  <a:sym typeface="Symbol" pitchFamily="18" charset="2"/>
                </a:rPr>
                <a:t>与它的逆命题</a:t>
              </a:r>
              <a:r>
                <a:rPr kumimoji="0" lang="en-US" altLang="zh-CN" dirty="0">
                  <a:solidFill>
                    <a:srgbClr val="0033CC"/>
                  </a:solidFill>
                  <a:latin typeface="楷体" pitchFamily="49" charset="-122"/>
                  <a:ea typeface="楷体" pitchFamily="49" charset="-122"/>
                  <a:cs typeface="+mn-cs"/>
                  <a:sym typeface="Symbol" pitchFamily="18" charset="2"/>
                </a:rPr>
                <a:t>QP</a:t>
              </a:r>
              <a:r>
                <a:rPr kumimoji="0" lang="zh-CN" altLang="en-US" dirty="0">
                  <a:solidFill>
                    <a:srgbClr val="C00000"/>
                  </a:solidFill>
                  <a:latin typeface="楷体" pitchFamily="49" charset="-122"/>
                  <a:ea typeface="楷体" pitchFamily="49" charset="-122"/>
                  <a:cs typeface="+mn-cs"/>
                  <a:sym typeface="Symbol" pitchFamily="18" charset="2"/>
                </a:rPr>
                <a:t>不等价。</a:t>
              </a:r>
              <a:endParaRPr kumimoji="0" lang="en-US" altLang="zh-CN" dirty="0">
                <a:solidFill>
                  <a:srgbClr val="C00000"/>
                </a:solidFill>
                <a:latin typeface="楷体" pitchFamily="49" charset="-122"/>
                <a:ea typeface="楷体" pitchFamily="49" charset="-122"/>
                <a:cs typeface="+mn-cs"/>
                <a:sym typeface="Symbol" pitchFamily="18" charset="2"/>
              </a:endParaRPr>
            </a:p>
            <a:p>
              <a:pPr marL="342900" indent="-342900" eaLnBrk="0" hangingPunct="0">
                <a:lnSpc>
                  <a:spcPct val="110000"/>
                </a:lnSpc>
                <a:spcBef>
                  <a:spcPct val="20000"/>
                </a:spcBef>
                <a:spcAft>
                  <a:spcPts val="600"/>
                </a:spcAft>
                <a:buClr>
                  <a:srgbClr val="0000FF"/>
                </a:buClr>
                <a:buSzPct val="60000"/>
                <a:buFont typeface="Wingdings" pitchFamily="2" charset="2"/>
                <a:buChar char="n"/>
                <a:defRPr/>
              </a:pPr>
              <a:endParaRPr lang="zh-CN" altLang="en-US" kern="0" dirty="0">
                <a:solidFill>
                  <a:srgbClr val="0000FF"/>
                </a:solidFill>
                <a:latin typeface="楷体" pitchFamily="49" charset="-122"/>
                <a:ea typeface="楷体" pitchFamily="49" charset="-122"/>
                <a:cs typeface="+mn-cs"/>
              </a:endParaRPr>
            </a:p>
          </p:txBody>
        </p:sp>
      </p:grpSp>
      <p:sp>
        <p:nvSpPr>
          <p:cNvPr id="8" name="内容占位符 2"/>
          <p:cNvSpPr txBox="1">
            <a:spLocks/>
          </p:cNvSpPr>
          <p:nvPr/>
        </p:nvSpPr>
        <p:spPr bwMode="auto">
          <a:xfrm>
            <a:off x="468313" y="2781300"/>
            <a:ext cx="2663825" cy="1439863"/>
          </a:xfrm>
          <a:prstGeom prst="rect">
            <a:avLst/>
          </a:prstGeom>
          <a:noFill/>
          <a:ln w="9525">
            <a:noFill/>
            <a:miter lim="800000"/>
            <a:headEnd/>
            <a:tailEnd/>
          </a:ln>
        </p:spPr>
        <p:txBody>
          <a:bodyPr lIns="72000" tIns="0" rIns="72000" bIns="0"/>
          <a:lstStyle/>
          <a:p>
            <a:pPr marL="342900" indent="-342900" eaLnBrk="0" hangingPunct="0">
              <a:lnSpc>
                <a:spcPct val="110000"/>
              </a:lnSpc>
              <a:spcBef>
                <a:spcPts val="0"/>
              </a:spcBef>
              <a:spcAft>
                <a:spcPts val="600"/>
              </a:spcAft>
              <a:buClr>
                <a:srgbClr val="0000FF"/>
              </a:buClr>
              <a:buSzPct val="60000"/>
              <a:defRPr/>
            </a:pPr>
            <a:r>
              <a:rPr kumimoji="0" lang="en-US" altLang="zh-CN" dirty="0">
                <a:solidFill>
                  <a:srgbClr val="002060"/>
                </a:solidFill>
                <a:latin typeface="楷体" pitchFamily="49" charset="-122"/>
                <a:ea typeface="楷体" pitchFamily="49" charset="-122"/>
                <a:cs typeface="+mn-cs"/>
                <a:sym typeface="Symbol" pitchFamily="18" charset="2"/>
              </a:rPr>
              <a:t>P</a:t>
            </a:r>
            <a:r>
              <a:rPr kumimoji="0" lang="zh-CN" altLang="en-US" dirty="0">
                <a:solidFill>
                  <a:srgbClr val="002060"/>
                </a:solidFill>
                <a:latin typeface="楷体" pitchFamily="49" charset="-122"/>
                <a:ea typeface="楷体" pitchFamily="49" charset="-122"/>
                <a:cs typeface="+mn-cs"/>
                <a:sym typeface="Symbol" pitchFamily="18" charset="2"/>
              </a:rPr>
              <a:t>：有空气。</a:t>
            </a:r>
            <a:endParaRPr kumimoji="0" lang="en-US" altLang="zh-CN" dirty="0">
              <a:solidFill>
                <a:srgbClr val="002060"/>
              </a:solidFill>
              <a:latin typeface="楷体" pitchFamily="49" charset="-122"/>
              <a:ea typeface="楷体" pitchFamily="49" charset="-122"/>
              <a:cs typeface="+mn-cs"/>
              <a:sym typeface="Symbol" pitchFamily="18" charset="2"/>
            </a:endParaRPr>
          </a:p>
          <a:p>
            <a:pPr marL="342900" indent="-342900" eaLnBrk="0" hangingPunct="0">
              <a:lnSpc>
                <a:spcPct val="110000"/>
              </a:lnSpc>
              <a:spcBef>
                <a:spcPts val="0"/>
              </a:spcBef>
              <a:spcAft>
                <a:spcPts val="600"/>
              </a:spcAft>
              <a:buClr>
                <a:srgbClr val="0000FF"/>
              </a:buClr>
              <a:buSzPct val="60000"/>
              <a:defRPr/>
            </a:pPr>
            <a:r>
              <a:rPr kumimoji="0" lang="en-US" altLang="zh-CN" dirty="0">
                <a:solidFill>
                  <a:srgbClr val="002060"/>
                </a:solidFill>
                <a:latin typeface="楷体" pitchFamily="49" charset="-122"/>
                <a:ea typeface="楷体" pitchFamily="49" charset="-122"/>
                <a:cs typeface="+mn-cs"/>
                <a:sym typeface="Symbol" pitchFamily="18" charset="2"/>
              </a:rPr>
              <a:t>Q</a:t>
            </a:r>
            <a:r>
              <a:rPr kumimoji="0" lang="zh-CN" altLang="en-US" dirty="0">
                <a:solidFill>
                  <a:srgbClr val="002060"/>
                </a:solidFill>
                <a:latin typeface="楷体" pitchFamily="49" charset="-122"/>
                <a:ea typeface="楷体" pitchFamily="49" charset="-122"/>
                <a:cs typeface="+mn-cs"/>
                <a:sym typeface="Symbol" pitchFamily="18" charset="2"/>
              </a:rPr>
              <a:t>：人活着。</a:t>
            </a:r>
            <a:endParaRPr kumimoji="0" lang="en-US" altLang="zh-CN" dirty="0">
              <a:solidFill>
                <a:srgbClr val="002060"/>
              </a:solidFill>
              <a:latin typeface="楷体" pitchFamily="49" charset="-122"/>
              <a:ea typeface="楷体" pitchFamily="49" charset="-122"/>
              <a:cs typeface="+mn-cs"/>
              <a:sym typeface="Symbol" pitchFamily="18" charset="2"/>
            </a:endParaRPr>
          </a:p>
          <a:p>
            <a:pPr marL="342900" indent="-342900" eaLnBrk="0" hangingPunct="0">
              <a:lnSpc>
                <a:spcPct val="110000"/>
              </a:lnSpc>
              <a:spcBef>
                <a:spcPts val="0"/>
              </a:spcBef>
              <a:spcAft>
                <a:spcPts val="600"/>
              </a:spcAft>
              <a:buClr>
                <a:srgbClr val="0000FF"/>
              </a:buClr>
              <a:buSzPct val="60000"/>
              <a:defRPr/>
            </a:pPr>
            <a:r>
              <a:rPr kumimoji="0" lang="zh-CN" altLang="en-US" dirty="0">
                <a:solidFill>
                  <a:srgbClr val="002060"/>
                </a:solidFill>
                <a:latin typeface="楷体" pitchFamily="49" charset="-122"/>
                <a:ea typeface="楷体" pitchFamily="49" charset="-122"/>
                <a:cs typeface="+mn-cs"/>
                <a:sym typeface="Symbol" pitchFamily="18" charset="2"/>
              </a:rPr>
              <a:t>试试</a:t>
            </a:r>
            <a:r>
              <a:rPr kumimoji="0" lang="en-US" altLang="zh-CN" dirty="0">
                <a:solidFill>
                  <a:srgbClr val="002060"/>
                </a:solidFill>
                <a:latin typeface="楷体" pitchFamily="49" charset="-122"/>
                <a:ea typeface="楷体" pitchFamily="49" charset="-122"/>
                <a:cs typeface="+mn-cs"/>
                <a:sym typeface="Symbol" pitchFamily="18" charset="2"/>
              </a:rPr>
              <a:t>QP</a:t>
            </a:r>
            <a:r>
              <a:rPr kumimoji="0" lang="zh-CN" altLang="en-US" dirty="0">
                <a:solidFill>
                  <a:srgbClr val="002060"/>
                </a:solidFill>
                <a:latin typeface="楷体" pitchFamily="49" charset="-122"/>
                <a:ea typeface="楷体" pitchFamily="49" charset="-122"/>
                <a:cs typeface="+mn-cs"/>
                <a:sym typeface="Symbol" pitchFamily="18" charset="2"/>
              </a:rPr>
              <a:t>和</a:t>
            </a:r>
            <a:r>
              <a:rPr kumimoji="0" lang="en-US" altLang="zh-CN" dirty="0">
                <a:solidFill>
                  <a:srgbClr val="002060"/>
                </a:solidFill>
                <a:latin typeface="楷体" pitchFamily="49" charset="-122"/>
                <a:ea typeface="楷体" pitchFamily="49" charset="-122"/>
                <a:cs typeface="+mn-cs"/>
                <a:sym typeface="Symbol" pitchFamily="18" charset="2"/>
              </a:rPr>
              <a:t>PQ</a:t>
            </a:r>
            <a:r>
              <a:rPr kumimoji="0" lang="zh-CN" altLang="en-US" dirty="0">
                <a:solidFill>
                  <a:srgbClr val="002060"/>
                </a:solidFill>
                <a:latin typeface="楷体" pitchFamily="49" charset="-122"/>
                <a:ea typeface="楷体" pitchFamily="49" charset="-122"/>
                <a:cs typeface="+mn-cs"/>
                <a:sym typeface="Symbol" pitchFamily="18" charset="2"/>
              </a:rPr>
              <a:t>？</a:t>
            </a:r>
            <a:endParaRPr kumimoji="0" lang="en-US" altLang="zh-CN" dirty="0">
              <a:solidFill>
                <a:srgbClr val="002060"/>
              </a:solidFill>
              <a:latin typeface="楷体" pitchFamily="49" charset="-122"/>
              <a:ea typeface="楷体" pitchFamily="49" charset="-122"/>
              <a:cs typeface="+mn-cs"/>
              <a:sym typeface="Symbol" pitchFamily="18" charset="2"/>
            </a:endParaRPr>
          </a:p>
          <a:p>
            <a:pPr marL="342900" indent="-342900" eaLnBrk="0" hangingPunct="0">
              <a:lnSpc>
                <a:spcPct val="110000"/>
              </a:lnSpc>
              <a:spcBef>
                <a:spcPts val="0"/>
              </a:spcBef>
              <a:spcAft>
                <a:spcPts val="600"/>
              </a:spcAft>
              <a:buClr>
                <a:srgbClr val="0000FF"/>
              </a:buClr>
              <a:buSzPct val="60000"/>
              <a:defRPr/>
            </a:pPr>
            <a:endParaRPr lang="zh-CN" altLang="en-US" kern="0" dirty="0">
              <a:solidFill>
                <a:srgbClr val="002060"/>
              </a:solidFill>
              <a:latin typeface="楷体" pitchFamily="49" charset="-122"/>
              <a:ea typeface="楷体"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1"/>
          <p:cNvSpPr>
            <a:spLocks noGrp="1"/>
          </p:cNvSpPr>
          <p:nvPr>
            <p:ph type="title"/>
          </p:nvPr>
        </p:nvSpPr>
        <p:spPr>
          <a:xfrm>
            <a:off x="684213" y="333375"/>
            <a:ext cx="7772400" cy="647700"/>
          </a:xfrm>
        </p:spPr>
        <p:txBody>
          <a:bodyPr/>
          <a:lstStyle/>
          <a:p>
            <a:r>
              <a:rPr lang="zh-CN" altLang="en-US" smtClean="0"/>
              <a:t>示例</a:t>
            </a:r>
          </a:p>
        </p:txBody>
      </p:sp>
      <p:sp>
        <p:nvSpPr>
          <p:cNvPr id="3" name="内容占位符 2"/>
          <p:cNvSpPr>
            <a:spLocks noGrp="1"/>
          </p:cNvSpPr>
          <p:nvPr>
            <p:ph idx="1"/>
          </p:nvPr>
        </p:nvSpPr>
        <p:spPr>
          <a:xfrm>
            <a:off x="468313" y="1484313"/>
            <a:ext cx="8207375" cy="2376487"/>
          </a:xfrm>
        </p:spPr>
        <p:txBody>
          <a:bodyPr/>
          <a:lstStyle/>
          <a:p>
            <a:pPr>
              <a:defRPr/>
            </a:pPr>
            <a:r>
              <a:rPr lang="zh-CN" altLang="en-US" dirty="0"/>
              <a:t>下面的真值表证明了</a:t>
            </a:r>
            <a:r>
              <a:rPr kumimoji="0" lang="en-US" altLang="zh-CN" dirty="0">
                <a:solidFill>
                  <a:srgbClr val="0033CC"/>
                </a:solidFill>
                <a:sym typeface="Symbol" pitchFamily="18" charset="2"/>
              </a:rPr>
              <a:t>PQ</a:t>
            </a:r>
            <a:r>
              <a:rPr kumimoji="0" lang="zh-CN" altLang="en-US" dirty="0">
                <a:solidFill>
                  <a:srgbClr val="0033CC"/>
                </a:solidFill>
                <a:sym typeface="Symbol" pitchFamily="18" charset="2"/>
              </a:rPr>
              <a:t>与它的逆反命题</a:t>
            </a:r>
            <a:r>
              <a:rPr kumimoji="0" lang="en-US" altLang="zh-CN" kern="1200" dirty="0">
                <a:solidFill>
                  <a:srgbClr val="0033CC"/>
                </a:solidFill>
                <a:latin typeface="Comic Sans MS" pitchFamily="66" charset="0"/>
              </a:rPr>
              <a:t>~</a:t>
            </a:r>
            <a:r>
              <a:rPr kumimoji="0" lang="en-US" altLang="zh-CN" dirty="0">
                <a:solidFill>
                  <a:srgbClr val="0033CC"/>
                </a:solidFill>
                <a:sym typeface="Symbol" pitchFamily="18" charset="2"/>
              </a:rPr>
              <a:t>Q</a:t>
            </a:r>
            <a:r>
              <a:rPr kumimoji="0" lang="en-US" altLang="zh-CN" kern="1200" dirty="0">
                <a:solidFill>
                  <a:srgbClr val="0033CC"/>
                </a:solidFill>
                <a:latin typeface="Comic Sans MS" pitchFamily="66" charset="0"/>
              </a:rPr>
              <a:t>~</a:t>
            </a:r>
            <a:r>
              <a:rPr kumimoji="0" lang="en-US" altLang="zh-CN" dirty="0">
                <a:solidFill>
                  <a:srgbClr val="0033CC"/>
                </a:solidFill>
                <a:sym typeface="Symbol" pitchFamily="18" charset="2"/>
              </a:rPr>
              <a:t>P</a:t>
            </a:r>
            <a:r>
              <a:rPr kumimoji="0" lang="zh-CN" altLang="en-US" dirty="0">
                <a:solidFill>
                  <a:srgbClr val="C00000"/>
                </a:solidFill>
                <a:sym typeface="Symbol" pitchFamily="18" charset="2"/>
              </a:rPr>
              <a:t>等价。</a:t>
            </a:r>
            <a:endParaRPr kumimoji="0" lang="en-US" altLang="zh-CN" dirty="0">
              <a:solidFill>
                <a:srgbClr val="C00000"/>
              </a:solidFill>
              <a:sym typeface="Symbol" pitchFamily="18" charset="2"/>
            </a:endParaRPr>
          </a:p>
          <a:p>
            <a:pPr>
              <a:spcBef>
                <a:spcPts val="600"/>
              </a:spcBef>
              <a:spcAft>
                <a:spcPts val="0"/>
              </a:spcAft>
              <a:defRPr/>
            </a:pPr>
            <a:r>
              <a:rPr kumimoji="0" lang="zh-CN" altLang="en-US" dirty="0">
                <a:solidFill>
                  <a:srgbClr val="0033CC"/>
                </a:solidFill>
                <a:sym typeface="Symbol" pitchFamily="18" charset="2"/>
              </a:rPr>
              <a:t>生活实例：</a:t>
            </a:r>
            <a:endParaRPr kumimoji="0" lang="en-US" altLang="zh-CN" dirty="0">
              <a:solidFill>
                <a:srgbClr val="0033CC"/>
              </a:solidFill>
              <a:sym typeface="Symbol" pitchFamily="18" charset="2"/>
            </a:endParaRPr>
          </a:p>
          <a:p>
            <a:pPr lvl="1">
              <a:spcBef>
                <a:spcPts val="600"/>
              </a:spcBef>
              <a:spcAft>
                <a:spcPts val="0"/>
              </a:spcAft>
              <a:defRPr/>
            </a:pPr>
            <a:r>
              <a:rPr lang="en-US" altLang="zh-CN" dirty="0"/>
              <a:t>P</a:t>
            </a:r>
            <a:r>
              <a:rPr lang="zh-CN" altLang="en-US" dirty="0"/>
              <a:t>：</a:t>
            </a:r>
            <a:r>
              <a:rPr lang="en-US" altLang="zh-CN" dirty="0"/>
              <a:t>x=2</a:t>
            </a:r>
            <a:r>
              <a:rPr lang="zh-CN" altLang="en-US" dirty="0"/>
              <a:t>；</a:t>
            </a:r>
            <a:endParaRPr lang="en-US" altLang="zh-CN" dirty="0"/>
          </a:p>
          <a:p>
            <a:pPr lvl="1">
              <a:spcBef>
                <a:spcPts val="600"/>
              </a:spcBef>
              <a:spcAft>
                <a:spcPts val="0"/>
              </a:spcAft>
              <a:defRPr/>
            </a:pPr>
            <a:r>
              <a:rPr lang="en-US" altLang="zh-CN" dirty="0"/>
              <a:t>Q</a:t>
            </a:r>
            <a:r>
              <a:rPr lang="zh-CN" altLang="en-US" dirty="0"/>
              <a:t>：</a:t>
            </a:r>
            <a:r>
              <a:rPr lang="en-US" altLang="zh-CN" dirty="0"/>
              <a:t>x</a:t>
            </a:r>
            <a:r>
              <a:rPr lang="en-US" altLang="zh-CN" baseline="30000" dirty="0"/>
              <a:t>2</a:t>
            </a:r>
            <a:r>
              <a:rPr lang="en-US" altLang="zh-CN" dirty="0"/>
              <a:t>=4</a:t>
            </a:r>
            <a:r>
              <a:rPr lang="zh-CN" altLang="en-US" dirty="0"/>
              <a:t>；</a:t>
            </a:r>
            <a:endParaRPr lang="en-US" altLang="zh-CN" dirty="0"/>
          </a:p>
          <a:p>
            <a:pPr lvl="1">
              <a:defRPr/>
            </a:pPr>
            <a:r>
              <a:rPr lang="zh-CN" altLang="en-US" dirty="0"/>
              <a:t>试试</a:t>
            </a:r>
            <a:r>
              <a:rPr lang="en-US" altLang="zh-CN" dirty="0"/>
              <a:t>P</a:t>
            </a:r>
            <a:r>
              <a:rPr kumimoji="0" lang="en-US" altLang="zh-CN" dirty="0">
                <a:solidFill>
                  <a:srgbClr val="0033CC"/>
                </a:solidFill>
                <a:sym typeface="Symbol" pitchFamily="18" charset="2"/>
              </a:rPr>
              <a:t>Q</a:t>
            </a:r>
            <a:r>
              <a:rPr kumimoji="0" lang="zh-CN" altLang="en-US" dirty="0">
                <a:solidFill>
                  <a:srgbClr val="0033CC"/>
                </a:solidFill>
                <a:sym typeface="Symbol" pitchFamily="18" charset="2"/>
              </a:rPr>
              <a:t>和</a:t>
            </a:r>
            <a:r>
              <a:rPr kumimoji="0" lang="en-US" altLang="zh-CN" kern="1200" dirty="0">
                <a:solidFill>
                  <a:srgbClr val="0033CC"/>
                </a:solidFill>
                <a:latin typeface="Comic Sans MS" pitchFamily="66" charset="0"/>
              </a:rPr>
              <a:t> ~</a:t>
            </a:r>
            <a:r>
              <a:rPr kumimoji="0" lang="en-US" altLang="zh-CN" dirty="0">
                <a:solidFill>
                  <a:srgbClr val="0033CC"/>
                </a:solidFill>
                <a:sym typeface="Symbol" pitchFamily="18" charset="2"/>
              </a:rPr>
              <a:t>Q</a:t>
            </a:r>
            <a:r>
              <a:rPr kumimoji="0" lang="en-US" altLang="zh-CN" kern="1200" dirty="0">
                <a:solidFill>
                  <a:srgbClr val="0033CC"/>
                </a:solidFill>
                <a:latin typeface="Comic Sans MS" pitchFamily="66" charset="0"/>
              </a:rPr>
              <a:t>~</a:t>
            </a:r>
            <a:r>
              <a:rPr kumimoji="0" lang="en-US" altLang="zh-CN" dirty="0">
                <a:solidFill>
                  <a:srgbClr val="0033CC"/>
                </a:solidFill>
                <a:sym typeface="Symbol" pitchFamily="18" charset="2"/>
              </a:rPr>
              <a:t>P</a:t>
            </a:r>
            <a:r>
              <a:rPr kumimoji="0" lang="zh-CN" altLang="en-US" dirty="0">
                <a:solidFill>
                  <a:srgbClr val="0033CC"/>
                </a:solidFill>
                <a:sym typeface="Symbol" pitchFamily="18" charset="2"/>
              </a:rPr>
              <a:t>，再试试</a:t>
            </a:r>
            <a:r>
              <a:rPr lang="en-US" altLang="zh-CN" dirty="0"/>
              <a:t>P</a:t>
            </a:r>
            <a:r>
              <a:rPr kumimoji="0" lang="en-US" altLang="zh-CN" dirty="0">
                <a:solidFill>
                  <a:srgbClr val="0033CC"/>
                </a:solidFill>
                <a:sym typeface="Symbol" pitchFamily="18" charset="2"/>
              </a:rPr>
              <a:t>Q</a:t>
            </a:r>
            <a:r>
              <a:rPr kumimoji="0" lang="zh-CN" altLang="en-US" dirty="0">
                <a:solidFill>
                  <a:srgbClr val="0033CC"/>
                </a:solidFill>
                <a:sym typeface="Symbol" pitchFamily="18" charset="2"/>
              </a:rPr>
              <a:t>和</a:t>
            </a:r>
            <a:r>
              <a:rPr kumimoji="0" lang="en-US" altLang="zh-CN" dirty="0">
                <a:solidFill>
                  <a:srgbClr val="0033CC"/>
                </a:solidFill>
                <a:sym typeface="Symbol" pitchFamily="18" charset="2"/>
              </a:rPr>
              <a:t>QP</a:t>
            </a:r>
            <a:r>
              <a:rPr kumimoji="0" lang="zh-CN" altLang="en-US" dirty="0">
                <a:solidFill>
                  <a:srgbClr val="0033CC"/>
                </a:solidFill>
                <a:sym typeface="Symbol" pitchFamily="18" charset="2"/>
              </a:rPr>
              <a:t>？</a:t>
            </a:r>
            <a:endParaRPr lang="zh-CN" altLang="en-US" dirty="0"/>
          </a:p>
        </p:txBody>
      </p:sp>
      <p:sp>
        <p:nvSpPr>
          <p:cNvPr id="4" name="灯片编号占位符 3"/>
          <p:cNvSpPr>
            <a:spLocks noGrp="1"/>
          </p:cNvSpPr>
          <p:nvPr>
            <p:ph type="sldNum" sz="quarter" idx="12"/>
          </p:nvPr>
        </p:nvSpPr>
        <p:spPr/>
        <p:txBody>
          <a:bodyPr/>
          <a:lstStyle/>
          <a:p>
            <a:pPr>
              <a:defRPr/>
            </a:pPr>
            <a:fld id="{9461F954-31B7-423C-9D21-900686BE42BD}" type="slidenum">
              <a:rPr lang="en-US" altLang="zh-CN"/>
              <a:pPr>
                <a:defRPr/>
              </a:pPr>
              <a:t>19</a:t>
            </a:fld>
            <a:endParaRPr lang="en-US" altLang="zh-CN" dirty="0"/>
          </a:p>
        </p:txBody>
      </p:sp>
      <p:graphicFrame>
        <p:nvGraphicFramePr>
          <p:cNvPr id="6" name="Group 40"/>
          <p:cNvGraphicFramePr>
            <a:graphicFrameLocks noGrp="1"/>
          </p:cNvGraphicFramePr>
          <p:nvPr/>
        </p:nvGraphicFramePr>
        <p:xfrm>
          <a:off x="1908175" y="4167188"/>
          <a:ext cx="5256213" cy="2143125"/>
        </p:xfrm>
        <a:graphic>
          <a:graphicData uri="http://schemas.openxmlformats.org/drawingml/2006/table">
            <a:tbl>
              <a:tblPr/>
              <a:tblGrid>
                <a:gridCol w="1190625"/>
                <a:gridCol w="912813"/>
                <a:gridCol w="1706562"/>
                <a:gridCol w="1446213"/>
              </a:tblGrid>
              <a:tr h="4286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C00000"/>
                          </a:solidFill>
                          <a:effectLst/>
                          <a:latin typeface="楷体" pitchFamily="49" charset="-122"/>
                          <a:ea typeface="楷体" pitchFamily="49" charset="-122"/>
                          <a:cs typeface="楷体_GB2312"/>
                        </a:rPr>
                        <a:t>P</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C00000"/>
                          </a:solidFill>
                          <a:effectLst/>
                          <a:latin typeface="楷体" pitchFamily="49" charset="-122"/>
                          <a:ea typeface="楷体" pitchFamily="49" charset="-122"/>
                          <a:cs typeface="楷体_GB2312"/>
                        </a:rPr>
                        <a:t>Q</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C00000"/>
                          </a:solidFill>
                          <a:effectLst/>
                          <a:latin typeface="楷体" pitchFamily="49" charset="-122"/>
                          <a:ea typeface="楷体" pitchFamily="49" charset="-122"/>
                          <a:cs typeface="楷体_GB2312"/>
                          <a:sym typeface="Symbol" pitchFamily="18" charset="2"/>
                        </a:rPr>
                        <a:t>PQ</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C00000"/>
                          </a:solidFill>
                          <a:effectLst/>
                          <a:latin typeface="Comic Sans MS" pitchFamily="66" charset="0"/>
                          <a:ea typeface="楷体" pitchFamily="49" charset="-122"/>
                          <a:cs typeface="楷体_GB2312"/>
                        </a:rPr>
                        <a:t>~</a:t>
                      </a:r>
                      <a:r>
                        <a:rPr kumimoji="0" lang="en-US" altLang="zh-CN" sz="2400" b="0" i="0" u="none" strike="noStrike" cap="none" normalizeH="0" baseline="0" smtClean="0">
                          <a:ln>
                            <a:noFill/>
                          </a:ln>
                          <a:solidFill>
                            <a:srgbClr val="C00000"/>
                          </a:solidFill>
                          <a:effectLst/>
                          <a:latin typeface="楷体" pitchFamily="49" charset="-122"/>
                          <a:ea typeface="楷体" pitchFamily="49" charset="-122"/>
                          <a:cs typeface="楷体_GB2312"/>
                        </a:rPr>
                        <a:t>Q</a:t>
                      </a:r>
                      <a:r>
                        <a:rPr kumimoji="0" lang="en-US" altLang="zh-CN" sz="2400" b="0" i="0" u="none" strike="noStrike" cap="none" normalizeH="0" baseline="0" smtClean="0">
                          <a:ln>
                            <a:noFill/>
                          </a:ln>
                          <a:solidFill>
                            <a:srgbClr val="C00000"/>
                          </a:solidFill>
                          <a:effectLst/>
                          <a:latin typeface="楷体" pitchFamily="49" charset="-122"/>
                          <a:ea typeface="楷体" pitchFamily="49" charset="-122"/>
                          <a:cs typeface="楷体_GB2312"/>
                          <a:sym typeface="Symbol" pitchFamily="18" charset="2"/>
                        </a:rPr>
                        <a:t></a:t>
                      </a:r>
                      <a:r>
                        <a:rPr kumimoji="0" lang="en-US" altLang="zh-CN" sz="2400" b="0" i="0" u="none" strike="noStrike" cap="none" normalizeH="0" baseline="0" smtClean="0">
                          <a:ln>
                            <a:noFill/>
                          </a:ln>
                          <a:solidFill>
                            <a:srgbClr val="C00000"/>
                          </a:solidFill>
                          <a:effectLst/>
                          <a:latin typeface="Comic Sans MS" pitchFamily="66" charset="0"/>
                          <a:ea typeface="楷体" pitchFamily="49" charset="-122"/>
                          <a:cs typeface="楷体_GB2312"/>
                        </a:rPr>
                        <a:t>~</a:t>
                      </a:r>
                      <a:r>
                        <a:rPr kumimoji="0" lang="en-US" altLang="zh-CN" sz="2400" b="0" i="0" u="none" strike="noStrike" cap="none" normalizeH="0" baseline="0" smtClean="0">
                          <a:ln>
                            <a:noFill/>
                          </a:ln>
                          <a:solidFill>
                            <a:srgbClr val="C00000"/>
                          </a:solidFill>
                          <a:effectLst/>
                          <a:latin typeface="楷体" pitchFamily="49" charset="-122"/>
                          <a:ea typeface="楷体" pitchFamily="49" charset="-122"/>
                          <a:cs typeface="楷体_GB2312"/>
                          <a:sym typeface="Symbol" pitchFamily="18" charset="2"/>
                        </a:rPr>
                        <a:t>P</a:t>
                      </a:r>
                    </a:p>
                  </a:txBody>
                  <a:tcPr marL="90000" marR="90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86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00B050"/>
                          </a:solidFill>
                          <a:effectLst/>
                          <a:latin typeface="楷体" pitchFamily="49" charset="-122"/>
                          <a:ea typeface="楷体" pitchFamily="49" charset="-122"/>
                          <a:cs typeface="楷体_GB2312"/>
                        </a:rPr>
                        <a:t>T</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00B050"/>
                          </a:solidFill>
                          <a:effectLst/>
                          <a:latin typeface="楷体" pitchFamily="49" charset="-122"/>
                          <a:ea typeface="楷体" pitchFamily="49" charset="-122"/>
                          <a:cs typeface="楷体_GB2312"/>
                        </a:rPr>
                        <a:t>T</a:t>
                      </a:r>
                    </a:p>
                  </a:txBody>
                  <a:tcPr marL="90000" marR="90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86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00B050"/>
                          </a:solidFill>
                          <a:effectLst/>
                          <a:latin typeface="楷体" pitchFamily="49" charset="-122"/>
                          <a:ea typeface="楷体" pitchFamily="49" charset="-122"/>
                          <a:cs typeface="楷体_GB2312"/>
                        </a:rPr>
                        <a:t>F</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00B050"/>
                          </a:solidFill>
                          <a:effectLst/>
                          <a:latin typeface="楷体" pitchFamily="49" charset="-122"/>
                          <a:ea typeface="楷体" pitchFamily="49" charset="-122"/>
                          <a:cs typeface="楷体_GB2312"/>
                        </a:rPr>
                        <a:t>F</a:t>
                      </a:r>
                    </a:p>
                  </a:txBody>
                  <a:tcPr marL="90000" marR="90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86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00B050"/>
                          </a:solidFill>
                          <a:effectLst/>
                          <a:latin typeface="楷体" pitchFamily="49" charset="-122"/>
                          <a:ea typeface="楷体" pitchFamily="49" charset="-122"/>
                          <a:cs typeface="楷体_GB2312"/>
                        </a:rPr>
                        <a:t>T</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00B050"/>
                          </a:solidFill>
                          <a:effectLst/>
                          <a:latin typeface="楷体" pitchFamily="49" charset="-122"/>
                          <a:ea typeface="楷体" pitchFamily="49" charset="-122"/>
                          <a:cs typeface="楷体_GB2312"/>
                        </a:rPr>
                        <a:t>T</a:t>
                      </a:r>
                    </a:p>
                  </a:txBody>
                  <a:tcPr marL="90000" marR="90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86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00B050"/>
                          </a:solidFill>
                          <a:effectLst/>
                          <a:latin typeface="楷体" pitchFamily="49" charset="-122"/>
                          <a:ea typeface="楷体" pitchFamily="49" charset="-122"/>
                          <a:cs typeface="楷体_GB2312"/>
                        </a:rPr>
                        <a:t>T</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00B050"/>
                          </a:solidFill>
                          <a:effectLst/>
                          <a:latin typeface="楷体" pitchFamily="49" charset="-122"/>
                          <a:ea typeface="楷体" pitchFamily="49" charset="-122"/>
                          <a:cs typeface="楷体_GB2312"/>
                        </a:rPr>
                        <a:t>T</a:t>
                      </a:r>
                    </a:p>
                  </a:txBody>
                  <a:tcPr marL="90000" marR="90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内容占位符 2"/>
          <p:cNvSpPr txBox="1">
            <a:spLocks/>
          </p:cNvSpPr>
          <p:nvPr/>
        </p:nvSpPr>
        <p:spPr bwMode="auto">
          <a:xfrm>
            <a:off x="6156325" y="2060575"/>
            <a:ext cx="2736850" cy="1296988"/>
          </a:xfrm>
          <a:prstGeom prst="rect">
            <a:avLst/>
          </a:prstGeom>
          <a:solidFill>
            <a:schemeClr val="accent1">
              <a:lumMod val="20000"/>
              <a:lumOff val="80000"/>
            </a:schemeClr>
          </a:solidFill>
          <a:ln w="9525">
            <a:noFill/>
            <a:miter lim="800000"/>
            <a:headEnd/>
            <a:tailEnd/>
          </a:ln>
        </p:spPr>
        <p:txBody>
          <a:bodyPr lIns="180000" tIns="0" rIns="0" bIns="0"/>
          <a:lstStyle/>
          <a:p>
            <a:pPr marL="342900" indent="-342900" eaLnBrk="0" hangingPunct="0">
              <a:lnSpc>
                <a:spcPct val="110000"/>
              </a:lnSpc>
              <a:spcBef>
                <a:spcPts val="0"/>
              </a:spcBef>
              <a:spcAft>
                <a:spcPts val="600"/>
              </a:spcAft>
              <a:buClr>
                <a:srgbClr val="0000FF"/>
              </a:buClr>
              <a:buSzPct val="60000"/>
              <a:defRPr/>
            </a:pPr>
            <a:r>
              <a:rPr kumimoji="0" lang="en-US" altLang="zh-CN" sz="2200" dirty="0">
                <a:solidFill>
                  <a:srgbClr val="002060"/>
                </a:solidFill>
                <a:latin typeface="楷体" pitchFamily="49" charset="-122"/>
                <a:ea typeface="楷体" pitchFamily="49" charset="-122"/>
                <a:cs typeface="+mn-cs"/>
                <a:sym typeface="Symbol" pitchFamily="18" charset="2"/>
              </a:rPr>
              <a:t>P</a:t>
            </a:r>
            <a:r>
              <a:rPr kumimoji="0" lang="zh-CN" altLang="en-US" sz="2200" dirty="0">
                <a:solidFill>
                  <a:srgbClr val="002060"/>
                </a:solidFill>
                <a:latin typeface="楷体" pitchFamily="49" charset="-122"/>
                <a:ea typeface="楷体" pitchFamily="49" charset="-122"/>
                <a:cs typeface="+mn-cs"/>
                <a:sym typeface="Symbol" pitchFamily="18" charset="2"/>
              </a:rPr>
              <a:t>：有空气。</a:t>
            </a:r>
            <a:endParaRPr kumimoji="0" lang="en-US" altLang="zh-CN" sz="2200" dirty="0">
              <a:solidFill>
                <a:srgbClr val="002060"/>
              </a:solidFill>
              <a:latin typeface="楷体" pitchFamily="49" charset="-122"/>
              <a:ea typeface="楷体" pitchFamily="49" charset="-122"/>
              <a:cs typeface="+mn-cs"/>
              <a:sym typeface="Symbol" pitchFamily="18" charset="2"/>
            </a:endParaRPr>
          </a:p>
          <a:p>
            <a:pPr marL="342900" indent="-342900" eaLnBrk="0" hangingPunct="0">
              <a:lnSpc>
                <a:spcPct val="110000"/>
              </a:lnSpc>
              <a:spcBef>
                <a:spcPts val="0"/>
              </a:spcBef>
              <a:spcAft>
                <a:spcPts val="600"/>
              </a:spcAft>
              <a:buClr>
                <a:srgbClr val="0000FF"/>
              </a:buClr>
              <a:buSzPct val="60000"/>
              <a:defRPr/>
            </a:pPr>
            <a:r>
              <a:rPr kumimoji="0" lang="en-US" altLang="zh-CN" sz="2200" dirty="0">
                <a:solidFill>
                  <a:srgbClr val="002060"/>
                </a:solidFill>
                <a:latin typeface="楷体" pitchFamily="49" charset="-122"/>
                <a:ea typeface="楷体" pitchFamily="49" charset="-122"/>
                <a:cs typeface="+mn-cs"/>
                <a:sym typeface="Symbol" pitchFamily="18" charset="2"/>
              </a:rPr>
              <a:t>Q</a:t>
            </a:r>
            <a:r>
              <a:rPr kumimoji="0" lang="zh-CN" altLang="en-US" sz="2200" dirty="0">
                <a:solidFill>
                  <a:srgbClr val="002060"/>
                </a:solidFill>
                <a:latin typeface="楷体" pitchFamily="49" charset="-122"/>
                <a:ea typeface="楷体" pitchFamily="49" charset="-122"/>
                <a:cs typeface="+mn-cs"/>
                <a:sym typeface="Symbol" pitchFamily="18" charset="2"/>
              </a:rPr>
              <a:t>：人活着。</a:t>
            </a:r>
            <a:endParaRPr kumimoji="0" lang="en-US" altLang="zh-CN" sz="2200" dirty="0">
              <a:solidFill>
                <a:srgbClr val="002060"/>
              </a:solidFill>
              <a:latin typeface="楷体" pitchFamily="49" charset="-122"/>
              <a:ea typeface="楷体" pitchFamily="49" charset="-122"/>
              <a:cs typeface="+mn-cs"/>
              <a:sym typeface="Symbol" pitchFamily="18" charset="2"/>
            </a:endParaRPr>
          </a:p>
          <a:p>
            <a:pPr marL="342900" indent="-342900" eaLnBrk="0" hangingPunct="0">
              <a:lnSpc>
                <a:spcPct val="110000"/>
              </a:lnSpc>
              <a:spcBef>
                <a:spcPts val="0"/>
              </a:spcBef>
              <a:spcAft>
                <a:spcPts val="600"/>
              </a:spcAft>
              <a:buClr>
                <a:srgbClr val="0000FF"/>
              </a:buClr>
              <a:buSzPct val="60000"/>
              <a:defRPr/>
            </a:pPr>
            <a:r>
              <a:rPr kumimoji="0" lang="zh-CN" altLang="en-US" sz="2200" dirty="0">
                <a:solidFill>
                  <a:srgbClr val="002060"/>
                </a:solidFill>
                <a:latin typeface="楷体" pitchFamily="49" charset="-122"/>
                <a:ea typeface="楷体" pitchFamily="49" charset="-122"/>
                <a:cs typeface="+mn-cs"/>
                <a:sym typeface="Symbol" pitchFamily="18" charset="2"/>
              </a:rPr>
              <a:t>试试</a:t>
            </a:r>
            <a:r>
              <a:rPr kumimoji="0" lang="en-US" altLang="zh-CN" sz="2200" dirty="0">
                <a:solidFill>
                  <a:srgbClr val="002060"/>
                </a:solidFill>
                <a:latin typeface="楷体" pitchFamily="49" charset="-122"/>
                <a:ea typeface="楷体" pitchFamily="49" charset="-122"/>
                <a:cs typeface="+mn-cs"/>
                <a:sym typeface="Symbol" pitchFamily="18" charset="2"/>
              </a:rPr>
              <a:t>QP</a:t>
            </a:r>
            <a:r>
              <a:rPr kumimoji="0" lang="zh-CN" altLang="en-US" sz="2200" dirty="0">
                <a:solidFill>
                  <a:srgbClr val="002060"/>
                </a:solidFill>
                <a:latin typeface="楷体" pitchFamily="49" charset="-122"/>
                <a:ea typeface="楷体" pitchFamily="49" charset="-122"/>
                <a:cs typeface="+mn-cs"/>
                <a:sym typeface="Symbol" pitchFamily="18" charset="2"/>
              </a:rPr>
              <a:t>和</a:t>
            </a:r>
            <a:r>
              <a:rPr kumimoji="0" lang="en-US" altLang="zh-CN" sz="2000" dirty="0">
                <a:solidFill>
                  <a:srgbClr val="0033CC"/>
                </a:solidFill>
                <a:latin typeface="Comic Sans MS" pitchFamily="66" charset="0"/>
                <a:ea typeface="楷体_GB2312" pitchFamily="49" charset="-122"/>
                <a:cs typeface="+mn-cs"/>
              </a:rPr>
              <a:t>~</a:t>
            </a:r>
            <a:r>
              <a:rPr kumimoji="0" lang="en-US" altLang="zh-CN" sz="2200" dirty="0">
                <a:solidFill>
                  <a:srgbClr val="002060"/>
                </a:solidFill>
                <a:latin typeface="楷体" pitchFamily="49" charset="-122"/>
                <a:ea typeface="楷体" pitchFamily="49" charset="-122"/>
                <a:cs typeface="+mn-cs"/>
                <a:sym typeface="Symbol" pitchFamily="18" charset="2"/>
              </a:rPr>
              <a:t>P</a:t>
            </a:r>
            <a:r>
              <a:rPr kumimoji="0" lang="en-US" altLang="zh-CN" sz="2000" dirty="0">
                <a:solidFill>
                  <a:srgbClr val="0033CC"/>
                </a:solidFill>
                <a:latin typeface="Comic Sans MS" pitchFamily="66" charset="0"/>
                <a:ea typeface="楷体_GB2312" pitchFamily="49" charset="-122"/>
                <a:cs typeface="+mn-cs"/>
              </a:rPr>
              <a:t>~</a:t>
            </a:r>
            <a:r>
              <a:rPr kumimoji="0" lang="en-US" altLang="zh-CN" sz="2200" dirty="0">
                <a:solidFill>
                  <a:srgbClr val="002060"/>
                </a:solidFill>
                <a:latin typeface="楷体" pitchFamily="49" charset="-122"/>
                <a:ea typeface="楷体" pitchFamily="49" charset="-122"/>
                <a:cs typeface="+mn-cs"/>
                <a:sym typeface="Symbol" pitchFamily="18" charset="2"/>
              </a:rPr>
              <a:t>Q</a:t>
            </a:r>
            <a:r>
              <a:rPr kumimoji="0" lang="zh-CN" altLang="en-US" sz="2200" dirty="0">
                <a:solidFill>
                  <a:srgbClr val="002060"/>
                </a:solidFill>
                <a:latin typeface="楷体" pitchFamily="49" charset="-122"/>
                <a:ea typeface="楷体" pitchFamily="49" charset="-122"/>
                <a:cs typeface="+mn-cs"/>
                <a:sym typeface="Symbol" pitchFamily="18" charset="2"/>
              </a:rPr>
              <a:t>？</a:t>
            </a:r>
            <a:endParaRPr kumimoji="0" lang="en-US" altLang="zh-CN" sz="2200" dirty="0">
              <a:solidFill>
                <a:srgbClr val="002060"/>
              </a:solidFill>
              <a:latin typeface="楷体" pitchFamily="49" charset="-122"/>
              <a:ea typeface="楷体" pitchFamily="49" charset="-122"/>
              <a:cs typeface="+mn-cs"/>
              <a:sym typeface="Symbol" pitchFamily="18" charset="2"/>
            </a:endParaRPr>
          </a:p>
          <a:p>
            <a:pPr marL="342900" indent="-342900" eaLnBrk="0" hangingPunct="0">
              <a:lnSpc>
                <a:spcPct val="110000"/>
              </a:lnSpc>
              <a:spcBef>
                <a:spcPts val="0"/>
              </a:spcBef>
              <a:spcAft>
                <a:spcPts val="600"/>
              </a:spcAft>
              <a:buClr>
                <a:srgbClr val="0000FF"/>
              </a:buClr>
              <a:buSzPct val="60000"/>
              <a:defRPr/>
            </a:pPr>
            <a:endParaRPr lang="zh-CN" altLang="en-US" sz="2200" kern="0" dirty="0">
              <a:solidFill>
                <a:srgbClr val="002060"/>
              </a:solidFill>
              <a:latin typeface="楷体" pitchFamily="49" charset="-122"/>
              <a:ea typeface="楷体"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p:cNvSpPr>
            <a:spLocks noGrp="1"/>
          </p:cNvSpPr>
          <p:nvPr>
            <p:ph type="title"/>
          </p:nvPr>
        </p:nvSpPr>
        <p:spPr>
          <a:xfrm>
            <a:off x="684213" y="333375"/>
            <a:ext cx="7772400" cy="647700"/>
          </a:xfrm>
        </p:spPr>
        <p:txBody>
          <a:bodyPr/>
          <a:lstStyle/>
          <a:p>
            <a:r>
              <a:rPr lang="zh-CN" altLang="en-US" smtClean="0"/>
              <a:t>目录</a:t>
            </a:r>
          </a:p>
        </p:txBody>
      </p:sp>
      <p:sp>
        <p:nvSpPr>
          <p:cNvPr id="28674" name="内容占位符 2"/>
          <p:cNvSpPr>
            <a:spLocks noGrp="1"/>
          </p:cNvSpPr>
          <p:nvPr>
            <p:ph idx="1"/>
          </p:nvPr>
        </p:nvSpPr>
        <p:spPr>
          <a:xfrm>
            <a:off x="468313" y="1412875"/>
            <a:ext cx="8207375" cy="4683125"/>
          </a:xfrm>
        </p:spPr>
        <p:txBody>
          <a:bodyPr/>
          <a:lstStyle/>
          <a:p>
            <a:r>
              <a:rPr lang="en-US" altLang="zh-CN" sz="2600" smtClean="0"/>
              <a:t>1.1</a:t>
            </a:r>
            <a:r>
              <a:rPr lang="zh-CN" altLang="en-US" sz="2600" smtClean="0"/>
              <a:t>、命题</a:t>
            </a:r>
            <a:endParaRPr lang="en-US" altLang="zh-CN" sz="2600" smtClean="0"/>
          </a:p>
          <a:p>
            <a:r>
              <a:rPr lang="en-US" altLang="zh-CN" sz="2600" smtClean="0"/>
              <a:t>1.2</a:t>
            </a:r>
            <a:r>
              <a:rPr lang="zh-CN" altLang="en-US" sz="2600" smtClean="0"/>
              <a:t>、重言式</a:t>
            </a:r>
            <a:endParaRPr lang="en-US" altLang="zh-CN" sz="2600" smtClean="0"/>
          </a:p>
          <a:p>
            <a:r>
              <a:rPr lang="en-US" altLang="zh-CN" sz="2600" smtClean="0"/>
              <a:t>1.3</a:t>
            </a:r>
            <a:r>
              <a:rPr lang="zh-CN" altLang="en-US" sz="2600" smtClean="0"/>
              <a:t>、范式</a:t>
            </a:r>
            <a:endParaRPr lang="en-US" altLang="zh-CN" sz="2600" smtClean="0"/>
          </a:p>
          <a:p>
            <a:r>
              <a:rPr lang="en-US" altLang="zh-CN" sz="2600" smtClean="0"/>
              <a:t>1.4</a:t>
            </a:r>
            <a:r>
              <a:rPr lang="zh-CN" altLang="en-US" sz="2600" smtClean="0"/>
              <a:t>、联结词的扩充与归约</a:t>
            </a:r>
            <a:endParaRPr lang="en-US" altLang="zh-CN" sz="2600" smtClean="0"/>
          </a:p>
          <a:p>
            <a:r>
              <a:rPr lang="en-US" altLang="zh-CN" sz="2600" smtClean="0"/>
              <a:t>1.5</a:t>
            </a:r>
            <a:r>
              <a:rPr lang="zh-CN" altLang="en-US" sz="2600" smtClean="0"/>
              <a:t>、推理规则和证明方法</a:t>
            </a:r>
            <a:endParaRPr lang="en-US" altLang="zh-CN" sz="2600" smtClean="0"/>
          </a:p>
          <a:p>
            <a:r>
              <a:rPr lang="en-US" altLang="zh-CN" sz="2600" smtClean="0"/>
              <a:t>1.6</a:t>
            </a:r>
            <a:r>
              <a:rPr lang="zh-CN" altLang="en-US" sz="2600" smtClean="0"/>
              <a:t>、谓词和量词</a:t>
            </a:r>
            <a:endParaRPr lang="en-US" altLang="zh-CN" sz="2600" smtClean="0"/>
          </a:p>
          <a:p>
            <a:r>
              <a:rPr lang="en-US" altLang="zh-CN" sz="2600" smtClean="0"/>
              <a:t>1.7</a:t>
            </a:r>
            <a:r>
              <a:rPr lang="zh-CN" altLang="en-US" sz="2600" smtClean="0"/>
              <a:t>、谓词演算的永真公式</a:t>
            </a:r>
            <a:endParaRPr lang="en-US" altLang="zh-CN" sz="2600" smtClean="0"/>
          </a:p>
          <a:p>
            <a:r>
              <a:rPr lang="en-US" altLang="zh-CN" sz="2600" smtClean="0"/>
              <a:t>1.8</a:t>
            </a:r>
            <a:r>
              <a:rPr lang="zh-CN" altLang="en-US" sz="2600" smtClean="0"/>
              <a:t>、谓词演算的推理规则</a:t>
            </a:r>
          </a:p>
        </p:txBody>
      </p:sp>
      <p:sp>
        <p:nvSpPr>
          <p:cNvPr id="4" name="灯片编号占位符 3"/>
          <p:cNvSpPr>
            <a:spLocks noGrp="1"/>
          </p:cNvSpPr>
          <p:nvPr>
            <p:ph type="sldNum" sz="quarter" idx="12"/>
          </p:nvPr>
        </p:nvSpPr>
        <p:spPr/>
        <p:txBody>
          <a:bodyPr/>
          <a:lstStyle/>
          <a:p>
            <a:pPr>
              <a:defRPr/>
            </a:pPr>
            <a:fld id="{827F3EF4-C4A0-4681-9C9B-C1C4745C5DE3}" type="slidenum">
              <a:rPr lang="en-US" altLang="zh-CN"/>
              <a:pPr>
                <a:defRPr/>
              </a:pPr>
              <a:t>2</a:t>
            </a:fld>
            <a:endParaRPr lang="en-US" altLang="zh-C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1"/>
          <p:cNvSpPr>
            <a:spLocks noGrp="1"/>
          </p:cNvSpPr>
          <p:nvPr>
            <p:ph type="title"/>
          </p:nvPr>
        </p:nvSpPr>
        <p:spPr>
          <a:xfrm>
            <a:off x="684213" y="333375"/>
            <a:ext cx="7772400" cy="647700"/>
          </a:xfrm>
        </p:spPr>
        <p:txBody>
          <a:bodyPr/>
          <a:lstStyle/>
          <a:p>
            <a:r>
              <a:rPr lang="zh-CN" altLang="en-US" smtClean="0"/>
              <a:t>示例</a:t>
            </a:r>
          </a:p>
        </p:txBody>
      </p:sp>
      <p:sp>
        <p:nvSpPr>
          <p:cNvPr id="3" name="内容占位符 2"/>
          <p:cNvSpPr>
            <a:spLocks noGrp="1"/>
          </p:cNvSpPr>
          <p:nvPr>
            <p:ph idx="1"/>
          </p:nvPr>
        </p:nvSpPr>
        <p:spPr>
          <a:xfrm>
            <a:off x="539750" y="3716338"/>
            <a:ext cx="8208963" cy="2665412"/>
          </a:xfrm>
        </p:spPr>
        <p:txBody>
          <a:bodyPr/>
          <a:lstStyle/>
          <a:p>
            <a:pPr>
              <a:defRPr/>
            </a:pPr>
            <a:r>
              <a:rPr lang="zh-CN" altLang="en-US" dirty="0"/>
              <a:t>从真值表可以看出：</a:t>
            </a:r>
            <a:endParaRPr lang="en-US" altLang="zh-CN" dirty="0"/>
          </a:p>
          <a:p>
            <a:pPr marL="633413" lvl="1">
              <a:defRPr/>
            </a:pPr>
            <a:r>
              <a:rPr lang="zh-CN" altLang="en-US" dirty="0"/>
              <a:t>在任何真值指派下，</a:t>
            </a:r>
            <a:r>
              <a:rPr kumimoji="0" lang="en-US" altLang="zh-CN" kern="1200" dirty="0">
                <a:solidFill>
                  <a:srgbClr val="FF0000"/>
                </a:solidFill>
                <a:latin typeface="Comic Sans MS" pitchFamily="66" charset="0"/>
              </a:rPr>
              <a:t>~</a:t>
            </a:r>
            <a:r>
              <a:rPr kumimoji="0" lang="en-US" altLang="zh-CN" kern="1200" dirty="0">
                <a:solidFill>
                  <a:srgbClr val="FF0000"/>
                </a:solidFill>
              </a:rPr>
              <a:t>P</a:t>
            </a:r>
            <a:r>
              <a:rPr lang="el-GR" altLang="zh-CN" dirty="0">
                <a:solidFill>
                  <a:srgbClr val="FF0000"/>
                </a:solidFill>
              </a:rPr>
              <a:t>∨</a:t>
            </a:r>
            <a:r>
              <a:rPr lang="en-US" altLang="zh-CN" dirty="0">
                <a:solidFill>
                  <a:srgbClr val="FF0000"/>
                </a:solidFill>
              </a:rPr>
              <a:t>Q</a:t>
            </a:r>
            <a:r>
              <a:rPr lang="zh-CN" altLang="en-US" dirty="0">
                <a:solidFill>
                  <a:srgbClr val="FF0000"/>
                </a:solidFill>
              </a:rPr>
              <a:t>和</a:t>
            </a:r>
            <a:r>
              <a:rPr lang="en-US" altLang="zh-CN" dirty="0"/>
              <a:t>P</a:t>
            </a:r>
            <a:r>
              <a:rPr lang="zh-CN" altLang="en-US" dirty="0">
                <a:sym typeface="Symbol" pitchFamily="18" charset="2"/>
              </a:rPr>
              <a:t></a:t>
            </a:r>
            <a:r>
              <a:rPr lang="en-US" altLang="zh-CN" dirty="0"/>
              <a:t>Q</a:t>
            </a:r>
            <a:r>
              <a:rPr lang="zh-CN" altLang="en-US" dirty="0"/>
              <a:t>的真值都是一样的；</a:t>
            </a:r>
            <a:endParaRPr kumimoji="0" lang="en-US" altLang="zh-CN" kern="1200" dirty="0">
              <a:solidFill>
                <a:srgbClr val="FF0000"/>
              </a:solidFill>
            </a:endParaRPr>
          </a:p>
          <a:p>
            <a:pPr marL="633413" lvl="1">
              <a:defRPr/>
            </a:pPr>
            <a:r>
              <a:rPr lang="zh-CN" altLang="en-US" dirty="0"/>
              <a:t>这说明，</a:t>
            </a:r>
            <a:r>
              <a:rPr lang="en-US" altLang="zh-CN" dirty="0"/>
              <a:t>P</a:t>
            </a:r>
            <a:r>
              <a:rPr lang="zh-CN" altLang="en-US" dirty="0">
                <a:sym typeface="Symbol" pitchFamily="18" charset="2"/>
              </a:rPr>
              <a:t></a:t>
            </a:r>
            <a:r>
              <a:rPr lang="en-US" altLang="zh-CN" dirty="0"/>
              <a:t>Q</a:t>
            </a:r>
            <a:r>
              <a:rPr lang="zh-CN" altLang="en-US" dirty="0"/>
              <a:t>与</a:t>
            </a:r>
            <a:r>
              <a:rPr kumimoji="0" lang="en-US" altLang="zh-CN" kern="1200" dirty="0">
                <a:solidFill>
                  <a:srgbClr val="FF0000"/>
                </a:solidFill>
                <a:latin typeface="Comic Sans MS" pitchFamily="66" charset="0"/>
              </a:rPr>
              <a:t>~</a:t>
            </a:r>
            <a:r>
              <a:rPr kumimoji="0" lang="en-US" altLang="zh-CN" kern="1200" dirty="0">
                <a:solidFill>
                  <a:srgbClr val="FF0000"/>
                </a:solidFill>
              </a:rPr>
              <a:t>P</a:t>
            </a:r>
            <a:r>
              <a:rPr lang="el-GR" altLang="zh-CN" dirty="0">
                <a:solidFill>
                  <a:srgbClr val="FF0000"/>
                </a:solidFill>
              </a:rPr>
              <a:t>∨</a:t>
            </a:r>
            <a:r>
              <a:rPr lang="en-US" altLang="zh-CN" dirty="0">
                <a:solidFill>
                  <a:srgbClr val="FF0000"/>
                </a:solidFill>
              </a:rPr>
              <a:t>Q</a:t>
            </a:r>
            <a:r>
              <a:rPr lang="zh-CN" altLang="en-US" dirty="0">
                <a:solidFill>
                  <a:srgbClr val="FF0000"/>
                </a:solidFill>
              </a:rPr>
              <a:t>是一回事，</a:t>
            </a:r>
            <a:r>
              <a:rPr lang="en-US" altLang="zh-CN" dirty="0"/>
              <a:t> P</a:t>
            </a:r>
            <a:r>
              <a:rPr lang="zh-CN" altLang="en-US" dirty="0">
                <a:sym typeface="Symbol" pitchFamily="18" charset="2"/>
              </a:rPr>
              <a:t></a:t>
            </a:r>
            <a:r>
              <a:rPr lang="en-US" altLang="zh-CN" dirty="0"/>
              <a:t>Q</a:t>
            </a:r>
            <a:r>
              <a:rPr lang="zh-CN" altLang="en-US" dirty="0"/>
              <a:t>可由独立联结词构成的复合语句表达出来；</a:t>
            </a:r>
            <a:endParaRPr lang="en-US" altLang="zh-CN" dirty="0"/>
          </a:p>
          <a:p>
            <a:pPr>
              <a:defRPr/>
            </a:pPr>
            <a:r>
              <a:rPr lang="zh-CN" altLang="en-US" u="sng" dirty="0"/>
              <a:t>条件联结词是不独立的</a:t>
            </a:r>
            <a:r>
              <a:rPr lang="zh-CN" altLang="en-US" dirty="0"/>
              <a:t>。</a:t>
            </a:r>
          </a:p>
        </p:txBody>
      </p:sp>
      <p:sp>
        <p:nvSpPr>
          <p:cNvPr id="4" name="灯片编号占位符 3"/>
          <p:cNvSpPr>
            <a:spLocks noGrp="1"/>
          </p:cNvSpPr>
          <p:nvPr>
            <p:ph type="sldNum" sz="quarter" idx="12"/>
          </p:nvPr>
        </p:nvSpPr>
        <p:spPr/>
        <p:txBody>
          <a:bodyPr/>
          <a:lstStyle/>
          <a:p>
            <a:pPr>
              <a:defRPr/>
            </a:pPr>
            <a:fld id="{6088A3EB-ABFD-4680-B92D-4E15424AF698}" type="slidenum">
              <a:rPr lang="en-US" altLang="zh-CN"/>
              <a:pPr>
                <a:defRPr/>
              </a:pPr>
              <a:t>20</a:t>
            </a:fld>
            <a:endParaRPr lang="en-US" altLang="zh-CN" dirty="0"/>
          </a:p>
        </p:txBody>
      </p:sp>
      <p:graphicFrame>
        <p:nvGraphicFramePr>
          <p:cNvPr id="5" name="Group 40"/>
          <p:cNvGraphicFramePr>
            <a:graphicFrameLocks noGrp="1"/>
          </p:cNvGraphicFramePr>
          <p:nvPr/>
        </p:nvGraphicFramePr>
        <p:xfrm>
          <a:off x="2700338" y="1484313"/>
          <a:ext cx="3887787" cy="2012950"/>
        </p:xfrm>
        <a:graphic>
          <a:graphicData uri="http://schemas.openxmlformats.org/drawingml/2006/table">
            <a:tbl>
              <a:tblPr/>
              <a:tblGrid>
                <a:gridCol w="935037"/>
                <a:gridCol w="984250"/>
                <a:gridCol w="985838"/>
                <a:gridCol w="982662"/>
              </a:tblGrid>
              <a:tr h="4318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FF0000"/>
                          </a:solidFill>
                          <a:effectLst/>
                          <a:latin typeface="楷体" pitchFamily="49" charset="-122"/>
                          <a:ea typeface="楷体" pitchFamily="49" charset="-122"/>
                          <a:cs typeface="楷体_GB2312"/>
                        </a:rPr>
                        <a:t>P</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FF0000"/>
                          </a:solidFill>
                          <a:effectLst/>
                          <a:latin typeface="楷体" pitchFamily="49" charset="-122"/>
                          <a:ea typeface="楷体" pitchFamily="49" charset="-122"/>
                          <a:cs typeface="楷体_GB2312"/>
                        </a:rPr>
                        <a:t>Q</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FF0000"/>
                          </a:solidFill>
                          <a:effectLst/>
                          <a:latin typeface="Comic Sans MS" pitchFamily="66" charset="0"/>
                          <a:ea typeface="楷体" pitchFamily="49" charset="-122"/>
                          <a:cs typeface="楷体_GB2312"/>
                        </a:rPr>
                        <a:t>~</a:t>
                      </a:r>
                      <a:r>
                        <a:rPr kumimoji="0" lang="en-US" altLang="zh-CN" sz="2400" b="0" i="0" u="none" strike="noStrike" cap="none" normalizeH="0" baseline="0" smtClean="0">
                          <a:ln>
                            <a:noFill/>
                          </a:ln>
                          <a:solidFill>
                            <a:srgbClr val="FF0000"/>
                          </a:solidFill>
                          <a:effectLst/>
                          <a:latin typeface="楷体" pitchFamily="49" charset="-122"/>
                          <a:ea typeface="楷体" pitchFamily="49" charset="-122"/>
                          <a:cs typeface="楷体_GB2312"/>
                        </a:rPr>
                        <a:t>P</a:t>
                      </a:r>
                      <a:r>
                        <a:rPr kumimoji="0" lang="el-GR" altLang="zh-CN" sz="2400" b="0" i="0" u="none" strike="noStrike" cap="none" normalizeH="0" baseline="0" smtClean="0">
                          <a:ln>
                            <a:noFill/>
                          </a:ln>
                          <a:solidFill>
                            <a:srgbClr val="FF0000"/>
                          </a:solidFill>
                          <a:effectLst/>
                          <a:latin typeface="楷体" pitchFamily="49" charset="-122"/>
                          <a:ea typeface="楷体" pitchFamily="49" charset="-122"/>
                          <a:cs typeface="楷体_GB2312"/>
                        </a:rPr>
                        <a:t>∨</a:t>
                      </a:r>
                      <a:r>
                        <a:rPr kumimoji="0" lang="en-US" altLang="zh-CN" sz="2400" b="0" i="0" u="none" strike="noStrike" cap="none" normalizeH="0" baseline="0" smtClean="0">
                          <a:ln>
                            <a:noFill/>
                          </a:ln>
                          <a:solidFill>
                            <a:srgbClr val="FF0000"/>
                          </a:solidFill>
                          <a:effectLst/>
                          <a:latin typeface="楷体" pitchFamily="49" charset="-122"/>
                          <a:ea typeface="楷体" pitchFamily="49" charset="-122"/>
                          <a:cs typeface="楷体_GB2312"/>
                        </a:rPr>
                        <a:t>Q</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FF0000"/>
                          </a:solidFill>
                          <a:effectLst/>
                          <a:latin typeface="楷体" pitchFamily="49" charset="-122"/>
                          <a:ea typeface="楷体" pitchFamily="49" charset="-122"/>
                          <a:cs typeface="楷体_GB2312"/>
                        </a:rPr>
                        <a:t>P</a:t>
                      </a:r>
                      <a:r>
                        <a:rPr kumimoji="0" lang="en-US" altLang="zh-CN" sz="2400" b="0" i="0" u="none" strike="noStrike" cap="none" normalizeH="0" baseline="0" smtClean="0">
                          <a:ln>
                            <a:noFill/>
                          </a:ln>
                          <a:solidFill>
                            <a:srgbClr val="FF0000"/>
                          </a:solidFill>
                          <a:effectLst/>
                          <a:latin typeface="楷体" pitchFamily="49" charset="-122"/>
                          <a:ea typeface="楷体" pitchFamily="49" charset="-122"/>
                          <a:cs typeface="楷体_GB2312"/>
                          <a:sym typeface="Symbol" pitchFamily="18" charset="2"/>
                        </a:rPr>
                        <a:t>Q</a:t>
                      </a:r>
                    </a:p>
                  </a:txBody>
                  <a:tcPr marL="90000" marR="90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00B050"/>
                          </a:solidFill>
                          <a:effectLst/>
                          <a:latin typeface="楷体" pitchFamily="49" charset="-122"/>
                          <a:ea typeface="楷体" pitchFamily="49" charset="-122"/>
                          <a:cs typeface="楷体_GB2312"/>
                        </a:rPr>
                        <a:t>T</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00B050"/>
                          </a:solidFill>
                          <a:effectLst/>
                          <a:latin typeface="楷体" pitchFamily="49" charset="-122"/>
                          <a:ea typeface="楷体" pitchFamily="49" charset="-122"/>
                          <a:cs typeface="楷体_GB2312"/>
                        </a:rPr>
                        <a:t>T</a:t>
                      </a:r>
                    </a:p>
                  </a:txBody>
                  <a:tcPr marL="90000" marR="90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00B050"/>
                          </a:solidFill>
                          <a:effectLst/>
                          <a:latin typeface="楷体" pitchFamily="49" charset="-122"/>
                          <a:ea typeface="楷体" pitchFamily="49" charset="-122"/>
                          <a:cs typeface="楷体_GB2312"/>
                        </a:rPr>
                        <a:t>F</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00B050"/>
                          </a:solidFill>
                          <a:effectLst/>
                          <a:latin typeface="楷体" pitchFamily="49" charset="-122"/>
                          <a:ea typeface="楷体" pitchFamily="49" charset="-122"/>
                          <a:cs typeface="楷体_GB2312"/>
                        </a:rPr>
                        <a:t>F</a:t>
                      </a:r>
                    </a:p>
                  </a:txBody>
                  <a:tcPr marL="90000" marR="90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00B050"/>
                          </a:solidFill>
                          <a:effectLst/>
                          <a:latin typeface="楷体" pitchFamily="49" charset="-122"/>
                          <a:ea typeface="楷体" pitchFamily="49" charset="-122"/>
                          <a:cs typeface="楷体_GB2312"/>
                        </a:rPr>
                        <a:t>T</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00B050"/>
                          </a:solidFill>
                          <a:effectLst/>
                          <a:latin typeface="楷体" pitchFamily="49" charset="-122"/>
                          <a:ea typeface="楷体" pitchFamily="49" charset="-122"/>
                          <a:cs typeface="楷体_GB2312"/>
                        </a:rPr>
                        <a:t>T</a:t>
                      </a:r>
                    </a:p>
                  </a:txBody>
                  <a:tcPr marL="90000" marR="90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00B050"/>
                          </a:solidFill>
                          <a:effectLst/>
                          <a:latin typeface="楷体" pitchFamily="49" charset="-122"/>
                          <a:ea typeface="楷体" pitchFamily="49" charset="-122"/>
                          <a:cs typeface="楷体_GB2312"/>
                        </a:rPr>
                        <a:t>T</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00B050"/>
                          </a:solidFill>
                          <a:effectLst/>
                          <a:latin typeface="楷体" pitchFamily="49" charset="-122"/>
                          <a:ea typeface="楷体" pitchFamily="49" charset="-122"/>
                          <a:cs typeface="楷体_GB2312"/>
                        </a:rPr>
                        <a:t>T</a:t>
                      </a:r>
                    </a:p>
                  </a:txBody>
                  <a:tcPr marL="90000" marR="90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6"/>
          <p:cNvSpPr txBox="1">
            <a:spLocks noGrp="1"/>
          </p:cNvSpPr>
          <p:nvPr/>
        </p:nvSpPr>
        <p:spPr bwMode="auto">
          <a:xfrm>
            <a:off x="6553200" y="6245225"/>
            <a:ext cx="1981200" cy="476250"/>
          </a:xfrm>
          <a:prstGeom prst="rect">
            <a:avLst/>
          </a:prstGeom>
          <a:noFill/>
          <a:ln>
            <a:miter lim="800000"/>
            <a:headEnd/>
            <a:tailEnd/>
          </a:ln>
        </p:spPr>
        <p:txBody>
          <a:bodyPr/>
          <a:lstStyle/>
          <a:p>
            <a:pPr algn="r">
              <a:defRPr/>
            </a:pPr>
            <a:fld id="{125AA799-32AA-494A-B286-CF71DC99FDDD}" type="slidenum">
              <a:rPr kumimoji="0" lang="en-US" altLang="zh-CN" sz="1200">
                <a:solidFill>
                  <a:schemeClr val="tx1"/>
                </a:solidFill>
                <a:latin typeface="+mn-lt"/>
                <a:ea typeface="宋体" pitchFamily="2" charset="-122"/>
                <a:cs typeface="+mn-cs"/>
              </a:rPr>
              <a:pPr algn="r">
                <a:defRPr/>
              </a:pPr>
              <a:t>21</a:t>
            </a:fld>
            <a:endParaRPr kumimoji="0" lang="en-US" altLang="zh-CN" sz="1200">
              <a:solidFill>
                <a:schemeClr val="tx1"/>
              </a:solidFill>
              <a:latin typeface="+mn-lt"/>
              <a:ea typeface="宋体" pitchFamily="2" charset="-122"/>
              <a:cs typeface="+mn-cs"/>
            </a:endParaRPr>
          </a:p>
        </p:txBody>
      </p:sp>
      <p:sp>
        <p:nvSpPr>
          <p:cNvPr id="49154" name="Rectangle 2"/>
          <p:cNvSpPr>
            <a:spLocks noGrp="1" noChangeArrowheads="1"/>
          </p:cNvSpPr>
          <p:nvPr>
            <p:ph type="title" idx="4294967295"/>
          </p:nvPr>
        </p:nvSpPr>
        <p:spPr>
          <a:xfrm>
            <a:off x="539750" y="0"/>
            <a:ext cx="8001000" cy="1216025"/>
          </a:xfrm>
        </p:spPr>
        <p:txBody>
          <a:bodyPr anchor="b"/>
          <a:lstStyle/>
          <a:p>
            <a:pPr eaLnBrk="1" hangingPunct="1"/>
            <a:r>
              <a:rPr lang="zh-CN" altLang="en-US" sz="3600" smtClean="0">
                <a:solidFill>
                  <a:srgbClr val="0000FF"/>
                </a:solidFill>
                <a:latin typeface="华文行楷" pitchFamily="2" charset="-122"/>
                <a:ea typeface="华文行楷" pitchFamily="2" charset="-122"/>
              </a:rPr>
              <a:t>应用实例：逻辑运算和位运算</a:t>
            </a:r>
            <a:endParaRPr lang="en-US" altLang="zh-CN" sz="3600" smtClean="0">
              <a:solidFill>
                <a:srgbClr val="0000FF"/>
              </a:solidFill>
              <a:latin typeface="华文行楷" pitchFamily="2" charset="-122"/>
              <a:ea typeface="华文行楷" pitchFamily="2" charset="-122"/>
            </a:endParaRPr>
          </a:p>
        </p:txBody>
      </p:sp>
      <p:sp>
        <p:nvSpPr>
          <p:cNvPr id="137220" name="Rectangle 3"/>
          <p:cNvSpPr>
            <a:spLocks noGrp="1" noChangeArrowheads="1"/>
          </p:cNvSpPr>
          <p:nvPr>
            <p:ph type="body" sz="half" idx="4294967295"/>
          </p:nvPr>
        </p:nvSpPr>
        <p:spPr>
          <a:xfrm>
            <a:off x="539750" y="1773238"/>
            <a:ext cx="8326438" cy="4267200"/>
          </a:xfrm>
        </p:spPr>
        <p:txBody>
          <a:bodyPr/>
          <a:lstStyle/>
          <a:p>
            <a:pPr marL="469900" indent="-469900" eaLnBrk="1" hangingPunct="1"/>
            <a:r>
              <a:rPr lang="zh-CN" altLang="en-US" sz="2400" smtClean="0">
                <a:solidFill>
                  <a:srgbClr val="0000FF"/>
                </a:solidFill>
                <a:latin typeface="楷体" pitchFamily="49" charset="-122"/>
                <a:ea typeface="楷体" pitchFamily="49" charset="-122"/>
              </a:rPr>
              <a:t>计算机用位（</a:t>
            </a:r>
            <a:r>
              <a:rPr lang="en-US" altLang="zh-CN" sz="2400" smtClean="0">
                <a:solidFill>
                  <a:srgbClr val="0000FF"/>
                </a:solidFill>
                <a:latin typeface="楷体" pitchFamily="49" charset="-122"/>
                <a:ea typeface="楷体" pitchFamily="49" charset="-122"/>
              </a:rPr>
              <a:t>bit)</a:t>
            </a:r>
            <a:r>
              <a:rPr lang="zh-CN" altLang="en-US" sz="2400" smtClean="0">
                <a:solidFill>
                  <a:srgbClr val="0000FF"/>
                </a:solidFill>
                <a:latin typeface="楷体" pitchFamily="49" charset="-122"/>
                <a:ea typeface="楷体" pitchFamily="49" charset="-122"/>
              </a:rPr>
              <a:t>表示信息。位是一个具有两个可能值的符号，即</a:t>
            </a:r>
            <a:r>
              <a:rPr lang="en-US" altLang="zh-CN" sz="2400" smtClean="0">
                <a:solidFill>
                  <a:srgbClr val="0000FF"/>
                </a:solidFill>
                <a:latin typeface="楷体" pitchFamily="49" charset="-122"/>
                <a:ea typeface="楷体" pitchFamily="49" charset="-122"/>
              </a:rPr>
              <a:t>0</a:t>
            </a:r>
            <a:r>
              <a:rPr lang="zh-CN" altLang="en-US" sz="2400" smtClean="0">
                <a:solidFill>
                  <a:srgbClr val="0000FF"/>
                </a:solidFill>
                <a:latin typeface="楷体" pitchFamily="49" charset="-122"/>
                <a:ea typeface="楷体" pitchFamily="49" charset="-122"/>
              </a:rPr>
              <a:t>和</a:t>
            </a:r>
            <a:r>
              <a:rPr lang="en-US" altLang="zh-CN" sz="2400" smtClean="0">
                <a:solidFill>
                  <a:srgbClr val="0000FF"/>
                </a:solidFill>
                <a:latin typeface="楷体" pitchFamily="49" charset="-122"/>
                <a:ea typeface="楷体" pitchFamily="49" charset="-122"/>
              </a:rPr>
              <a:t>1</a:t>
            </a:r>
            <a:r>
              <a:rPr lang="zh-CN" altLang="en-US" sz="2400" smtClean="0">
                <a:solidFill>
                  <a:srgbClr val="0000FF"/>
                </a:solidFill>
                <a:latin typeface="楷体" pitchFamily="49" charset="-122"/>
                <a:ea typeface="楷体" pitchFamily="49" charset="-122"/>
              </a:rPr>
              <a:t>。计算机的位运算对应于逻辑联结词。只要在位运算符</a:t>
            </a:r>
            <a:r>
              <a:rPr lang="zh-CN" altLang="en-US" sz="2400" smtClean="0">
                <a:solidFill>
                  <a:srgbClr val="0000FF"/>
                </a:solidFill>
                <a:latin typeface="楷体" pitchFamily="49" charset="-122"/>
                <a:ea typeface="楷体" pitchFamily="49" charset="-122"/>
                <a:sym typeface="Symbol" pitchFamily="18" charset="2"/>
              </a:rPr>
              <a:t>∧</a:t>
            </a:r>
            <a:r>
              <a:rPr lang="en-US" altLang="zh-CN" sz="2400" smtClean="0">
                <a:solidFill>
                  <a:srgbClr val="0000FF"/>
                </a:solidFill>
                <a:latin typeface="楷体" pitchFamily="49" charset="-122"/>
                <a:ea typeface="楷体" pitchFamily="49" charset="-122"/>
                <a:sym typeface="Symbol" pitchFamily="18" charset="2"/>
              </a:rPr>
              <a:t>(AND</a:t>
            </a:r>
            <a:r>
              <a:rPr lang="zh-CN" altLang="en-US" sz="2400" smtClean="0">
                <a:solidFill>
                  <a:srgbClr val="0000FF"/>
                </a:solidFill>
                <a:latin typeface="楷体" pitchFamily="49" charset="-122"/>
                <a:ea typeface="楷体" pitchFamily="49" charset="-122"/>
                <a:sym typeface="Symbol" pitchFamily="18" charset="2"/>
              </a:rPr>
              <a:t>）， </a:t>
            </a:r>
            <a:r>
              <a:rPr lang="zh-CN" altLang="en-US" sz="2400" smtClean="0">
                <a:solidFill>
                  <a:srgbClr val="0000FF"/>
                </a:solidFill>
                <a:latin typeface="楷体" pitchFamily="49" charset="-122"/>
                <a:ea typeface="楷体" pitchFamily="49" charset="-122"/>
              </a:rPr>
              <a:t>∨（</a:t>
            </a:r>
            <a:r>
              <a:rPr lang="en-US" altLang="zh-CN" sz="2400" smtClean="0">
                <a:solidFill>
                  <a:srgbClr val="0000FF"/>
                </a:solidFill>
                <a:latin typeface="楷体" pitchFamily="49" charset="-122"/>
                <a:ea typeface="楷体" pitchFamily="49" charset="-122"/>
              </a:rPr>
              <a:t>OR</a:t>
            </a:r>
            <a:r>
              <a:rPr lang="zh-CN" altLang="en-US" sz="2400" smtClean="0">
                <a:solidFill>
                  <a:srgbClr val="0000FF"/>
                </a:solidFill>
                <a:latin typeface="楷体" pitchFamily="49" charset="-122"/>
                <a:ea typeface="楷体" pitchFamily="49" charset="-122"/>
              </a:rPr>
              <a:t>）和⊕（</a:t>
            </a:r>
            <a:r>
              <a:rPr lang="en-US" altLang="zh-CN" sz="2400" smtClean="0">
                <a:solidFill>
                  <a:srgbClr val="0000FF"/>
                </a:solidFill>
                <a:latin typeface="楷体" pitchFamily="49" charset="-122"/>
                <a:ea typeface="楷体" pitchFamily="49" charset="-122"/>
              </a:rPr>
              <a:t>XOR</a:t>
            </a:r>
            <a:r>
              <a:rPr lang="zh-CN" altLang="en-US" sz="2400" smtClean="0">
                <a:solidFill>
                  <a:srgbClr val="0000FF"/>
                </a:solidFill>
                <a:latin typeface="楷体" pitchFamily="49" charset="-122"/>
                <a:ea typeface="楷体" pitchFamily="49" charset="-122"/>
              </a:rPr>
              <a:t>）的真值表中用</a:t>
            </a:r>
            <a:r>
              <a:rPr lang="en-US" altLang="zh-CN" sz="2400" smtClean="0">
                <a:solidFill>
                  <a:srgbClr val="0000FF"/>
                </a:solidFill>
                <a:latin typeface="楷体" pitchFamily="49" charset="-122"/>
                <a:ea typeface="楷体" pitchFamily="49" charset="-122"/>
              </a:rPr>
              <a:t>1</a:t>
            </a:r>
            <a:r>
              <a:rPr lang="zh-CN" altLang="en-US" sz="2400" smtClean="0">
                <a:solidFill>
                  <a:srgbClr val="0000FF"/>
                </a:solidFill>
                <a:latin typeface="楷体" pitchFamily="49" charset="-122"/>
                <a:ea typeface="楷体" pitchFamily="49" charset="-122"/>
              </a:rPr>
              <a:t>代替</a:t>
            </a:r>
            <a:r>
              <a:rPr lang="en-US" altLang="zh-CN" sz="2400" smtClean="0">
                <a:solidFill>
                  <a:srgbClr val="0000FF"/>
                </a:solidFill>
                <a:latin typeface="楷体" pitchFamily="49" charset="-122"/>
                <a:ea typeface="楷体" pitchFamily="49" charset="-122"/>
              </a:rPr>
              <a:t>T</a:t>
            </a:r>
            <a:r>
              <a:rPr lang="zh-CN" altLang="en-US" sz="2400" smtClean="0">
                <a:solidFill>
                  <a:srgbClr val="0000FF"/>
                </a:solidFill>
                <a:latin typeface="楷体" pitchFamily="49" charset="-122"/>
                <a:ea typeface="楷体" pitchFamily="49" charset="-122"/>
              </a:rPr>
              <a:t>，用</a:t>
            </a:r>
            <a:r>
              <a:rPr lang="en-US" altLang="zh-CN" sz="2400" smtClean="0">
                <a:solidFill>
                  <a:srgbClr val="0000FF"/>
                </a:solidFill>
                <a:latin typeface="楷体" pitchFamily="49" charset="-122"/>
                <a:ea typeface="楷体" pitchFamily="49" charset="-122"/>
              </a:rPr>
              <a:t>0</a:t>
            </a:r>
            <a:r>
              <a:rPr lang="zh-CN" altLang="en-US" sz="2400" smtClean="0">
                <a:solidFill>
                  <a:srgbClr val="0000FF"/>
                </a:solidFill>
                <a:latin typeface="楷体" pitchFamily="49" charset="-122"/>
                <a:ea typeface="楷体" pitchFamily="49" charset="-122"/>
              </a:rPr>
              <a:t>代替</a:t>
            </a:r>
            <a:r>
              <a:rPr lang="en-US" altLang="zh-CN" sz="2400" smtClean="0">
                <a:solidFill>
                  <a:srgbClr val="0000FF"/>
                </a:solidFill>
                <a:latin typeface="楷体" pitchFamily="49" charset="-122"/>
                <a:ea typeface="楷体" pitchFamily="49" charset="-122"/>
              </a:rPr>
              <a:t>F</a:t>
            </a:r>
            <a:r>
              <a:rPr lang="zh-CN" altLang="en-US" sz="2400" smtClean="0">
                <a:solidFill>
                  <a:srgbClr val="0000FF"/>
                </a:solidFill>
                <a:latin typeface="楷体" pitchFamily="49" charset="-122"/>
                <a:ea typeface="楷体" pitchFamily="49" charset="-122"/>
              </a:rPr>
              <a:t>即可。</a:t>
            </a:r>
          </a:p>
          <a:p>
            <a:pPr marL="469900" indent="-469900" eaLnBrk="1" hangingPunct="1"/>
            <a:endParaRPr lang="zh-CN" altLang="en-US" sz="2400" smtClean="0">
              <a:solidFill>
                <a:srgbClr val="0000FF"/>
              </a:solidFill>
              <a:latin typeface="楷体" pitchFamily="49" charset="-122"/>
              <a:ea typeface="楷体" pitchFamily="49" charset="-122"/>
            </a:endParaRPr>
          </a:p>
          <a:p>
            <a:pPr marL="469900" indent="-469900" eaLnBrk="1" hangingPunct="1"/>
            <a:r>
              <a:rPr lang="zh-CN" altLang="en-US" sz="2400" smtClean="0">
                <a:solidFill>
                  <a:srgbClr val="0000FF"/>
                </a:solidFill>
                <a:latin typeface="楷体" pitchFamily="49" charset="-122"/>
                <a:ea typeface="楷体" pitchFamily="49" charset="-122"/>
              </a:rPr>
              <a:t>信息一般用位串</a:t>
            </a:r>
            <a:r>
              <a:rPr lang="en-US" altLang="zh-CN" sz="2400" smtClean="0">
                <a:solidFill>
                  <a:srgbClr val="0000FF"/>
                </a:solidFill>
                <a:latin typeface="楷体" pitchFamily="49" charset="-122"/>
                <a:ea typeface="楷体" pitchFamily="49" charset="-122"/>
              </a:rPr>
              <a:t>(</a:t>
            </a:r>
            <a:r>
              <a:rPr lang="zh-CN" altLang="en-US" sz="2400" smtClean="0">
                <a:solidFill>
                  <a:srgbClr val="0000FF"/>
                </a:solidFill>
                <a:latin typeface="楷体" pitchFamily="49" charset="-122"/>
                <a:ea typeface="楷体" pitchFamily="49" charset="-122"/>
              </a:rPr>
              <a:t>即</a:t>
            </a:r>
            <a:r>
              <a:rPr lang="en-US" altLang="zh-CN" sz="2400" smtClean="0">
                <a:solidFill>
                  <a:srgbClr val="0000FF"/>
                </a:solidFill>
                <a:latin typeface="楷体" pitchFamily="49" charset="-122"/>
                <a:ea typeface="楷体" pitchFamily="49" charset="-122"/>
              </a:rPr>
              <a:t>0</a:t>
            </a:r>
            <a:r>
              <a:rPr lang="zh-CN" altLang="en-US" sz="2400" smtClean="0">
                <a:solidFill>
                  <a:srgbClr val="0000FF"/>
                </a:solidFill>
                <a:latin typeface="楷体" pitchFamily="49" charset="-122"/>
                <a:ea typeface="楷体" pitchFamily="49" charset="-122"/>
              </a:rPr>
              <a:t>和</a:t>
            </a:r>
            <a:r>
              <a:rPr lang="en-US" altLang="zh-CN" sz="2400" smtClean="0">
                <a:solidFill>
                  <a:srgbClr val="0000FF"/>
                </a:solidFill>
                <a:latin typeface="楷体" pitchFamily="49" charset="-122"/>
                <a:ea typeface="楷体" pitchFamily="49" charset="-122"/>
              </a:rPr>
              <a:t>1</a:t>
            </a:r>
            <a:r>
              <a:rPr lang="zh-CN" altLang="en-US" sz="2400" smtClean="0">
                <a:solidFill>
                  <a:srgbClr val="0000FF"/>
                </a:solidFill>
                <a:latin typeface="楷体" pitchFamily="49" charset="-122"/>
                <a:ea typeface="楷体" pitchFamily="49" charset="-122"/>
              </a:rPr>
              <a:t>构成的序列</a:t>
            </a:r>
            <a:r>
              <a:rPr lang="en-US" altLang="zh-CN" sz="2400" smtClean="0">
                <a:solidFill>
                  <a:srgbClr val="0000FF"/>
                </a:solidFill>
                <a:latin typeface="楷体" pitchFamily="49" charset="-122"/>
                <a:ea typeface="楷体" pitchFamily="49" charset="-122"/>
              </a:rPr>
              <a:t>)</a:t>
            </a:r>
            <a:r>
              <a:rPr lang="zh-CN" altLang="en-US" sz="2400" smtClean="0">
                <a:solidFill>
                  <a:srgbClr val="0000FF"/>
                </a:solidFill>
                <a:latin typeface="楷体" pitchFamily="49" charset="-122"/>
                <a:ea typeface="楷体" pitchFamily="49" charset="-122"/>
              </a:rPr>
              <a:t>表示。对位串的运算（按位运算</a:t>
            </a:r>
            <a:r>
              <a:rPr lang="en-US" altLang="zh-CN" sz="2400" smtClean="0">
                <a:solidFill>
                  <a:srgbClr val="0000FF"/>
                </a:solidFill>
                <a:latin typeface="楷体" pitchFamily="49" charset="-122"/>
                <a:ea typeface="楷体" pitchFamily="49" charset="-122"/>
              </a:rPr>
              <a:t>)</a:t>
            </a:r>
            <a:r>
              <a:rPr lang="zh-CN" altLang="en-US" sz="2400" smtClean="0">
                <a:solidFill>
                  <a:srgbClr val="0000FF"/>
                </a:solidFill>
                <a:latin typeface="楷体" pitchFamily="49" charset="-122"/>
                <a:ea typeface="楷体" pitchFamily="49" charset="-122"/>
              </a:rPr>
              <a:t>即可用来处理信息。</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7220">
                                            <p:txEl>
                                              <p:pRg st="0" end="0"/>
                                            </p:txEl>
                                          </p:spTgt>
                                        </p:tgtEl>
                                        <p:attrNameLst>
                                          <p:attrName>style.visibility</p:attrName>
                                        </p:attrNameLst>
                                      </p:cBhvr>
                                      <p:to>
                                        <p:strVal val="visible"/>
                                      </p:to>
                                    </p:set>
                                    <p:anim calcmode="lin" valueType="num">
                                      <p:cBhvr additive="base">
                                        <p:cTn id="7" dur="500" fill="hold"/>
                                        <p:tgtEl>
                                          <p:spTgt spid="13722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722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7220">
                                            <p:txEl>
                                              <p:pRg st="2" end="2"/>
                                            </p:txEl>
                                          </p:spTgt>
                                        </p:tgtEl>
                                        <p:attrNameLst>
                                          <p:attrName>style.visibility</p:attrName>
                                        </p:attrNameLst>
                                      </p:cBhvr>
                                      <p:to>
                                        <p:strVal val="visible"/>
                                      </p:to>
                                    </p:set>
                                    <p:anim calcmode="lin" valueType="num">
                                      <p:cBhvr additive="base">
                                        <p:cTn id="13" dur="500" fill="hold"/>
                                        <p:tgtEl>
                                          <p:spTgt spid="13722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722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idx="4294967295"/>
          </p:nvPr>
        </p:nvSpPr>
        <p:spPr>
          <a:xfrm>
            <a:off x="684213" y="333375"/>
            <a:ext cx="7772400" cy="1143000"/>
          </a:xfrm>
        </p:spPr>
        <p:txBody>
          <a:bodyPr/>
          <a:lstStyle/>
          <a:p>
            <a:r>
              <a:rPr lang="zh-CN" altLang="en-US" sz="3600" smtClean="0">
                <a:solidFill>
                  <a:srgbClr val="0000FF"/>
                </a:solidFill>
                <a:latin typeface="华文行楷" pitchFamily="2" charset="-122"/>
                <a:ea typeface="华文行楷" pitchFamily="2" charset="-122"/>
              </a:rPr>
              <a:t>计算机的位运算</a:t>
            </a:r>
          </a:p>
        </p:txBody>
      </p:sp>
      <p:sp>
        <p:nvSpPr>
          <p:cNvPr id="138243" name="Rectangle 3"/>
          <p:cNvSpPr>
            <a:spLocks noGrp="1" noChangeArrowheads="1"/>
          </p:cNvSpPr>
          <p:nvPr>
            <p:ph type="body" idx="4294967295"/>
          </p:nvPr>
        </p:nvSpPr>
        <p:spPr/>
        <p:txBody>
          <a:bodyPr/>
          <a:lstStyle/>
          <a:p>
            <a:pPr>
              <a:buFontTx/>
              <a:buNone/>
            </a:pPr>
            <a:r>
              <a:rPr lang="en-US" altLang="zh-CN" sz="2400" smtClean="0">
                <a:solidFill>
                  <a:srgbClr val="0000FF"/>
                </a:solidFill>
                <a:latin typeface="楷体" pitchFamily="49" charset="-122"/>
                <a:ea typeface="楷体" pitchFamily="49" charset="-122"/>
              </a:rPr>
              <a:t>01 1011 0110</a:t>
            </a:r>
          </a:p>
          <a:p>
            <a:pPr>
              <a:buFontTx/>
              <a:buNone/>
            </a:pPr>
            <a:r>
              <a:rPr lang="en-US" altLang="zh-CN" sz="2400" smtClean="0">
                <a:solidFill>
                  <a:srgbClr val="0000FF"/>
                </a:solidFill>
                <a:latin typeface="楷体" pitchFamily="49" charset="-122"/>
                <a:ea typeface="楷体" pitchFamily="49" charset="-122"/>
              </a:rPr>
              <a:t>11 0001 1101</a:t>
            </a:r>
          </a:p>
          <a:p>
            <a:pPr>
              <a:buFontTx/>
              <a:buNone/>
            </a:pPr>
            <a:endParaRPr lang="en-US" altLang="zh-CN" sz="2400" smtClean="0">
              <a:solidFill>
                <a:srgbClr val="0000FF"/>
              </a:solidFill>
              <a:latin typeface="楷体" pitchFamily="49" charset="-122"/>
              <a:ea typeface="楷体" pitchFamily="49" charset="-122"/>
            </a:endParaRPr>
          </a:p>
          <a:p>
            <a:pPr>
              <a:buFontTx/>
              <a:buNone/>
            </a:pPr>
            <a:r>
              <a:rPr lang="en-US" altLang="zh-CN" sz="2400" smtClean="0">
                <a:solidFill>
                  <a:srgbClr val="0000FF"/>
                </a:solidFill>
                <a:latin typeface="楷体" pitchFamily="49" charset="-122"/>
                <a:ea typeface="楷体" pitchFamily="49" charset="-122"/>
              </a:rPr>
              <a:t>11 1011 1111</a:t>
            </a:r>
            <a:r>
              <a:rPr lang="zh-CN" altLang="en-US" sz="2400" smtClean="0">
                <a:solidFill>
                  <a:srgbClr val="0000FF"/>
                </a:solidFill>
                <a:latin typeface="楷体" pitchFamily="49" charset="-122"/>
                <a:ea typeface="楷体" pitchFamily="49" charset="-122"/>
              </a:rPr>
              <a:t>（按位</a:t>
            </a:r>
            <a:r>
              <a:rPr lang="en-US" altLang="zh-CN" sz="2400" smtClean="0">
                <a:solidFill>
                  <a:srgbClr val="0000FF"/>
                </a:solidFill>
                <a:latin typeface="楷体" pitchFamily="49" charset="-122"/>
                <a:ea typeface="楷体" pitchFamily="49" charset="-122"/>
              </a:rPr>
              <a:t>OR</a:t>
            </a:r>
            <a:r>
              <a:rPr lang="zh-CN" altLang="en-US" sz="2400" smtClean="0">
                <a:solidFill>
                  <a:srgbClr val="0000FF"/>
                </a:solidFill>
                <a:latin typeface="楷体" pitchFamily="49" charset="-122"/>
                <a:ea typeface="楷体" pitchFamily="49" charset="-122"/>
              </a:rPr>
              <a:t>） ∨</a:t>
            </a:r>
          </a:p>
          <a:p>
            <a:pPr>
              <a:buFontTx/>
              <a:buNone/>
            </a:pPr>
            <a:r>
              <a:rPr lang="en-US" altLang="zh-CN" sz="2400" smtClean="0">
                <a:solidFill>
                  <a:srgbClr val="0000FF"/>
                </a:solidFill>
                <a:latin typeface="楷体" pitchFamily="49" charset="-122"/>
                <a:ea typeface="楷体" pitchFamily="49" charset="-122"/>
              </a:rPr>
              <a:t>01 0001 0100  (</a:t>
            </a:r>
            <a:r>
              <a:rPr lang="zh-CN" altLang="en-US" sz="2400" smtClean="0">
                <a:solidFill>
                  <a:srgbClr val="0000FF"/>
                </a:solidFill>
                <a:latin typeface="楷体" pitchFamily="49" charset="-122"/>
                <a:ea typeface="楷体" pitchFamily="49" charset="-122"/>
              </a:rPr>
              <a:t>按位</a:t>
            </a:r>
            <a:r>
              <a:rPr lang="en-US" altLang="zh-CN" sz="2400" smtClean="0">
                <a:solidFill>
                  <a:srgbClr val="0000FF"/>
                </a:solidFill>
                <a:latin typeface="楷体" pitchFamily="49" charset="-122"/>
                <a:ea typeface="楷体" pitchFamily="49" charset="-122"/>
              </a:rPr>
              <a:t>AND</a:t>
            </a:r>
            <a:r>
              <a:rPr lang="zh-CN" altLang="en-US" sz="2400" smtClean="0">
                <a:solidFill>
                  <a:srgbClr val="0000FF"/>
                </a:solidFill>
                <a:latin typeface="楷体" pitchFamily="49" charset="-122"/>
                <a:ea typeface="楷体" pitchFamily="49" charset="-122"/>
              </a:rPr>
              <a:t>） </a:t>
            </a:r>
            <a:r>
              <a:rPr lang="zh-CN" altLang="en-US" sz="2400" smtClean="0">
                <a:solidFill>
                  <a:srgbClr val="0000FF"/>
                </a:solidFill>
                <a:latin typeface="楷体" pitchFamily="49" charset="-122"/>
                <a:ea typeface="楷体" pitchFamily="49" charset="-122"/>
                <a:sym typeface="Symbol" pitchFamily="18" charset="2"/>
              </a:rPr>
              <a:t>∧</a:t>
            </a:r>
            <a:endParaRPr lang="zh-CN" altLang="en-US" sz="2400" smtClean="0">
              <a:solidFill>
                <a:srgbClr val="0000FF"/>
              </a:solidFill>
              <a:latin typeface="楷体" pitchFamily="49" charset="-122"/>
              <a:ea typeface="楷体" pitchFamily="49" charset="-122"/>
            </a:endParaRPr>
          </a:p>
          <a:p>
            <a:pPr>
              <a:buFontTx/>
              <a:buNone/>
            </a:pPr>
            <a:r>
              <a:rPr lang="en-US" altLang="zh-CN" sz="2400" smtClean="0">
                <a:solidFill>
                  <a:srgbClr val="0000FF"/>
                </a:solidFill>
                <a:latin typeface="楷体" pitchFamily="49" charset="-122"/>
                <a:ea typeface="楷体" pitchFamily="49" charset="-122"/>
              </a:rPr>
              <a:t>10 1010 1011  (</a:t>
            </a:r>
            <a:r>
              <a:rPr lang="zh-CN" altLang="en-US" sz="2400" smtClean="0">
                <a:solidFill>
                  <a:srgbClr val="0000FF"/>
                </a:solidFill>
                <a:latin typeface="楷体" pitchFamily="49" charset="-122"/>
                <a:ea typeface="楷体" pitchFamily="49" charset="-122"/>
              </a:rPr>
              <a:t>按位</a:t>
            </a:r>
            <a:r>
              <a:rPr lang="en-US" altLang="zh-CN" sz="2400" smtClean="0">
                <a:solidFill>
                  <a:srgbClr val="0000FF"/>
                </a:solidFill>
                <a:latin typeface="楷体" pitchFamily="49" charset="-122"/>
                <a:ea typeface="楷体" pitchFamily="49" charset="-122"/>
              </a:rPr>
              <a:t>XOR</a:t>
            </a:r>
            <a:r>
              <a:rPr lang="zh-CN" altLang="en-US" sz="2400" smtClean="0">
                <a:solidFill>
                  <a:srgbClr val="0000FF"/>
                </a:solidFill>
                <a:latin typeface="楷体" pitchFamily="49" charset="-122"/>
                <a:ea typeface="楷体" pitchFamily="49" charset="-122"/>
              </a:rPr>
              <a:t>） ⊕</a:t>
            </a:r>
          </a:p>
        </p:txBody>
      </p:sp>
      <p:sp>
        <p:nvSpPr>
          <p:cNvPr id="50179" name="Line 4"/>
          <p:cNvSpPr>
            <a:spLocks noChangeShapeType="1"/>
          </p:cNvSpPr>
          <p:nvPr/>
        </p:nvSpPr>
        <p:spPr bwMode="auto">
          <a:xfrm>
            <a:off x="684213" y="3141663"/>
            <a:ext cx="4392612" cy="0"/>
          </a:xfrm>
          <a:prstGeom prst="line">
            <a:avLst/>
          </a:prstGeom>
          <a:noFill/>
          <a:ln w="9525">
            <a:solidFill>
              <a:schemeClr val="tx1"/>
            </a:solidFill>
            <a:round/>
            <a:headEnd/>
            <a:tailEnd/>
          </a:ln>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8243">
                                            <p:txEl>
                                              <p:pRg st="0" end="0"/>
                                            </p:txEl>
                                          </p:spTgt>
                                        </p:tgtEl>
                                        <p:attrNameLst>
                                          <p:attrName>style.visibility</p:attrName>
                                        </p:attrNameLst>
                                      </p:cBhvr>
                                      <p:to>
                                        <p:strVal val="visible"/>
                                      </p:to>
                                    </p:set>
                                    <p:anim calcmode="lin" valueType="num">
                                      <p:cBhvr additive="base">
                                        <p:cTn id="7" dur="500" fill="hold"/>
                                        <p:tgtEl>
                                          <p:spTgt spid="1382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824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8243">
                                            <p:txEl>
                                              <p:pRg st="1" end="1"/>
                                            </p:txEl>
                                          </p:spTgt>
                                        </p:tgtEl>
                                        <p:attrNameLst>
                                          <p:attrName>style.visibility</p:attrName>
                                        </p:attrNameLst>
                                      </p:cBhvr>
                                      <p:to>
                                        <p:strVal val="visible"/>
                                      </p:to>
                                    </p:set>
                                    <p:anim calcmode="lin" valueType="num">
                                      <p:cBhvr additive="base">
                                        <p:cTn id="11" dur="500" fill="hold"/>
                                        <p:tgtEl>
                                          <p:spTgt spid="13824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82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38243">
                                            <p:txEl>
                                              <p:pRg st="3" end="3"/>
                                            </p:txEl>
                                          </p:spTgt>
                                        </p:tgtEl>
                                        <p:attrNameLst>
                                          <p:attrName>style.visibility</p:attrName>
                                        </p:attrNameLst>
                                      </p:cBhvr>
                                      <p:to>
                                        <p:strVal val="visible"/>
                                      </p:to>
                                    </p:set>
                                    <p:anim calcmode="lin" valueType="num">
                                      <p:cBhvr additive="base">
                                        <p:cTn id="17" dur="500" fill="hold"/>
                                        <p:tgtEl>
                                          <p:spTgt spid="13824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382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38243">
                                            <p:txEl>
                                              <p:pRg st="4" end="4"/>
                                            </p:txEl>
                                          </p:spTgt>
                                        </p:tgtEl>
                                        <p:attrNameLst>
                                          <p:attrName>style.visibility</p:attrName>
                                        </p:attrNameLst>
                                      </p:cBhvr>
                                      <p:to>
                                        <p:strVal val="visible"/>
                                      </p:to>
                                    </p:set>
                                    <p:anim calcmode="lin" valueType="num">
                                      <p:cBhvr additive="base">
                                        <p:cTn id="23" dur="500" fill="hold"/>
                                        <p:tgtEl>
                                          <p:spTgt spid="13824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382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38243">
                                            <p:txEl>
                                              <p:pRg st="5" end="5"/>
                                            </p:txEl>
                                          </p:spTgt>
                                        </p:tgtEl>
                                        <p:attrNameLst>
                                          <p:attrName>style.visibility</p:attrName>
                                        </p:attrNameLst>
                                      </p:cBhvr>
                                      <p:to>
                                        <p:strVal val="visible"/>
                                      </p:to>
                                    </p:set>
                                    <p:anim calcmode="lin" valueType="num">
                                      <p:cBhvr additive="base">
                                        <p:cTn id="29" dur="500" fill="hold"/>
                                        <p:tgtEl>
                                          <p:spTgt spid="13824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3824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txBox="1">
            <a:spLocks noGrp="1"/>
          </p:cNvSpPr>
          <p:nvPr/>
        </p:nvSpPr>
        <p:spPr bwMode="auto">
          <a:xfrm>
            <a:off x="6553200" y="6245225"/>
            <a:ext cx="1981200" cy="476250"/>
          </a:xfrm>
          <a:prstGeom prst="rect">
            <a:avLst/>
          </a:prstGeom>
          <a:noFill/>
          <a:ln>
            <a:miter lim="800000"/>
            <a:headEnd/>
            <a:tailEnd/>
          </a:ln>
        </p:spPr>
        <p:txBody>
          <a:bodyPr/>
          <a:lstStyle/>
          <a:p>
            <a:pPr algn="r">
              <a:defRPr/>
            </a:pPr>
            <a:fld id="{4868F925-17D5-4C01-8123-CEAAC7DC61EA}" type="slidenum">
              <a:rPr kumimoji="0" lang="en-US" altLang="zh-CN" sz="1200">
                <a:solidFill>
                  <a:schemeClr val="tx1"/>
                </a:solidFill>
                <a:latin typeface="+mn-lt"/>
                <a:ea typeface="宋体" pitchFamily="2" charset="-122"/>
                <a:cs typeface="+mn-cs"/>
              </a:rPr>
              <a:pPr algn="r">
                <a:defRPr/>
              </a:pPr>
              <a:t>23</a:t>
            </a:fld>
            <a:endParaRPr kumimoji="0" lang="en-US" altLang="zh-CN" sz="1200">
              <a:solidFill>
                <a:schemeClr val="tx1"/>
              </a:solidFill>
              <a:latin typeface="+mn-lt"/>
              <a:ea typeface="宋体" pitchFamily="2" charset="-122"/>
              <a:cs typeface="+mn-cs"/>
            </a:endParaRPr>
          </a:p>
        </p:txBody>
      </p:sp>
      <p:sp>
        <p:nvSpPr>
          <p:cNvPr id="51202" name="Rectangle 2"/>
          <p:cNvSpPr>
            <a:spLocks noGrp="1" noChangeArrowheads="1"/>
          </p:cNvSpPr>
          <p:nvPr>
            <p:ph type="title" idx="4294967295"/>
          </p:nvPr>
        </p:nvSpPr>
        <p:spPr>
          <a:xfrm>
            <a:off x="900113" y="0"/>
            <a:ext cx="7772400" cy="1143000"/>
          </a:xfrm>
        </p:spPr>
        <p:txBody>
          <a:bodyPr anchor="b"/>
          <a:lstStyle/>
          <a:p>
            <a:pPr eaLnBrk="1" hangingPunct="1"/>
            <a:r>
              <a:rPr lang="zh-CN" altLang="en-US" sz="3600" smtClean="0">
                <a:solidFill>
                  <a:srgbClr val="0000FF"/>
                </a:solidFill>
                <a:latin typeface="华文行楷" pitchFamily="2" charset="-122"/>
                <a:ea typeface="华文行楷" pitchFamily="2" charset="-122"/>
              </a:rPr>
              <a:t>命题逻辑的应用</a:t>
            </a:r>
            <a:r>
              <a:rPr lang="en-US" altLang="zh-CN" sz="3600" smtClean="0">
                <a:solidFill>
                  <a:srgbClr val="0000FF"/>
                </a:solidFill>
                <a:latin typeface="华文行楷" pitchFamily="2" charset="-122"/>
                <a:ea typeface="华文行楷" pitchFamily="2" charset="-122"/>
              </a:rPr>
              <a:t>-</a:t>
            </a:r>
            <a:r>
              <a:rPr lang="zh-CN" altLang="en-US" sz="3600" smtClean="0">
                <a:solidFill>
                  <a:srgbClr val="0000FF"/>
                </a:solidFill>
                <a:latin typeface="华文行楷" pitchFamily="2" charset="-122"/>
                <a:ea typeface="华文行楷" pitchFamily="2" charset="-122"/>
              </a:rPr>
              <a:t>逻辑语言</a:t>
            </a:r>
          </a:p>
        </p:txBody>
      </p:sp>
      <p:sp>
        <p:nvSpPr>
          <p:cNvPr id="51203" name="Rectangle 3"/>
          <p:cNvSpPr>
            <a:spLocks noGrp="1" noChangeArrowheads="1"/>
          </p:cNvSpPr>
          <p:nvPr>
            <p:ph type="body" idx="4294967295"/>
          </p:nvPr>
        </p:nvSpPr>
        <p:spPr/>
        <p:txBody>
          <a:bodyPr/>
          <a:lstStyle/>
          <a:p>
            <a:pPr marL="469900" indent="-469900" eaLnBrk="1" hangingPunct="1"/>
            <a:r>
              <a:rPr lang="zh-CN" altLang="en-US" sz="2400" smtClean="0">
                <a:solidFill>
                  <a:srgbClr val="0000FF"/>
                </a:solidFill>
                <a:latin typeface="楷体" pitchFamily="49" charset="-122"/>
                <a:ea typeface="楷体" pitchFamily="49" charset="-122"/>
              </a:rPr>
              <a:t>逻辑在数学、计算机科学以及其他许多学科有着重要的应用。例如，数学、自然科学以及自然语言中的语句通常不太准确，甚至有歧义，为了使其精确表达，可以将它们翻译成逻辑语言。</a:t>
            </a:r>
          </a:p>
          <a:p>
            <a:pPr marL="469900" indent="-469900" eaLnBrk="1" hangingPunct="1"/>
            <a:endParaRPr lang="zh-CN" altLang="en-US" sz="2400" smtClean="0">
              <a:solidFill>
                <a:srgbClr val="0000FF"/>
              </a:solidFill>
              <a:latin typeface="楷体" pitchFamily="49" charset="-122"/>
              <a:ea typeface="楷体" pitchFamily="49" charset="-122"/>
            </a:endParaRPr>
          </a:p>
          <a:p>
            <a:pPr marL="469900" indent="-469900" eaLnBrk="1" hangingPunct="1"/>
            <a:endParaRPr lang="zh-CN" altLang="en-US" sz="2400" smtClean="0">
              <a:solidFill>
                <a:srgbClr val="0000FF"/>
              </a:solidFill>
              <a:latin typeface="楷体" pitchFamily="49" charset="-122"/>
              <a:ea typeface="楷体" pitchFamily="49" charset="-122"/>
            </a:endParaRPr>
          </a:p>
          <a:p>
            <a:pPr marL="469900" indent="-469900" eaLnBrk="1" hangingPunct="1"/>
            <a:endParaRPr lang="zh-CN" altLang="en-US" sz="3100" smtClean="0">
              <a:ea typeface="楷体" pitchFamily="49" charset="-122"/>
            </a:endParaRPr>
          </a:p>
          <a:p>
            <a:pPr marL="469900" indent="-469900" eaLnBrk="1" hangingPunct="1"/>
            <a:endParaRPr lang="en-US" altLang="zh-CN" sz="3100" smtClean="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txBox="1">
            <a:spLocks noGrp="1"/>
          </p:cNvSpPr>
          <p:nvPr/>
        </p:nvSpPr>
        <p:spPr bwMode="auto">
          <a:xfrm>
            <a:off x="6553200" y="6245225"/>
            <a:ext cx="1981200" cy="476250"/>
          </a:xfrm>
          <a:prstGeom prst="rect">
            <a:avLst/>
          </a:prstGeom>
          <a:noFill/>
          <a:ln>
            <a:miter lim="800000"/>
            <a:headEnd/>
            <a:tailEnd/>
          </a:ln>
        </p:spPr>
        <p:txBody>
          <a:bodyPr/>
          <a:lstStyle/>
          <a:p>
            <a:pPr algn="r">
              <a:defRPr/>
            </a:pPr>
            <a:fld id="{E96A0719-AF53-4297-8337-445023386E21}" type="slidenum">
              <a:rPr kumimoji="0" lang="en-US" altLang="zh-CN" sz="1200">
                <a:solidFill>
                  <a:schemeClr val="tx1"/>
                </a:solidFill>
                <a:latin typeface="+mn-lt"/>
                <a:ea typeface="宋体" pitchFamily="2" charset="-122"/>
                <a:cs typeface="+mn-cs"/>
              </a:rPr>
              <a:pPr algn="r">
                <a:defRPr/>
              </a:pPr>
              <a:t>24</a:t>
            </a:fld>
            <a:endParaRPr kumimoji="0" lang="en-US" altLang="zh-CN" sz="1200">
              <a:solidFill>
                <a:schemeClr val="tx1"/>
              </a:solidFill>
              <a:latin typeface="+mn-lt"/>
              <a:ea typeface="宋体" pitchFamily="2" charset="-122"/>
              <a:cs typeface="+mn-cs"/>
            </a:endParaRPr>
          </a:p>
        </p:txBody>
      </p:sp>
      <p:sp>
        <p:nvSpPr>
          <p:cNvPr id="52226" name="Rectangle 2"/>
          <p:cNvSpPr>
            <a:spLocks noGrp="1" noChangeArrowheads="1"/>
          </p:cNvSpPr>
          <p:nvPr>
            <p:ph type="title" idx="4294967295"/>
          </p:nvPr>
        </p:nvSpPr>
        <p:spPr>
          <a:xfrm>
            <a:off x="755650" y="0"/>
            <a:ext cx="7772400" cy="1143000"/>
          </a:xfrm>
        </p:spPr>
        <p:txBody>
          <a:bodyPr anchor="b"/>
          <a:lstStyle/>
          <a:p>
            <a:pPr eaLnBrk="1" hangingPunct="1"/>
            <a:r>
              <a:rPr lang="zh-CN" altLang="en-US" sz="3600" smtClean="0">
                <a:solidFill>
                  <a:srgbClr val="0000FF"/>
                </a:solidFill>
                <a:latin typeface="华文行楷" pitchFamily="2" charset="-122"/>
                <a:ea typeface="华文行楷" pitchFamily="2" charset="-122"/>
              </a:rPr>
              <a:t>泥巴孩子谜题</a:t>
            </a:r>
          </a:p>
        </p:txBody>
      </p:sp>
      <p:sp>
        <p:nvSpPr>
          <p:cNvPr id="52227" name="Rectangle 3"/>
          <p:cNvSpPr>
            <a:spLocks noGrp="1" noChangeArrowheads="1"/>
          </p:cNvSpPr>
          <p:nvPr>
            <p:ph type="body" idx="4294967295"/>
          </p:nvPr>
        </p:nvSpPr>
        <p:spPr>
          <a:xfrm>
            <a:off x="827088" y="1557338"/>
            <a:ext cx="7772400" cy="4114800"/>
          </a:xfrm>
        </p:spPr>
        <p:txBody>
          <a:bodyPr/>
          <a:lstStyle/>
          <a:p>
            <a:pPr marL="469900" indent="-469900" eaLnBrk="1" hangingPunct="1"/>
            <a:r>
              <a:rPr lang="zh-CN" altLang="en-US" sz="2400" smtClean="0">
                <a:solidFill>
                  <a:srgbClr val="0000FF"/>
                </a:solidFill>
                <a:latin typeface="楷体" pitchFamily="49" charset="-122"/>
                <a:ea typeface="楷体" pitchFamily="49" charset="-122"/>
              </a:rPr>
              <a:t>题目：父亲让两个孩子，一个男孩和一个女孩，在后院玩耍，并让他们不要把身上搞脏。然而，在玩的过程中，两个孩子都在额头上沾了泥。当孩子们回来后，父亲说</a:t>
            </a:r>
            <a:r>
              <a:rPr lang="en-US" altLang="zh-CN" sz="2400" smtClean="0">
                <a:solidFill>
                  <a:srgbClr val="0000FF"/>
                </a:solidFill>
                <a:latin typeface="楷体" pitchFamily="49" charset="-122"/>
                <a:ea typeface="楷体" pitchFamily="49" charset="-122"/>
              </a:rPr>
              <a:t>:“</a:t>
            </a:r>
            <a:r>
              <a:rPr lang="zh-CN" altLang="en-US" sz="2400" smtClean="0">
                <a:solidFill>
                  <a:srgbClr val="0000FF"/>
                </a:solidFill>
                <a:latin typeface="楷体" pitchFamily="49" charset="-122"/>
                <a:ea typeface="楷体" pitchFamily="49" charset="-122"/>
              </a:rPr>
              <a:t>你们当中至少有一个人额头上有泥”，然后要求孩子们用”是”和”否”回答问题</a:t>
            </a:r>
            <a:r>
              <a:rPr lang="en-US" altLang="zh-CN" sz="2400" smtClean="0">
                <a:solidFill>
                  <a:srgbClr val="0000FF"/>
                </a:solidFill>
                <a:latin typeface="楷体" pitchFamily="49" charset="-122"/>
                <a:ea typeface="楷体" pitchFamily="49" charset="-122"/>
              </a:rPr>
              <a:t>:“</a:t>
            </a:r>
            <a:r>
              <a:rPr lang="zh-CN" altLang="en-US" sz="2400" smtClean="0">
                <a:solidFill>
                  <a:srgbClr val="0000FF"/>
                </a:solidFill>
                <a:latin typeface="楷体" pitchFamily="49" charset="-122"/>
                <a:ea typeface="楷体" pitchFamily="49" charset="-122"/>
              </a:rPr>
              <a:t>你知道你额头上是否有泥巴？” 父亲问了两遍同样的问题</a:t>
            </a:r>
            <a:r>
              <a:rPr lang="en-US" altLang="zh-CN" sz="2400" smtClean="0">
                <a:solidFill>
                  <a:srgbClr val="0000FF"/>
                </a:solidFill>
                <a:latin typeface="楷体" pitchFamily="49" charset="-122"/>
                <a:ea typeface="楷体" pitchFamily="49" charset="-122"/>
              </a:rPr>
              <a:t>.</a:t>
            </a:r>
          </a:p>
          <a:p>
            <a:pPr marL="469900" indent="-469900" eaLnBrk="1" hangingPunct="1"/>
            <a:r>
              <a:rPr lang="zh-CN" altLang="en-US" sz="2400" smtClean="0">
                <a:solidFill>
                  <a:srgbClr val="0000FF"/>
                </a:solidFill>
                <a:latin typeface="楷体" pitchFamily="49" charset="-122"/>
                <a:ea typeface="楷体" pitchFamily="49" charset="-122"/>
              </a:rPr>
              <a:t>假设每个孩子都可以看到对方的额头上是否有泥</a:t>
            </a:r>
            <a:r>
              <a:rPr lang="en-US" altLang="zh-CN" sz="2400" smtClean="0">
                <a:solidFill>
                  <a:srgbClr val="0000FF"/>
                </a:solidFill>
                <a:latin typeface="楷体" pitchFamily="49" charset="-122"/>
                <a:ea typeface="楷体" pitchFamily="49" charset="-122"/>
              </a:rPr>
              <a:t>,</a:t>
            </a:r>
            <a:r>
              <a:rPr lang="zh-CN" altLang="en-US" sz="2400" smtClean="0">
                <a:solidFill>
                  <a:srgbClr val="0000FF"/>
                </a:solidFill>
                <a:latin typeface="楷体" pitchFamily="49" charset="-122"/>
                <a:ea typeface="楷体" pitchFamily="49" charset="-122"/>
              </a:rPr>
              <a:t>但不能看到自己的额头</a:t>
            </a:r>
            <a:r>
              <a:rPr lang="en-US" altLang="zh-CN" sz="2400" smtClean="0">
                <a:solidFill>
                  <a:srgbClr val="0000FF"/>
                </a:solidFill>
                <a:latin typeface="楷体" pitchFamily="49" charset="-122"/>
                <a:ea typeface="楷体" pitchFamily="49" charset="-122"/>
              </a:rPr>
              <a:t>,</a:t>
            </a:r>
            <a:r>
              <a:rPr lang="zh-CN" altLang="en-US" sz="2400" smtClean="0">
                <a:solidFill>
                  <a:srgbClr val="0000FF"/>
                </a:solidFill>
                <a:latin typeface="楷体" pitchFamily="49" charset="-122"/>
                <a:ea typeface="楷体" pitchFamily="49" charset="-122"/>
              </a:rPr>
              <a:t>孩子们在每次被问到这个问题时将会怎样回答呢？</a:t>
            </a:r>
          </a:p>
          <a:p>
            <a:pPr marL="469900" indent="-469900" eaLnBrk="1" hangingPunct="1"/>
            <a:r>
              <a:rPr lang="zh-CN" altLang="en-US" sz="2400" smtClean="0">
                <a:solidFill>
                  <a:srgbClr val="0000FF"/>
                </a:solidFill>
                <a:latin typeface="楷体" pitchFamily="49" charset="-122"/>
                <a:ea typeface="楷体" pitchFamily="49" charset="-122"/>
              </a:rPr>
              <a:t>假设两个孩子都很诚实并且都同时回答每一次提问。</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txBox="1">
            <a:spLocks noGrp="1"/>
          </p:cNvSpPr>
          <p:nvPr/>
        </p:nvSpPr>
        <p:spPr bwMode="auto">
          <a:xfrm>
            <a:off x="6553200" y="6245225"/>
            <a:ext cx="1981200" cy="476250"/>
          </a:xfrm>
          <a:prstGeom prst="rect">
            <a:avLst/>
          </a:prstGeom>
          <a:noFill/>
          <a:ln>
            <a:miter lim="800000"/>
            <a:headEnd/>
            <a:tailEnd/>
          </a:ln>
        </p:spPr>
        <p:txBody>
          <a:bodyPr/>
          <a:lstStyle/>
          <a:p>
            <a:pPr algn="r">
              <a:defRPr/>
            </a:pPr>
            <a:fld id="{4785F99A-1110-4D90-ABA1-C0F7CCAC5455}" type="slidenum">
              <a:rPr kumimoji="0" lang="en-US" altLang="zh-CN" sz="1200">
                <a:solidFill>
                  <a:schemeClr val="tx1"/>
                </a:solidFill>
                <a:latin typeface="+mn-lt"/>
                <a:ea typeface="宋体" pitchFamily="2" charset="-122"/>
                <a:cs typeface="+mn-cs"/>
              </a:rPr>
              <a:pPr algn="r">
                <a:defRPr/>
              </a:pPr>
              <a:t>25</a:t>
            </a:fld>
            <a:endParaRPr kumimoji="0" lang="en-US" altLang="zh-CN" sz="1200">
              <a:solidFill>
                <a:schemeClr val="tx1"/>
              </a:solidFill>
              <a:latin typeface="+mn-lt"/>
              <a:ea typeface="宋体" pitchFamily="2" charset="-122"/>
              <a:cs typeface="+mn-cs"/>
            </a:endParaRPr>
          </a:p>
        </p:txBody>
      </p:sp>
      <p:sp>
        <p:nvSpPr>
          <p:cNvPr id="53250" name="Rectangle 2"/>
          <p:cNvSpPr>
            <a:spLocks noGrp="1" noChangeArrowheads="1"/>
          </p:cNvSpPr>
          <p:nvPr>
            <p:ph type="title" idx="4294967295"/>
          </p:nvPr>
        </p:nvSpPr>
        <p:spPr>
          <a:xfrm>
            <a:off x="755650" y="0"/>
            <a:ext cx="7772400" cy="1143000"/>
          </a:xfrm>
        </p:spPr>
        <p:txBody>
          <a:bodyPr anchor="b"/>
          <a:lstStyle/>
          <a:p>
            <a:pPr eaLnBrk="1" hangingPunct="1"/>
            <a:r>
              <a:rPr lang="zh-CN" altLang="en-US" sz="3600" smtClean="0">
                <a:solidFill>
                  <a:srgbClr val="0000FF"/>
                </a:solidFill>
                <a:latin typeface="华文行楷" pitchFamily="2" charset="-122"/>
                <a:ea typeface="华文行楷" pitchFamily="2" charset="-122"/>
                <a:cs typeface="Times New Roman" pitchFamily="18" charset="0"/>
              </a:rPr>
              <a:t>系统规范说明</a:t>
            </a:r>
            <a:r>
              <a:rPr lang="en-US" altLang="zh-CN" sz="3600" smtClean="0">
                <a:solidFill>
                  <a:srgbClr val="0000FF"/>
                </a:solidFill>
                <a:latin typeface="华文行楷" pitchFamily="2" charset="-122"/>
                <a:ea typeface="华文行楷" pitchFamily="2" charset="-122"/>
                <a:cs typeface="Times New Roman" pitchFamily="18" charset="0"/>
              </a:rPr>
              <a:t>:</a:t>
            </a:r>
            <a:endParaRPr lang="zh-CN" altLang="en-US" sz="3600" smtClean="0">
              <a:solidFill>
                <a:srgbClr val="0000FF"/>
              </a:solidFill>
              <a:latin typeface="华文行楷" pitchFamily="2" charset="-122"/>
              <a:ea typeface="华文行楷" pitchFamily="2" charset="-122"/>
              <a:cs typeface="Times New Roman" pitchFamily="18" charset="0"/>
            </a:endParaRPr>
          </a:p>
        </p:txBody>
      </p:sp>
      <p:sp>
        <p:nvSpPr>
          <p:cNvPr id="141316" name="Rectangle 3"/>
          <p:cNvSpPr>
            <a:spLocks noGrp="1" noChangeArrowheads="1"/>
          </p:cNvSpPr>
          <p:nvPr>
            <p:ph type="body" idx="4294967295"/>
          </p:nvPr>
        </p:nvSpPr>
        <p:spPr/>
        <p:txBody>
          <a:bodyPr/>
          <a:lstStyle/>
          <a:p>
            <a:pPr marL="469900" indent="-469900" eaLnBrk="1" hangingPunct="1">
              <a:buClr>
                <a:srgbClr val="0033CC"/>
              </a:buClr>
              <a:buFont typeface="Wingdings" pitchFamily="2" charset="2"/>
              <a:buChar char="n"/>
            </a:pPr>
            <a:r>
              <a:rPr lang="en-US" altLang="zh-CN" sz="2700" smtClean="0"/>
              <a:t> </a:t>
            </a:r>
            <a:r>
              <a:rPr lang="en-US" altLang="zh-CN" sz="2600" smtClean="0">
                <a:latin typeface="楷体" pitchFamily="49" charset="-122"/>
                <a:ea typeface="楷体" pitchFamily="49" charset="-122"/>
              </a:rPr>
              <a:t>1.</a:t>
            </a:r>
            <a:r>
              <a:rPr lang="zh-CN" altLang="en-US" sz="2600" b="1" smtClean="0">
                <a:solidFill>
                  <a:schemeClr val="accent2"/>
                </a:solidFill>
                <a:latin typeface="楷体" pitchFamily="49" charset="-122"/>
                <a:ea typeface="楷体" pitchFamily="49" charset="-122"/>
                <a:cs typeface="Times New Roman" pitchFamily="18" charset="0"/>
              </a:rPr>
              <a:t>系统规范说明</a:t>
            </a:r>
            <a:r>
              <a:rPr lang="en-US" altLang="zh-CN" sz="2600" smtClean="0">
                <a:latin typeface="楷体" pitchFamily="49" charset="-122"/>
                <a:ea typeface="楷体" pitchFamily="49" charset="-122"/>
                <a:cs typeface="Times New Roman" pitchFamily="18" charset="0"/>
              </a:rPr>
              <a:t>:</a:t>
            </a:r>
            <a:r>
              <a:rPr lang="zh-CN" altLang="en-US" sz="2400" smtClean="0">
                <a:solidFill>
                  <a:srgbClr val="0000FF"/>
                </a:solidFill>
                <a:latin typeface="楷体" pitchFamily="49" charset="-122"/>
                <a:ea typeface="楷体" pitchFamily="49" charset="-122"/>
                <a:cs typeface="Times New Roman" pitchFamily="18" charset="0"/>
              </a:rPr>
              <a:t>在描述硬件系统和软件系统时，系统和软件工程师根据自然语言描述的需求，生成精确而无二义性的规范说明，这些规范说明可作为系统开发的规范说明。</a:t>
            </a:r>
          </a:p>
          <a:p>
            <a:pPr marL="469900" indent="-469900" eaLnBrk="1" hangingPunct="1">
              <a:buClr>
                <a:srgbClr val="0033CC"/>
              </a:buClr>
              <a:buFont typeface="Wingdings" pitchFamily="2" charset="2"/>
              <a:buChar char="n"/>
            </a:pPr>
            <a:endParaRPr lang="zh-CN" altLang="en-US" sz="2400" smtClean="0">
              <a:solidFill>
                <a:srgbClr val="0000FF"/>
              </a:solidFill>
              <a:latin typeface="楷体" pitchFamily="49" charset="-122"/>
              <a:ea typeface="楷体" pitchFamily="49" charset="-122"/>
              <a:cs typeface="Times New Roman" pitchFamily="18" charset="0"/>
            </a:endParaRPr>
          </a:p>
          <a:p>
            <a:pPr marL="469900" indent="-469900" eaLnBrk="1" hangingPunct="1">
              <a:buClr>
                <a:srgbClr val="0033CC"/>
              </a:buClr>
              <a:buFont typeface="Wingdings" pitchFamily="2" charset="2"/>
              <a:buChar char="n"/>
            </a:pPr>
            <a:r>
              <a:rPr lang="zh-CN" altLang="en-US" sz="2400" smtClean="0">
                <a:solidFill>
                  <a:srgbClr val="0000FF"/>
                </a:solidFill>
                <a:latin typeface="楷体" pitchFamily="49" charset="-122"/>
                <a:ea typeface="楷体" pitchFamily="49" charset="-122"/>
                <a:cs typeface="Times New Roman" pitchFamily="18" charset="0"/>
              </a:rPr>
              <a:t> </a:t>
            </a:r>
            <a:r>
              <a:rPr lang="zh-CN" altLang="en-US" sz="2400" smtClean="0">
                <a:solidFill>
                  <a:srgbClr val="0000FF"/>
                </a:solidFill>
                <a:latin typeface="楷体" pitchFamily="49" charset="-122"/>
                <a:ea typeface="楷体" pitchFamily="49" charset="-122"/>
              </a:rPr>
              <a:t>例</a:t>
            </a:r>
            <a:r>
              <a:rPr lang="en-US" altLang="zh-CN" sz="2400" smtClean="0">
                <a:solidFill>
                  <a:srgbClr val="0000FF"/>
                </a:solidFill>
                <a:latin typeface="楷体" pitchFamily="49" charset="-122"/>
                <a:ea typeface="楷体" pitchFamily="49" charset="-122"/>
              </a:rPr>
              <a:t>:</a:t>
            </a:r>
            <a:r>
              <a:rPr lang="zh-CN" altLang="en-US" sz="2400" smtClean="0">
                <a:solidFill>
                  <a:srgbClr val="0000FF"/>
                </a:solidFill>
                <a:latin typeface="楷体" pitchFamily="49" charset="-122"/>
                <a:ea typeface="楷体" pitchFamily="49" charset="-122"/>
              </a:rPr>
              <a:t>规范说明</a:t>
            </a:r>
            <a:r>
              <a:rPr lang="en-US" altLang="zh-CN" sz="2400" b="1" smtClean="0">
                <a:solidFill>
                  <a:srgbClr val="0000FF"/>
                </a:solidFill>
                <a:latin typeface="楷体" pitchFamily="49" charset="-122"/>
                <a:ea typeface="楷体" pitchFamily="49" charset="-122"/>
              </a:rPr>
              <a:t>:“</a:t>
            </a:r>
            <a:r>
              <a:rPr lang="zh-CN" altLang="en-US" sz="2400" b="1" smtClean="0">
                <a:solidFill>
                  <a:srgbClr val="0000FF"/>
                </a:solidFill>
                <a:latin typeface="楷体" pitchFamily="49" charset="-122"/>
                <a:ea typeface="楷体" pitchFamily="49" charset="-122"/>
              </a:rPr>
              <a:t>当文件系统已满时，不能够发送自动应答”。</a:t>
            </a:r>
          </a:p>
          <a:p>
            <a:pPr lvl="1" eaLnBrk="1" hangingPunct="1">
              <a:buClr>
                <a:srgbClr val="0033CC"/>
              </a:buClr>
              <a:buFont typeface="Wingdings" pitchFamily="2" charset="2"/>
              <a:buChar char="n"/>
            </a:pPr>
            <a:r>
              <a:rPr lang="zh-CN" altLang="en-US" sz="2000" smtClean="0">
                <a:solidFill>
                  <a:srgbClr val="0000FF"/>
                </a:solidFill>
                <a:latin typeface="楷体" pitchFamily="49" charset="-122"/>
                <a:ea typeface="楷体" pitchFamily="49" charset="-122"/>
              </a:rPr>
              <a:t>若用 </a:t>
            </a:r>
            <a:r>
              <a:rPr lang="en-US" altLang="zh-CN" sz="2000" smtClean="0">
                <a:solidFill>
                  <a:srgbClr val="0000FF"/>
                </a:solidFill>
                <a:latin typeface="楷体" pitchFamily="49" charset="-122"/>
                <a:ea typeface="楷体" pitchFamily="49" charset="-122"/>
              </a:rPr>
              <a:t>p</a:t>
            </a:r>
            <a:r>
              <a:rPr lang="zh-CN" altLang="en-US" sz="2000" smtClean="0">
                <a:solidFill>
                  <a:srgbClr val="0000FF"/>
                </a:solidFill>
                <a:latin typeface="楷体" pitchFamily="49" charset="-122"/>
                <a:ea typeface="楷体" pitchFamily="49" charset="-122"/>
              </a:rPr>
              <a:t>：能够发送自动应答，</a:t>
            </a:r>
            <a:r>
              <a:rPr lang="en-US" altLang="zh-CN" sz="2000" smtClean="0">
                <a:solidFill>
                  <a:srgbClr val="0000FF"/>
                </a:solidFill>
                <a:latin typeface="楷体" pitchFamily="49" charset="-122"/>
                <a:ea typeface="楷体" pitchFamily="49" charset="-122"/>
              </a:rPr>
              <a:t>q:  </a:t>
            </a:r>
            <a:r>
              <a:rPr lang="zh-CN" altLang="en-US" sz="2000" smtClean="0">
                <a:solidFill>
                  <a:srgbClr val="0000FF"/>
                </a:solidFill>
                <a:latin typeface="楷体" pitchFamily="49" charset="-122"/>
                <a:ea typeface="楷体" pitchFamily="49" charset="-122"/>
              </a:rPr>
              <a:t>文件系统满了。</a:t>
            </a:r>
          </a:p>
          <a:p>
            <a:pPr lvl="1" eaLnBrk="1" hangingPunct="1">
              <a:buClr>
                <a:srgbClr val="0033CC"/>
              </a:buClr>
              <a:buFont typeface="Wingdings" pitchFamily="2" charset="2"/>
              <a:buChar char="n"/>
            </a:pPr>
            <a:r>
              <a:rPr lang="zh-CN" altLang="en-US" sz="2000" smtClean="0">
                <a:solidFill>
                  <a:srgbClr val="0000FF"/>
                </a:solidFill>
                <a:latin typeface="楷体" pitchFamily="49" charset="-122"/>
                <a:ea typeface="楷体" pitchFamily="49" charset="-122"/>
              </a:rPr>
              <a:t>则该规范说明可以表示成</a:t>
            </a:r>
            <a:r>
              <a:rPr lang="en-US" altLang="zh-CN" sz="2000" smtClean="0">
                <a:solidFill>
                  <a:srgbClr val="0000FF"/>
                </a:solidFill>
                <a:latin typeface="楷体" pitchFamily="49" charset="-122"/>
                <a:ea typeface="楷体" pitchFamily="49" charset="-122"/>
              </a:rPr>
              <a:t>: </a:t>
            </a:r>
            <a:r>
              <a:rPr lang="en-US" altLang="zh-CN" sz="2400" smtClean="0">
                <a:solidFill>
                  <a:srgbClr val="CC0099"/>
                </a:solidFill>
                <a:latin typeface="楷体" pitchFamily="49" charset="-122"/>
                <a:ea typeface="楷体" pitchFamily="49" charset="-122"/>
              </a:rPr>
              <a:t>q →¬p</a:t>
            </a:r>
          </a:p>
          <a:p>
            <a:pPr lvl="1" eaLnBrk="1" hangingPunct="1">
              <a:buClr>
                <a:srgbClr val="0033CC"/>
              </a:buClr>
              <a:buFont typeface="Wingdings" pitchFamily="2" charset="2"/>
              <a:buChar char="n"/>
            </a:pPr>
            <a:endParaRPr lang="en-US" altLang="zh-CN" sz="2400" smtClean="0">
              <a:solidFill>
                <a:srgbClr val="CC0099"/>
              </a:solidFill>
              <a:latin typeface="楷体" pitchFamily="49" charset="-122"/>
              <a:ea typeface="楷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1316">
                                            <p:txEl>
                                              <p:pRg st="0" end="0"/>
                                            </p:txEl>
                                          </p:spTgt>
                                        </p:tgtEl>
                                        <p:attrNameLst>
                                          <p:attrName>style.visibility</p:attrName>
                                        </p:attrNameLst>
                                      </p:cBhvr>
                                      <p:to>
                                        <p:strVal val="visible"/>
                                      </p:to>
                                    </p:set>
                                    <p:anim calcmode="lin" valueType="num">
                                      <p:cBhvr additive="base">
                                        <p:cTn id="7" dur="500" fill="hold"/>
                                        <p:tgtEl>
                                          <p:spTgt spid="14131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131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1316">
                                            <p:txEl>
                                              <p:pRg st="3" end="3"/>
                                            </p:txEl>
                                          </p:spTgt>
                                        </p:tgtEl>
                                        <p:attrNameLst>
                                          <p:attrName>style.visibility</p:attrName>
                                        </p:attrNameLst>
                                      </p:cBhvr>
                                      <p:to>
                                        <p:strVal val="visible"/>
                                      </p:to>
                                    </p:set>
                                    <p:anim calcmode="lin" valueType="num">
                                      <p:cBhvr additive="base">
                                        <p:cTn id="11" dur="500" fill="hold"/>
                                        <p:tgtEl>
                                          <p:spTgt spid="141316">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1316">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41316">
                                            <p:txEl>
                                              <p:pRg st="4" end="4"/>
                                            </p:txEl>
                                          </p:spTgt>
                                        </p:tgtEl>
                                        <p:attrNameLst>
                                          <p:attrName>style.visibility</p:attrName>
                                        </p:attrNameLst>
                                      </p:cBhvr>
                                      <p:to>
                                        <p:strVal val="visible"/>
                                      </p:to>
                                    </p:set>
                                    <p:anim calcmode="lin" valueType="num">
                                      <p:cBhvr additive="base">
                                        <p:cTn id="15" dur="500" fill="hold"/>
                                        <p:tgtEl>
                                          <p:spTgt spid="141316">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131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txBox="1">
            <a:spLocks noGrp="1"/>
          </p:cNvSpPr>
          <p:nvPr/>
        </p:nvSpPr>
        <p:spPr bwMode="auto">
          <a:xfrm>
            <a:off x="6553200" y="6245225"/>
            <a:ext cx="1981200" cy="476250"/>
          </a:xfrm>
          <a:prstGeom prst="rect">
            <a:avLst/>
          </a:prstGeom>
          <a:noFill/>
          <a:ln>
            <a:miter lim="800000"/>
            <a:headEnd/>
            <a:tailEnd/>
          </a:ln>
        </p:spPr>
        <p:txBody>
          <a:bodyPr/>
          <a:lstStyle/>
          <a:p>
            <a:pPr algn="r">
              <a:defRPr/>
            </a:pPr>
            <a:fld id="{46427154-033E-4974-BAF4-F864E9D10042}" type="slidenum">
              <a:rPr kumimoji="0" lang="en-US" altLang="zh-CN" sz="1200">
                <a:solidFill>
                  <a:schemeClr val="tx1"/>
                </a:solidFill>
                <a:latin typeface="+mn-lt"/>
                <a:ea typeface="宋体" pitchFamily="2" charset="-122"/>
                <a:cs typeface="+mn-cs"/>
              </a:rPr>
              <a:pPr algn="r">
                <a:defRPr/>
              </a:pPr>
              <a:t>26</a:t>
            </a:fld>
            <a:endParaRPr kumimoji="0" lang="en-US" altLang="zh-CN" sz="1200">
              <a:solidFill>
                <a:schemeClr val="tx1"/>
              </a:solidFill>
              <a:latin typeface="+mn-lt"/>
              <a:ea typeface="宋体" pitchFamily="2" charset="-122"/>
              <a:cs typeface="+mn-cs"/>
            </a:endParaRPr>
          </a:p>
        </p:txBody>
      </p:sp>
      <p:sp>
        <p:nvSpPr>
          <p:cNvPr id="54274" name="Rectangle 2"/>
          <p:cNvSpPr>
            <a:spLocks noGrp="1" noChangeArrowheads="1"/>
          </p:cNvSpPr>
          <p:nvPr>
            <p:ph type="title" idx="4294967295"/>
          </p:nvPr>
        </p:nvSpPr>
        <p:spPr>
          <a:xfrm>
            <a:off x="827088" y="0"/>
            <a:ext cx="7772400" cy="1143000"/>
          </a:xfrm>
        </p:spPr>
        <p:txBody>
          <a:bodyPr anchor="b"/>
          <a:lstStyle/>
          <a:p>
            <a:pPr eaLnBrk="1" hangingPunct="1"/>
            <a:r>
              <a:rPr lang="zh-CN" altLang="en-US" sz="3600" smtClean="0">
                <a:solidFill>
                  <a:srgbClr val="0000FF"/>
                </a:solidFill>
                <a:latin typeface="华文行楷" pitchFamily="2" charset="-122"/>
                <a:ea typeface="华文行楷" pitchFamily="2" charset="-122"/>
                <a:cs typeface="Times New Roman" pitchFamily="18" charset="0"/>
              </a:rPr>
              <a:t>布尔搜索</a:t>
            </a:r>
          </a:p>
        </p:txBody>
      </p:sp>
      <p:sp>
        <p:nvSpPr>
          <p:cNvPr id="54275" name="Rectangle 3"/>
          <p:cNvSpPr>
            <a:spLocks noGrp="1" noChangeArrowheads="1"/>
          </p:cNvSpPr>
          <p:nvPr>
            <p:ph type="body" idx="4294967295"/>
          </p:nvPr>
        </p:nvSpPr>
        <p:spPr>
          <a:xfrm>
            <a:off x="684213" y="1484313"/>
            <a:ext cx="7772400" cy="4114800"/>
          </a:xfrm>
        </p:spPr>
        <p:txBody>
          <a:bodyPr/>
          <a:lstStyle/>
          <a:p>
            <a:pPr marL="469900" indent="-469900" eaLnBrk="1" hangingPunct="1"/>
            <a:r>
              <a:rPr lang="zh-CN" altLang="en-US" sz="2400" smtClean="0">
                <a:solidFill>
                  <a:srgbClr val="0000FF"/>
                </a:solidFill>
                <a:latin typeface="楷体" pitchFamily="49" charset="-122"/>
                <a:ea typeface="楷体" pitchFamily="49" charset="-122"/>
                <a:cs typeface="Times New Roman" pitchFamily="18" charset="0"/>
              </a:rPr>
              <a:t>逻辑联结词广泛用于大量信息搜索中。例如网页索引。由于搜索采用命题逻辑技术，所以称为布尔搜索。</a:t>
            </a:r>
          </a:p>
          <a:p>
            <a:pPr lvl="1" eaLnBrk="1" hangingPunct="1"/>
            <a:r>
              <a:rPr lang="zh-CN" altLang="en-US" sz="2400" smtClean="0">
                <a:solidFill>
                  <a:srgbClr val="0000FF"/>
                </a:solidFill>
                <a:latin typeface="楷体" pitchFamily="49" charset="-122"/>
                <a:ea typeface="楷体" pitchFamily="49" charset="-122"/>
                <a:cs typeface="Times New Roman" pitchFamily="18" charset="0"/>
              </a:rPr>
              <a:t>网页搜索。大部份</a:t>
            </a:r>
            <a:r>
              <a:rPr lang="en-US" altLang="zh-CN" sz="2400" smtClean="0">
                <a:solidFill>
                  <a:srgbClr val="0000FF"/>
                </a:solidFill>
                <a:latin typeface="楷体" pitchFamily="49" charset="-122"/>
                <a:ea typeface="楷体" pitchFamily="49" charset="-122"/>
                <a:cs typeface="Times New Roman" pitchFamily="18" charset="0"/>
              </a:rPr>
              <a:t>Web</a:t>
            </a:r>
            <a:r>
              <a:rPr lang="zh-CN" altLang="en-US" sz="2400" smtClean="0">
                <a:solidFill>
                  <a:srgbClr val="0000FF"/>
                </a:solidFill>
                <a:latin typeface="楷体" pitchFamily="49" charset="-122"/>
                <a:ea typeface="楷体" pitchFamily="49" charset="-122"/>
                <a:cs typeface="Times New Roman" pitchFamily="18" charset="0"/>
              </a:rPr>
              <a:t>搜索引擎支持布尔搜索技术，以有助于寻找有关特定主题的网页。基本都支持</a:t>
            </a:r>
            <a:r>
              <a:rPr lang="en-US" altLang="zh-CN" sz="2400" smtClean="0">
                <a:solidFill>
                  <a:srgbClr val="0000FF"/>
                </a:solidFill>
                <a:latin typeface="楷体" pitchFamily="49" charset="-122"/>
                <a:ea typeface="楷体" pitchFamily="49" charset="-122"/>
                <a:cs typeface="Times New Roman" pitchFamily="18" charset="0"/>
              </a:rPr>
              <a:t>AND</a:t>
            </a:r>
            <a:r>
              <a:rPr lang="zh-CN" altLang="en-US" sz="2400" smtClean="0">
                <a:solidFill>
                  <a:srgbClr val="0000FF"/>
                </a:solidFill>
                <a:latin typeface="楷体" pitchFamily="49" charset="-122"/>
                <a:ea typeface="楷体" pitchFamily="49" charset="-122"/>
                <a:cs typeface="Times New Roman" pitchFamily="18" charset="0"/>
              </a:rPr>
              <a:t>，</a:t>
            </a:r>
            <a:r>
              <a:rPr lang="en-US" altLang="zh-CN" sz="2400" smtClean="0">
                <a:solidFill>
                  <a:srgbClr val="0000FF"/>
                </a:solidFill>
                <a:latin typeface="楷体" pitchFamily="49" charset="-122"/>
                <a:ea typeface="楷体" pitchFamily="49" charset="-122"/>
                <a:cs typeface="Times New Roman" pitchFamily="18" charset="0"/>
              </a:rPr>
              <a:t>OR </a:t>
            </a:r>
            <a:r>
              <a:rPr lang="zh-CN" altLang="en-US" sz="2400" smtClean="0">
                <a:solidFill>
                  <a:srgbClr val="0000FF"/>
                </a:solidFill>
                <a:latin typeface="楷体" pitchFamily="49" charset="-122"/>
                <a:ea typeface="楷体" pitchFamily="49" charset="-122"/>
                <a:cs typeface="Times New Roman" pitchFamily="18" charset="0"/>
              </a:rPr>
              <a:t>及</a:t>
            </a:r>
            <a:r>
              <a:rPr lang="en-US" altLang="zh-CN" sz="2400" smtClean="0">
                <a:solidFill>
                  <a:srgbClr val="0000FF"/>
                </a:solidFill>
                <a:latin typeface="楷体" pitchFamily="49" charset="-122"/>
                <a:ea typeface="楷体" pitchFamily="49" charset="-122"/>
                <a:cs typeface="Times New Roman" pitchFamily="18" charset="0"/>
              </a:rPr>
              <a:t>NOT</a:t>
            </a:r>
            <a:r>
              <a:rPr lang="zh-CN" altLang="en-US" sz="2400" smtClean="0">
                <a:solidFill>
                  <a:srgbClr val="0000FF"/>
                </a:solidFill>
                <a:latin typeface="楷体" pitchFamily="49" charset="-122"/>
                <a:ea typeface="楷体" pitchFamily="49" charset="-122"/>
                <a:cs typeface="Times New Roman" pitchFamily="18" charset="0"/>
              </a:rPr>
              <a:t>等。</a:t>
            </a:r>
            <a:r>
              <a:rPr lang="en-US" altLang="zh-CN" sz="2400" smtClean="0">
                <a:solidFill>
                  <a:srgbClr val="0000FF"/>
                </a:solidFill>
                <a:latin typeface="楷体" pitchFamily="49" charset="-122"/>
                <a:ea typeface="楷体" pitchFamily="49" charset="-122"/>
                <a:cs typeface="Times New Roman" pitchFamily="18" charset="0"/>
              </a:rPr>
              <a:t>(</a:t>
            </a:r>
            <a:r>
              <a:rPr lang="zh-CN" altLang="en-US" sz="2400" smtClean="0">
                <a:solidFill>
                  <a:srgbClr val="0000FF"/>
                </a:solidFill>
                <a:latin typeface="楷体" pitchFamily="49" charset="-122"/>
                <a:ea typeface="楷体" pitchFamily="49" charset="-122"/>
                <a:cs typeface="Times New Roman" pitchFamily="18" charset="0"/>
              </a:rPr>
              <a:t>但用户不需要写出来</a:t>
            </a:r>
            <a:r>
              <a:rPr lang="en-US" altLang="zh-CN" sz="2400" smtClean="0">
                <a:solidFill>
                  <a:srgbClr val="0000FF"/>
                </a:solidFill>
                <a:latin typeface="楷体" pitchFamily="49" charset="-122"/>
                <a:ea typeface="楷体" pitchFamily="49" charset="-122"/>
                <a:cs typeface="Times New Roman" pitchFamily="18" charset="0"/>
              </a:rPr>
              <a:t>)</a:t>
            </a:r>
            <a:r>
              <a:rPr lang="zh-CN" altLang="en-US" sz="2400" smtClean="0">
                <a:solidFill>
                  <a:srgbClr val="0000FF"/>
                </a:solidFill>
                <a:latin typeface="楷体" pitchFamily="49" charset="-122"/>
                <a:ea typeface="楷体" pitchFamily="49" charset="-122"/>
                <a:cs typeface="Times New Roman" pitchFamily="18" charset="0"/>
              </a:rPr>
              <a:t>。</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txBox="1">
            <a:spLocks noGrp="1"/>
          </p:cNvSpPr>
          <p:nvPr/>
        </p:nvSpPr>
        <p:spPr bwMode="auto">
          <a:xfrm>
            <a:off x="6553200" y="6245225"/>
            <a:ext cx="1981200" cy="476250"/>
          </a:xfrm>
          <a:prstGeom prst="rect">
            <a:avLst/>
          </a:prstGeom>
          <a:noFill/>
          <a:ln>
            <a:miter lim="800000"/>
            <a:headEnd/>
            <a:tailEnd/>
          </a:ln>
        </p:spPr>
        <p:txBody>
          <a:bodyPr/>
          <a:lstStyle/>
          <a:p>
            <a:pPr algn="r">
              <a:defRPr/>
            </a:pPr>
            <a:fld id="{DAA7033E-025F-4B77-8E25-725AD8FF1851}" type="slidenum">
              <a:rPr kumimoji="0" lang="en-US" altLang="zh-CN" sz="1200">
                <a:solidFill>
                  <a:schemeClr val="tx1"/>
                </a:solidFill>
                <a:latin typeface="+mn-lt"/>
                <a:ea typeface="宋体" pitchFamily="2" charset="-122"/>
                <a:cs typeface="+mn-cs"/>
              </a:rPr>
              <a:pPr algn="r">
                <a:defRPr/>
              </a:pPr>
              <a:t>27</a:t>
            </a:fld>
            <a:endParaRPr kumimoji="0" lang="en-US" altLang="zh-CN" sz="1200">
              <a:solidFill>
                <a:schemeClr val="tx1"/>
              </a:solidFill>
              <a:latin typeface="+mn-lt"/>
              <a:ea typeface="宋体" pitchFamily="2" charset="-122"/>
              <a:cs typeface="+mn-cs"/>
            </a:endParaRPr>
          </a:p>
        </p:txBody>
      </p:sp>
      <p:sp>
        <p:nvSpPr>
          <p:cNvPr id="55298" name="Rectangle 2"/>
          <p:cNvSpPr>
            <a:spLocks noGrp="1" noChangeArrowheads="1"/>
          </p:cNvSpPr>
          <p:nvPr>
            <p:ph type="title" idx="4294967295"/>
          </p:nvPr>
        </p:nvSpPr>
        <p:spPr>
          <a:xfrm>
            <a:off x="827088" y="0"/>
            <a:ext cx="7772400" cy="1143000"/>
          </a:xfrm>
        </p:spPr>
        <p:txBody>
          <a:bodyPr anchor="b"/>
          <a:lstStyle/>
          <a:p>
            <a:pPr eaLnBrk="1" hangingPunct="1"/>
            <a:r>
              <a:rPr lang="zh-CN" altLang="en-US" sz="3600" smtClean="0">
                <a:solidFill>
                  <a:srgbClr val="0000FF"/>
                </a:solidFill>
                <a:latin typeface="华文行楷" pitchFamily="2" charset="-122"/>
                <a:ea typeface="华文行楷" pitchFamily="2" charset="-122"/>
                <a:cs typeface="Times New Roman" pitchFamily="18" charset="0"/>
              </a:rPr>
              <a:t>逻辑电路</a:t>
            </a:r>
          </a:p>
        </p:txBody>
      </p:sp>
      <p:sp>
        <p:nvSpPr>
          <p:cNvPr id="55299" name="Rectangle 3"/>
          <p:cNvSpPr>
            <a:spLocks noGrp="1" noChangeArrowheads="1"/>
          </p:cNvSpPr>
          <p:nvPr>
            <p:ph type="body" idx="4294967295"/>
          </p:nvPr>
        </p:nvSpPr>
        <p:spPr>
          <a:xfrm>
            <a:off x="755650" y="1557338"/>
            <a:ext cx="7772400" cy="4114800"/>
          </a:xfrm>
        </p:spPr>
        <p:txBody>
          <a:bodyPr/>
          <a:lstStyle/>
          <a:p>
            <a:pPr marL="469900" indent="-469900" eaLnBrk="1" hangingPunct="1"/>
            <a:r>
              <a:rPr lang="zh-CN" altLang="en-US" sz="2400" smtClean="0">
                <a:solidFill>
                  <a:srgbClr val="0000FF"/>
                </a:solidFill>
                <a:latin typeface="楷体" pitchFamily="49" charset="-122"/>
                <a:ea typeface="楷体" pitchFamily="49" charset="-122"/>
                <a:cs typeface="Times New Roman" pitchFamily="18" charset="0"/>
              </a:rPr>
              <a:t>命题逻辑可应用于计算机硬件的设计。</a:t>
            </a:r>
          </a:p>
          <a:p>
            <a:pPr marL="469900" indent="-469900" eaLnBrk="1" hangingPunct="1"/>
            <a:endParaRPr lang="zh-CN" altLang="en-US" sz="2400" smtClean="0">
              <a:solidFill>
                <a:srgbClr val="0000FF"/>
              </a:solidFill>
              <a:latin typeface="楷体" pitchFamily="49" charset="-122"/>
              <a:ea typeface="楷体" pitchFamily="49" charset="-122"/>
              <a:cs typeface="Times New Roman" pitchFamily="18" charset="0"/>
            </a:endParaRPr>
          </a:p>
          <a:p>
            <a:pPr marL="469900" indent="-469900" eaLnBrk="1" hangingPunct="1"/>
            <a:endParaRPr lang="en-US" altLang="zh-CN" sz="2400" smtClean="0">
              <a:solidFill>
                <a:srgbClr val="0000FF"/>
              </a:solidFill>
              <a:latin typeface="楷体" pitchFamily="49" charset="-122"/>
              <a:ea typeface="楷体" pitchFamily="49" charset="-122"/>
              <a:cs typeface="Times New Roman" pitchFamily="18" charset="0"/>
            </a:endParaRPr>
          </a:p>
        </p:txBody>
      </p:sp>
      <p:pic>
        <p:nvPicPr>
          <p:cNvPr id="55300" name="Picture 5"/>
          <p:cNvPicPr>
            <a:picLocks noChangeAspect="1" noChangeArrowheads="1"/>
          </p:cNvPicPr>
          <p:nvPr/>
        </p:nvPicPr>
        <p:blipFill>
          <a:blip r:embed="rId2"/>
          <a:srcRect/>
          <a:stretch>
            <a:fillRect/>
          </a:stretch>
        </p:blipFill>
        <p:spPr bwMode="auto">
          <a:xfrm>
            <a:off x="684213" y="2276475"/>
            <a:ext cx="7416800" cy="378301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6"/>
          <p:cNvSpPr txBox="1">
            <a:spLocks noGrp="1"/>
          </p:cNvSpPr>
          <p:nvPr/>
        </p:nvSpPr>
        <p:spPr bwMode="auto">
          <a:xfrm>
            <a:off x="6553200" y="6245225"/>
            <a:ext cx="1981200" cy="476250"/>
          </a:xfrm>
          <a:prstGeom prst="rect">
            <a:avLst/>
          </a:prstGeom>
          <a:noFill/>
          <a:ln>
            <a:miter lim="800000"/>
            <a:headEnd/>
            <a:tailEnd/>
          </a:ln>
        </p:spPr>
        <p:txBody>
          <a:bodyPr/>
          <a:lstStyle/>
          <a:p>
            <a:pPr algn="r">
              <a:defRPr/>
            </a:pPr>
            <a:fld id="{E4A1D81D-3784-4BEB-AFEB-D9E818FB1273}" type="slidenum">
              <a:rPr kumimoji="0" lang="en-US" altLang="zh-CN" sz="1200">
                <a:solidFill>
                  <a:schemeClr val="tx1"/>
                </a:solidFill>
                <a:latin typeface="+mn-lt"/>
                <a:ea typeface="宋体" pitchFamily="2" charset="-122"/>
                <a:cs typeface="+mn-cs"/>
              </a:rPr>
              <a:pPr algn="r">
                <a:defRPr/>
              </a:pPr>
              <a:t>28</a:t>
            </a:fld>
            <a:endParaRPr kumimoji="0" lang="en-US" altLang="zh-CN" sz="1200">
              <a:solidFill>
                <a:schemeClr val="tx1"/>
              </a:solidFill>
              <a:latin typeface="+mn-lt"/>
              <a:ea typeface="宋体" pitchFamily="2" charset="-122"/>
              <a:cs typeface="+mn-cs"/>
            </a:endParaRPr>
          </a:p>
        </p:txBody>
      </p:sp>
      <p:sp>
        <p:nvSpPr>
          <p:cNvPr id="144387" name="Rectangle 2"/>
          <p:cNvSpPr>
            <a:spLocks noGrp="1" noChangeArrowheads="1"/>
          </p:cNvSpPr>
          <p:nvPr>
            <p:ph type="title" idx="4294967295"/>
          </p:nvPr>
        </p:nvSpPr>
        <p:spPr>
          <a:xfrm>
            <a:off x="684213" y="0"/>
            <a:ext cx="7772400" cy="1143000"/>
          </a:xfrm>
        </p:spPr>
        <p:txBody>
          <a:bodyPr anchor="b"/>
          <a:lstStyle/>
          <a:p>
            <a:pPr eaLnBrk="1" hangingPunct="1"/>
            <a:r>
              <a:rPr lang="zh-CN" altLang="en-US" sz="3600" smtClean="0">
                <a:solidFill>
                  <a:srgbClr val="0000FF"/>
                </a:solidFill>
                <a:latin typeface="华文行楷" pitchFamily="2" charset="-122"/>
                <a:ea typeface="华文行楷" pitchFamily="2" charset="-122"/>
                <a:cs typeface="Times New Roman" pitchFamily="18" charset="0"/>
              </a:rPr>
              <a:t>思考题：利用命题逻辑解决问题</a:t>
            </a:r>
          </a:p>
        </p:txBody>
      </p:sp>
      <p:sp>
        <p:nvSpPr>
          <p:cNvPr id="144388" name="Rectangle 3"/>
          <p:cNvSpPr>
            <a:spLocks noGrp="1" noChangeArrowheads="1"/>
          </p:cNvSpPr>
          <p:nvPr>
            <p:ph type="body" sz="half" idx="4294967295"/>
          </p:nvPr>
        </p:nvSpPr>
        <p:spPr>
          <a:xfrm>
            <a:off x="250825" y="1628775"/>
            <a:ext cx="8577263" cy="4267200"/>
          </a:xfrm>
        </p:spPr>
        <p:txBody>
          <a:bodyPr/>
          <a:lstStyle/>
          <a:p>
            <a:pPr marL="469900" indent="-469900" eaLnBrk="1" hangingPunct="1">
              <a:buFontTx/>
              <a:buNone/>
            </a:pPr>
            <a:r>
              <a:rPr lang="en-US" altLang="zh-CN" sz="2600" b="1" smtClean="0"/>
              <a:t>   </a:t>
            </a:r>
            <a:r>
              <a:rPr lang="zh-CN" altLang="en-US" sz="2400" smtClean="0">
                <a:solidFill>
                  <a:srgbClr val="0000FF"/>
                </a:solidFill>
                <a:latin typeface="楷体" pitchFamily="49" charset="-122"/>
                <a:ea typeface="楷体" pitchFamily="49" charset="-122"/>
                <a:cs typeface="Times New Roman" pitchFamily="18" charset="0"/>
              </a:rPr>
              <a:t>问题：三人估计比赛结果，甲说“</a:t>
            </a:r>
            <a:r>
              <a:rPr lang="en-US" altLang="zh-CN" sz="2400" smtClean="0">
                <a:solidFill>
                  <a:srgbClr val="0000FF"/>
                </a:solidFill>
                <a:latin typeface="楷体" pitchFamily="49" charset="-122"/>
                <a:ea typeface="楷体" pitchFamily="49" charset="-122"/>
                <a:cs typeface="Times New Roman" pitchFamily="18" charset="0"/>
              </a:rPr>
              <a:t>A</a:t>
            </a:r>
            <a:r>
              <a:rPr lang="zh-CN" altLang="en-US" sz="2400" smtClean="0">
                <a:solidFill>
                  <a:srgbClr val="0000FF"/>
                </a:solidFill>
                <a:latin typeface="楷体" pitchFamily="49" charset="-122"/>
                <a:ea typeface="楷体" pitchFamily="49" charset="-122"/>
                <a:cs typeface="Times New Roman" pitchFamily="18" charset="0"/>
              </a:rPr>
              <a:t>第一，</a:t>
            </a:r>
            <a:r>
              <a:rPr lang="en-US" altLang="zh-CN" sz="2400" smtClean="0">
                <a:solidFill>
                  <a:srgbClr val="0000FF"/>
                </a:solidFill>
                <a:latin typeface="楷体" pitchFamily="49" charset="-122"/>
                <a:ea typeface="楷体" pitchFamily="49" charset="-122"/>
                <a:cs typeface="Times New Roman" pitchFamily="18" charset="0"/>
              </a:rPr>
              <a:t>B</a:t>
            </a:r>
            <a:r>
              <a:rPr lang="zh-CN" altLang="en-US" sz="2400" smtClean="0">
                <a:solidFill>
                  <a:srgbClr val="0000FF"/>
                </a:solidFill>
                <a:latin typeface="楷体" pitchFamily="49" charset="-122"/>
                <a:ea typeface="楷体" pitchFamily="49" charset="-122"/>
                <a:cs typeface="Times New Roman" pitchFamily="18" charset="0"/>
              </a:rPr>
              <a:t>第二”，乙说“ </a:t>
            </a:r>
            <a:r>
              <a:rPr lang="en-US" altLang="zh-CN" sz="2400" smtClean="0">
                <a:solidFill>
                  <a:srgbClr val="0000FF"/>
                </a:solidFill>
                <a:latin typeface="楷体" pitchFamily="49" charset="-122"/>
                <a:ea typeface="楷体" pitchFamily="49" charset="-122"/>
                <a:cs typeface="Times New Roman" pitchFamily="18" charset="0"/>
              </a:rPr>
              <a:t>C</a:t>
            </a:r>
            <a:r>
              <a:rPr lang="zh-CN" altLang="en-US" sz="2400" smtClean="0">
                <a:solidFill>
                  <a:srgbClr val="0000FF"/>
                </a:solidFill>
                <a:latin typeface="楷体" pitchFamily="49" charset="-122"/>
                <a:ea typeface="楷体" pitchFamily="49" charset="-122"/>
                <a:cs typeface="Times New Roman" pitchFamily="18" charset="0"/>
              </a:rPr>
              <a:t>第二，</a:t>
            </a:r>
            <a:r>
              <a:rPr lang="en-US" altLang="zh-CN" sz="2400" smtClean="0">
                <a:solidFill>
                  <a:srgbClr val="0000FF"/>
                </a:solidFill>
                <a:latin typeface="楷体" pitchFamily="49" charset="-122"/>
                <a:ea typeface="楷体" pitchFamily="49" charset="-122"/>
                <a:cs typeface="Times New Roman" pitchFamily="18" charset="0"/>
              </a:rPr>
              <a:t>D</a:t>
            </a:r>
            <a:r>
              <a:rPr lang="zh-CN" altLang="en-US" sz="2400" smtClean="0">
                <a:solidFill>
                  <a:srgbClr val="0000FF"/>
                </a:solidFill>
                <a:latin typeface="楷体" pitchFamily="49" charset="-122"/>
                <a:ea typeface="楷体" pitchFamily="49" charset="-122"/>
                <a:cs typeface="Times New Roman" pitchFamily="18" charset="0"/>
              </a:rPr>
              <a:t>第四“，丙说”</a:t>
            </a:r>
            <a:r>
              <a:rPr lang="en-US" altLang="zh-CN" sz="2400" smtClean="0">
                <a:solidFill>
                  <a:srgbClr val="0000FF"/>
                </a:solidFill>
                <a:latin typeface="楷体" pitchFamily="49" charset="-122"/>
                <a:ea typeface="楷体" pitchFamily="49" charset="-122"/>
                <a:cs typeface="Times New Roman" pitchFamily="18" charset="0"/>
              </a:rPr>
              <a:t>A</a:t>
            </a:r>
            <a:r>
              <a:rPr lang="zh-CN" altLang="en-US" sz="2400" smtClean="0">
                <a:solidFill>
                  <a:srgbClr val="0000FF"/>
                </a:solidFill>
                <a:latin typeface="楷体" pitchFamily="49" charset="-122"/>
                <a:ea typeface="楷体" pitchFamily="49" charset="-122"/>
                <a:cs typeface="Times New Roman" pitchFamily="18" charset="0"/>
              </a:rPr>
              <a:t>第二，</a:t>
            </a:r>
            <a:r>
              <a:rPr lang="en-US" altLang="zh-CN" sz="2400" smtClean="0">
                <a:solidFill>
                  <a:srgbClr val="0000FF"/>
                </a:solidFill>
                <a:latin typeface="楷体" pitchFamily="49" charset="-122"/>
                <a:ea typeface="楷体" pitchFamily="49" charset="-122"/>
                <a:cs typeface="Times New Roman" pitchFamily="18" charset="0"/>
              </a:rPr>
              <a:t>D</a:t>
            </a:r>
            <a:r>
              <a:rPr lang="zh-CN" altLang="en-US" sz="2400" smtClean="0">
                <a:solidFill>
                  <a:srgbClr val="0000FF"/>
                </a:solidFill>
                <a:latin typeface="楷体" pitchFamily="49" charset="-122"/>
                <a:ea typeface="楷体" pitchFamily="49" charset="-122"/>
                <a:cs typeface="Times New Roman" pitchFamily="18" charset="0"/>
              </a:rPr>
              <a:t>第四“，结果三人的估计都对了一半，试确定</a:t>
            </a:r>
            <a:r>
              <a:rPr lang="en-US" altLang="zh-CN" sz="2400" smtClean="0">
                <a:solidFill>
                  <a:srgbClr val="0000FF"/>
                </a:solidFill>
                <a:latin typeface="楷体" pitchFamily="49" charset="-122"/>
                <a:ea typeface="楷体" pitchFamily="49" charset="-122"/>
                <a:cs typeface="Times New Roman" pitchFamily="18" charset="0"/>
              </a:rPr>
              <a:t>A</a:t>
            </a:r>
            <a:r>
              <a:rPr lang="zh-CN" altLang="en-US" sz="2400" smtClean="0">
                <a:solidFill>
                  <a:srgbClr val="0000FF"/>
                </a:solidFill>
                <a:latin typeface="楷体" pitchFamily="49" charset="-122"/>
                <a:ea typeface="楷体" pitchFamily="49" charset="-122"/>
                <a:cs typeface="Times New Roman" pitchFamily="18" charset="0"/>
              </a:rPr>
              <a:t>，</a:t>
            </a:r>
            <a:r>
              <a:rPr lang="en-US" altLang="zh-CN" sz="2400" smtClean="0">
                <a:solidFill>
                  <a:srgbClr val="0000FF"/>
                </a:solidFill>
                <a:latin typeface="楷体" pitchFamily="49" charset="-122"/>
                <a:ea typeface="楷体" pitchFamily="49" charset="-122"/>
                <a:cs typeface="Times New Roman" pitchFamily="18" charset="0"/>
              </a:rPr>
              <a:t>B</a:t>
            </a:r>
            <a:r>
              <a:rPr lang="zh-CN" altLang="en-US" sz="2400" smtClean="0">
                <a:solidFill>
                  <a:srgbClr val="0000FF"/>
                </a:solidFill>
                <a:latin typeface="楷体" pitchFamily="49" charset="-122"/>
                <a:ea typeface="楷体" pitchFamily="49" charset="-122"/>
                <a:cs typeface="Times New Roman" pitchFamily="18" charset="0"/>
              </a:rPr>
              <a:t>，</a:t>
            </a:r>
            <a:r>
              <a:rPr lang="en-US" altLang="zh-CN" sz="2400" smtClean="0">
                <a:solidFill>
                  <a:srgbClr val="0000FF"/>
                </a:solidFill>
                <a:latin typeface="楷体" pitchFamily="49" charset="-122"/>
                <a:ea typeface="楷体" pitchFamily="49" charset="-122"/>
                <a:cs typeface="Times New Roman" pitchFamily="18" charset="0"/>
              </a:rPr>
              <a:t>C</a:t>
            </a:r>
            <a:r>
              <a:rPr lang="zh-CN" altLang="en-US" sz="2400" smtClean="0">
                <a:solidFill>
                  <a:srgbClr val="0000FF"/>
                </a:solidFill>
                <a:latin typeface="楷体" pitchFamily="49" charset="-122"/>
                <a:ea typeface="楷体" pitchFamily="49" charset="-122"/>
                <a:cs typeface="Times New Roman" pitchFamily="18" charset="0"/>
              </a:rPr>
              <a:t>，</a:t>
            </a:r>
            <a:r>
              <a:rPr lang="en-US" altLang="zh-CN" sz="2400" smtClean="0">
                <a:solidFill>
                  <a:srgbClr val="0000FF"/>
                </a:solidFill>
                <a:latin typeface="楷体" pitchFamily="49" charset="-122"/>
                <a:ea typeface="楷体" pitchFamily="49" charset="-122"/>
                <a:cs typeface="Times New Roman" pitchFamily="18" charset="0"/>
              </a:rPr>
              <a:t>D</a:t>
            </a:r>
            <a:r>
              <a:rPr lang="zh-CN" altLang="en-US" sz="2400" smtClean="0">
                <a:solidFill>
                  <a:srgbClr val="0000FF"/>
                </a:solidFill>
                <a:latin typeface="楷体" pitchFamily="49" charset="-122"/>
                <a:ea typeface="楷体" pitchFamily="49" charset="-122"/>
                <a:cs typeface="Times New Roman" pitchFamily="18" charset="0"/>
              </a:rPr>
              <a:t>的名次。</a:t>
            </a:r>
          </a:p>
          <a:p>
            <a:pPr marL="469900" indent="-469900" eaLnBrk="1" hangingPunct="1">
              <a:buFontTx/>
              <a:buNone/>
            </a:pPr>
            <a:r>
              <a:rPr lang="zh-CN" altLang="en-US" sz="2800" smtClean="0">
                <a:ea typeface="楷体" pitchFamily="49" charset="-122"/>
              </a:rPr>
              <a:t>  </a:t>
            </a:r>
          </a:p>
        </p:txBody>
      </p:sp>
      <p:sp>
        <p:nvSpPr>
          <p:cNvPr id="165892" name="Text Box 4"/>
          <p:cNvSpPr txBox="1">
            <a:spLocks noChangeArrowheads="1"/>
          </p:cNvSpPr>
          <p:nvPr/>
        </p:nvSpPr>
        <p:spPr bwMode="auto">
          <a:xfrm>
            <a:off x="611188" y="2924175"/>
            <a:ext cx="8532812" cy="831850"/>
          </a:xfrm>
          <a:prstGeom prst="rect">
            <a:avLst/>
          </a:prstGeom>
          <a:noFill/>
          <a:ln w="9525">
            <a:solidFill>
              <a:schemeClr val="tx1"/>
            </a:solidFill>
            <a:miter lim="800000"/>
            <a:headEnd/>
            <a:tailEnd/>
          </a:ln>
        </p:spPr>
        <p:txBody>
          <a:bodyPr>
            <a:spAutoFit/>
          </a:bodyPr>
          <a:lstStyle/>
          <a:p>
            <a:r>
              <a:rPr lang="zh-CN" altLang="en-US">
                <a:solidFill>
                  <a:srgbClr val="0000FF"/>
                </a:solidFill>
                <a:latin typeface="楷体" pitchFamily="49" charset="-122"/>
                <a:ea typeface="楷体" pitchFamily="49" charset="-122"/>
                <a:cs typeface="Times New Roman" pitchFamily="18" charset="0"/>
              </a:rPr>
              <a:t>解：  设 </a:t>
            </a:r>
            <a:r>
              <a:rPr lang="en-US" altLang="zh-CN">
                <a:solidFill>
                  <a:srgbClr val="0000FF"/>
                </a:solidFill>
                <a:latin typeface="楷体" pitchFamily="49" charset="-122"/>
                <a:ea typeface="楷体" pitchFamily="49" charset="-122"/>
                <a:cs typeface="Times New Roman" pitchFamily="18" charset="0"/>
              </a:rPr>
              <a:t>P: A</a:t>
            </a:r>
            <a:r>
              <a:rPr lang="zh-CN" altLang="en-US">
                <a:solidFill>
                  <a:srgbClr val="0000FF"/>
                </a:solidFill>
                <a:latin typeface="楷体" pitchFamily="49" charset="-122"/>
                <a:ea typeface="楷体" pitchFamily="49" charset="-122"/>
                <a:cs typeface="Times New Roman" pitchFamily="18" charset="0"/>
              </a:rPr>
              <a:t>第一</a:t>
            </a:r>
            <a:r>
              <a:rPr lang="en-US" altLang="zh-CN">
                <a:solidFill>
                  <a:srgbClr val="0000FF"/>
                </a:solidFill>
                <a:latin typeface="楷体" pitchFamily="49" charset="-122"/>
                <a:ea typeface="楷体" pitchFamily="49" charset="-122"/>
                <a:cs typeface="Times New Roman" pitchFamily="18" charset="0"/>
              </a:rPr>
              <a:t>;    Q: B</a:t>
            </a:r>
            <a:r>
              <a:rPr lang="zh-CN" altLang="en-US">
                <a:solidFill>
                  <a:srgbClr val="0000FF"/>
                </a:solidFill>
                <a:latin typeface="楷体" pitchFamily="49" charset="-122"/>
                <a:ea typeface="楷体" pitchFamily="49" charset="-122"/>
                <a:cs typeface="Times New Roman" pitchFamily="18" charset="0"/>
              </a:rPr>
              <a:t>第二</a:t>
            </a:r>
            <a:r>
              <a:rPr lang="en-US" altLang="zh-CN">
                <a:solidFill>
                  <a:srgbClr val="0000FF"/>
                </a:solidFill>
                <a:latin typeface="楷体" pitchFamily="49" charset="-122"/>
                <a:ea typeface="楷体" pitchFamily="49" charset="-122"/>
                <a:cs typeface="Times New Roman" pitchFamily="18" charset="0"/>
              </a:rPr>
              <a:t>;     R: C</a:t>
            </a:r>
            <a:r>
              <a:rPr lang="zh-CN" altLang="en-US">
                <a:solidFill>
                  <a:srgbClr val="0000FF"/>
                </a:solidFill>
                <a:latin typeface="楷体" pitchFamily="49" charset="-122"/>
                <a:ea typeface="楷体" pitchFamily="49" charset="-122"/>
                <a:cs typeface="Times New Roman" pitchFamily="18" charset="0"/>
              </a:rPr>
              <a:t>第二   </a:t>
            </a:r>
            <a:r>
              <a:rPr lang="en-US" altLang="zh-CN">
                <a:solidFill>
                  <a:srgbClr val="0000FF"/>
                </a:solidFill>
                <a:latin typeface="楷体" pitchFamily="49" charset="-122"/>
                <a:ea typeface="楷体" pitchFamily="49" charset="-122"/>
                <a:cs typeface="Times New Roman" pitchFamily="18" charset="0"/>
              </a:rPr>
              <a:t>S: D</a:t>
            </a:r>
            <a:r>
              <a:rPr lang="zh-CN" altLang="en-US">
                <a:solidFill>
                  <a:srgbClr val="0000FF"/>
                </a:solidFill>
                <a:latin typeface="楷体" pitchFamily="49" charset="-122"/>
                <a:ea typeface="楷体" pitchFamily="49" charset="-122"/>
                <a:cs typeface="Times New Roman" pitchFamily="18" charset="0"/>
              </a:rPr>
              <a:t>第四</a:t>
            </a:r>
            <a:r>
              <a:rPr lang="en-US" altLang="zh-CN">
                <a:solidFill>
                  <a:srgbClr val="0000FF"/>
                </a:solidFill>
                <a:latin typeface="楷体" pitchFamily="49" charset="-122"/>
                <a:ea typeface="楷体" pitchFamily="49" charset="-122"/>
                <a:cs typeface="Times New Roman" pitchFamily="18" charset="0"/>
              </a:rPr>
              <a:t>;    H: A</a:t>
            </a:r>
            <a:r>
              <a:rPr lang="zh-CN" altLang="en-US">
                <a:solidFill>
                  <a:srgbClr val="0000FF"/>
                </a:solidFill>
                <a:latin typeface="楷体" pitchFamily="49" charset="-122"/>
                <a:ea typeface="楷体" pitchFamily="49" charset="-122"/>
                <a:cs typeface="Times New Roman" pitchFamily="18" charset="0"/>
              </a:rPr>
              <a:t>第二</a:t>
            </a:r>
            <a:r>
              <a:rPr lang="en-US" altLang="zh-CN">
                <a:solidFill>
                  <a:srgbClr val="0000FF"/>
                </a:solidFill>
                <a:latin typeface="楷体" pitchFamily="49" charset="-122"/>
                <a:ea typeface="楷体" pitchFamily="49" charset="-122"/>
                <a:cs typeface="Times New Roman" pitchFamily="18" charset="0"/>
              </a:rPr>
              <a:t>;</a:t>
            </a:r>
          </a:p>
        </p:txBody>
      </p:sp>
      <p:sp>
        <p:nvSpPr>
          <p:cNvPr id="144390" name="Text Box 5"/>
          <p:cNvSpPr txBox="1">
            <a:spLocks noChangeArrowheads="1"/>
          </p:cNvSpPr>
          <p:nvPr/>
        </p:nvSpPr>
        <p:spPr bwMode="auto">
          <a:xfrm>
            <a:off x="539750" y="3935413"/>
            <a:ext cx="7343775" cy="2922587"/>
          </a:xfrm>
          <a:prstGeom prst="rect">
            <a:avLst/>
          </a:prstGeom>
          <a:noFill/>
          <a:ln w="9525" algn="ctr">
            <a:noFill/>
            <a:miter lim="800000"/>
            <a:headEnd/>
            <a:tailEnd/>
          </a:ln>
        </p:spPr>
        <p:txBody>
          <a:bodyPr/>
          <a:lstStyle/>
          <a:p>
            <a:pPr marL="469900" indent="-469900">
              <a:spcBef>
                <a:spcPct val="20000"/>
              </a:spcBef>
            </a:pPr>
            <a:endParaRPr lang="zh-CN" altLang="en-US">
              <a:solidFill>
                <a:srgbClr val="0000FF"/>
              </a:solidFill>
              <a:latin typeface="楷体" pitchFamily="49" charset="-122"/>
              <a:ea typeface="楷体" pitchFamily="49" charset="-122"/>
              <a:cs typeface="Times New Roman" pitchFamily="18" charset="0"/>
            </a:endParaRPr>
          </a:p>
          <a:p>
            <a:pPr marL="469900" indent="-469900">
              <a:spcBef>
                <a:spcPct val="20000"/>
              </a:spcBef>
            </a:pPr>
            <a:r>
              <a:rPr lang="zh-CN" altLang="en-US">
                <a:solidFill>
                  <a:srgbClr val="0000FF"/>
                </a:solidFill>
                <a:latin typeface="楷体" pitchFamily="49" charset="-122"/>
                <a:ea typeface="楷体" pitchFamily="49" charset="-122"/>
                <a:cs typeface="Times New Roman" pitchFamily="18" charset="0"/>
              </a:rPr>
              <a:t>则 </a:t>
            </a:r>
            <a:r>
              <a:rPr lang="en-US" altLang="zh-CN">
                <a:solidFill>
                  <a:srgbClr val="0000FF"/>
                </a:solidFill>
                <a:latin typeface="楷体" pitchFamily="49" charset="-122"/>
                <a:ea typeface="楷体" pitchFamily="49" charset="-122"/>
                <a:cs typeface="Times New Roman" pitchFamily="18" charset="0"/>
              </a:rPr>
              <a:t>P</a:t>
            </a:r>
            <a:r>
              <a:rPr lang="en-US" altLang="zh-CN">
                <a:solidFill>
                  <a:srgbClr val="0000FF"/>
                </a:solidFill>
                <a:latin typeface="楷体" pitchFamily="49" charset="-122"/>
                <a:ea typeface="楷体" pitchFamily="49" charset="-122"/>
                <a:cs typeface="Times New Roman" pitchFamily="18" charset="0"/>
                <a:sym typeface="Symbol" pitchFamily="18" charset="2"/>
              </a:rPr>
              <a:t> </a:t>
            </a:r>
            <a:r>
              <a:rPr lang="en-US" altLang="zh-CN">
                <a:solidFill>
                  <a:srgbClr val="0000FF"/>
                </a:solidFill>
                <a:latin typeface="楷体" pitchFamily="49" charset="-122"/>
                <a:ea typeface="楷体" pitchFamily="49" charset="-122"/>
                <a:cs typeface="Times New Roman" pitchFamily="18" charset="0"/>
              </a:rPr>
              <a:t>┐Q ,R </a:t>
            </a:r>
            <a:r>
              <a:rPr lang="en-US" altLang="zh-CN">
                <a:solidFill>
                  <a:srgbClr val="0000FF"/>
                </a:solidFill>
                <a:latin typeface="楷体" pitchFamily="49" charset="-122"/>
                <a:ea typeface="楷体" pitchFamily="49" charset="-122"/>
                <a:cs typeface="Times New Roman" pitchFamily="18" charset="0"/>
                <a:sym typeface="Symbol" pitchFamily="18" charset="2"/>
              </a:rPr>
              <a:t> </a:t>
            </a:r>
            <a:r>
              <a:rPr lang="en-US" altLang="zh-CN">
                <a:solidFill>
                  <a:srgbClr val="0000FF"/>
                </a:solidFill>
                <a:latin typeface="楷体" pitchFamily="49" charset="-122"/>
                <a:ea typeface="楷体" pitchFamily="49" charset="-122"/>
                <a:cs typeface="Times New Roman" pitchFamily="18" charset="0"/>
              </a:rPr>
              <a:t>┐S</a:t>
            </a:r>
            <a:r>
              <a:rPr lang="zh-CN" altLang="en-US">
                <a:solidFill>
                  <a:srgbClr val="0000FF"/>
                </a:solidFill>
                <a:latin typeface="楷体" pitchFamily="49" charset="-122"/>
                <a:ea typeface="楷体" pitchFamily="49" charset="-122"/>
                <a:cs typeface="Times New Roman" pitchFamily="18" charset="0"/>
              </a:rPr>
              <a:t>和</a:t>
            </a:r>
            <a:r>
              <a:rPr lang="en-US" altLang="zh-CN">
                <a:solidFill>
                  <a:srgbClr val="0000FF"/>
                </a:solidFill>
                <a:latin typeface="楷体" pitchFamily="49" charset="-122"/>
                <a:ea typeface="楷体" pitchFamily="49" charset="-122"/>
                <a:cs typeface="Times New Roman" pitchFamily="18" charset="0"/>
              </a:rPr>
              <a:t>H</a:t>
            </a:r>
            <a:r>
              <a:rPr lang="en-US" altLang="zh-CN">
                <a:solidFill>
                  <a:srgbClr val="0000FF"/>
                </a:solidFill>
                <a:latin typeface="楷体" pitchFamily="49" charset="-122"/>
                <a:ea typeface="楷体" pitchFamily="49" charset="-122"/>
                <a:cs typeface="Times New Roman" pitchFamily="18" charset="0"/>
                <a:sym typeface="Symbol" pitchFamily="18" charset="2"/>
              </a:rPr>
              <a:t> </a:t>
            </a:r>
            <a:r>
              <a:rPr lang="en-US" altLang="zh-CN">
                <a:solidFill>
                  <a:srgbClr val="0000FF"/>
                </a:solidFill>
                <a:latin typeface="楷体" pitchFamily="49" charset="-122"/>
                <a:ea typeface="楷体" pitchFamily="49" charset="-122"/>
                <a:cs typeface="Times New Roman" pitchFamily="18" charset="0"/>
              </a:rPr>
              <a:t>┐S </a:t>
            </a:r>
            <a:r>
              <a:rPr lang="zh-CN" altLang="en-US">
                <a:solidFill>
                  <a:srgbClr val="0000FF"/>
                </a:solidFill>
                <a:latin typeface="楷体" pitchFamily="49" charset="-122"/>
                <a:ea typeface="楷体" pitchFamily="49" charset="-122"/>
                <a:cs typeface="Times New Roman" pitchFamily="18" charset="0"/>
              </a:rPr>
              <a:t>的值都为</a:t>
            </a:r>
            <a:r>
              <a:rPr lang="en-US" altLang="zh-CN">
                <a:solidFill>
                  <a:srgbClr val="0000FF"/>
                </a:solidFill>
                <a:latin typeface="楷体" pitchFamily="49" charset="-122"/>
                <a:ea typeface="楷体" pitchFamily="49" charset="-122"/>
                <a:cs typeface="Times New Roman" pitchFamily="18" charset="0"/>
              </a:rPr>
              <a:t>1;</a:t>
            </a:r>
          </a:p>
          <a:p>
            <a:pPr marL="469900" indent="-469900">
              <a:spcBef>
                <a:spcPct val="20000"/>
              </a:spcBef>
            </a:pPr>
            <a:endParaRPr lang="en-US" altLang="zh-CN">
              <a:solidFill>
                <a:srgbClr val="0000FF"/>
              </a:solidFill>
              <a:latin typeface="楷体" pitchFamily="49" charset="-122"/>
              <a:ea typeface="楷体" pitchFamily="49" charset="-122"/>
              <a:cs typeface="Times New Roman" pitchFamily="18" charset="0"/>
            </a:endParaRPr>
          </a:p>
          <a:p>
            <a:pPr marL="469900" indent="-469900">
              <a:spcBef>
                <a:spcPct val="20000"/>
              </a:spcBef>
            </a:pPr>
            <a:r>
              <a:rPr lang="zh-CN" altLang="en-US">
                <a:solidFill>
                  <a:srgbClr val="0000FF"/>
                </a:solidFill>
                <a:latin typeface="楷体" pitchFamily="49" charset="-122"/>
                <a:ea typeface="楷体" pitchFamily="49" charset="-122"/>
                <a:cs typeface="Times New Roman" pitchFamily="18" charset="0"/>
              </a:rPr>
              <a:t>而</a:t>
            </a:r>
            <a:r>
              <a:rPr lang="en-US" altLang="zh-CN">
                <a:solidFill>
                  <a:srgbClr val="0000FF"/>
                </a:solidFill>
                <a:latin typeface="楷体" pitchFamily="49" charset="-122"/>
                <a:ea typeface="楷体" pitchFamily="49" charset="-122"/>
                <a:cs typeface="Times New Roman" pitchFamily="18" charset="0"/>
              </a:rPr>
              <a:t>P∧H, Q∧R</a:t>
            </a:r>
            <a:r>
              <a:rPr lang="zh-CN" altLang="en-US">
                <a:solidFill>
                  <a:srgbClr val="0000FF"/>
                </a:solidFill>
                <a:latin typeface="楷体" pitchFamily="49" charset="-122"/>
                <a:ea typeface="楷体" pitchFamily="49" charset="-122"/>
                <a:cs typeface="Times New Roman" pitchFamily="18" charset="0"/>
              </a:rPr>
              <a:t>和</a:t>
            </a:r>
            <a:r>
              <a:rPr lang="en-US" altLang="zh-CN">
                <a:solidFill>
                  <a:srgbClr val="0000FF"/>
                </a:solidFill>
                <a:latin typeface="楷体" pitchFamily="49" charset="-122"/>
                <a:ea typeface="楷体" pitchFamily="49" charset="-122"/>
                <a:cs typeface="Times New Roman" pitchFamily="18" charset="0"/>
              </a:rPr>
              <a:t>Q∧H </a:t>
            </a:r>
            <a:r>
              <a:rPr lang="zh-CN" altLang="en-US">
                <a:solidFill>
                  <a:srgbClr val="0000FF"/>
                </a:solidFill>
                <a:latin typeface="楷体" pitchFamily="49" charset="-122"/>
                <a:ea typeface="楷体" pitchFamily="49" charset="-122"/>
                <a:cs typeface="Times New Roman" pitchFamily="18" charset="0"/>
              </a:rPr>
              <a:t>的值都为</a:t>
            </a:r>
            <a:r>
              <a:rPr lang="en-US" altLang="zh-CN">
                <a:solidFill>
                  <a:srgbClr val="0000FF"/>
                </a:solidFill>
                <a:latin typeface="楷体" pitchFamily="49" charset="-122"/>
                <a:ea typeface="楷体" pitchFamily="49" charset="-122"/>
                <a:cs typeface="Times New Roman" pitchFamily="18" charset="0"/>
              </a:rPr>
              <a:t>0;</a:t>
            </a:r>
          </a:p>
          <a:p>
            <a:pPr marL="469900" indent="-469900">
              <a:spcBef>
                <a:spcPct val="20000"/>
              </a:spcBef>
            </a:pPr>
            <a:r>
              <a:rPr lang="zh-CN" altLang="en-US">
                <a:solidFill>
                  <a:srgbClr val="0000FF"/>
                </a:solidFill>
                <a:latin typeface="楷体" pitchFamily="49" charset="-122"/>
                <a:ea typeface="楷体" pitchFamily="49" charset="-122"/>
                <a:cs typeface="Times New Roman" pitchFamily="18" charset="0"/>
              </a:rPr>
              <a:t>可得出</a:t>
            </a:r>
            <a:r>
              <a:rPr lang="en-US" altLang="zh-CN">
                <a:solidFill>
                  <a:srgbClr val="0000FF"/>
                </a:solidFill>
                <a:latin typeface="楷体" pitchFamily="49" charset="-122"/>
                <a:ea typeface="楷体" pitchFamily="49" charset="-122"/>
                <a:cs typeface="Times New Roman" pitchFamily="18" charset="0"/>
              </a:rPr>
              <a:t>:P</a:t>
            </a:r>
            <a:r>
              <a:rPr lang="zh-CN" altLang="en-US">
                <a:solidFill>
                  <a:srgbClr val="0000FF"/>
                </a:solidFill>
                <a:latin typeface="楷体" pitchFamily="49" charset="-122"/>
                <a:ea typeface="楷体" pitchFamily="49" charset="-122"/>
                <a:cs typeface="Times New Roman" pitchFamily="18" charset="0"/>
              </a:rPr>
              <a:t>和</a:t>
            </a:r>
            <a:r>
              <a:rPr lang="en-US" altLang="zh-CN">
                <a:solidFill>
                  <a:srgbClr val="0000FF"/>
                </a:solidFill>
                <a:latin typeface="楷体" pitchFamily="49" charset="-122"/>
                <a:ea typeface="楷体" pitchFamily="49" charset="-122"/>
                <a:cs typeface="Times New Roman" pitchFamily="18" charset="0"/>
              </a:rPr>
              <a:t>R</a:t>
            </a:r>
            <a:r>
              <a:rPr lang="zh-CN" altLang="en-US">
                <a:solidFill>
                  <a:srgbClr val="0000FF"/>
                </a:solidFill>
                <a:latin typeface="楷体" pitchFamily="49" charset="-122"/>
                <a:ea typeface="楷体" pitchFamily="49" charset="-122"/>
                <a:cs typeface="Times New Roman" pitchFamily="18" charset="0"/>
              </a:rPr>
              <a:t>及</a:t>
            </a:r>
            <a:r>
              <a:rPr lang="en-US" altLang="zh-CN">
                <a:solidFill>
                  <a:srgbClr val="0000FF"/>
                </a:solidFill>
                <a:latin typeface="楷体" pitchFamily="49" charset="-122"/>
                <a:ea typeface="楷体" pitchFamily="49" charset="-122"/>
                <a:cs typeface="Times New Roman" pitchFamily="18" charset="0"/>
              </a:rPr>
              <a:t>H</a:t>
            </a:r>
            <a:r>
              <a:rPr lang="zh-CN" altLang="en-US">
                <a:solidFill>
                  <a:srgbClr val="0000FF"/>
                </a:solidFill>
                <a:latin typeface="楷体" pitchFamily="49" charset="-122"/>
                <a:ea typeface="楷体" pitchFamily="49" charset="-122"/>
                <a:cs typeface="Times New Roman" pitchFamily="18" charset="0"/>
              </a:rPr>
              <a:t>的值为</a:t>
            </a:r>
            <a:r>
              <a:rPr lang="en-US" altLang="zh-CN">
                <a:solidFill>
                  <a:srgbClr val="0000FF"/>
                </a:solidFill>
                <a:latin typeface="楷体" pitchFamily="49" charset="-122"/>
                <a:ea typeface="楷体" pitchFamily="49" charset="-122"/>
                <a:cs typeface="Times New Roman" pitchFamily="18" charset="0"/>
              </a:rPr>
              <a:t>0,Q</a:t>
            </a:r>
            <a:r>
              <a:rPr lang="zh-CN" altLang="en-US">
                <a:solidFill>
                  <a:srgbClr val="0000FF"/>
                </a:solidFill>
                <a:latin typeface="楷体" pitchFamily="49" charset="-122"/>
                <a:ea typeface="楷体" pitchFamily="49" charset="-122"/>
                <a:cs typeface="Times New Roman" pitchFamily="18" charset="0"/>
              </a:rPr>
              <a:t>和</a:t>
            </a:r>
            <a:r>
              <a:rPr lang="en-US" altLang="zh-CN">
                <a:solidFill>
                  <a:srgbClr val="0000FF"/>
                </a:solidFill>
                <a:latin typeface="楷体" pitchFamily="49" charset="-122"/>
                <a:ea typeface="楷体" pitchFamily="49" charset="-122"/>
                <a:cs typeface="Times New Roman" pitchFamily="18" charset="0"/>
              </a:rPr>
              <a:t>S</a:t>
            </a:r>
            <a:r>
              <a:rPr lang="zh-CN" altLang="en-US">
                <a:solidFill>
                  <a:srgbClr val="0000FF"/>
                </a:solidFill>
                <a:latin typeface="楷体" pitchFamily="49" charset="-122"/>
                <a:ea typeface="楷体" pitchFamily="49" charset="-122"/>
                <a:cs typeface="Times New Roman" pitchFamily="18" charset="0"/>
              </a:rPr>
              <a:t>的值为</a:t>
            </a:r>
            <a:r>
              <a:rPr lang="en-US" altLang="zh-CN">
                <a:solidFill>
                  <a:srgbClr val="0000FF"/>
                </a:solidFill>
                <a:latin typeface="楷体" pitchFamily="49" charset="-122"/>
                <a:ea typeface="楷体" pitchFamily="49" charset="-122"/>
                <a:cs typeface="Times New Roman" pitchFamily="18" charset="0"/>
              </a:rPr>
              <a:t>1</a:t>
            </a:r>
            <a:endParaRPr lang="zh-CN" altLang="en-US">
              <a:solidFill>
                <a:srgbClr val="0000FF"/>
              </a:solidFill>
              <a:latin typeface="楷体" pitchFamily="49" charset="-122"/>
              <a:ea typeface="楷体" pitchFamily="49" charset="-122"/>
              <a:cs typeface="Times New Roman" pitchFamily="18" charset="0"/>
            </a:endParaRPr>
          </a:p>
          <a:p>
            <a:pPr marL="469900" indent="-469900">
              <a:spcBef>
                <a:spcPct val="20000"/>
              </a:spcBef>
            </a:pPr>
            <a:r>
              <a:rPr lang="zh-CN" altLang="en-US">
                <a:solidFill>
                  <a:srgbClr val="0000FF"/>
                </a:solidFill>
                <a:latin typeface="楷体" pitchFamily="49" charset="-122"/>
                <a:ea typeface="楷体" pitchFamily="49" charset="-122"/>
                <a:cs typeface="Times New Roman" pitchFamily="18" charset="0"/>
              </a:rPr>
              <a:t>再结合题意，可以得出</a:t>
            </a:r>
            <a:r>
              <a:rPr lang="en-US" altLang="zh-CN">
                <a:solidFill>
                  <a:srgbClr val="0000FF"/>
                </a:solidFill>
                <a:latin typeface="楷体" pitchFamily="49" charset="-122"/>
                <a:ea typeface="楷体" pitchFamily="49" charset="-122"/>
                <a:cs typeface="Times New Roman" pitchFamily="18" charset="0"/>
              </a:rPr>
              <a:t>:B</a:t>
            </a:r>
            <a:r>
              <a:rPr lang="zh-CN" altLang="en-US">
                <a:solidFill>
                  <a:srgbClr val="0000FF"/>
                </a:solidFill>
                <a:latin typeface="楷体" pitchFamily="49" charset="-122"/>
                <a:ea typeface="楷体" pitchFamily="49" charset="-122"/>
                <a:cs typeface="Times New Roman" pitchFamily="18" charset="0"/>
              </a:rPr>
              <a:t>第二</a:t>
            </a:r>
            <a:r>
              <a:rPr lang="en-US" altLang="zh-CN">
                <a:solidFill>
                  <a:srgbClr val="0000FF"/>
                </a:solidFill>
                <a:latin typeface="楷体" pitchFamily="49" charset="-122"/>
                <a:ea typeface="楷体" pitchFamily="49" charset="-122"/>
                <a:cs typeface="Times New Roman" pitchFamily="18" charset="0"/>
              </a:rPr>
              <a:t>,D</a:t>
            </a:r>
            <a:r>
              <a:rPr lang="zh-CN" altLang="en-US">
                <a:solidFill>
                  <a:srgbClr val="0000FF"/>
                </a:solidFill>
                <a:latin typeface="楷体" pitchFamily="49" charset="-122"/>
                <a:ea typeface="楷体" pitchFamily="49" charset="-122"/>
                <a:cs typeface="Times New Roman" pitchFamily="18" charset="0"/>
              </a:rPr>
              <a:t>第四</a:t>
            </a:r>
            <a:r>
              <a:rPr lang="en-US" altLang="zh-CN">
                <a:solidFill>
                  <a:srgbClr val="0000FF"/>
                </a:solidFill>
                <a:latin typeface="楷体" pitchFamily="49" charset="-122"/>
                <a:ea typeface="楷体" pitchFamily="49" charset="-122"/>
                <a:cs typeface="Times New Roman" pitchFamily="18" charset="0"/>
              </a:rPr>
              <a:t>,A</a:t>
            </a:r>
            <a:r>
              <a:rPr lang="zh-CN" altLang="en-US">
                <a:solidFill>
                  <a:srgbClr val="0000FF"/>
                </a:solidFill>
                <a:latin typeface="楷体" pitchFamily="49" charset="-122"/>
                <a:ea typeface="楷体" pitchFamily="49" charset="-122"/>
                <a:cs typeface="Times New Roman" pitchFamily="18" charset="0"/>
              </a:rPr>
              <a:t>第三</a:t>
            </a:r>
            <a:r>
              <a:rPr lang="en-US" altLang="zh-CN">
                <a:solidFill>
                  <a:srgbClr val="0000FF"/>
                </a:solidFill>
                <a:latin typeface="楷体" pitchFamily="49" charset="-122"/>
                <a:ea typeface="楷体" pitchFamily="49" charset="-122"/>
                <a:cs typeface="Times New Roman" pitchFamily="18" charset="0"/>
              </a:rPr>
              <a:t>,C</a:t>
            </a:r>
            <a:r>
              <a:rPr lang="zh-CN" altLang="en-US">
                <a:solidFill>
                  <a:srgbClr val="0000FF"/>
                </a:solidFill>
                <a:latin typeface="楷体" pitchFamily="49" charset="-122"/>
                <a:ea typeface="楷体" pitchFamily="49" charset="-122"/>
                <a:cs typeface="Times New Roman" pitchFamily="18" charset="0"/>
              </a:rPr>
              <a:t>第一</a:t>
            </a:r>
          </a:p>
          <a:p>
            <a:pPr marL="469900" indent="-469900">
              <a:spcBef>
                <a:spcPct val="20000"/>
              </a:spcBef>
            </a:pPr>
            <a:endParaRPr lang="zh-CN" altLang="en-US">
              <a:solidFill>
                <a:srgbClr val="0000FF"/>
              </a:solidFill>
              <a:latin typeface="楷体" pitchFamily="49" charset="-122"/>
              <a:ea typeface="楷体" pitchFamily="49" charset="-122"/>
              <a:cs typeface="Times New Roman" pitchFamily="18" charset="0"/>
            </a:endParaRPr>
          </a:p>
          <a:p>
            <a:pPr marL="469900" indent="-469900">
              <a:spcBef>
                <a:spcPct val="20000"/>
              </a:spcBef>
            </a:pPr>
            <a:r>
              <a:rPr lang="zh-CN" altLang="en-US">
                <a:solidFill>
                  <a:srgbClr val="0000FF"/>
                </a:solidFill>
                <a:latin typeface="楷体" pitchFamily="49" charset="-122"/>
                <a:ea typeface="楷体" pitchFamily="49" charset="-122"/>
                <a:cs typeface="Times New Roman"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4387"/>
                                        </p:tgtEl>
                                        <p:attrNameLst>
                                          <p:attrName>style.visibility</p:attrName>
                                        </p:attrNameLst>
                                      </p:cBhvr>
                                      <p:to>
                                        <p:strVal val="visible"/>
                                      </p:to>
                                    </p:set>
                                    <p:animEffect transition="in" filter="blinds(horizontal)">
                                      <p:cBhvr>
                                        <p:cTn id="7" dur="500"/>
                                        <p:tgtEl>
                                          <p:spTgt spid="14438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4388">
                                            <p:txEl>
                                              <p:pRg st="0" end="0"/>
                                            </p:txEl>
                                          </p:spTgt>
                                        </p:tgtEl>
                                        <p:attrNameLst>
                                          <p:attrName>style.visibility</p:attrName>
                                        </p:attrNameLst>
                                      </p:cBhvr>
                                      <p:to>
                                        <p:strVal val="visible"/>
                                      </p:to>
                                    </p:set>
                                    <p:animEffect transition="in" filter="blinds(horizontal)">
                                      <p:cBhvr>
                                        <p:cTn id="12" dur="500"/>
                                        <p:tgtEl>
                                          <p:spTgt spid="144388">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44388">
                                            <p:txEl>
                                              <p:pRg st="1" end="1"/>
                                            </p:txEl>
                                          </p:spTgt>
                                        </p:tgtEl>
                                        <p:attrNameLst>
                                          <p:attrName>style.visibility</p:attrName>
                                        </p:attrNameLst>
                                      </p:cBhvr>
                                      <p:to>
                                        <p:strVal val="visible"/>
                                      </p:to>
                                    </p:set>
                                    <p:animEffect transition="in" filter="blinds(horizontal)">
                                      <p:cBhvr>
                                        <p:cTn id="15" dur="500"/>
                                        <p:tgtEl>
                                          <p:spTgt spid="144388">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65892">
                                            <p:txEl>
                                              <p:pRg st="0" end="0"/>
                                            </p:txEl>
                                          </p:spTgt>
                                        </p:tgtEl>
                                        <p:attrNameLst>
                                          <p:attrName>style.visibility</p:attrName>
                                        </p:attrNameLst>
                                      </p:cBhvr>
                                      <p:to>
                                        <p:strVal val="visible"/>
                                      </p:to>
                                    </p:set>
                                    <p:animEffect transition="in" filter="blinds(horizontal)">
                                      <p:cBhvr>
                                        <p:cTn id="20" dur="500"/>
                                        <p:tgtEl>
                                          <p:spTgt spid="165892">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44390">
                                            <p:txEl>
                                              <p:pRg st="1" end="1"/>
                                            </p:txEl>
                                          </p:spTgt>
                                        </p:tgtEl>
                                        <p:attrNameLst>
                                          <p:attrName>style.visibility</p:attrName>
                                        </p:attrNameLst>
                                      </p:cBhvr>
                                      <p:to>
                                        <p:strVal val="visible"/>
                                      </p:to>
                                    </p:set>
                                    <p:animEffect transition="in" filter="blinds(horizontal)">
                                      <p:cBhvr>
                                        <p:cTn id="25" dur="500"/>
                                        <p:tgtEl>
                                          <p:spTgt spid="144390">
                                            <p:txEl>
                                              <p:pRg st="1" end="1"/>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144390">
                                            <p:txEl>
                                              <p:pRg st="3" end="3"/>
                                            </p:txEl>
                                          </p:spTgt>
                                        </p:tgtEl>
                                        <p:attrNameLst>
                                          <p:attrName>style.visibility</p:attrName>
                                        </p:attrNameLst>
                                      </p:cBhvr>
                                      <p:to>
                                        <p:strVal val="visible"/>
                                      </p:to>
                                    </p:set>
                                    <p:animEffect transition="in" filter="blinds(horizontal)">
                                      <p:cBhvr>
                                        <p:cTn id="28" dur="500"/>
                                        <p:tgtEl>
                                          <p:spTgt spid="144390">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44390">
                                            <p:txEl>
                                              <p:pRg st="4" end="4"/>
                                            </p:txEl>
                                          </p:spTgt>
                                        </p:tgtEl>
                                        <p:attrNameLst>
                                          <p:attrName>style.visibility</p:attrName>
                                        </p:attrNameLst>
                                      </p:cBhvr>
                                      <p:to>
                                        <p:strVal val="visible"/>
                                      </p:to>
                                    </p:set>
                                    <p:animEffect transition="in" filter="blinds(horizontal)">
                                      <p:cBhvr>
                                        <p:cTn id="33" dur="500"/>
                                        <p:tgtEl>
                                          <p:spTgt spid="144390">
                                            <p:txEl>
                                              <p:pRg st="4" end="4"/>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144390">
                                            <p:txEl>
                                              <p:pRg st="5" end="5"/>
                                            </p:txEl>
                                          </p:spTgt>
                                        </p:tgtEl>
                                        <p:attrNameLst>
                                          <p:attrName>style.visibility</p:attrName>
                                        </p:attrNameLst>
                                      </p:cBhvr>
                                      <p:to>
                                        <p:strVal val="visible"/>
                                      </p:to>
                                    </p:set>
                                    <p:animEffect transition="in" filter="blinds(horizontal)">
                                      <p:cBhvr>
                                        <p:cTn id="36" dur="500"/>
                                        <p:tgtEl>
                                          <p:spTgt spid="14439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标题 1"/>
          <p:cNvSpPr>
            <a:spLocks noGrp="1"/>
          </p:cNvSpPr>
          <p:nvPr>
            <p:ph type="title"/>
          </p:nvPr>
        </p:nvSpPr>
        <p:spPr>
          <a:xfrm>
            <a:off x="684213" y="333375"/>
            <a:ext cx="7772400" cy="647700"/>
          </a:xfrm>
        </p:spPr>
        <p:txBody>
          <a:bodyPr/>
          <a:lstStyle/>
          <a:p>
            <a:r>
              <a:rPr lang="en-US" altLang="zh-CN" smtClean="0"/>
              <a:t>1.1.3</a:t>
            </a:r>
            <a:r>
              <a:rPr lang="zh-CN" altLang="en-US" smtClean="0"/>
              <a:t>、命题变元和命题公式</a:t>
            </a:r>
          </a:p>
        </p:txBody>
      </p:sp>
      <p:sp>
        <p:nvSpPr>
          <p:cNvPr id="57346" name="内容占位符 2"/>
          <p:cNvSpPr>
            <a:spLocks noGrp="1"/>
          </p:cNvSpPr>
          <p:nvPr>
            <p:ph idx="1"/>
          </p:nvPr>
        </p:nvSpPr>
        <p:spPr>
          <a:xfrm>
            <a:off x="611188" y="1484313"/>
            <a:ext cx="7993062" cy="4897437"/>
          </a:xfrm>
        </p:spPr>
        <p:txBody>
          <a:bodyPr/>
          <a:lstStyle/>
          <a:p>
            <a:pPr>
              <a:spcAft>
                <a:spcPts val="1200"/>
              </a:spcAft>
            </a:pPr>
            <a:r>
              <a:rPr lang="zh-CN" altLang="en-US" smtClean="0"/>
              <a:t>单个命题变元和命题常元叫做</a:t>
            </a:r>
            <a:r>
              <a:rPr lang="zh-CN" altLang="en-US" smtClean="0">
                <a:solidFill>
                  <a:srgbClr val="C00000"/>
                </a:solidFill>
              </a:rPr>
              <a:t>原子公式</a:t>
            </a:r>
            <a:r>
              <a:rPr lang="zh-CN" altLang="en-US" smtClean="0"/>
              <a:t>；</a:t>
            </a:r>
            <a:endParaRPr lang="en-US" altLang="zh-CN" smtClean="0"/>
          </a:p>
          <a:p>
            <a:pPr>
              <a:spcAft>
                <a:spcPts val="1200"/>
              </a:spcAft>
            </a:pPr>
            <a:r>
              <a:rPr lang="zh-CN" altLang="en-US" smtClean="0"/>
              <a:t>直观地，由命题变元、命题常量、命题联结词、括号组成的一个有意义的式子为</a:t>
            </a:r>
            <a:r>
              <a:rPr lang="zh-CN" altLang="en-US" smtClean="0">
                <a:solidFill>
                  <a:srgbClr val="C00000"/>
                </a:solidFill>
              </a:rPr>
              <a:t>命题公式</a:t>
            </a:r>
            <a:r>
              <a:rPr lang="zh-CN" altLang="en-US" smtClean="0">
                <a:solidFill>
                  <a:srgbClr val="0033CC"/>
                </a:solidFill>
              </a:rPr>
              <a:t>（也叫</a:t>
            </a:r>
            <a:r>
              <a:rPr lang="zh-CN" altLang="en-US" smtClean="0">
                <a:solidFill>
                  <a:srgbClr val="C00000"/>
                </a:solidFill>
              </a:rPr>
              <a:t>合式公式</a:t>
            </a:r>
            <a:r>
              <a:rPr lang="zh-CN" altLang="en-US" smtClean="0">
                <a:solidFill>
                  <a:srgbClr val="0033CC"/>
                </a:solidFill>
              </a:rPr>
              <a:t>），简称公式或算式</a:t>
            </a:r>
            <a:r>
              <a:rPr lang="zh-CN" altLang="en-US" smtClean="0"/>
              <a:t>。如：</a:t>
            </a:r>
            <a:r>
              <a:rPr lang="en-US" altLang="zh-CN" smtClean="0"/>
              <a:t> </a:t>
            </a:r>
            <a:r>
              <a:rPr kumimoji="0" lang="en-US" altLang="zh-CN" sz="2800" smtClean="0">
                <a:solidFill>
                  <a:srgbClr val="FF0000"/>
                </a:solidFill>
              </a:rPr>
              <a:t>P</a:t>
            </a:r>
            <a:r>
              <a:rPr kumimoji="0" lang="en-US" altLang="zh-CN" sz="2800" smtClean="0">
                <a:solidFill>
                  <a:srgbClr val="FF0000"/>
                </a:solidFill>
                <a:sym typeface="Symbol" pitchFamily="18" charset="2"/>
              </a:rPr>
              <a:t>Q</a:t>
            </a:r>
            <a:endParaRPr lang="zh-CN" altLang="en-US" smtClean="0"/>
          </a:p>
          <a:p>
            <a:pPr>
              <a:spcAft>
                <a:spcPts val="1800"/>
              </a:spcAft>
            </a:pPr>
            <a:r>
              <a:rPr lang="zh-CN" altLang="en-US" smtClean="0">
                <a:solidFill>
                  <a:srgbClr val="FF0000"/>
                </a:solidFill>
              </a:rPr>
              <a:t>定义</a:t>
            </a:r>
            <a:r>
              <a:rPr lang="zh-CN" altLang="en-US" smtClean="0"/>
              <a:t>：</a:t>
            </a:r>
            <a:endParaRPr lang="en-US" altLang="zh-CN" smtClean="0"/>
          </a:p>
          <a:p>
            <a:pPr marL="914400" lvl="1" indent="-457200">
              <a:spcBef>
                <a:spcPct val="0"/>
              </a:spcBef>
              <a:buSzTx/>
              <a:buFont typeface="宋体" charset="-122"/>
              <a:buAutoNum type="circleNumDbPlain"/>
            </a:pPr>
            <a:r>
              <a:rPr lang="zh-CN" altLang="en-US" smtClean="0"/>
              <a:t>命题常量、命题变元是命题公式；</a:t>
            </a:r>
            <a:endParaRPr lang="en-US" altLang="zh-CN" smtClean="0"/>
          </a:p>
          <a:p>
            <a:pPr marL="914400" lvl="1" indent="-457200">
              <a:spcBef>
                <a:spcPct val="0"/>
              </a:spcBef>
              <a:buSzTx/>
              <a:buFont typeface="宋体" charset="-122"/>
              <a:buAutoNum type="circleNumDbPlain"/>
            </a:pPr>
            <a:r>
              <a:rPr lang="zh-CN" altLang="en-US" smtClean="0"/>
              <a:t>如果</a:t>
            </a:r>
            <a:r>
              <a:rPr lang="en-US" altLang="zh-CN" smtClean="0"/>
              <a:t>A</a:t>
            </a:r>
            <a:r>
              <a:rPr lang="zh-CN" altLang="en-US" smtClean="0"/>
              <a:t>是命题公式，则</a:t>
            </a:r>
            <a:r>
              <a:rPr lang="zh-CN" altLang="en-US" smtClean="0">
                <a:sym typeface="Symbol" pitchFamily="18" charset="2"/>
              </a:rPr>
              <a:t></a:t>
            </a:r>
            <a:r>
              <a:rPr lang="en-US" altLang="zh-CN" smtClean="0">
                <a:sym typeface="Symbol" pitchFamily="18" charset="2"/>
              </a:rPr>
              <a:t>A</a:t>
            </a:r>
            <a:r>
              <a:rPr lang="zh-CN" altLang="en-US" smtClean="0">
                <a:sym typeface="Symbol" pitchFamily="18" charset="2"/>
              </a:rPr>
              <a:t>是命题公式；</a:t>
            </a:r>
            <a:endParaRPr lang="en-US" altLang="zh-CN" smtClean="0">
              <a:sym typeface="Symbol" pitchFamily="18" charset="2"/>
            </a:endParaRPr>
          </a:p>
          <a:p>
            <a:pPr marL="914400" lvl="1" indent="-457200">
              <a:spcBef>
                <a:spcPct val="0"/>
              </a:spcBef>
              <a:buSzTx/>
              <a:buFont typeface="宋体" charset="-122"/>
              <a:buAutoNum type="circleNumDbPlain"/>
            </a:pPr>
            <a:r>
              <a:rPr lang="zh-CN" altLang="en-US" smtClean="0"/>
              <a:t>如果</a:t>
            </a:r>
            <a:r>
              <a:rPr lang="en-US" altLang="zh-CN" smtClean="0"/>
              <a:t>A</a:t>
            </a:r>
            <a:r>
              <a:rPr lang="zh-CN" altLang="en-US" smtClean="0"/>
              <a:t>、</a:t>
            </a:r>
            <a:r>
              <a:rPr lang="en-US" altLang="zh-CN" smtClean="0"/>
              <a:t>B</a:t>
            </a:r>
            <a:r>
              <a:rPr lang="zh-CN" altLang="en-US" smtClean="0"/>
              <a:t>是命题公式，则</a:t>
            </a:r>
            <a:r>
              <a:rPr lang="en-US" altLang="zh-CN" smtClean="0"/>
              <a:t>A</a:t>
            </a:r>
            <a:r>
              <a:rPr lang="el-GR" altLang="zh-CN" smtClean="0"/>
              <a:t>∧</a:t>
            </a:r>
            <a:r>
              <a:rPr lang="en-US" altLang="zh-CN" smtClean="0">
                <a:sym typeface="Symbol" pitchFamily="18" charset="2"/>
              </a:rPr>
              <a:t>B</a:t>
            </a:r>
            <a:r>
              <a:rPr lang="zh-CN" altLang="en-US" smtClean="0">
                <a:sym typeface="Symbol" pitchFamily="18" charset="2"/>
              </a:rPr>
              <a:t>、</a:t>
            </a:r>
            <a:r>
              <a:rPr lang="en-US" altLang="zh-CN" smtClean="0">
                <a:sym typeface="Symbol" pitchFamily="18" charset="2"/>
              </a:rPr>
              <a:t>A</a:t>
            </a:r>
            <a:r>
              <a:rPr lang="el-GR" altLang="zh-CN" smtClean="0"/>
              <a:t>∨</a:t>
            </a:r>
            <a:r>
              <a:rPr lang="en-US" altLang="zh-CN" smtClean="0">
                <a:sym typeface="Symbol" pitchFamily="18" charset="2"/>
              </a:rPr>
              <a:t>B</a:t>
            </a:r>
            <a:r>
              <a:rPr lang="zh-CN" altLang="en-US" smtClean="0">
                <a:sym typeface="Symbol" pitchFamily="18" charset="2"/>
              </a:rPr>
              <a:t>、</a:t>
            </a:r>
            <a:r>
              <a:rPr lang="en-US" altLang="zh-CN" smtClean="0">
                <a:sym typeface="Symbol" pitchFamily="18" charset="2"/>
              </a:rPr>
              <a:t>AB</a:t>
            </a:r>
            <a:r>
              <a:rPr lang="zh-CN" altLang="en-US" smtClean="0">
                <a:sym typeface="Symbol" pitchFamily="18" charset="2"/>
              </a:rPr>
              <a:t>、</a:t>
            </a:r>
            <a:r>
              <a:rPr lang="en-US" altLang="zh-CN" smtClean="0">
                <a:sym typeface="Symbol" pitchFamily="18" charset="2"/>
              </a:rPr>
              <a:t>A</a:t>
            </a:r>
            <a:r>
              <a:rPr lang="en-US" altLang="zh-CN" smtClean="0"/>
              <a:t>B</a:t>
            </a:r>
            <a:r>
              <a:rPr lang="zh-CN" altLang="en-US" smtClean="0"/>
              <a:t>也是命题公式；</a:t>
            </a:r>
            <a:endParaRPr lang="en-US" altLang="zh-CN" smtClean="0"/>
          </a:p>
          <a:p>
            <a:pPr marL="914400" lvl="1" indent="-457200">
              <a:spcBef>
                <a:spcPct val="0"/>
              </a:spcBef>
              <a:spcAft>
                <a:spcPts val="1200"/>
              </a:spcAft>
              <a:buSzTx/>
              <a:buFont typeface="宋体" charset="-122"/>
              <a:buAutoNum type="circleNumDbPlain"/>
            </a:pPr>
            <a:r>
              <a:rPr lang="zh-CN" altLang="en-US" smtClean="0"/>
              <a:t>只有</a:t>
            </a:r>
            <a:r>
              <a:rPr lang="zh-CN" altLang="en-US" smtClean="0">
                <a:solidFill>
                  <a:srgbClr val="FF0000"/>
                </a:solidFill>
              </a:rPr>
              <a:t>有限次</a:t>
            </a:r>
            <a:r>
              <a:rPr lang="zh-CN" altLang="en-US" smtClean="0"/>
              <a:t>地应用①</a:t>
            </a:r>
            <a:r>
              <a:rPr lang="en-US" altLang="zh-CN" smtClean="0"/>
              <a:t>-③</a:t>
            </a:r>
            <a:r>
              <a:rPr lang="zh-CN" altLang="en-US" smtClean="0"/>
              <a:t>产生的符号串才是命题公式。</a:t>
            </a:r>
            <a:endParaRPr lang="en-US" altLang="zh-CN" smtClean="0"/>
          </a:p>
        </p:txBody>
      </p:sp>
      <p:sp>
        <p:nvSpPr>
          <p:cNvPr id="5" name="灯片编号占位符 4"/>
          <p:cNvSpPr>
            <a:spLocks noGrp="1"/>
          </p:cNvSpPr>
          <p:nvPr>
            <p:ph type="sldNum" sz="quarter" idx="12"/>
          </p:nvPr>
        </p:nvSpPr>
        <p:spPr/>
        <p:txBody>
          <a:bodyPr/>
          <a:lstStyle/>
          <a:p>
            <a:pPr>
              <a:defRPr/>
            </a:pPr>
            <a:fld id="{A607AF8F-FE50-4D8C-8DC0-114305B88ABF}" type="slidenum">
              <a:rPr lang="en-US" altLang="zh-CN"/>
              <a:pPr>
                <a:defRPr/>
              </a:pPr>
              <a:t>29</a:t>
            </a:fld>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1" name="标题 1"/>
          <p:cNvSpPr>
            <a:spLocks noGrp="1"/>
          </p:cNvSpPr>
          <p:nvPr>
            <p:ph type="title"/>
          </p:nvPr>
        </p:nvSpPr>
        <p:spPr>
          <a:xfrm>
            <a:off x="684213" y="333375"/>
            <a:ext cx="7772400" cy="647700"/>
          </a:xfrm>
        </p:spPr>
        <p:txBody>
          <a:bodyPr/>
          <a:lstStyle/>
          <a:p>
            <a:r>
              <a:rPr lang="zh-CN" altLang="en-US" smtClean="0"/>
              <a:t>逻辑</a:t>
            </a:r>
          </a:p>
        </p:txBody>
      </p:sp>
      <p:sp>
        <p:nvSpPr>
          <p:cNvPr id="3" name="内容占位符 2"/>
          <p:cNvSpPr>
            <a:spLocks noGrp="1"/>
          </p:cNvSpPr>
          <p:nvPr>
            <p:ph idx="1"/>
          </p:nvPr>
        </p:nvSpPr>
        <p:spPr>
          <a:xfrm>
            <a:off x="827088" y="1557338"/>
            <a:ext cx="6121400" cy="1943100"/>
          </a:xfrm>
        </p:spPr>
        <p:txBody>
          <a:bodyPr/>
          <a:lstStyle/>
          <a:p>
            <a:r>
              <a:rPr lang="zh-CN" altLang="en-US" sz="2800" smtClean="0"/>
              <a:t>什么是逻辑？</a:t>
            </a:r>
            <a:endParaRPr lang="en-US" altLang="zh-CN" sz="2800" smtClean="0"/>
          </a:p>
          <a:p>
            <a:endParaRPr lang="en-US" altLang="zh-CN" sz="2800" smtClean="0"/>
          </a:p>
          <a:p>
            <a:pPr lvl="1"/>
            <a:r>
              <a:rPr lang="zh-CN" altLang="en-US" sz="2600" smtClean="0">
                <a:solidFill>
                  <a:srgbClr val="C00000"/>
                </a:solidFill>
              </a:rPr>
              <a:t>语句与语句之间关系的研究。</a:t>
            </a:r>
          </a:p>
        </p:txBody>
      </p:sp>
      <p:sp>
        <p:nvSpPr>
          <p:cNvPr id="5" name="灯片编号占位符 4"/>
          <p:cNvSpPr>
            <a:spLocks noGrp="1"/>
          </p:cNvSpPr>
          <p:nvPr>
            <p:ph type="sldNum" sz="quarter" idx="12"/>
          </p:nvPr>
        </p:nvSpPr>
        <p:spPr/>
        <p:txBody>
          <a:bodyPr/>
          <a:lstStyle/>
          <a:p>
            <a:pPr>
              <a:defRPr/>
            </a:pPr>
            <a:fld id="{0D713382-CA97-484F-BCD9-2F6AAF721C57}" type="slidenum">
              <a:rPr lang="en-US" altLang="zh-CN"/>
              <a:pPr>
                <a:defRPr/>
              </a:pPr>
              <a:t>3</a:t>
            </a:fld>
            <a:endParaRPr lang="en-US" altLang="zh-CN" dirty="0"/>
          </a:p>
        </p:txBody>
      </p:sp>
      <p:graphicFrame>
        <p:nvGraphicFramePr>
          <p:cNvPr id="1060" name="Object 36"/>
          <p:cNvGraphicFramePr>
            <a:graphicFrameLocks noChangeAspect="1"/>
          </p:cNvGraphicFramePr>
          <p:nvPr/>
        </p:nvGraphicFramePr>
        <p:xfrm>
          <a:off x="5364163" y="4292600"/>
          <a:ext cx="785812" cy="1136650"/>
        </p:xfrm>
        <a:graphic>
          <a:graphicData uri="http://schemas.openxmlformats.org/presentationml/2006/ole">
            <p:oleObj spid="_x0000_s1060" name="剪辑" r:id="rId3" imgW="20802600" imgH="30108525"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灯片编号占位符 5"/>
          <p:cNvSpPr txBox="1">
            <a:spLocks noGrp="1"/>
          </p:cNvSpPr>
          <p:nvPr/>
        </p:nvSpPr>
        <p:spPr bwMode="auto">
          <a:xfrm>
            <a:off x="6553200" y="6245225"/>
            <a:ext cx="1981200" cy="476250"/>
          </a:xfrm>
          <a:prstGeom prst="rect">
            <a:avLst/>
          </a:prstGeom>
          <a:noFill/>
          <a:ln>
            <a:miter lim="800000"/>
            <a:headEnd/>
            <a:tailEnd/>
          </a:ln>
        </p:spPr>
        <p:txBody>
          <a:bodyPr/>
          <a:lstStyle/>
          <a:p>
            <a:pPr algn="r">
              <a:defRPr/>
            </a:pPr>
            <a:fld id="{EBA90900-86CB-4004-B41B-A1AEC57D4367}" type="slidenum">
              <a:rPr kumimoji="0" lang="en-US" altLang="zh-CN" sz="1200">
                <a:solidFill>
                  <a:schemeClr val="tx1"/>
                </a:solidFill>
                <a:latin typeface="+mn-lt"/>
                <a:ea typeface="宋体" pitchFamily="2" charset="-122"/>
                <a:cs typeface="+mn-cs"/>
              </a:rPr>
              <a:pPr algn="r">
                <a:defRPr/>
              </a:pPr>
              <a:t>30</a:t>
            </a:fld>
            <a:endParaRPr kumimoji="0" lang="en-US" altLang="zh-CN" sz="1200">
              <a:solidFill>
                <a:schemeClr val="tx1"/>
              </a:solidFill>
              <a:latin typeface="+mn-lt"/>
              <a:ea typeface="宋体" pitchFamily="2" charset="-122"/>
              <a:cs typeface="+mn-cs"/>
            </a:endParaRPr>
          </a:p>
        </p:txBody>
      </p:sp>
      <p:sp>
        <p:nvSpPr>
          <p:cNvPr id="16396" name="Text Box 12"/>
          <p:cNvSpPr txBox="1">
            <a:spLocks noChangeArrowheads="1"/>
          </p:cNvSpPr>
          <p:nvPr/>
        </p:nvSpPr>
        <p:spPr bwMode="auto">
          <a:xfrm>
            <a:off x="395288" y="1268413"/>
            <a:ext cx="7848600" cy="4062412"/>
          </a:xfrm>
          <a:prstGeom prst="rect">
            <a:avLst/>
          </a:prstGeom>
          <a:noFill/>
          <a:ln w="9525">
            <a:noFill/>
            <a:miter lim="800000"/>
            <a:headEnd/>
            <a:tailEnd/>
          </a:ln>
        </p:spPr>
        <p:txBody>
          <a:bodyPr>
            <a:spAutoFit/>
          </a:bodyPr>
          <a:lstStyle/>
          <a:p>
            <a:pPr marL="457200" indent="-457200" eaLnBrk="0" hangingPunct="0"/>
            <a:endParaRPr lang="zh-CN" altLang="en-US" sz="2800" b="1">
              <a:solidFill>
                <a:schemeClr val="tx2"/>
              </a:solidFill>
            </a:endParaRPr>
          </a:p>
          <a:p>
            <a:pPr marL="457200" indent="-457200" eaLnBrk="0" hangingPunct="0">
              <a:buClr>
                <a:srgbClr val="0033CC"/>
              </a:buClr>
              <a:buSzPct val="50000"/>
              <a:buFont typeface="Wingdings" pitchFamily="2" charset="2"/>
              <a:buChar char="n"/>
            </a:pPr>
            <a:r>
              <a:rPr lang="en-US" altLang="zh-CN" b="1">
                <a:solidFill>
                  <a:srgbClr val="0033CC"/>
                </a:solidFill>
                <a:ea typeface="宋体" charset="-122"/>
              </a:rPr>
              <a:t>	</a:t>
            </a:r>
            <a:r>
              <a:rPr lang="en-US" altLang="zh-CN" b="1">
                <a:solidFill>
                  <a:srgbClr val="CC0099"/>
                </a:solidFill>
                <a:ea typeface="宋体" charset="-122"/>
              </a:rPr>
              <a:t>(P∨Q)→¬(Q∧R)</a:t>
            </a:r>
            <a:endParaRPr lang="en-US" altLang="zh-CN" b="1">
              <a:solidFill>
                <a:srgbClr val="CC0099"/>
              </a:solidFill>
              <a:latin typeface="Times New Roman" pitchFamily="18" charset="0"/>
            </a:endParaRPr>
          </a:p>
          <a:p>
            <a:pPr marL="457200" indent="-457200">
              <a:spcBef>
                <a:spcPct val="20000"/>
              </a:spcBef>
              <a:buClr>
                <a:schemeClr val="accent2"/>
              </a:buClr>
              <a:buSzPct val="50000"/>
              <a:buFont typeface="Wingdings" pitchFamily="2" charset="2"/>
              <a:buChar char="n"/>
            </a:pPr>
            <a:r>
              <a:rPr kumimoji="0" lang="zh-CN" altLang="en-US" b="1">
                <a:solidFill>
                  <a:srgbClr val="0033CC"/>
                </a:solidFill>
                <a:latin typeface="Times New Roman" pitchFamily="18" charset="0"/>
                <a:ea typeface="宋体" charset="-122"/>
              </a:rPr>
              <a:t>    </a:t>
            </a:r>
            <a:r>
              <a:rPr kumimoji="0" lang="en-US" altLang="zh-CN" b="1">
                <a:solidFill>
                  <a:srgbClr val="0033CC"/>
                </a:solidFill>
                <a:latin typeface="Times New Roman" pitchFamily="18" charset="0"/>
                <a:ea typeface="宋体" charset="-122"/>
                <a:sym typeface="Symbol" pitchFamily="18" charset="2"/>
              </a:rPr>
              <a:t>   </a:t>
            </a:r>
            <a:r>
              <a:rPr kumimoji="0" lang="en-US" altLang="zh-CN" b="1">
                <a:solidFill>
                  <a:srgbClr val="CC0099"/>
                </a:solidFill>
                <a:latin typeface="Times New Roman" pitchFamily="18" charset="0"/>
                <a:ea typeface="宋体" charset="-122"/>
                <a:sym typeface="Symbol" pitchFamily="18" charset="2"/>
              </a:rPr>
              <a:t>P(PQ)</a:t>
            </a:r>
            <a:r>
              <a:rPr kumimoji="0" lang="zh-CN" altLang="en-US" b="1">
                <a:solidFill>
                  <a:srgbClr val="CC0099"/>
                </a:solidFill>
                <a:latin typeface="Times New Roman" pitchFamily="18" charset="0"/>
                <a:ea typeface="宋体" charset="-122"/>
                <a:sym typeface="Symbol" pitchFamily="18" charset="2"/>
              </a:rPr>
              <a:t></a:t>
            </a:r>
            <a:r>
              <a:rPr kumimoji="0" lang="en-US" altLang="zh-CN" b="1">
                <a:solidFill>
                  <a:srgbClr val="CC0099"/>
                </a:solidFill>
                <a:latin typeface="Times New Roman" pitchFamily="18" charset="0"/>
                <a:ea typeface="宋体" charset="-122"/>
                <a:sym typeface="Symbol" pitchFamily="18" charset="2"/>
              </a:rPr>
              <a:t>RQ</a:t>
            </a:r>
          </a:p>
          <a:p>
            <a:pPr marL="457200" indent="-457200">
              <a:spcBef>
                <a:spcPct val="20000"/>
              </a:spcBef>
              <a:buClr>
                <a:schemeClr val="accent2"/>
              </a:buClr>
              <a:buFont typeface="Wingdings" pitchFamily="2" charset="2"/>
              <a:buNone/>
            </a:pPr>
            <a:endParaRPr lang="en-US" altLang="zh-CN" b="1">
              <a:solidFill>
                <a:srgbClr val="CC0099"/>
              </a:solidFill>
              <a:latin typeface="Times New Roman" pitchFamily="18" charset="0"/>
            </a:endParaRPr>
          </a:p>
          <a:p>
            <a:pPr marL="457200" indent="-457200">
              <a:spcBef>
                <a:spcPct val="10000"/>
              </a:spcBef>
              <a:spcAft>
                <a:spcPct val="10000"/>
              </a:spcAft>
            </a:pPr>
            <a:r>
              <a:rPr lang="en-US" altLang="zh-CN" sz="2800" b="1">
                <a:solidFill>
                  <a:srgbClr val="0033CC"/>
                </a:solidFill>
              </a:rPr>
              <a:t> </a:t>
            </a:r>
            <a:r>
              <a:rPr lang="zh-CN" altLang="en-US" b="1">
                <a:solidFill>
                  <a:srgbClr val="0033CC"/>
                </a:solidFill>
                <a:latin typeface="楷体" pitchFamily="49" charset="-122"/>
                <a:ea typeface="楷体" pitchFamily="49" charset="-122"/>
              </a:rPr>
              <a:t>为了省掉一些括号</a:t>
            </a:r>
            <a:r>
              <a:rPr lang="en-US" altLang="zh-CN" b="1">
                <a:solidFill>
                  <a:srgbClr val="0033CC"/>
                </a:solidFill>
                <a:latin typeface="楷体" pitchFamily="49" charset="-122"/>
                <a:ea typeface="楷体" pitchFamily="49" charset="-122"/>
              </a:rPr>
              <a:t>,</a:t>
            </a:r>
            <a:r>
              <a:rPr lang="zh-CN" altLang="en-US" b="1">
                <a:solidFill>
                  <a:srgbClr val="0033CC"/>
                </a:solidFill>
                <a:latin typeface="楷体" pitchFamily="49" charset="-122"/>
                <a:ea typeface="楷体" pitchFamily="49" charset="-122"/>
              </a:rPr>
              <a:t>作如下约定：</a:t>
            </a:r>
          </a:p>
          <a:p>
            <a:pPr marL="457200" indent="-457200">
              <a:lnSpc>
                <a:spcPct val="110000"/>
              </a:lnSpc>
              <a:spcBef>
                <a:spcPct val="10000"/>
              </a:spcBef>
              <a:spcAft>
                <a:spcPct val="10000"/>
              </a:spcAft>
              <a:buClr>
                <a:srgbClr val="A50021"/>
              </a:buClr>
              <a:buFontTx/>
              <a:buAutoNum type="arabicPeriod"/>
            </a:pPr>
            <a:r>
              <a:rPr lang="zh-CN" altLang="en-US" b="1">
                <a:solidFill>
                  <a:srgbClr val="0033CC"/>
                </a:solidFill>
                <a:latin typeface="楷体" pitchFamily="49" charset="-122"/>
                <a:ea typeface="楷体" pitchFamily="49" charset="-122"/>
              </a:rPr>
              <a:t>五种连接词的</a:t>
            </a:r>
            <a:r>
              <a:rPr lang="zh-CN" altLang="en-US" b="1">
                <a:solidFill>
                  <a:srgbClr val="CC0099"/>
                </a:solidFill>
                <a:latin typeface="楷体" pitchFamily="49" charset="-122"/>
                <a:ea typeface="楷体" pitchFamily="49" charset="-122"/>
              </a:rPr>
              <a:t>运算优先级</a:t>
            </a:r>
            <a:r>
              <a:rPr lang="zh-CN" altLang="en-US" b="1">
                <a:solidFill>
                  <a:srgbClr val="0033CC"/>
                </a:solidFill>
                <a:latin typeface="楷体" pitchFamily="49" charset="-122"/>
                <a:ea typeface="楷体" pitchFamily="49" charset="-122"/>
              </a:rPr>
              <a:t>的次序由高到低如下：                                       </a:t>
            </a:r>
            <a:r>
              <a:rPr lang="zh-CN" altLang="en-US" b="1">
                <a:solidFill>
                  <a:srgbClr val="0033CC"/>
                </a:solidFill>
                <a:latin typeface="楷体" pitchFamily="49" charset="-122"/>
                <a:ea typeface="楷体" pitchFamily="49" charset="-122"/>
                <a:sym typeface="Symbol" pitchFamily="18" charset="2"/>
              </a:rPr>
              <a:t>，，，，   </a:t>
            </a:r>
          </a:p>
          <a:p>
            <a:pPr marL="457200" indent="-457200">
              <a:lnSpc>
                <a:spcPct val="110000"/>
              </a:lnSpc>
              <a:spcBef>
                <a:spcPct val="10000"/>
              </a:spcBef>
              <a:spcAft>
                <a:spcPct val="10000"/>
              </a:spcAft>
              <a:buClr>
                <a:srgbClr val="A50021"/>
              </a:buClr>
              <a:buFontTx/>
              <a:buAutoNum type="arabicPeriod"/>
            </a:pPr>
            <a:r>
              <a:rPr lang="zh-CN" altLang="en-US" b="1">
                <a:solidFill>
                  <a:srgbClr val="0033CC"/>
                </a:solidFill>
                <a:latin typeface="楷体" pitchFamily="49" charset="-122"/>
                <a:ea typeface="楷体" pitchFamily="49" charset="-122"/>
                <a:sym typeface="Symbol" pitchFamily="18" charset="2"/>
              </a:rPr>
              <a:t>多个同类联接词按从左到右的优先次序运算。</a:t>
            </a:r>
          </a:p>
          <a:p>
            <a:pPr marL="457200" indent="-457200">
              <a:lnSpc>
                <a:spcPct val="110000"/>
              </a:lnSpc>
              <a:spcBef>
                <a:spcPct val="10000"/>
              </a:spcBef>
              <a:spcAft>
                <a:spcPct val="10000"/>
              </a:spcAft>
              <a:buClr>
                <a:srgbClr val="A50021"/>
              </a:buClr>
              <a:buFontTx/>
              <a:buAutoNum type="arabicPeriod"/>
            </a:pPr>
            <a:endParaRPr lang="zh-CN" altLang="en-US" b="1">
              <a:solidFill>
                <a:srgbClr val="0033CC"/>
              </a:solidFill>
              <a:latin typeface="楷体" pitchFamily="49" charset="-122"/>
              <a:ea typeface="楷体" pitchFamily="49" charset="-122"/>
              <a:sym typeface="Symbol" pitchFamily="18" charset="2"/>
            </a:endParaRPr>
          </a:p>
        </p:txBody>
      </p:sp>
      <p:sp>
        <p:nvSpPr>
          <p:cNvPr id="58371" name="标题 1"/>
          <p:cNvSpPr>
            <a:spLocks/>
          </p:cNvSpPr>
          <p:nvPr/>
        </p:nvSpPr>
        <p:spPr bwMode="auto">
          <a:xfrm>
            <a:off x="684213" y="333375"/>
            <a:ext cx="7772400" cy="647700"/>
          </a:xfrm>
          <a:prstGeom prst="rect">
            <a:avLst/>
          </a:prstGeom>
          <a:noFill/>
          <a:ln w="9525">
            <a:noFill/>
            <a:miter lim="800000"/>
            <a:headEnd/>
            <a:tailEnd/>
          </a:ln>
        </p:spPr>
        <p:txBody>
          <a:bodyPr anchor="ctr"/>
          <a:lstStyle/>
          <a:p>
            <a:pPr algn="ctr" eaLnBrk="0" hangingPunct="0"/>
            <a:r>
              <a:rPr lang="zh-CN" altLang="en-US" sz="3600">
                <a:solidFill>
                  <a:srgbClr val="0000FF"/>
                </a:solidFill>
                <a:latin typeface="华文行楷" pitchFamily="2" charset="-122"/>
                <a:ea typeface="华文行楷" pitchFamily="2" charset="-122"/>
              </a:rPr>
              <a:t>命题公式</a:t>
            </a:r>
            <a:r>
              <a:rPr lang="en-US" altLang="zh-CN" sz="3600">
                <a:solidFill>
                  <a:srgbClr val="0000FF"/>
                </a:solidFill>
                <a:latin typeface="华文行楷" pitchFamily="2" charset="-122"/>
                <a:ea typeface="华文行楷" pitchFamily="2" charset="-122"/>
              </a:rPr>
              <a:t>-</a:t>
            </a:r>
            <a:r>
              <a:rPr lang="zh-CN" altLang="en-US" sz="3600">
                <a:solidFill>
                  <a:srgbClr val="0000FF"/>
                </a:solidFill>
                <a:latin typeface="华文行楷" pitchFamily="2" charset="-122"/>
                <a:ea typeface="华文行楷" pitchFamily="2" charset="-122"/>
              </a:rPr>
              <a:t>例</a:t>
            </a:r>
          </a:p>
        </p:txBody>
      </p:sp>
    </p:spTree>
  </p:cSld>
  <p:clrMapOvr>
    <a:masterClrMapping/>
  </p:clrMapOvr>
  <p:transition>
    <p:cover dir="d"/>
    <p:sndAc>
      <p:stSnd>
        <p:snd r:embed="rId2"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396">
                                            <p:txEl>
                                              <p:pRg st="4" end="4"/>
                                            </p:txEl>
                                          </p:spTgt>
                                        </p:tgtEl>
                                        <p:attrNameLst>
                                          <p:attrName>style.visibility</p:attrName>
                                        </p:attrNameLst>
                                      </p:cBhvr>
                                      <p:to>
                                        <p:strVal val="visible"/>
                                      </p:to>
                                    </p:set>
                                    <p:animEffect transition="in" filter="blinds(horizontal)">
                                      <p:cBhvr>
                                        <p:cTn id="7" dur="500"/>
                                        <p:tgtEl>
                                          <p:spTgt spid="16396">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6396">
                                            <p:txEl>
                                              <p:pRg st="5" end="5"/>
                                            </p:txEl>
                                          </p:spTgt>
                                        </p:tgtEl>
                                        <p:attrNameLst>
                                          <p:attrName>style.visibility</p:attrName>
                                        </p:attrNameLst>
                                      </p:cBhvr>
                                      <p:to>
                                        <p:strVal val="visible"/>
                                      </p:to>
                                    </p:set>
                                    <p:animEffect transition="in" filter="blinds(horizontal)">
                                      <p:cBhvr>
                                        <p:cTn id="10" dur="500"/>
                                        <p:tgtEl>
                                          <p:spTgt spid="16396">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6396">
                                            <p:txEl>
                                              <p:pRg st="6" end="6"/>
                                            </p:txEl>
                                          </p:spTgt>
                                        </p:tgtEl>
                                        <p:attrNameLst>
                                          <p:attrName>style.visibility</p:attrName>
                                        </p:attrNameLst>
                                      </p:cBhvr>
                                      <p:to>
                                        <p:strVal val="visible"/>
                                      </p:to>
                                    </p:set>
                                    <p:animEffect transition="in" filter="blinds(horizontal)">
                                      <p:cBhvr>
                                        <p:cTn id="13" dur="500"/>
                                        <p:tgtEl>
                                          <p:spTgt spid="1639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txBox="1">
            <a:spLocks noGrp="1"/>
          </p:cNvSpPr>
          <p:nvPr/>
        </p:nvSpPr>
        <p:spPr bwMode="auto">
          <a:xfrm>
            <a:off x="6553200" y="6245225"/>
            <a:ext cx="1981200" cy="476250"/>
          </a:xfrm>
          <a:prstGeom prst="rect">
            <a:avLst/>
          </a:prstGeom>
          <a:noFill/>
          <a:ln>
            <a:miter lim="800000"/>
            <a:headEnd/>
            <a:tailEnd/>
          </a:ln>
        </p:spPr>
        <p:txBody>
          <a:bodyPr/>
          <a:lstStyle/>
          <a:p>
            <a:pPr algn="r">
              <a:defRPr/>
            </a:pPr>
            <a:fld id="{EF1AF0F8-ACA8-497D-B548-5042054C2330}" type="slidenum">
              <a:rPr kumimoji="0" lang="en-US" altLang="zh-CN" sz="1200">
                <a:solidFill>
                  <a:schemeClr val="tx1"/>
                </a:solidFill>
                <a:latin typeface="+mn-lt"/>
                <a:ea typeface="宋体" pitchFamily="2" charset="-122"/>
                <a:cs typeface="+mn-cs"/>
              </a:rPr>
              <a:pPr algn="r">
                <a:defRPr/>
              </a:pPr>
              <a:t>31</a:t>
            </a:fld>
            <a:endParaRPr kumimoji="0" lang="en-US" altLang="zh-CN" sz="1200">
              <a:solidFill>
                <a:schemeClr val="tx1"/>
              </a:solidFill>
              <a:latin typeface="+mn-lt"/>
              <a:ea typeface="宋体" pitchFamily="2" charset="-122"/>
              <a:cs typeface="+mn-cs"/>
            </a:endParaRPr>
          </a:p>
        </p:txBody>
      </p:sp>
      <p:sp>
        <p:nvSpPr>
          <p:cNvPr id="147459" name="Rectangle 2"/>
          <p:cNvSpPr>
            <a:spLocks noGrp="1" noChangeArrowheads="1"/>
          </p:cNvSpPr>
          <p:nvPr>
            <p:ph type="title" idx="4294967295"/>
          </p:nvPr>
        </p:nvSpPr>
        <p:spPr>
          <a:xfrm>
            <a:off x="684213" y="1989138"/>
            <a:ext cx="8001000" cy="649287"/>
          </a:xfrm>
        </p:spPr>
        <p:txBody>
          <a:bodyPr anchor="b"/>
          <a:lstStyle/>
          <a:p>
            <a:pPr algn="l" eaLnBrk="1" hangingPunct="1"/>
            <a:r>
              <a:rPr lang="en-US" altLang="zh-CN" sz="3400" b="1" smtClean="0">
                <a:solidFill>
                  <a:schemeClr val="tx1"/>
                </a:solidFill>
                <a:latin typeface="楷体_GB2312"/>
                <a:ea typeface="楷体_GB2312"/>
                <a:cs typeface="楷体_GB2312"/>
              </a:rPr>
              <a:t>  </a:t>
            </a:r>
            <a:r>
              <a:rPr lang="zh-CN" altLang="en-US" sz="2400" b="1" smtClean="0">
                <a:solidFill>
                  <a:srgbClr val="0033CC"/>
                </a:solidFill>
                <a:latin typeface="楷体" pitchFamily="49" charset="-122"/>
                <a:ea typeface="楷体" pitchFamily="49" charset="-122"/>
              </a:rPr>
              <a:t>命题公式的值是不确定的。当命题公式中所有的命题变元都代以命题时，命题公式才是命题。</a:t>
            </a:r>
          </a:p>
        </p:txBody>
      </p:sp>
      <p:sp>
        <p:nvSpPr>
          <p:cNvPr id="147460" name="Rectangle 3"/>
          <p:cNvSpPr>
            <a:spLocks noGrp="1" noChangeArrowheads="1"/>
          </p:cNvSpPr>
          <p:nvPr>
            <p:ph type="body" idx="4294967295"/>
          </p:nvPr>
        </p:nvSpPr>
        <p:spPr>
          <a:xfrm>
            <a:off x="611188" y="2997200"/>
            <a:ext cx="7777162" cy="2322513"/>
          </a:xfrm>
        </p:spPr>
        <p:txBody>
          <a:bodyPr/>
          <a:lstStyle/>
          <a:p>
            <a:pPr marL="469900" indent="-469900" eaLnBrk="1" hangingPunct="1">
              <a:buFontTx/>
              <a:buNone/>
            </a:pPr>
            <a:r>
              <a:rPr lang="en-US" altLang="zh-CN" sz="3000" b="1" smtClean="0">
                <a:latin typeface="楷体_GB2312"/>
                <a:ea typeface="楷体_GB2312"/>
                <a:cs typeface="楷体_GB2312"/>
              </a:rPr>
              <a:t>  </a:t>
            </a:r>
            <a:r>
              <a:rPr lang="zh-CN" altLang="en-US" sz="2400" b="1" smtClean="0">
                <a:solidFill>
                  <a:srgbClr val="0033CC"/>
                </a:solidFill>
                <a:latin typeface="楷体" pitchFamily="49" charset="-122"/>
                <a:ea typeface="楷体" pitchFamily="49" charset="-122"/>
              </a:rPr>
              <a:t>即：公式中的所有命题变元用指定的命题（真值）代入（或指派）后，就得到一个公式的值。</a:t>
            </a:r>
          </a:p>
          <a:p>
            <a:pPr marL="469900" indent="-469900" eaLnBrk="1" hangingPunct="1">
              <a:buFontTx/>
              <a:buNone/>
            </a:pPr>
            <a:endParaRPr lang="en-US" altLang="zh-CN" sz="2400" b="1" smtClean="0">
              <a:solidFill>
                <a:srgbClr val="0033CC"/>
              </a:solidFill>
              <a:latin typeface="楷体_GB2312"/>
              <a:ea typeface="楷体_GB2312"/>
              <a:cs typeface="楷体_GB2312"/>
            </a:endParaRPr>
          </a:p>
        </p:txBody>
      </p:sp>
      <p:sp>
        <p:nvSpPr>
          <p:cNvPr id="59396" name="Text Box 5"/>
          <p:cNvSpPr txBox="1">
            <a:spLocks noChangeArrowheads="1"/>
          </p:cNvSpPr>
          <p:nvPr/>
        </p:nvSpPr>
        <p:spPr bwMode="auto">
          <a:xfrm>
            <a:off x="1258888" y="404813"/>
            <a:ext cx="2632075" cy="579437"/>
          </a:xfrm>
          <a:prstGeom prst="rect">
            <a:avLst/>
          </a:prstGeom>
          <a:noFill/>
          <a:ln w="9525">
            <a:noFill/>
            <a:miter lim="800000"/>
            <a:headEnd/>
            <a:tailEnd/>
          </a:ln>
        </p:spPr>
        <p:txBody>
          <a:bodyPr wrap="none">
            <a:spAutoFit/>
          </a:bodyPr>
          <a:lstStyle/>
          <a:p>
            <a:pPr eaLnBrk="0" hangingPunct="0"/>
            <a:r>
              <a:rPr kumimoji="0" lang="zh-CN" altLang="en-US" sz="3200" b="1">
                <a:solidFill>
                  <a:srgbClr val="0033CC"/>
                </a:solidFill>
                <a:latin typeface="Arial" charset="0"/>
                <a:ea typeface="楷体" pitchFamily="49" charset="-122"/>
              </a:rPr>
              <a:t>命题公式的值</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7459"/>
                                        </p:tgtEl>
                                        <p:attrNameLst>
                                          <p:attrName>style.visibility</p:attrName>
                                        </p:attrNameLst>
                                      </p:cBhvr>
                                      <p:to>
                                        <p:strVal val="visible"/>
                                      </p:to>
                                    </p:set>
                                    <p:anim calcmode="lin" valueType="num">
                                      <p:cBhvr additive="base">
                                        <p:cTn id="7" dur="500" fill="hold"/>
                                        <p:tgtEl>
                                          <p:spTgt spid="147459"/>
                                        </p:tgtEl>
                                        <p:attrNameLst>
                                          <p:attrName>ppt_x</p:attrName>
                                        </p:attrNameLst>
                                      </p:cBhvr>
                                      <p:tavLst>
                                        <p:tav tm="0">
                                          <p:val>
                                            <p:strVal val="#ppt_x"/>
                                          </p:val>
                                        </p:tav>
                                        <p:tav tm="100000">
                                          <p:val>
                                            <p:strVal val="#ppt_x"/>
                                          </p:val>
                                        </p:tav>
                                      </p:tavLst>
                                    </p:anim>
                                    <p:anim calcmode="lin" valueType="num">
                                      <p:cBhvr additive="base">
                                        <p:cTn id="8" dur="500" fill="hold"/>
                                        <p:tgtEl>
                                          <p:spTgt spid="14745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7460">
                                            <p:txEl>
                                              <p:pRg st="0" end="0"/>
                                            </p:txEl>
                                          </p:spTgt>
                                        </p:tgtEl>
                                        <p:attrNameLst>
                                          <p:attrName>style.visibility</p:attrName>
                                        </p:attrNameLst>
                                      </p:cBhvr>
                                      <p:to>
                                        <p:strVal val="visible"/>
                                      </p:to>
                                    </p:set>
                                    <p:anim calcmode="lin" valueType="num">
                                      <p:cBhvr additive="base">
                                        <p:cTn id="13" dur="500" fill="hold"/>
                                        <p:tgtEl>
                                          <p:spTgt spid="147460">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746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p:cNvSpPr txBox="1">
            <a:spLocks noGrp="1"/>
          </p:cNvSpPr>
          <p:nvPr/>
        </p:nvSpPr>
        <p:spPr bwMode="auto">
          <a:xfrm>
            <a:off x="6553200" y="6245225"/>
            <a:ext cx="1981200" cy="476250"/>
          </a:xfrm>
          <a:prstGeom prst="rect">
            <a:avLst/>
          </a:prstGeom>
          <a:noFill/>
          <a:ln>
            <a:miter lim="800000"/>
            <a:headEnd/>
            <a:tailEnd/>
          </a:ln>
        </p:spPr>
        <p:txBody>
          <a:bodyPr/>
          <a:lstStyle/>
          <a:p>
            <a:pPr algn="r">
              <a:defRPr/>
            </a:pPr>
            <a:fld id="{3A5074B6-18D8-4F92-BD92-85384556DB55}" type="slidenum">
              <a:rPr kumimoji="0" lang="en-US" altLang="zh-CN" sz="1200">
                <a:solidFill>
                  <a:schemeClr val="tx1"/>
                </a:solidFill>
                <a:latin typeface="+mn-lt"/>
                <a:ea typeface="宋体" pitchFamily="2" charset="-122"/>
                <a:cs typeface="+mn-cs"/>
              </a:rPr>
              <a:pPr algn="r">
                <a:defRPr/>
              </a:pPr>
              <a:t>32</a:t>
            </a:fld>
            <a:endParaRPr kumimoji="0" lang="en-US" altLang="zh-CN" sz="1200">
              <a:solidFill>
                <a:schemeClr val="tx1"/>
              </a:solidFill>
              <a:latin typeface="+mn-lt"/>
              <a:ea typeface="宋体" pitchFamily="2" charset="-122"/>
              <a:cs typeface="+mn-cs"/>
            </a:endParaRPr>
          </a:p>
        </p:txBody>
      </p:sp>
      <p:sp>
        <p:nvSpPr>
          <p:cNvPr id="60418" name="Rectangle 2"/>
          <p:cNvSpPr>
            <a:spLocks noGrp="1" noChangeArrowheads="1"/>
          </p:cNvSpPr>
          <p:nvPr>
            <p:ph type="title" idx="4294967295"/>
          </p:nvPr>
        </p:nvSpPr>
        <p:spPr>
          <a:xfrm>
            <a:off x="323850" y="404813"/>
            <a:ext cx="8001000" cy="485775"/>
          </a:xfrm>
        </p:spPr>
        <p:txBody>
          <a:bodyPr anchor="b"/>
          <a:lstStyle/>
          <a:p>
            <a:pPr marL="914400" indent="-914400" eaLnBrk="1" hangingPunct="1"/>
            <a:r>
              <a:rPr lang="zh-CN" altLang="en-US" sz="3200" b="1" smtClean="0">
                <a:solidFill>
                  <a:srgbClr val="0033CC"/>
                </a:solidFill>
                <a:latin typeface="楷体" pitchFamily="49" charset="-122"/>
                <a:ea typeface="楷体" pitchFamily="49" charset="-122"/>
              </a:rPr>
              <a:t>公式的解释  </a:t>
            </a:r>
            <a:r>
              <a:rPr lang="en-US" altLang="zh-CN" sz="3200" b="1" smtClean="0">
                <a:solidFill>
                  <a:srgbClr val="0033CC"/>
                </a:solidFill>
                <a:latin typeface="楷体" pitchFamily="49" charset="-122"/>
                <a:ea typeface="楷体" pitchFamily="49" charset="-122"/>
              </a:rPr>
              <a:t>(</a:t>
            </a:r>
            <a:r>
              <a:rPr lang="zh-CN" altLang="en-US" sz="3200" b="1" smtClean="0">
                <a:solidFill>
                  <a:srgbClr val="0033CC"/>
                </a:solidFill>
                <a:latin typeface="楷体" pitchFamily="49" charset="-122"/>
                <a:ea typeface="楷体" pitchFamily="49" charset="-122"/>
              </a:rPr>
              <a:t>指派</a:t>
            </a:r>
            <a:r>
              <a:rPr lang="en-US" altLang="zh-CN" sz="3200" b="1" smtClean="0">
                <a:solidFill>
                  <a:srgbClr val="0033CC"/>
                </a:solidFill>
                <a:latin typeface="楷体" pitchFamily="49" charset="-122"/>
                <a:ea typeface="楷体" pitchFamily="49" charset="-122"/>
              </a:rPr>
              <a:t>)</a:t>
            </a:r>
          </a:p>
        </p:txBody>
      </p:sp>
      <p:sp>
        <p:nvSpPr>
          <p:cNvPr id="148484" name="Rectangle 4"/>
          <p:cNvSpPr>
            <a:spLocks noGrp="1" noChangeArrowheads="1"/>
          </p:cNvSpPr>
          <p:nvPr>
            <p:ph type="body" idx="4294967295"/>
          </p:nvPr>
        </p:nvSpPr>
        <p:spPr>
          <a:xfrm>
            <a:off x="395288" y="1052513"/>
            <a:ext cx="8748712" cy="5057775"/>
          </a:xfrm>
        </p:spPr>
        <p:txBody>
          <a:bodyPr/>
          <a:lstStyle/>
          <a:p>
            <a:pPr marL="609600" indent="-609600" eaLnBrk="1" hangingPunct="1">
              <a:lnSpc>
                <a:spcPct val="80000"/>
              </a:lnSpc>
              <a:buFontTx/>
              <a:buNone/>
            </a:pPr>
            <a:endParaRPr lang="en-US" altLang="zh-CN" sz="2800" smtClean="0">
              <a:solidFill>
                <a:schemeClr val="accent1"/>
              </a:solidFill>
              <a:latin typeface="楷体_GB2312"/>
              <a:ea typeface="楷体_GB2312"/>
              <a:cs typeface="楷体_GB2312"/>
            </a:endParaRPr>
          </a:p>
          <a:p>
            <a:pPr marL="609600" indent="-609600" eaLnBrk="1" hangingPunct="1">
              <a:buClr>
                <a:srgbClr val="A50021"/>
              </a:buClr>
              <a:buSzPct val="110000"/>
              <a:buFont typeface="Wingdings" pitchFamily="2" charset="2"/>
              <a:buChar char="l"/>
            </a:pPr>
            <a:r>
              <a:rPr lang="zh-CN" altLang="en-US" sz="2400" b="1" smtClean="0">
                <a:solidFill>
                  <a:srgbClr val="0000CC"/>
                </a:solidFill>
                <a:latin typeface="楷体" pitchFamily="49" charset="-122"/>
                <a:ea typeface="楷体" pitchFamily="49" charset="-122"/>
              </a:rPr>
              <a:t>设</a:t>
            </a:r>
            <a:r>
              <a:rPr lang="en-US" altLang="zh-CN" sz="2400" b="1" smtClean="0">
                <a:solidFill>
                  <a:srgbClr val="0000CC"/>
                </a:solidFill>
                <a:latin typeface="楷体" pitchFamily="49" charset="-122"/>
                <a:ea typeface="楷体" pitchFamily="49" charset="-122"/>
              </a:rPr>
              <a:t>G</a:t>
            </a:r>
            <a:r>
              <a:rPr lang="zh-CN" altLang="en-US" sz="2400" b="1" smtClean="0">
                <a:solidFill>
                  <a:srgbClr val="0000CC"/>
                </a:solidFill>
                <a:latin typeface="楷体" pitchFamily="49" charset="-122"/>
                <a:ea typeface="楷体" pitchFamily="49" charset="-122"/>
              </a:rPr>
              <a:t>是命题公式，</a:t>
            </a:r>
            <a:r>
              <a:rPr lang="en-US" altLang="zh-CN" sz="2400" b="1" smtClean="0">
                <a:solidFill>
                  <a:srgbClr val="0000CC"/>
                </a:solidFill>
                <a:latin typeface="楷体" pitchFamily="49" charset="-122"/>
                <a:ea typeface="楷体" pitchFamily="49" charset="-122"/>
              </a:rPr>
              <a:t>A1</a:t>
            </a:r>
            <a:r>
              <a:rPr lang="zh-CN" altLang="en-US" sz="2400" b="1" smtClean="0">
                <a:solidFill>
                  <a:srgbClr val="0000CC"/>
                </a:solidFill>
                <a:latin typeface="楷体" pitchFamily="49" charset="-122"/>
                <a:ea typeface="楷体" pitchFamily="49" charset="-122"/>
              </a:rPr>
              <a:t>，</a:t>
            </a:r>
            <a:r>
              <a:rPr lang="en-US" altLang="zh-CN" sz="2400" b="1" smtClean="0">
                <a:solidFill>
                  <a:srgbClr val="0000CC"/>
                </a:solidFill>
                <a:latin typeface="楷体" pitchFamily="49" charset="-122"/>
                <a:ea typeface="楷体" pitchFamily="49" charset="-122"/>
              </a:rPr>
              <a:t>A2</a:t>
            </a:r>
            <a:r>
              <a:rPr lang="zh-CN" altLang="en-US" sz="2400" b="1" smtClean="0">
                <a:solidFill>
                  <a:srgbClr val="0000CC"/>
                </a:solidFill>
                <a:latin typeface="楷体" pitchFamily="49" charset="-122"/>
                <a:ea typeface="楷体" pitchFamily="49" charset="-122"/>
              </a:rPr>
              <a:t>，</a:t>
            </a:r>
            <a:r>
              <a:rPr lang="en-US" altLang="zh-CN" sz="2400" b="1" smtClean="0">
                <a:solidFill>
                  <a:srgbClr val="0000CC"/>
                </a:solidFill>
                <a:latin typeface="楷体" pitchFamily="49" charset="-122"/>
                <a:ea typeface="楷体" pitchFamily="49" charset="-122"/>
              </a:rPr>
              <a:t>……An</a:t>
            </a:r>
            <a:r>
              <a:rPr lang="zh-CN" altLang="en-US" sz="2400" b="1" smtClean="0">
                <a:solidFill>
                  <a:srgbClr val="0000CC"/>
                </a:solidFill>
                <a:latin typeface="楷体" pitchFamily="49" charset="-122"/>
                <a:ea typeface="楷体" pitchFamily="49" charset="-122"/>
              </a:rPr>
              <a:t>是出现在</a:t>
            </a:r>
            <a:r>
              <a:rPr lang="en-US" altLang="zh-CN" sz="2400" b="1" smtClean="0">
                <a:solidFill>
                  <a:srgbClr val="0000CC"/>
                </a:solidFill>
                <a:latin typeface="楷体" pitchFamily="49" charset="-122"/>
                <a:ea typeface="楷体" pitchFamily="49" charset="-122"/>
              </a:rPr>
              <a:t>G</a:t>
            </a:r>
            <a:r>
              <a:rPr lang="zh-CN" altLang="en-US" sz="2400" b="1" smtClean="0">
                <a:solidFill>
                  <a:srgbClr val="0000CC"/>
                </a:solidFill>
                <a:latin typeface="楷体" pitchFamily="49" charset="-122"/>
                <a:ea typeface="楷体" pitchFamily="49" charset="-122"/>
              </a:rPr>
              <a:t>中的所有命题变元，指定</a:t>
            </a:r>
            <a:r>
              <a:rPr lang="en-US" altLang="zh-CN" sz="2400" b="1" smtClean="0">
                <a:solidFill>
                  <a:srgbClr val="0000CC"/>
                </a:solidFill>
                <a:latin typeface="楷体" pitchFamily="49" charset="-122"/>
                <a:ea typeface="楷体" pitchFamily="49" charset="-122"/>
              </a:rPr>
              <a:t>A1,A2,……An</a:t>
            </a:r>
            <a:r>
              <a:rPr lang="zh-CN" altLang="en-US" sz="2400" b="1" smtClean="0">
                <a:solidFill>
                  <a:srgbClr val="0000CC"/>
                </a:solidFill>
                <a:latin typeface="楷体" pitchFamily="49" charset="-122"/>
                <a:ea typeface="楷体" pitchFamily="49" charset="-122"/>
              </a:rPr>
              <a:t>的一组真值（</a:t>
            </a:r>
            <a:r>
              <a:rPr lang="en-US" altLang="zh-CN" sz="2400" b="1" smtClean="0">
                <a:solidFill>
                  <a:srgbClr val="0000CC"/>
                </a:solidFill>
                <a:latin typeface="楷体" pitchFamily="49" charset="-122"/>
                <a:ea typeface="楷体" pitchFamily="49" charset="-122"/>
              </a:rPr>
              <a:t>a1,a2,……an)ai</a:t>
            </a:r>
            <a:r>
              <a:rPr lang="en-US" altLang="zh-CN" sz="2400" b="1" smtClean="0">
                <a:solidFill>
                  <a:srgbClr val="0000CC"/>
                </a:solidFill>
                <a:latin typeface="楷体" pitchFamily="49" charset="-122"/>
                <a:ea typeface="楷体" pitchFamily="49" charset="-122"/>
                <a:sym typeface="Symbol" pitchFamily="18" charset="2"/>
              </a:rPr>
              <a:t></a:t>
            </a:r>
            <a:r>
              <a:rPr lang="zh-CN" altLang="en-US" sz="2400" b="1" smtClean="0">
                <a:solidFill>
                  <a:srgbClr val="0000CC"/>
                </a:solidFill>
                <a:latin typeface="楷体" pitchFamily="49" charset="-122"/>
                <a:ea typeface="楷体" pitchFamily="49" charset="-122"/>
                <a:sym typeface="Symbol" pitchFamily="18" charset="2"/>
              </a:rPr>
              <a:t>｛</a:t>
            </a:r>
            <a:r>
              <a:rPr lang="en-US" altLang="zh-CN" sz="2400" b="1" smtClean="0">
                <a:solidFill>
                  <a:srgbClr val="0000CC"/>
                </a:solidFill>
                <a:latin typeface="楷体" pitchFamily="49" charset="-122"/>
                <a:ea typeface="楷体" pitchFamily="49" charset="-122"/>
                <a:sym typeface="Symbol" pitchFamily="18" charset="2"/>
              </a:rPr>
              <a:t>T,F</a:t>
            </a:r>
            <a:r>
              <a:rPr lang="zh-CN" altLang="en-US" sz="2400" b="1" smtClean="0">
                <a:solidFill>
                  <a:srgbClr val="0000CC"/>
                </a:solidFill>
                <a:latin typeface="楷体" pitchFamily="49" charset="-122"/>
                <a:ea typeface="楷体" pitchFamily="49" charset="-122"/>
                <a:sym typeface="Symbol" pitchFamily="18" charset="2"/>
              </a:rPr>
              <a:t>｝</a:t>
            </a:r>
            <a:r>
              <a:rPr lang="en-US" altLang="zh-CN" sz="2400" b="1" smtClean="0">
                <a:solidFill>
                  <a:srgbClr val="0000CC"/>
                </a:solidFill>
                <a:latin typeface="楷体" pitchFamily="49" charset="-122"/>
                <a:ea typeface="楷体" pitchFamily="49" charset="-122"/>
                <a:sym typeface="Symbol" pitchFamily="18" charset="2"/>
              </a:rPr>
              <a:t>,i=1,……n,  </a:t>
            </a:r>
            <a:r>
              <a:rPr lang="zh-CN" altLang="en-US" sz="2400" b="1" smtClean="0">
                <a:solidFill>
                  <a:srgbClr val="0000CC"/>
                </a:solidFill>
                <a:latin typeface="楷体" pitchFamily="49" charset="-122"/>
                <a:ea typeface="楷体" pitchFamily="49" charset="-122"/>
                <a:sym typeface="Symbol" pitchFamily="18" charset="2"/>
              </a:rPr>
              <a:t>则这组真值称为公式</a:t>
            </a:r>
            <a:r>
              <a:rPr lang="en-US" altLang="zh-CN" sz="2400" b="1" smtClean="0">
                <a:solidFill>
                  <a:srgbClr val="0000CC"/>
                </a:solidFill>
                <a:latin typeface="楷体" pitchFamily="49" charset="-122"/>
                <a:ea typeface="楷体" pitchFamily="49" charset="-122"/>
                <a:sym typeface="Symbol" pitchFamily="18" charset="2"/>
              </a:rPr>
              <a:t>G</a:t>
            </a:r>
            <a:r>
              <a:rPr lang="zh-CN" altLang="en-US" sz="2400" b="1" smtClean="0">
                <a:solidFill>
                  <a:srgbClr val="0000CC"/>
                </a:solidFill>
                <a:latin typeface="楷体" pitchFamily="49" charset="-122"/>
                <a:ea typeface="楷体" pitchFamily="49" charset="-122"/>
                <a:sym typeface="Symbol" pitchFamily="18" charset="2"/>
              </a:rPr>
              <a:t>的一个解释。</a:t>
            </a:r>
            <a:r>
              <a:rPr lang="zh-CN" altLang="en-US" sz="2400" b="1" smtClean="0">
                <a:ea typeface="楷体" pitchFamily="49" charset="-122"/>
                <a:sym typeface="Symbol" pitchFamily="18" charset="2"/>
              </a:rPr>
              <a:t>  </a:t>
            </a:r>
          </a:p>
          <a:p>
            <a:pPr marL="609600" indent="-609600" eaLnBrk="1" hangingPunct="1">
              <a:buClr>
                <a:srgbClr val="A50021"/>
              </a:buClr>
              <a:buSzPct val="110000"/>
              <a:buFontTx/>
              <a:buNone/>
            </a:pPr>
            <a:r>
              <a:rPr lang="zh-CN" altLang="en-US" sz="2400" b="1" smtClean="0">
                <a:ea typeface="楷体" pitchFamily="49" charset="-122"/>
                <a:sym typeface="Symbol" pitchFamily="18" charset="2"/>
              </a:rPr>
              <a:t>    如： </a:t>
            </a:r>
            <a:r>
              <a:rPr lang="en-US" altLang="zh-CN" sz="2400" smtClean="0">
                <a:solidFill>
                  <a:srgbClr val="0000CC"/>
                </a:solidFill>
                <a:ea typeface="楷体" pitchFamily="49" charset="-122"/>
              </a:rPr>
              <a:t>(</a:t>
            </a:r>
            <a:r>
              <a:rPr lang="en-US" altLang="zh-CN" sz="2400" smtClean="0">
                <a:solidFill>
                  <a:srgbClr val="0000CC"/>
                </a:solidFill>
                <a:latin typeface="楷体" pitchFamily="49" charset="-122"/>
                <a:ea typeface="楷体" pitchFamily="49" charset="-122"/>
              </a:rPr>
              <a:t>P</a:t>
            </a:r>
            <a:r>
              <a:rPr lang="en-US" altLang="zh-CN" sz="2400" b="1" smtClean="0">
                <a:solidFill>
                  <a:srgbClr val="0000CC"/>
                </a:solidFill>
                <a:latin typeface="楷体" pitchFamily="49" charset="-122"/>
                <a:ea typeface="楷体" pitchFamily="49" charset="-122"/>
                <a:sym typeface="Symbol" pitchFamily="18" charset="2"/>
              </a:rPr>
              <a:t>∧</a:t>
            </a:r>
            <a:r>
              <a:rPr lang="en-US" altLang="zh-CN" sz="2400" smtClean="0">
                <a:solidFill>
                  <a:srgbClr val="0000CC"/>
                </a:solidFill>
                <a:latin typeface="楷体" pitchFamily="49" charset="-122"/>
                <a:ea typeface="楷体" pitchFamily="49" charset="-122"/>
              </a:rPr>
              <a:t>¬Q) </a:t>
            </a:r>
            <a:r>
              <a:rPr lang="zh-CN" altLang="en-US" sz="2400" b="1" smtClean="0">
                <a:solidFill>
                  <a:srgbClr val="0000CC"/>
                </a:solidFill>
                <a:latin typeface="楷体" pitchFamily="49" charset="-122"/>
                <a:ea typeface="楷体" pitchFamily="49" charset="-122"/>
              </a:rPr>
              <a:t>的解释有</a:t>
            </a:r>
            <a:r>
              <a:rPr lang="en-US" altLang="zh-CN" sz="2400" smtClean="0">
                <a:solidFill>
                  <a:srgbClr val="0000CC"/>
                </a:solidFill>
                <a:latin typeface="楷体" pitchFamily="49" charset="-122"/>
                <a:ea typeface="楷体" pitchFamily="49" charset="-122"/>
              </a:rPr>
              <a:t>:(</a:t>
            </a:r>
            <a:r>
              <a:rPr lang="en-US" altLang="zh-CN" sz="2400" smtClean="0">
                <a:solidFill>
                  <a:srgbClr val="0000CC"/>
                </a:solidFill>
                <a:latin typeface="楷体" pitchFamily="49" charset="-122"/>
                <a:ea typeface="楷体" pitchFamily="49" charset="-122"/>
                <a:sym typeface="Wingdings" pitchFamily="2" charset="2"/>
              </a:rPr>
              <a:t>T,T)(T,F),(F,T),(F,F)</a:t>
            </a:r>
            <a:endParaRPr lang="en-US" altLang="zh-CN" sz="2400" b="1" smtClean="0">
              <a:solidFill>
                <a:srgbClr val="0000CC"/>
              </a:solidFill>
              <a:latin typeface="楷体" pitchFamily="49" charset="-122"/>
              <a:ea typeface="楷体" pitchFamily="49" charset="-122"/>
              <a:sym typeface="Symbol" pitchFamily="18" charset="2"/>
            </a:endParaRPr>
          </a:p>
          <a:p>
            <a:pPr marL="609600" indent="-609600" eaLnBrk="1" hangingPunct="1">
              <a:buClr>
                <a:srgbClr val="A50021"/>
              </a:buClr>
              <a:buSzPct val="110000"/>
              <a:buFontTx/>
              <a:buNone/>
            </a:pPr>
            <a:r>
              <a:rPr lang="en-US" altLang="zh-CN" sz="2400" b="1" smtClean="0">
                <a:solidFill>
                  <a:srgbClr val="0000CC"/>
                </a:solidFill>
                <a:latin typeface="楷体" pitchFamily="49" charset="-122"/>
                <a:ea typeface="楷体" pitchFamily="49" charset="-122"/>
                <a:sym typeface="Symbol" pitchFamily="18" charset="2"/>
              </a:rPr>
              <a:t>          </a:t>
            </a:r>
            <a:r>
              <a:rPr lang="zh-CN" altLang="en-US" sz="2400" b="1" smtClean="0">
                <a:solidFill>
                  <a:srgbClr val="0000CC"/>
                </a:solidFill>
                <a:latin typeface="楷体" pitchFamily="49" charset="-122"/>
                <a:ea typeface="楷体" pitchFamily="49" charset="-122"/>
                <a:sym typeface="Symbol" pitchFamily="18" charset="2"/>
              </a:rPr>
              <a:t>或表示为</a:t>
            </a:r>
            <a:r>
              <a:rPr lang="en-US" altLang="zh-CN" sz="2400" b="1" smtClean="0">
                <a:solidFill>
                  <a:srgbClr val="0000CC"/>
                </a:solidFill>
                <a:latin typeface="楷体" pitchFamily="49" charset="-122"/>
                <a:ea typeface="楷体" pitchFamily="49" charset="-122"/>
                <a:sym typeface="Symbol" pitchFamily="18" charset="2"/>
              </a:rPr>
              <a:t>:</a:t>
            </a:r>
            <a:r>
              <a:rPr lang="en-US" altLang="zh-CN" sz="2400" b="1" smtClean="0">
                <a:solidFill>
                  <a:srgbClr val="0000CC"/>
                </a:solidFill>
                <a:latin typeface="楷体" pitchFamily="49" charset="-122"/>
                <a:ea typeface="楷体" pitchFamily="49" charset="-122"/>
                <a:sym typeface="Wingdings" pitchFamily="2" charset="2"/>
              </a:rPr>
              <a:t>(1,1),(1,0),(0,1),(0,0)</a:t>
            </a:r>
            <a:endParaRPr lang="en-US" altLang="zh-CN" sz="2400" b="1" smtClean="0">
              <a:solidFill>
                <a:srgbClr val="0000CC"/>
              </a:solidFill>
              <a:latin typeface="楷体" pitchFamily="49" charset="-122"/>
              <a:ea typeface="楷体" pitchFamily="49" charset="-122"/>
              <a:sym typeface="Symbol" pitchFamily="18" charset="2"/>
            </a:endParaRPr>
          </a:p>
        </p:txBody>
      </p:sp>
      <p:sp>
        <p:nvSpPr>
          <p:cNvPr id="59397" name="Rectangle 5"/>
          <p:cNvSpPr>
            <a:spLocks noChangeArrowheads="1"/>
          </p:cNvSpPr>
          <p:nvPr/>
        </p:nvSpPr>
        <p:spPr bwMode="auto">
          <a:xfrm>
            <a:off x="466725" y="4221163"/>
            <a:ext cx="8326438" cy="1171575"/>
          </a:xfrm>
          <a:prstGeom prst="rect">
            <a:avLst/>
          </a:prstGeom>
          <a:noFill/>
          <a:ln w="9525">
            <a:noFill/>
            <a:miter lim="800000"/>
            <a:headEnd/>
            <a:tailEnd/>
          </a:ln>
        </p:spPr>
        <p:txBody>
          <a:bodyPr/>
          <a:lstStyle/>
          <a:p>
            <a:pPr marL="469900" indent="-469900">
              <a:spcBef>
                <a:spcPct val="20000"/>
              </a:spcBef>
              <a:buClr>
                <a:srgbClr val="A50021"/>
              </a:buClr>
              <a:buSzPct val="110000"/>
              <a:buFont typeface="Wingdings" pitchFamily="2" charset="2"/>
              <a:buChar char="l"/>
            </a:pPr>
            <a:r>
              <a:rPr lang="en-US" altLang="zh-CN" b="1">
                <a:solidFill>
                  <a:srgbClr val="0000CC"/>
                </a:solidFill>
                <a:latin typeface="楷体" pitchFamily="49" charset="-122"/>
                <a:ea typeface="楷体" pitchFamily="49" charset="-122"/>
                <a:sym typeface="Symbol" pitchFamily="18" charset="2"/>
              </a:rPr>
              <a:t>n(n1)</a:t>
            </a:r>
            <a:r>
              <a:rPr lang="zh-CN" altLang="en-US" b="1">
                <a:solidFill>
                  <a:srgbClr val="0000CC"/>
                </a:solidFill>
                <a:latin typeface="楷体" pitchFamily="49" charset="-122"/>
                <a:ea typeface="楷体" pitchFamily="49" charset="-122"/>
                <a:sym typeface="Symbol" pitchFamily="18" charset="2"/>
              </a:rPr>
              <a:t>个命题变元的公式共有</a:t>
            </a:r>
            <a:r>
              <a:rPr lang="en-US" altLang="zh-CN" b="1">
                <a:solidFill>
                  <a:srgbClr val="CC0099"/>
                </a:solidFill>
                <a:latin typeface="楷体" pitchFamily="49" charset="-122"/>
                <a:ea typeface="楷体" pitchFamily="49" charset="-122"/>
                <a:sym typeface="Symbol" pitchFamily="18" charset="2"/>
              </a:rPr>
              <a:t>2</a:t>
            </a:r>
            <a:r>
              <a:rPr lang="en-US" altLang="zh-CN" b="1" baseline="30000">
                <a:solidFill>
                  <a:srgbClr val="CC0099"/>
                </a:solidFill>
                <a:latin typeface="楷体" pitchFamily="49" charset="-122"/>
                <a:ea typeface="楷体" pitchFamily="49" charset="-122"/>
                <a:sym typeface="Symbol" pitchFamily="18" charset="2"/>
              </a:rPr>
              <a:t>n</a:t>
            </a:r>
            <a:r>
              <a:rPr lang="zh-CN" altLang="en-US" b="1">
                <a:solidFill>
                  <a:srgbClr val="0000CC"/>
                </a:solidFill>
                <a:latin typeface="楷体" pitchFamily="49" charset="-122"/>
                <a:ea typeface="楷体" pitchFamily="49" charset="-122"/>
                <a:sym typeface="Symbol" pitchFamily="18" charset="2"/>
              </a:rPr>
              <a:t>个不同的解释。</a:t>
            </a:r>
          </a:p>
          <a:p>
            <a:pPr marL="469900" indent="-469900">
              <a:spcBef>
                <a:spcPct val="20000"/>
              </a:spcBef>
              <a:buClr>
                <a:srgbClr val="A50021"/>
              </a:buClr>
              <a:buSzPct val="110000"/>
              <a:buFont typeface="Wingdings" pitchFamily="2" charset="2"/>
              <a:buChar char="l"/>
            </a:pPr>
            <a:endParaRPr lang="en-US" altLang="zh-CN" b="1">
              <a:solidFill>
                <a:srgbClr val="0000CC"/>
              </a:solidFill>
              <a:latin typeface="楷体" pitchFamily="49" charset="-122"/>
              <a:ea typeface="楷体" pitchFamily="49" charset="-122"/>
            </a:endParaRPr>
          </a:p>
        </p:txBody>
      </p:sp>
      <p:sp>
        <p:nvSpPr>
          <p:cNvPr id="148486" name="Text Box 6"/>
          <p:cNvSpPr txBox="1">
            <a:spLocks noChangeArrowheads="1"/>
          </p:cNvSpPr>
          <p:nvPr/>
        </p:nvSpPr>
        <p:spPr bwMode="auto">
          <a:xfrm>
            <a:off x="466725" y="5229225"/>
            <a:ext cx="8497888" cy="1260475"/>
          </a:xfrm>
          <a:prstGeom prst="rect">
            <a:avLst/>
          </a:prstGeom>
          <a:noFill/>
          <a:ln w="9525">
            <a:noFill/>
            <a:miter lim="800000"/>
            <a:headEnd/>
            <a:tailEnd/>
          </a:ln>
        </p:spPr>
        <p:txBody>
          <a:bodyPr>
            <a:spAutoFit/>
          </a:bodyPr>
          <a:lstStyle/>
          <a:p>
            <a:pPr marL="469900" indent="-469900">
              <a:spcBef>
                <a:spcPct val="20000"/>
              </a:spcBef>
              <a:buClr>
                <a:srgbClr val="A50021"/>
              </a:buClr>
              <a:buSzPct val="110000"/>
              <a:buFont typeface="Wingdings" pitchFamily="2" charset="2"/>
              <a:buChar char="l"/>
            </a:pPr>
            <a:r>
              <a:rPr lang="zh-CN" altLang="en-US" b="1">
                <a:solidFill>
                  <a:srgbClr val="0000CC"/>
                </a:solidFill>
                <a:latin typeface="楷体" pitchFamily="49" charset="-122"/>
                <a:ea typeface="楷体" pitchFamily="49" charset="-122"/>
                <a:sym typeface="Symbol" pitchFamily="18" charset="2"/>
              </a:rPr>
              <a:t>可以采用真值表的方法，列出一个命题公式的所有解释及对应的值。形成该公式的真值表</a:t>
            </a:r>
            <a:r>
              <a:rPr lang="en-US" altLang="zh-CN" b="1">
                <a:solidFill>
                  <a:srgbClr val="0000CC"/>
                </a:solidFill>
                <a:latin typeface="楷体" pitchFamily="49" charset="-122"/>
                <a:ea typeface="楷体" pitchFamily="49" charset="-122"/>
                <a:sym typeface="Symbol" pitchFamily="18" charset="2"/>
              </a:rPr>
              <a:t>.</a:t>
            </a:r>
          </a:p>
          <a:p>
            <a:pPr marL="469900" indent="-469900">
              <a:spcBef>
                <a:spcPct val="20000"/>
              </a:spcBef>
              <a:buClr>
                <a:srgbClr val="A50021"/>
              </a:buClr>
              <a:buSzPct val="110000"/>
              <a:buFont typeface="Wingdings" pitchFamily="2" charset="2"/>
              <a:buChar char="l"/>
            </a:pPr>
            <a:endParaRPr lang="en-US" altLang="zh-CN" b="1">
              <a:solidFill>
                <a:srgbClr val="0000CC"/>
              </a:solidFill>
              <a:latin typeface="楷体" pitchFamily="49" charset="-122"/>
              <a:ea typeface="楷体" pitchFamily="49" charset="-122"/>
            </a:endParaRPr>
          </a:p>
        </p:txBody>
      </p:sp>
    </p:spTree>
  </p:cSld>
  <p:clrMapOvr>
    <a:masterClrMapping/>
  </p:clrMapOvr>
  <p:transition>
    <p:cover dir="d"/>
    <p:sndAc>
      <p:stSnd>
        <p:snd r:embed="rId2"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8484">
                                            <p:txEl>
                                              <p:pRg st="1" end="1"/>
                                            </p:txEl>
                                          </p:spTgt>
                                        </p:tgtEl>
                                        <p:attrNameLst>
                                          <p:attrName>style.visibility</p:attrName>
                                        </p:attrNameLst>
                                      </p:cBhvr>
                                      <p:to>
                                        <p:strVal val="visible"/>
                                      </p:to>
                                    </p:set>
                                    <p:anim calcmode="lin" valueType="num">
                                      <p:cBhvr additive="base">
                                        <p:cTn id="7" dur="500" fill="hold"/>
                                        <p:tgtEl>
                                          <p:spTgt spid="14848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848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8484">
                                            <p:txEl>
                                              <p:pRg st="2" end="2"/>
                                            </p:txEl>
                                          </p:spTgt>
                                        </p:tgtEl>
                                        <p:attrNameLst>
                                          <p:attrName>style.visibility</p:attrName>
                                        </p:attrNameLst>
                                      </p:cBhvr>
                                      <p:to>
                                        <p:strVal val="visible"/>
                                      </p:to>
                                    </p:set>
                                    <p:anim calcmode="lin" valueType="num">
                                      <p:cBhvr additive="base">
                                        <p:cTn id="13" dur="500" fill="hold"/>
                                        <p:tgtEl>
                                          <p:spTgt spid="14848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8484">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48484">
                                            <p:txEl>
                                              <p:pRg st="3" end="3"/>
                                            </p:txEl>
                                          </p:spTgt>
                                        </p:tgtEl>
                                        <p:attrNameLst>
                                          <p:attrName>style.visibility</p:attrName>
                                        </p:attrNameLst>
                                      </p:cBhvr>
                                      <p:to>
                                        <p:strVal val="visible"/>
                                      </p:to>
                                    </p:set>
                                    <p:anim calcmode="lin" valueType="num">
                                      <p:cBhvr additive="base">
                                        <p:cTn id="17" dur="500" fill="hold"/>
                                        <p:tgtEl>
                                          <p:spTgt spid="148484">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4848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9397">
                                            <p:txEl>
                                              <p:pRg st="0" end="0"/>
                                            </p:txEl>
                                          </p:spTgt>
                                        </p:tgtEl>
                                        <p:attrNameLst>
                                          <p:attrName>style.visibility</p:attrName>
                                        </p:attrNameLst>
                                      </p:cBhvr>
                                      <p:to>
                                        <p:strVal val="visible"/>
                                      </p:to>
                                    </p:set>
                                    <p:anim calcmode="lin" valueType="num">
                                      <p:cBhvr additive="base">
                                        <p:cTn id="23" dur="500" fill="hold"/>
                                        <p:tgtEl>
                                          <p:spTgt spid="59397">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939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48486">
                                            <p:txEl>
                                              <p:pRg st="0" end="0"/>
                                            </p:txEl>
                                          </p:spTgt>
                                        </p:tgtEl>
                                        <p:attrNameLst>
                                          <p:attrName>style.visibility</p:attrName>
                                        </p:attrNameLst>
                                      </p:cBhvr>
                                      <p:to>
                                        <p:strVal val="visible"/>
                                      </p:to>
                                    </p:set>
                                    <p:anim calcmode="lin" valueType="num">
                                      <p:cBhvr additive="base">
                                        <p:cTn id="29" dur="500" fill="hold"/>
                                        <p:tgtEl>
                                          <p:spTgt spid="148486">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4848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灯片编号占位符 5"/>
          <p:cNvSpPr txBox="1">
            <a:spLocks noGrp="1"/>
          </p:cNvSpPr>
          <p:nvPr/>
        </p:nvSpPr>
        <p:spPr bwMode="auto">
          <a:xfrm>
            <a:off x="6553200" y="6245225"/>
            <a:ext cx="1981200" cy="476250"/>
          </a:xfrm>
          <a:prstGeom prst="rect">
            <a:avLst/>
          </a:prstGeom>
          <a:noFill/>
          <a:ln>
            <a:miter lim="800000"/>
            <a:headEnd/>
            <a:tailEnd/>
          </a:ln>
        </p:spPr>
        <p:txBody>
          <a:bodyPr/>
          <a:lstStyle/>
          <a:p>
            <a:pPr algn="r">
              <a:defRPr/>
            </a:pPr>
            <a:fld id="{65522B52-200F-41BB-8BD9-A96A3D6654A2}" type="slidenum">
              <a:rPr kumimoji="0" lang="en-US" altLang="zh-CN" sz="1200">
                <a:solidFill>
                  <a:schemeClr val="tx1"/>
                </a:solidFill>
                <a:latin typeface="+mn-lt"/>
                <a:ea typeface="宋体" pitchFamily="2" charset="-122"/>
                <a:cs typeface="+mn-cs"/>
              </a:rPr>
              <a:pPr algn="r">
                <a:defRPr/>
              </a:pPr>
              <a:t>33</a:t>
            </a:fld>
            <a:endParaRPr kumimoji="0" lang="en-US" altLang="zh-CN" sz="1200">
              <a:solidFill>
                <a:schemeClr val="tx1"/>
              </a:solidFill>
              <a:latin typeface="+mn-lt"/>
              <a:ea typeface="宋体" pitchFamily="2" charset="-122"/>
              <a:cs typeface="+mn-cs"/>
            </a:endParaRPr>
          </a:p>
        </p:txBody>
      </p:sp>
      <p:graphicFrame>
        <p:nvGraphicFramePr>
          <p:cNvPr id="149507" name="Group 53"/>
          <p:cNvGraphicFramePr>
            <a:graphicFrameLocks noGrp="1"/>
          </p:cNvGraphicFramePr>
          <p:nvPr/>
        </p:nvGraphicFramePr>
        <p:xfrm>
          <a:off x="1835150" y="2276475"/>
          <a:ext cx="4343400" cy="2362200"/>
        </p:xfrm>
        <a:graphic>
          <a:graphicData uri="http://schemas.openxmlformats.org/drawingml/2006/table">
            <a:tbl>
              <a:tblPr/>
              <a:tblGrid>
                <a:gridCol w="1447800"/>
                <a:gridCol w="1519238"/>
                <a:gridCol w="1376362"/>
              </a:tblGrid>
              <a:tr h="484188">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1" i="0" u="none" strike="noStrike" cap="none" normalizeH="0" baseline="0" smtClean="0">
                          <a:ln>
                            <a:noFill/>
                          </a:ln>
                          <a:solidFill>
                            <a:schemeClr val="tx1"/>
                          </a:solidFill>
                          <a:effectLst/>
                          <a:latin typeface="Times New Roman" pitchFamily="18" charset="0"/>
                          <a:ea typeface="楷体_GB2312"/>
                          <a:cs typeface="楷体_GB2312"/>
                        </a:rPr>
                        <a:t>Ｐ</a:t>
                      </a:r>
                    </a:p>
                  </a:txBody>
                  <a:tcPr marL="38100" marR="38100" marT="19050" marB="19050" anchor="ct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1" i="0" u="none" strike="noStrike" cap="none" normalizeH="0" baseline="0" smtClean="0">
                          <a:ln>
                            <a:noFill/>
                          </a:ln>
                          <a:solidFill>
                            <a:schemeClr val="tx1"/>
                          </a:solidFill>
                          <a:effectLst/>
                          <a:latin typeface="Times New Roman" pitchFamily="18" charset="0"/>
                          <a:ea typeface="楷体_GB2312"/>
                          <a:cs typeface="楷体_GB2312"/>
                        </a:rPr>
                        <a:t>Ｑ</a:t>
                      </a:r>
                    </a:p>
                  </a:txBody>
                  <a:tcPr marL="38100" marR="38100"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1" i="0" u="none" strike="noStrike" cap="none" normalizeH="0" baseline="0" smtClean="0">
                          <a:ln>
                            <a:noFill/>
                          </a:ln>
                          <a:solidFill>
                            <a:schemeClr val="tx1"/>
                          </a:solidFill>
                          <a:effectLst/>
                          <a:latin typeface="宋体" charset="-122"/>
                          <a:ea typeface="楷体_GB2312"/>
                          <a:cs typeface="楷体_GB2312"/>
                        </a:rPr>
                        <a:t>Ｐ</a:t>
                      </a:r>
                      <a:r>
                        <a:rPr kumimoji="1" lang="zh-CN" altLang="en-US" sz="2800" b="1" i="0" u="none" strike="noStrike" cap="none" normalizeH="0" baseline="0" smtClean="0">
                          <a:ln>
                            <a:noFill/>
                          </a:ln>
                          <a:solidFill>
                            <a:schemeClr val="tx1"/>
                          </a:solidFill>
                          <a:effectLst/>
                          <a:latin typeface="宋体" charset="-122"/>
                          <a:ea typeface="楷体_GB2312"/>
                          <a:cs typeface="楷体_GB2312"/>
                          <a:sym typeface="Symbol" pitchFamily="18" charset="2"/>
                        </a:rPr>
                        <a:t>Ｑ</a:t>
                      </a:r>
                    </a:p>
                  </a:txBody>
                  <a:tcPr marL="38100" marR="38100"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5138">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1" i="0" u="none" strike="noStrike" cap="none" normalizeH="0" baseline="0" smtClean="0">
                          <a:ln>
                            <a:noFill/>
                          </a:ln>
                          <a:solidFill>
                            <a:srgbClr val="0000CC"/>
                          </a:solidFill>
                          <a:effectLst/>
                          <a:latin typeface="Times New Roman" pitchFamily="18" charset="0"/>
                          <a:ea typeface="楷体_GB2312"/>
                          <a:cs typeface="楷体_GB2312"/>
                        </a:rPr>
                        <a:t>０</a:t>
                      </a:r>
                    </a:p>
                  </a:txBody>
                  <a:tcPr marL="38100" marR="38100" marT="19050" marB="19050" anchor="ct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1" i="0" u="none" strike="noStrike" cap="none" normalizeH="0" baseline="0" smtClean="0">
                          <a:ln>
                            <a:noFill/>
                          </a:ln>
                          <a:solidFill>
                            <a:srgbClr val="0000CC"/>
                          </a:solidFill>
                          <a:effectLst/>
                          <a:latin typeface="Times New Roman" pitchFamily="18" charset="0"/>
                          <a:ea typeface="楷体_GB2312"/>
                          <a:cs typeface="楷体_GB2312"/>
                        </a:rPr>
                        <a:t>０</a:t>
                      </a:r>
                    </a:p>
                  </a:txBody>
                  <a:tcPr marL="38100" marR="38100"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1" i="0" u="none" strike="noStrike" cap="none" normalizeH="0" baseline="0" smtClean="0">
                          <a:ln>
                            <a:noFill/>
                          </a:ln>
                          <a:solidFill>
                            <a:schemeClr val="tx1"/>
                          </a:solidFill>
                          <a:effectLst/>
                          <a:latin typeface="Times New Roman" pitchFamily="18" charset="0"/>
                          <a:ea typeface="楷体_GB2312"/>
                          <a:cs typeface="楷体_GB2312"/>
                        </a:rPr>
                        <a:t>１</a:t>
                      </a:r>
                    </a:p>
                  </a:txBody>
                  <a:tcPr marL="38100" marR="38100"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5138">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1" i="0" u="none" strike="noStrike" cap="none" normalizeH="0" baseline="0" smtClean="0">
                          <a:ln>
                            <a:noFill/>
                          </a:ln>
                          <a:solidFill>
                            <a:srgbClr val="0000CC"/>
                          </a:solidFill>
                          <a:effectLst/>
                          <a:latin typeface="Times New Roman" pitchFamily="18" charset="0"/>
                          <a:ea typeface="楷体_GB2312"/>
                          <a:cs typeface="楷体_GB2312"/>
                        </a:rPr>
                        <a:t>０</a:t>
                      </a:r>
                    </a:p>
                  </a:txBody>
                  <a:tcPr marL="38100" marR="38100" marT="19050" marB="19050" anchor="ct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1" i="0" u="none" strike="noStrike" cap="none" normalizeH="0" baseline="0" smtClean="0">
                          <a:ln>
                            <a:noFill/>
                          </a:ln>
                          <a:solidFill>
                            <a:srgbClr val="0000CC"/>
                          </a:solidFill>
                          <a:effectLst/>
                          <a:latin typeface="Times New Roman" pitchFamily="18" charset="0"/>
                          <a:ea typeface="楷体_GB2312"/>
                          <a:cs typeface="楷体_GB2312"/>
                        </a:rPr>
                        <a:t>１</a:t>
                      </a:r>
                    </a:p>
                  </a:txBody>
                  <a:tcPr marL="38100" marR="38100"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1" i="0" u="none" strike="noStrike" cap="none" normalizeH="0" baseline="0" smtClean="0">
                          <a:ln>
                            <a:noFill/>
                          </a:ln>
                          <a:solidFill>
                            <a:schemeClr val="tx1"/>
                          </a:solidFill>
                          <a:effectLst/>
                          <a:latin typeface="Times New Roman" pitchFamily="18" charset="0"/>
                          <a:ea typeface="楷体_GB2312"/>
                          <a:cs typeface="楷体_GB2312"/>
                        </a:rPr>
                        <a:t>１</a:t>
                      </a:r>
                    </a:p>
                  </a:txBody>
                  <a:tcPr marL="38100" marR="38100"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5138">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1" i="0" u="none" strike="noStrike" cap="none" normalizeH="0" baseline="0" smtClean="0">
                          <a:ln>
                            <a:noFill/>
                          </a:ln>
                          <a:solidFill>
                            <a:schemeClr val="tx1"/>
                          </a:solidFill>
                          <a:effectLst/>
                          <a:latin typeface="Times New Roman" pitchFamily="18" charset="0"/>
                          <a:ea typeface="楷体_GB2312"/>
                          <a:cs typeface="楷体_GB2312"/>
                        </a:rPr>
                        <a:t>１</a:t>
                      </a:r>
                    </a:p>
                  </a:txBody>
                  <a:tcPr marL="38100" marR="38100" marT="19050" marB="19050" anchor="ct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1" i="0" u="none" strike="noStrike" cap="none" normalizeH="0" baseline="0" smtClean="0">
                          <a:ln>
                            <a:noFill/>
                          </a:ln>
                          <a:solidFill>
                            <a:schemeClr val="tx1"/>
                          </a:solidFill>
                          <a:effectLst/>
                          <a:latin typeface="Times New Roman" pitchFamily="18" charset="0"/>
                          <a:ea typeface="楷体_GB2312"/>
                          <a:cs typeface="楷体_GB2312"/>
                        </a:rPr>
                        <a:t>０</a:t>
                      </a:r>
                    </a:p>
                  </a:txBody>
                  <a:tcPr marL="38100" marR="38100"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1" i="0" u="none" strike="noStrike" cap="none" normalizeH="0" baseline="0" smtClean="0">
                          <a:ln>
                            <a:noFill/>
                          </a:ln>
                          <a:solidFill>
                            <a:schemeClr val="tx1"/>
                          </a:solidFill>
                          <a:effectLst/>
                          <a:latin typeface="Times New Roman" pitchFamily="18" charset="0"/>
                          <a:ea typeface="楷体_GB2312"/>
                          <a:cs typeface="楷体_GB2312"/>
                        </a:rPr>
                        <a:t>０</a:t>
                      </a:r>
                    </a:p>
                  </a:txBody>
                  <a:tcPr marL="38100" marR="38100"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260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1" i="0" u="none" strike="noStrike" cap="none" normalizeH="0" baseline="0" smtClean="0">
                          <a:ln>
                            <a:noFill/>
                          </a:ln>
                          <a:solidFill>
                            <a:srgbClr val="0000CC"/>
                          </a:solidFill>
                          <a:effectLst/>
                          <a:latin typeface="Times New Roman" pitchFamily="18" charset="0"/>
                          <a:ea typeface="楷体_GB2312"/>
                          <a:cs typeface="楷体_GB2312"/>
                        </a:rPr>
                        <a:t>１</a:t>
                      </a:r>
                    </a:p>
                  </a:txBody>
                  <a:tcPr marL="38100" marR="38100" marT="19050" marB="19050" anchor="ct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1" i="0" u="none" strike="noStrike" cap="none" normalizeH="0" baseline="0" smtClean="0">
                          <a:ln>
                            <a:noFill/>
                          </a:ln>
                          <a:solidFill>
                            <a:srgbClr val="0000CC"/>
                          </a:solidFill>
                          <a:effectLst/>
                          <a:latin typeface="Times New Roman" pitchFamily="18" charset="0"/>
                          <a:ea typeface="楷体_GB2312"/>
                          <a:cs typeface="楷体_GB2312"/>
                        </a:rPr>
                        <a:t>１</a:t>
                      </a:r>
                    </a:p>
                  </a:txBody>
                  <a:tcPr marL="38100" marR="38100"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1" i="0" u="none" strike="noStrike" cap="none" normalizeH="0" baseline="0" smtClean="0">
                          <a:ln>
                            <a:noFill/>
                          </a:ln>
                          <a:solidFill>
                            <a:schemeClr val="tx1"/>
                          </a:solidFill>
                          <a:effectLst/>
                          <a:latin typeface="Times New Roman" pitchFamily="18" charset="0"/>
                          <a:ea typeface="楷体_GB2312"/>
                          <a:cs typeface="楷体_GB2312"/>
                        </a:rPr>
                        <a:t>１</a:t>
                      </a:r>
                    </a:p>
                  </a:txBody>
                  <a:tcPr marL="38100" marR="38100"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9533" name="Rectangle 40"/>
          <p:cNvSpPr>
            <a:spLocks noGrp="1" noChangeArrowheads="1"/>
          </p:cNvSpPr>
          <p:nvPr>
            <p:ph type="body" idx="4294967295"/>
          </p:nvPr>
        </p:nvSpPr>
        <p:spPr>
          <a:xfrm>
            <a:off x="827088" y="1268413"/>
            <a:ext cx="7812087" cy="1368425"/>
          </a:xfrm>
        </p:spPr>
        <p:txBody>
          <a:bodyPr/>
          <a:lstStyle/>
          <a:p>
            <a:pPr marL="469900" indent="-469900" eaLnBrk="1" hangingPunct="1">
              <a:lnSpc>
                <a:spcPct val="80000"/>
              </a:lnSpc>
              <a:buClr>
                <a:srgbClr val="A50021"/>
              </a:buClr>
              <a:buSzPct val="110000"/>
              <a:buFont typeface="Wingdings" pitchFamily="2" charset="2"/>
              <a:buChar char="ü"/>
            </a:pPr>
            <a:r>
              <a:rPr lang="zh-CN" altLang="en-US" sz="3000" b="1" smtClean="0">
                <a:ea typeface="楷体" pitchFamily="49" charset="-122"/>
                <a:sym typeface="Symbol" pitchFamily="18" charset="2"/>
              </a:rPr>
              <a:t>公式：</a:t>
            </a:r>
            <a:r>
              <a:rPr lang="zh-CN" altLang="en-US" sz="3000" b="1" smtClean="0">
                <a:solidFill>
                  <a:srgbClr val="0000CC"/>
                </a:solidFill>
                <a:ea typeface="楷体" pitchFamily="49" charset="-122"/>
              </a:rPr>
              <a:t>Ｐ</a:t>
            </a:r>
            <a:r>
              <a:rPr lang="zh-CN" altLang="en-US" sz="3000" b="1" smtClean="0">
                <a:solidFill>
                  <a:srgbClr val="0000CC"/>
                </a:solidFill>
                <a:ea typeface="楷体" pitchFamily="49" charset="-122"/>
                <a:sym typeface="Symbol" pitchFamily="18" charset="2"/>
              </a:rPr>
              <a:t>Ｑ的真值表</a:t>
            </a:r>
            <a:endParaRPr lang="en-US" altLang="zh-CN" b="1" smtClean="0">
              <a:ea typeface="楷体" pitchFamily="49" charset="-122"/>
            </a:endParaRPr>
          </a:p>
        </p:txBody>
      </p:sp>
      <p:sp>
        <p:nvSpPr>
          <p:cNvPr id="61469" name="Rectangle 45"/>
          <p:cNvSpPr>
            <a:spLocks noChangeArrowheads="1"/>
          </p:cNvSpPr>
          <p:nvPr/>
        </p:nvSpPr>
        <p:spPr bwMode="auto">
          <a:xfrm>
            <a:off x="971550" y="5157788"/>
            <a:ext cx="7239000" cy="519112"/>
          </a:xfrm>
          <a:prstGeom prst="rect">
            <a:avLst/>
          </a:prstGeom>
          <a:noFill/>
          <a:ln w="9525">
            <a:noFill/>
            <a:miter lim="800000"/>
            <a:headEnd/>
            <a:tailEnd/>
          </a:ln>
        </p:spPr>
        <p:txBody>
          <a:bodyPr>
            <a:spAutoFit/>
          </a:bodyPr>
          <a:lstStyle/>
          <a:p>
            <a:pPr>
              <a:spcBef>
                <a:spcPct val="20000"/>
              </a:spcBef>
              <a:buClr>
                <a:srgbClr val="A50021"/>
              </a:buClr>
              <a:buFont typeface="Wingdings" pitchFamily="2" charset="2"/>
              <a:buNone/>
            </a:pPr>
            <a:r>
              <a:rPr lang="en-US" altLang="zh-CN" sz="2800" b="1">
                <a:solidFill>
                  <a:schemeClr val="tx1"/>
                </a:solidFill>
                <a:sym typeface="Symbol" pitchFamily="18" charset="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9533">
                                            <p:txEl>
                                              <p:pRg st="0" end="0"/>
                                            </p:txEl>
                                          </p:spTgt>
                                        </p:tgtEl>
                                        <p:attrNameLst>
                                          <p:attrName>style.visibility</p:attrName>
                                        </p:attrNameLst>
                                      </p:cBhvr>
                                      <p:to>
                                        <p:strVal val="visible"/>
                                      </p:to>
                                    </p:set>
                                    <p:anim calcmode="lin" valueType="num">
                                      <p:cBhvr additive="base">
                                        <p:cTn id="7" dur="500" fill="hold"/>
                                        <p:tgtEl>
                                          <p:spTgt spid="14953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953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9507"/>
                                        </p:tgtEl>
                                        <p:attrNameLst>
                                          <p:attrName>style.visibility</p:attrName>
                                        </p:attrNameLst>
                                      </p:cBhvr>
                                      <p:to>
                                        <p:strVal val="visible"/>
                                      </p:to>
                                    </p:set>
                                    <p:anim calcmode="lin" valueType="num">
                                      <p:cBhvr additive="base">
                                        <p:cTn id="13" dur="500" fill="hold"/>
                                        <p:tgtEl>
                                          <p:spTgt spid="149507"/>
                                        </p:tgtEl>
                                        <p:attrNameLst>
                                          <p:attrName>ppt_x</p:attrName>
                                        </p:attrNameLst>
                                      </p:cBhvr>
                                      <p:tavLst>
                                        <p:tav tm="0">
                                          <p:val>
                                            <p:strVal val="#ppt_x"/>
                                          </p:val>
                                        </p:tav>
                                        <p:tav tm="100000">
                                          <p:val>
                                            <p:strVal val="#ppt_x"/>
                                          </p:val>
                                        </p:tav>
                                      </p:tavLst>
                                    </p:anim>
                                    <p:anim calcmode="lin" valueType="num">
                                      <p:cBhvr additive="base">
                                        <p:cTn id="14" dur="500" fill="hold"/>
                                        <p:tgtEl>
                                          <p:spTgt spid="1495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 name="灯片编号占位符 6"/>
          <p:cNvSpPr txBox="1">
            <a:spLocks noGrp="1"/>
          </p:cNvSpPr>
          <p:nvPr/>
        </p:nvSpPr>
        <p:spPr bwMode="auto">
          <a:xfrm>
            <a:off x="6553200" y="6245225"/>
            <a:ext cx="1981200" cy="476250"/>
          </a:xfrm>
          <a:prstGeom prst="rect">
            <a:avLst/>
          </a:prstGeom>
          <a:noFill/>
          <a:ln>
            <a:miter lim="800000"/>
            <a:headEnd/>
            <a:tailEnd/>
          </a:ln>
        </p:spPr>
        <p:txBody>
          <a:bodyPr/>
          <a:lstStyle/>
          <a:p>
            <a:pPr algn="r">
              <a:defRPr/>
            </a:pPr>
            <a:fld id="{FB52412E-44B6-4AFF-858E-DD0A39C4DAA2}" type="slidenum">
              <a:rPr kumimoji="0" lang="en-US" altLang="zh-CN" sz="1200">
                <a:solidFill>
                  <a:schemeClr val="tx1"/>
                </a:solidFill>
                <a:latin typeface="+mn-lt"/>
                <a:ea typeface="宋体" pitchFamily="2" charset="-122"/>
                <a:cs typeface="+mn-cs"/>
              </a:rPr>
              <a:pPr algn="r">
                <a:defRPr/>
              </a:pPr>
              <a:t>34</a:t>
            </a:fld>
            <a:endParaRPr kumimoji="0" lang="en-US" altLang="zh-CN" sz="1200">
              <a:solidFill>
                <a:schemeClr val="tx1"/>
              </a:solidFill>
              <a:latin typeface="+mn-lt"/>
              <a:ea typeface="宋体" pitchFamily="2" charset="-122"/>
              <a:cs typeface="+mn-cs"/>
            </a:endParaRPr>
          </a:p>
        </p:txBody>
      </p:sp>
      <p:sp>
        <p:nvSpPr>
          <p:cNvPr id="150531" name="Rectangle 2"/>
          <p:cNvSpPr>
            <a:spLocks noGrp="1" noChangeArrowheads="1"/>
          </p:cNvSpPr>
          <p:nvPr>
            <p:ph type="title" idx="4294967295"/>
          </p:nvPr>
        </p:nvSpPr>
        <p:spPr>
          <a:xfrm>
            <a:off x="684213" y="620713"/>
            <a:ext cx="7556500" cy="406400"/>
          </a:xfrm>
        </p:spPr>
        <p:txBody>
          <a:bodyPr anchor="b"/>
          <a:lstStyle/>
          <a:p>
            <a:pPr eaLnBrk="1" hangingPunct="1"/>
            <a:r>
              <a:rPr lang="en-US" altLang="zh-CN" sz="3200" b="1" smtClean="0">
                <a:solidFill>
                  <a:srgbClr val="0033CC"/>
                </a:solidFill>
                <a:ea typeface="华文行楷" pitchFamily="2" charset="-122"/>
              </a:rPr>
              <a:t>(P→Q)</a:t>
            </a:r>
            <a:r>
              <a:rPr lang="en-US" altLang="zh-CN" sz="3200" b="1" smtClean="0">
                <a:solidFill>
                  <a:srgbClr val="0033CC"/>
                </a:solidFill>
                <a:ea typeface="华文行楷" pitchFamily="2" charset="-122"/>
                <a:sym typeface="Symbol" pitchFamily="18" charset="2"/>
              </a:rPr>
              <a:t>∧R</a:t>
            </a:r>
            <a:r>
              <a:rPr lang="zh-CN" altLang="en-US" sz="3200" b="1" smtClean="0">
                <a:solidFill>
                  <a:srgbClr val="0033CC"/>
                </a:solidFill>
                <a:ea typeface="华文行楷" pitchFamily="2" charset="-122"/>
                <a:sym typeface="Symbol" pitchFamily="18" charset="2"/>
              </a:rPr>
              <a:t>的真值表</a:t>
            </a:r>
          </a:p>
        </p:txBody>
      </p:sp>
      <p:sp>
        <p:nvSpPr>
          <p:cNvPr id="62467" name="Rectangle 3"/>
          <p:cNvSpPr>
            <a:spLocks noGrp="1" noChangeArrowheads="1"/>
          </p:cNvSpPr>
          <p:nvPr>
            <p:ph type="body" sz="half" idx="4294967295"/>
          </p:nvPr>
        </p:nvSpPr>
        <p:spPr>
          <a:xfrm>
            <a:off x="1187450" y="1773238"/>
            <a:ext cx="3810000" cy="5486400"/>
          </a:xfrm>
        </p:spPr>
        <p:txBody>
          <a:bodyPr/>
          <a:lstStyle/>
          <a:p>
            <a:pPr marL="469900" indent="-469900" eaLnBrk="1" hangingPunct="1">
              <a:buFontTx/>
              <a:buNone/>
            </a:pPr>
            <a:endParaRPr lang="en-US" altLang="zh-CN" sz="2800" b="1" smtClean="0">
              <a:latin typeface="宋体" charset="-122"/>
              <a:sym typeface="Symbol" pitchFamily="18" charset="2"/>
            </a:endParaRPr>
          </a:p>
          <a:p>
            <a:pPr marL="469900" indent="-469900" eaLnBrk="1" hangingPunct="1">
              <a:buFontTx/>
              <a:buNone/>
            </a:pPr>
            <a:endParaRPr lang="en-US" altLang="zh-CN" sz="2800" b="1" smtClean="0">
              <a:latin typeface="宋体" charset="-122"/>
              <a:sym typeface="Symbol" pitchFamily="18" charset="2"/>
            </a:endParaRPr>
          </a:p>
        </p:txBody>
      </p:sp>
      <p:graphicFrame>
        <p:nvGraphicFramePr>
          <p:cNvPr id="150551" name="Group 23"/>
          <p:cNvGraphicFramePr>
            <a:graphicFrameLocks noGrp="1"/>
          </p:cNvGraphicFramePr>
          <p:nvPr/>
        </p:nvGraphicFramePr>
        <p:xfrm>
          <a:off x="1331913" y="1557338"/>
          <a:ext cx="5545137" cy="4103687"/>
        </p:xfrm>
        <a:graphic>
          <a:graphicData uri="http://schemas.openxmlformats.org/drawingml/2006/table">
            <a:tbl>
              <a:tblPr/>
              <a:tblGrid>
                <a:gridCol w="844550"/>
                <a:gridCol w="842962"/>
                <a:gridCol w="889000"/>
                <a:gridCol w="2968625"/>
              </a:tblGrid>
              <a:tr h="57467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楷体_GB2312"/>
                          <a:cs typeface="楷体_GB2312"/>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楷体_GB2312"/>
                          <a:cs typeface="楷体_GB2312"/>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楷体_GB2312"/>
                          <a:cs typeface="楷体_GB231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1" i="0" u="none" strike="noStrike" cap="none" normalizeH="0" baseline="0" smtClean="0">
                          <a:ln>
                            <a:noFill/>
                          </a:ln>
                          <a:solidFill>
                            <a:schemeClr val="tx1"/>
                          </a:solidFill>
                          <a:effectLst/>
                          <a:latin typeface="宋体" charset="-122"/>
                          <a:ea typeface="楷体_GB2312"/>
                          <a:cs typeface="楷体_GB2312"/>
                        </a:rPr>
                        <a:t>(P→Q)</a:t>
                      </a:r>
                      <a:r>
                        <a:rPr kumimoji="1" lang="en-US" altLang="zh-CN" sz="2400" b="1" i="0" u="none" strike="noStrike" cap="none" normalizeH="0" baseline="0" smtClean="0">
                          <a:ln>
                            <a:noFill/>
                          </a:ln>
                          <a:solidFill>
                            <a:schemeClr val="tx1"/>
                          </a:solidFill>
                          <a:effectLst/>
                          <a:latin typeface="宋体" charset="-122"/>
                          <a:ea typeface="楷体_GB2312"/>
                          <a:cs typeface="楷体_GB2312"/>
                          <a:sym typeface="Symbol" pitchFamily="18" charset="2"/>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89288">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楷体_GB2312"/>
                          <a:cs typeface="楷体_GB2312"/>
                        </a:rPr>
                        <a:t>0</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楷体_GB2312"/>
                          <a:cs typeface="楷体_GB2312"/>
                        </a:rPr>
                        <a:t>0</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楷体_GB2312"/>
                          <a:cs typeface="楷体_GB2312"/>
                        </a:rPr>
                        <a:t>0</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楷体_GB2312"/>
                          <a:cs typeface="楷体_GB2312"/>
                        </a:rPr>
                        <a:t>0</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楷体_GB2312"/>
                          <a:cs typeface="楷体_GB2312"/>
                        </a:rPr>
                        <a:t>1</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楷体_GB2312"/>
                          <a:cs typeface="楷体_GB2312"/>
                        </a:rPr>
                        <a:t>1</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楷体_GB2312"/>
                          <a:cs typeface="楷体_GB2312"/>
                        </a:rPr>
                        <a:t>1</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楷体_GB2312"/>
                          <a:cs typeface="楷体_GB231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楷体_GB2312"/>
                          <a:cs typeface="楷体_GB2312"/>
                        </a:rPr>
                        <a:t>0</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楷体_GB2312"/>
                          <a:cs typeface="楷体_GB2312"/>
                        </a:rPr>
                        <a:t>0</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楷体_GB2312"/>
                          <a:cs typeface="楷体_GB2312"/>
                        </a:rPr>
                        <a:t>1</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楷体_GB2312"/>
                          <a:cs typeface="楷体_GB2312"/>
                        </a:rPr>
                        <a:t>1</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楷体_GB2312"/>
                          <a:cs typeface="楷体_GB2312"/>
                        </a:rPr>
                        <a:t>0</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楷体_GB2312"/>
                          <a:cs typeface="楷体_GB2312"/>
                        </a:rPr>
                        <a:t>0</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楷体_GB2312"/>
                          <a:cs typeface="楷体_GB2312"/>
                        </a:rPr>
                        <a:t>1</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楷体_GB2312"/>
                          <a:cs typeface="楷体_GB231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楷体_GB2312"/>
                          <a:cs typeface="楷体_GB2312"/>
                        </a:rPr>
                        <a:t>0</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楷体_GB2312"/>
                          <a:cs typeface="楷体_GB2312"/>
                        </a:rPr>
                        <a:t>1</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楷体_GB2312"/>
                          <a:cs typeface="楷体_GB2312"/>
                        </a:rPr>
                        <a:t>0</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楷体_GB2312"/>
                          <a:cs typeface="楷体_GB2312"/>
                        </a:rPr>
                        <a:t>1</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楷体_GB2312"/>
                          <a:cs typeface="楷体_GB2312"/>
                        </a:rPr>
                        <a:t>0</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楷体_GB2312"/>
                          <a:cs typeface="楷体_GB2312"/>
                        </a:rPr>
                        <a:t>1</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楷体_GB2312"/>
                          <a:cs typeface="楷体_GB2312"/>
                        </a:rPr>
                        <a:t>0</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楷体_GB2312"/>
                          <a:cs typeface="楷体_GB231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楷体_GB2312"/>
                          <a:cs typeface="楷体_GB2312"/>
                        </a:rPr>
                        <a:t>     </a:t>
                      </a:r>
                      <a:r>
                        <a:rPr kumimoji="1" lang="en-US" altLang="zh-CN" sz="2400" b="0" i="0" u="none" strike="noStrike" cap="none" normalizeH="0" baseline="0" smtClean="0">
                          <a:ln>
                            <a:noFill/>
                          </a:ln>
                          <a:solidFill>
                            <a:srgbClr val="0000CC"/>
                          </a:solidFill>
                          <a:effectLst/>
                          <a:latin typeface="Times New Roman" pitchFamily="18" charset="0"/>
                          <a:ea typeface="楷体_GB2312"/>
                          <a:cs typeface="楷体_GB2312"/>
                        </a:rPr>
                        <a:t>0</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rgbClr val="0000CC"/>
                          </a:solidFill>
                          <a:effectLst/>
                          <a:latin typeface="Times New Roman" pitchFamily="18" charset="0"/>
                          <a:ea typeface="楷体_GB2312"/>
                          <a:cs typeface="楷体_GB2312"/>
                        </a:rPr>
                        <a:t>     1</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rgbClr val="0000CC"/>
                          </a:solidFill>
                          <a:effectLst/>
                          <a:latin typeface="Times New Roman" pitchFamily="18" charset="0"/>
                          <a:ea typeface="楷体_GB2312"/>
                          <a:cs typeface="楷体_GB2312"/>
                        </a:rPr>
                        <a:t>     0</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rgbClr val="0000CC"/>
                          </a:solidFill>
                          <a:effectLst/>
                          <a:latin typeface="Times New Roman" pitchFamily="18" charset="0"/>
                          <a:ea typeface="楷体_GB2312"/>
                          <a:cs typeface="楷体_GB2312"/>
                        </a:rPr>
                        <a:t>     1</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rgbClr val="0000CC"/>
                          </a:solidFill>
                          <a:effectLst/>
                          <a:latin typeface="Times New Roman" pitchFamily="18" charset="0"/>
                          <a:ea typeface="楷体_GB2312"/>
                          <a:cs typeface="楷体_GB2312"/>
                        </a:rPr>
                        <a:t>     0</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rgbClr val="0000CC"/>
                          </a:solidFill>
                          <a:effectLst/>
                          <a:latin typeface="Times New Roman" pitchFamily="18" charset="0"/>
                          <a:ea typeface="楷体_GB2312"/>
                          <a:cs typeface="楷体_GB2312"/>
                        </a:rPr>
                        <a:t>     0</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rgbClr val="0000CC"/>
                          </a:solidFill>
                          <a:effectLst/>
                          <a:latin typeface="Times New Roman" pitchFamily="18" charset="0"/>
                          <a:ea typeface="楷体_GB2312"/>
                          <a:cs typeface="楷体_GB2312"/>
                        </a:rPr>
                        <a:t>     0</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rgbClr val="0000CC"/>
                          </a:solidFill>
                          <a:effectLst/>
                          <a:latin typeface="Times New Roman" pitchFamily="18" charset="0"/>
                          <a:ea typeface="楷体_GB2312"/>
                          <a:cs typeface="楷体_GB2312"/>
                        </a:rPr>
                        <a:t>     1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2485" name="Rectangle 21"/>
          <p:cNvSpPr>
            <a:spLocks noChangeArrowheads="1"/>
          </p:cNvSpPr>
          <p:nvPr/>
        </p:nvSpPr>
        <p:spPr bwMode="auto">
          <a:xfrm>
            <a:off x="323850" y="4941888"/>
            <a:ext cx="8077200" cy="4724400"/>
          </a:xfrm>
          <a:prstGeom prst="rect">
            <a:avLst/>
          </a:prstGeom>
          <a:noFill/>
          <a:ln w="9525">
            <a:noFill/>
            <a:miter lim="800000"/>
            <a:headEnd/>
            <a:tailEnd/>
          </a:ln>
        </p:spPr>
        <p:txBody>
          <a:bodyPr wrap="none" anchor="ctr"/>
          <a:lstStyle/>
          <a:p>
            <a:pPr algn="ctr">
              <a:spcBef>
                <a:spcPct val="20000"/>
              </a:spcBef>
              <a:buClr>
                <a:srgbClr val="A50021"/>
              </a:buClr>
              <a:buFont typeface="Wingdings" pitchFamily="2" charset="2"/>
              <a:buNone/>
            </a:pPr>
            <a:endParaRPr lang="zh-CN" altLang="zh-CN" sz="2800">
              <a:solidFill>
                <a:schemeClr val="tx1"/>
              </a:solidFill>
              <a:latin typeface="宋体" charset="-122"/>
              <a:ea typeface="宋体" charset="-122"/>
              <a:sym typeface="Symbol" pitchFamily="18" charset="2"/>
            </a:endParaRPr>
          </a:p>
        </p:txBody>
      </p:sp>
    </p:spTree>
  </p:cSld>
  <p:clrMapOvr>
    <a:masterClrMapping/>
  </p:clrMapOvr>
  <p:transition>
    <p:cover dir="d"/>
    <p:sndAc>
      <p:stSnd>
        <p:snd r:embed="rId2"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0531"/>
                                        </p:tgtEl>
                                        <p:attrNameLst>
                                          <p:attrName>style.visibility</p:attrName>
                                        </p:attrNameLst>
                                      </p:cBhvr>
                                      <p:to>
                                        <p:strVal val="visible"/>
                                      </p:to>
                                    </p:set>
                                    <p:anim calcmode="lin" valueType="num">
                                      <p:cBhvr additive="base">
                                        <p:cTn id="7" dur="500" fill="hold"/>
                                        <p:tgtEl>
                                          <p:spTgt spid="150531"/>
                                        </p:tgtEl>
                                        <p:attrNameLst>
                                          <p:attrName>ppt_x</p:attrName>
                                        </p:attrNameLst>
                                      </p:cBhvr>
                                      <p:tavLst>
                                        <p:tav tm="0">
                                          <p:val>
                                            <p:strVal val="#ppt_x"/>
                                          </p:val>
                                        </p:tav>
                                        <p:tav tm="100000">
                                          <p:val>
                                            <p:strVal val="#ppt_x"/>
                                          </p:val>
                                        </p:tav>
                                      </p:tavLst>
                                    </p:anim>
                                    <p:anim calcmode="lin" valueType="num">
                                      <p:cBhvr additive="base">
                                        <p:cTn id="8" dur="500" fill="hold"/>
                                        <p:tgtEl>
                                          <p:spTgt spid="15053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0551"/>
                                        </p:tgtEl>
                                        <p:attrNameLst>
                                          <p:attrName>style.visibility</p:attrName>
                                        </p:attrNameLst>
                                      </p:cBhvr>
                                      <p:to>
                                        <p:strVal val="visible"/>
                                      </p:to>
                                    </p:set>
                                    <p:anim calcmode="lin" valueType="num">
                                      <p:cBhvr additive="base">
                                        <p:cTn id="13" dur="500" fill="hold"/>
                                        <p:tgtEl>
                                          <p:spTgt spid="150551"/>
                                        </p:tgtEl>
                                        <p:attrNameLst>
                                          <p:attrName>ppt_x</p:attrName>
                                        </p:attrNameLst>
                                      </p:cBhvr>
                                      <p:tavLst>
                                        <p:tav tm="0">
                                          <p:val>
                                            <p:strVal val="#ppt_x"/>
                                          </p:val>
                                        </p:tav>
                                        <p:tav tm="100000">
                                          <p:val>
                                            <p:strVal val="#ppt_x"/>
                                          </p:val>
                                        </p:tav>
                                      </p:tavLst>
                                    </p:anim>
                                    <p:anim calcmode="lin" valueType="num">
                                      <p:cBhvr additive="base">
                                        <p:cTn id="14" dur="500" fill="hold"/>
                                        <p:tgtEl>
                                          <p:spTgt spid="1505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标题 1"/>
          <p:cNvSpPr>
            <a:spLocks noGrp="1"/>
          </p:cNvSpPr>
          <p:nvPr>
            <p:ph type="title"/>
          </p:nvPr>
        </p:nvSpPr>
        <p:spPr>
          <a:xfrm>
            <a:off x="684213" y="333375"/>
            <a:ext cx="7772400" cy="647700"/>
          </a:xfrm>
        </p:spPr>
        <p:txBody>
          <a:bodyPr/>
          <a:lstStyle/>
          <a:p>
            <a:r>
              <a:rPr lang="zh-CN" altLang="en-US" smtClean="0"/>
              <a:t>逻辑等价</a:t>
            </a:r>
          </a:p>
        </p:txBody>
      </p:sp>
      <p:sp>
        <p:nvSpPr>
          <p:cNvPr id="3" name="内容占位符 2"/>
          <p:cNvSpPr>
            <a:spLocks noGrp="1"/>
          </p:cNvSpPr>
          <p:nvPr>
            <p:ph idx="1"/>
          </p:nvPr>
        </p:nvSpPr>
        <p:spPr>
          <a:xfrm>
            <a:off x="468313" y="1412875"/>
            <a:ext cx="8207375" cy="2447925"/>
          </a:xfrm>
        </p:spPr>
        <p:txBody>
          <a:bodyPr/>
          <a:lstStyle/>
          <a:p>
            <a:r>
              <a:rPr lang="zh-CN" altLang="en-US" smtClean="0"/>
              <a:t>命题公式分类：</a:t>
            </a:r>
            <a:r>
              <a:rPr lang="zh-CN" altLang="en-US" smtClean="0">
                <a:solidFill>
                  <a:srgbClr val="C00000"/>
                </a:solidFill>
              </a:rPr>
              <a:t>重言式</a:t>
            </a:r>
            <a:r>
              <a:rPr lang="zh-CN" altLang="en-US" smtClean="0"/>
              <a:t>、</a:t>
            </a:r>
            <a:r>
              <a:rPr lang="zh-CN" altLang="en-US" smtClean="0">
                <a:solidFill>
                  <a:srgbClr val="C00000"/>
                </a:solidFill>
              </a:rPr>
              <a:t>矛盾式</a:t>
            </a:r>
            <a:r>
              <a:rPr lang="zh-CN" altLang="en-US" smtClean="0"/>
              <a:t>、</a:t>
            </a:r>
            <a:r>
              <a:rPr lang="zh-CN" altLang="en-US" smtClean="0">
                <a:solidFill>
                  <a:srgbClr val="C00000"/>
                </a:solidFill>
              </a:rPr>
              <a:t>可满足式</a:t>
            </a:r>
            <a:r>
              <a:rPr lang="zh-CN" altLang="en-US" smtClean="0"/>
              <a:t>、</a:t>
            </a:r>
            <a:r>
              <a:rPr lang="zh-CN" altLang="en-US" smtClean="0">
                <a:solidFill>
                  <a:srgbClr val="C00000"/>
                </a:solidFill>
              </a:rPr>
              <a:t>偶然式</a:t>
            </a:r>
            <a:r>
              <a:rPr lang="zh-CN" altLang="en-US" smtClean="0"/>
              <a:t>。</a:t>
            </a:r>
            <a:endParaRPr lang="en-US" altLang="zh-CN" smtClean="0"/>
          </a:p>
          <a:p>
            <a:r>
              <a:rPr lang="zh-CN" altLang="en-US" smtClean="0"/>
              <a:t>两个命题公式，如果对所有的真值指派都有相同的真值，则称它们是</a:t>
            </a:r>
            <a:r>
              <a:rPr lang="zh-CN" altLang="en-US" smtClean="0">
                <a:solidFill>
                  <a:srgbClr val="FF0000"/>
                </a:solidFill>
              </a:rPr>
              <a:t>逻辑等价的</a:t>
            </a:r>
            <a:r>
              <a:rPr lang="zh-CN" altLang="en-US" smtClean="0"/>
              <a:t>。</a:t>
            </a:r>
            <a:endParaRPr lang="en-US" altLang="zh-CN" smtClean="0"/>
          </a:p>
          <a:p>
            <a:r>
              <a:rPr lang="zh-CN" altLang="en-US" smtClean="0">
                <a:solidFill>
                  <a:srgbClr val="C00000"/>
                </a:solidFill>
              </a:rPr>
              <a:t>例：</a:t>
            </a:r>
            <a:r>
              <a:rPr lang="zh-CN" altLang="en-US" smtClean="0">
                <a:solidFill>
                  <a:srgbClr val="0033CC"/>
                </a:solidFill>
              </a:rPr>
              <a:t>请证明</a:t>
            </a:r>
            <a:r>
              <a:rPr lang="en-US" altLang="zh-CN" smtClean="0">
                <a:solidFill>
                  <a:schemeClr val="bg1"/>
                </a:solidFill>
              </a:rPr>
              <a:t>P</a:t>
            </a:r>
            <a:r>
              <a:rPr lang="en-US" altLang="zh-CN" smtClean="0">
                <a:solidFill>
                  <a:schemeClr val="bg1"/>
                </a:solidFill>
                <a:sym typeface="Symbol" pitchFamily="18" charset="2"/>
              </a:rPr>
              <a:t></a:t>
            </a:r>
            <a:r>
              <a:rPr lang="en-US" altLang="zh-CN" smtClean="0">
                <a:solidFill>
                  <a:schemeClr val="bg1"/>
                </a:solidFill>
              </a:rPr>
              <a:t>Q</a:t>
            </a:r>
            <a:r>
              <a:rPr lang="zh-CN" altLang="en-US" smtClean="0"/>
              <a:t>和</a:t>
            </a:r>
            <a:r>
              <a:rPr lang="en-US" altLang="zh-CN" smtClean="0">
                <a:solidFill>
                  <a:schemeClr val="bg1"/>
                </a:solidFill>
              </a:rPr>
              <a:t>P</a:t>
            </a:r>
            <a:r>
              <a:rPr lang="el-GR" altLang="zh-CN" smtClean="0">
                <a:solidFill>
                  <a:schemeClr val="bg1"/>
                </a:solidFill>
              </a:rPr>
              <a:t>∧</a:t>
            </a:r>
            <a:r>
              <a:rPr lang="en-US" altLang="zh-CN" smtClean="0">
                <a:solidFill>
                  <a:schemeClr val="bg1"/>
                </a:solidFill>
              </a:rPr>
              <a:t>Q</a:t>
            </a:r>
            <a:r>
              <a:rPr lang="el-GR" altLang="zh-CN" smtClean="0">
                <a:solidFill>
                  <a:schemeClr val="bg1"/>
                </a:solidFill>
              </a:rPr>
              <a:t>∨</a:t>
            </a:r>
            <a:r>
              <a:rPr lang="zh-CN" altLang="en-US" smtClean="0">
                <a:solidFill>
                  <a:schemeClr val="bg1"/>
                </a:solidFill>
                <a:sym typeface="Symbol" pitchFamily="18" charset="2"/>
              </a:rPr>
              <a:t></a:t>
            </a:r>
            <a:r>
              <a:rPr lang="en-US" altLang="zh-CN" smtClean="0">
                <a:solidFill>
                  <a:schemeClr val="bg1"/>
                </a:solidFill>
              </a:rPr>
              <a:t>P</a:t>
            </a:r>
            <a:r>
              <a:rPr lang="el-GR" altLang="zh-CN" smtClean="0">
                <a:solidFill>
                  <a:schemeClr val="bg1"/>
                </a:solidFill>
              </a:rPr>
              <a:t>∧</a:t>
            </a:r>
            <a:r>
              <a:rPr lang="zh-CN" altLang="en-US" smtClean="0">
                <a:solidFill>
                  <a:schemeClr val="bg1"/>
                </a:solidFill>
                <a:sym typeface="Symbol" pitchFamily="18" charset="2"/>
              </a:rPr>
              <a:t></a:t>
            </a:r>
            <a:r>
              <a:rPr lang="en-US" altLang="zh-CN" smtClean="0">
                <a:solidFill>
                  <a:schemeClr val="bg1"/>
                </a:solidFill>
              </a:rPr>
              <a:t>Q</a:t>
            </a:r>
            <a:r>
              <a:rPr lang="zh-CN" altLang="en-US" smtClean="0"/>
              <a:t>是逻辑等价的</a:t>
            </a:r>
          </a:p>
          <a:p>
            <a:r>
              <a:rPr lang="zh-CN" altLang="en-US" smtClean="0"/>
              <a:t>。</a:t>
            </a:r>
          </a:p>
        </p:txBody>
      </p:sp>
      <p:sp>
        <p:nvSpPr>
          <p:cNvPr id="4" name="灯片编号占位符 3"/>
          <p:cNvSpPr>
            <a:spLocks noGrp="1"/>
          </p:cNvSpPr>
          <p:nvPr>
            <p:ph type="sldNum" sz="quarter" idx="12"/>
          </p:nvPr>
        </p:nvSpPr>
        <p:spPr/>
        <p:txBody>
          <a:bodyPr/>
          <a:lstStyle/>
          <a:p>
            <a:pPr>
              <a:defRPr/>
            </a:pPr>
            <a:fld id="{99AE6E29-D412-468B-8978-7F673392BA8B}" type="slidenum">
              <a:rPr lang="en-US" altLang="zh-CN"/>
              <a:pPr>
                <a:defRPr/>
              </a:pPr>
              <a:t>35</a:t>
            </a:fld>
            <a:endParaRPr lang="en-US" altLang="zh-CN" dirty="0"/>
          </a:p>
        </p:txBody>
      </p:sp>
      <p:graphicFrame>
        <p:nvGraphicFramePr>
          <p:cNvPr id="5" name="表格 4"/>
          <p:cNvGraphicFramePr>
            <a:graphicFrameLocks noGrp="1"/>
          </p:cNvGraphicFramePr>
          <p:nvPr/>
        </p:nvGraphicFramePr>
        <p:xfrm>
          <a:off x="1165225" y="4005263"/>
          <a:ext cx="6811963" cy="2225675"/>
        </p:xfrm>
        <a:graphic>
          <a:graphicData uri="http://schemas.openxmlformats.org/drawingml/2006/table">
            <a:tbl>
              <a:tblPr/>
              <a:tblGrid>
                <a:gridCol w="836712">
                  <a:extLst>
                    <a:ext uri="{9D8B030D-6E8A-4147-A177-3AD203B41FA5}"/>
                  </a:extLst>
                </a:gridCol>
                <a:gridCol w="792088">
                  <a:extLst>
                    <a:ext uri="{9D8B030D-6E8A-4147-A177-3AD203B41FA5}"/>
                  </a:extLst>
                </a:gridCol>
                <a:gridCol w="1080120">
                  <a:extLst>
                    <a:ext uri="{9D8B030D-6E8A-4147-A177-3AD203B41FA5}"/>
                  </a:extLst>
                </a:gridCol>
                <a:gridCol w="1080120">
                  <a:extLst>
                    <a:ext uri="{9D8B030D-6E8A-4147-A177-3AD203B41FA5}"/>
                  </a:extLst>
                </a:gridCol>
                <a:gridCol w="1008112">
                  <a:extLst>
                    <a:ext uri="{9D8B030D-6E8A-4147-A177-3AD203B41FA5}"/>
                  </a:extLst>
                </a:gridCol>
                <a:gridCol w="2015128">
                  <a:extLst>
                    <a:ext uri="{9D8B030D-6E8A-4147-A177-3AD203B41FA5}"/>
                  </a:extLst>
                </a:gridCol>
              </a:tblGrid>
              <a:tr h="445008">
                <a:tc>
                  <a:txBody>
                    <a:bodyPr/>
                    <a:lstStyle/>
                    <a:p>
                      <a:pPr algn="ctr"/>
                      <a:r>
                        <a:rPr lang="en-US" altLang="zh-CN" sz="2000" dirty="0">
                          <a:latin typeface="楷体" pitchFamily="49" charset="-122"/>
                          <a:ea typeface="楷体" pitchFamily="49" charset="-122"/>
                        </a:rPr>
                        <a:t>P</a:t>
                      </a:r>
                      <a:endParaRPr lang="zh-CN" altLang="en-US" sz="2000" dirty="0">
                        <a:latin typeface="楷体" pitchFamily="49" charset="-122"/>
                        <a:ea typeface="楷体" pitchFamily="49" charset="-122"/>
                      </a:endParaRPr>
                    </a:p>
                  </a:txBody>
                  <a:tcPr anchor="ctr">
                    <a:lnL w="12700" cmpd="sng">
                      <a:solidFill>
                        <a:schemeClr val="tx1"/>
                      </a:solidFill>
                      <a:prstDash val="solid"/>
                    </a:lnL>
                    <a:lnR w="12700" cap="flat" cmpd="sng" algn="ctr">
                      <a:no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Q</a:t>
                      </a:r>
                      <a:endParaRPr lang="zh-CN" altLang="en-US" sz="2000" dirty="0">
                        <a:latin typeface="楷体" pitchFamily="49" charset="-122"/>
                        <a:ea typeface="楷体" pitchFamily="49" charset="-122"/>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algn="ctr"/>
                      <a:r>
                        <a:rPr lang="zh-CN" altLang="en-US" sz="2000" dirty="0">
                          <a:latin typeface="楷体" pitchFamily="49" charset="-122"/>
                          <a:ea typeface="楷体" pitchFamily="49" charset="-122"/>
                          <a:sym typeface="Symbol" pitchFamily="18" charset="2"/>
                        </a:rPr>
                        <a:t></a:t>
                      </a:r>
                      <a:r>
                        <a:rPr lang="en-US" altLang="zh-CN" sz="2000" dirty="0">
                          <a:latin typeface="楷体" pitchFamily="49" charset="-122"/>
                          <a:ea typeface="楷体" pitchFamily="49" charset="-122"/>
                        </a:rPr>
                        <a:t>P</a:t>
                      </a:r>
                      <a:endParaRPr lang="zh-CN" altLang="en-US" sz="2000" dirty="0">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a:latin typeface="楷体" pitchFamily="49" charset="-122"/>
                          <a:ea typeface="楷体" pitchFamily="49" charset="-122"/>
                          <a:sym typeface="Symbol" pitchFamily="18" charset="2"/>
                        </a:rPr>
                        <a:t></a:t>
                      </a:r>
                      <a:r>
                        <a:rPr lang="en-US" altLang="zh-CN" sz="2000" dirty="0">
                          <a:latin typeface="楷体" pitchFamily="49" charset="-122"/>
                          <a:ea typeface="楷体" pitchFamily="49" charset="-122"/>
                        </a:rPr>
                        <a:t>Q</a:t>
                      </a:r>
                      <a:endParaRPr lang="zh-CN" altLang="en-US" sz="2000" dirty="0">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P</a:t>
                      </a:r>
                      <a:r>
                        <a:rPr lang="en-US" altLang="zh-CN" sz="2000" dirty="0">
                          <a:latin typeface="楷体" pitchFamily="49" charset="-122"/>
                          <a:ea typeface="楷体" pitchFamily="49" charset="-122"/>
                          <a:sym typeface="Symbol" pitchFamily="18" charset="2"/>
                        </a:rPr>
                        <a:t></a:t>
                      </a:r>
                      <a:r>
                        <a:rPr lang="en-US" altLang="zh-CN" sz="2000" dirty="0">
                          <a:latin typeface="楷体" pitchFamily="49" charset="-122"/>
                          <a:ea typeface="楷体" pitchFamily="49" charset="-122"/>
                        </a:rPr>
                        <a:t>Q</a:t>
                      </a:r>
                      <a:endParaRPr lang="zh-CN" altLang="en-US" sz="2000" dirty="0">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P</a:t>
                      </a:r>
                      <a:r>
                        <a:rPr lang="el-GR" altLang="zh-CN" sz="2000" dirty="0">
                          <a:latin typeface="楷体" pitchFamily="49" charset="-122"/>
                          <a:ea typeface="楷体" pitchFamily="49" charset="-122"/>
                        </a:rPr>
                        <a:t>∧</a:t>
                      </a:r>
                      <a:r>
                        <a:rPr lang="en-US" altLang="zh-CN" sz="2000" dirty="0">
                          <a:latin typeface="楷体" pitchFamily="49" charset="-122"/>
                          <a:ea typeface="楷体" pitchFamily="49" charset="-122"/>
                        </a:rPr>
                        <a:t>Q</a:t>
                      </a:r>
                      <a:r>
                        <a:rPr lang="el-GR" altLang="zh-CN" sz="2000" dirty="0">
                          <a:latin typeface="楷体" pitchFamily="49" charset="-122"/>
                          <a:ea typeface="楷体" pitchFamily="49" charset="-122"/>
                        </a:rPr>
                        <a:t>∨</a:t>
                      </a:r>
                      <a:r>
                        <a:rPr lang="zh-CN" altLang="en-US" sz="2000" dirty="0">
                          <a:latin typeface="楷体" pitchFamily="49" charset="-122"/>
                          <a:ea typeface="楷体" pitchFamily="49" charset="-122"/>
                          <a:sym typeface="Symbol" pitchFamily="18" charset="2"/>
                        </a:rPr>
                        <a:t></a:t>
                      </a:r>
                      <a:r>
                        <a:rPr lang="en-US" altLang="zh-CN" sz="2000" dirty="0">
                          <a:latin typeface="楷体" pitchFamily="49" charset="-122"/>
                          <a:ea typeface="楷体" pitchFamily="49" charset="-122"/>
                        </a:rPr>
                        <a:t>P</a:t>
                      </a:r>
                      <a:r>
                        <a:rPr lang="el-GR" altLang="zh-CN" sz="2000" dirty="0">
                          <a:latin typeface="楷体" pitchFamily="49" charset="-122"/>
                          <a:ea typeface="楷体" pitchFamily="49" charset="-122"/>
                        </a:rPr>
                        <a:t>∧</a:t>
                      </a:r>
                      <a:r>
                        <a:rPr lang="zh-CN" altLang="en-US" sz="2000" dirty="0">
                          <a:latin typeface="楷体" pitchFamily="49" charset="-122"/>
                          <a:ea typeface="楷体" pitchFamily="49" charset="-122"/>
                          <a:sym typeface="Symbol" pitchFamily="18" charset="2"/>
                        </a:rPr>
                        <a:t></a:t>
                      </a:r>
                      <a:r>
                        <a:rPr lang="en-US" altLang="zh-CN" sz="2000" dirty="0">
                          <a:latin typeface="楷体" pitchFamily="49" charset="-122"/>
                          <a:ea typeface="楷体" pitchFamily="49" charset="-122"/>
                        </a:rPr>
                        <a:t>Q</a:t>
                      </a:r>
                      <a:endParaRPr lang="zh-CN" altLang="en-US" sz="2000" dirty="0">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extLst>
              </a:tr>
              <a:tr h="445008">
                <a:tc>
                  <a:txBody>
                    <a:bodyPr/>
                    <a:lstStyle/>
                    <a:p>
                      <a:pPr algn="ctr"/>
                      <a:r>
                        <a:rPr lang="en-US" altLang="zh-CN" sz="2000" dirty="0">
                          <a:latin typeface="楷体" pitchFamily="49" charset="-122"/>
                          <a:ea typeface="楷体" pitchFamily="49" charset="-122"/>
                        </a:rPr>
                        <a:t>0</a:t>
                      </a:r>
                      <a:endParaRPr lang="zh-CN" altLang="en-US" sz="2000" dirty="0">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0</a:t>
                      </a:r>
                      <a:endParaRPr lang="zh-CN" altLang="en-US" sz="2000" dirty="0">
                        <a:latin typeface="楷体" pitchFamily="49" charset="-122"/>
                        <a:ea typeface="楷体" pitchFamily="49" charset="-122"/>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1</a:t>
                      </a:r>
                      <a:endParaRPr lang="zh-CN" altLang="en-US" sz="2000" dirty="0">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1</a:t>
                      </a:r>
                      <a:endParaRPr lang="zh-CN" altLang="en-US" sz="2000" dirty="0">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2000" dirty="0">
                          <a:solidFill>
                            <a:srgbClr val="CC0099"/>
                          </a:solidFill>
                          <a:latin typeface="楷体" pitchFamily="49" charset="-122"/>
                          <a:ea typeface="楷体" pitchFamily="49" charset="-122"/>
                        </a:rPr>
                        <a:t>1</a:t>
                      </a:r>
                      <a:endParaRPr lang="zh-CN" altLang="en-US" sz="2000" dirty="0">
                        <a:solidFill>
                          <a:srgbClr val="CC0099"/>
                        </a:solidFill>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2000" dirty="0">
                          <a:solidFill>
                            <a:srgbClr val="CC0099"/>
                          </a:solidFill>
                          <a:latin typeface="楷体" pitchFamily="49" charset="-122"/>
                          <a:ea typeface="楷体" pitchFamily="49" charset="-122"/>
                        </a:rPr>
                        <a:t>1</a:t>
                      </a:r>
                      <a:endParaRPr lang="zh-CN" altLang="en-US" sz="2000" dirty="0">
                        <a:solidFill>
                          <a:srgbClr val="CC0099"/>
                        </a:solidFill>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extLst>
              </a:tr>
              <a:tr h="445008">
                <a:tc>
                  <a:txBody>
                    <a:bodyPr/>
                    <a:lstStyle/>
                    <a:p>
                      <a:pPr algn="ctr"/>
                      <a:r>
                        <a:rPr lang="en-US" altLang="zh-CN" sz="2000" dirty="0">
                          <a:latin typeface="楷体" pitchFamily="49" charset="-122"/>
                          <a:ea typeface="楷体" pitchFamily="49" charset="-122"/>
                        </a:rPr>
                        <a:t>0</a:t>
                      </a:r>
                      <a:endParaRPr lang="zh-CN" altLang="en-US" sz="2000" dirty="0">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40000"/>
                        <a:lumOff val="60000"/>
                      </a:schemeClr>
                    </a:solidFill>
                  </a:tcPr>
                </a:tc>
                <a:tc>
                  <a:txBody>
                    <a:bodyPr/>
                    <a:lstStyle/>
                    <a:p>
                      <a:pPr algn="ctr"/>
                      <a:r>
                        <a:rPr lang="en-US" altLang="zh-CN" sz="2000" dirty="0">
                          <a:latin typeface="楷体" pitchFamily="49" charset="-122"/>
                          <a:ea typeface="楷体" pitchFamily="49" charset="-122"/>
                        </a:rPr>
                        <a:t>1</a:t>
                      </a:r>
                      <a:endParaRPr lang="zh-CN" altLang="en-US" sz="2000" dirty="0">
                        <a:latin typeface="楷体" pitchFamily="49" charset="-122"/>
                        <a:ea typeface="楷体" pitchFamily="49" charset="-122"/>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40000"/>
                        <a:lumOff val="60000"/>
                      </a:schemeClr>
                    </a:solidFill>
                  </a:tcPr>
                </a:tc>
                <a:tc>
                  <a:txBody>
                    <a:bodyPr/>
                    <a:lstStyle/>
                    <a:p>
                      <a:pPr algn="ctr"/>
                      <a:r>
                        <a:rPr lang="en-US" altLang="zh-CN" sz="2000" dirty="0">
                          <a:latin typeface="楷体" pitchFamily="49" charset="-122"/>
                          <a:ea typeface="楷体" pitchFamily="49" charset="-122"/>
                        </a:rPr>
                        <a:t>1</a:t>
                      </a:r>
                      <a:endParaRPr lang="zh-CN" altLang="en-US" sz="2000" dirty="0">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40000"/>
                        <a:lumOff val="60000"/>
                      </a:schemeClr>
                    </a:solidFill>
                  </a:tcPr>
                </a:tc>
                <a:tc>
                  <a:txBody>
                    <a:bodyPr/>
                    <a:lstStyle/>
                    <a:p>
                      <a:pPr algn="ctr"/>
                      <a:r>
                        <a:rPr lang="en-US" altLang="zh-CN" sz="2000" dirty="0">
                          <a:latin typeface="楷体" pitchFamily="49" charset="-122"/>
                          <a:ea typeface="楷体" pitchFamily="49" charset="-122"/>
                        </a:rPr>
                        <a:t>0</a:t>
                      </a:r>
                      <a:endParaRPr lang="zh-CN" altLang="en-US" sz="2000" dirty="0">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40000"/>
                        <a:lumOff val="60000"/>
                      </a:schemeClr>
                    </a:solidFill>
                  </a:tcPr>
                </a:tc>
                <a:tc>
                  <a:txBody>
                    <a:bodyPr/>
                    <a:lstStyle/>
                    <a:p>
                      <a:pPr algn="ctr"/>
                      <a:r>
                        <a:rPr lang="en-US" altLang="zh-CN" sz="2000" dirty="0">
                          <a:solidFill>
                            <a:srgbClr val="CC0099"/>
                          </a:solidFill>
                          <a:latin typeface="楷体" pitchFamily="49" charset="-122"/>
                          <a:ea typeface="楷体" pitchFamily="49" charset="-122"/>
                        </a:rPr>
                        <a:t>0</a:t>
                      </a:r>
                      <a:endParaRPr lang="zh-CN" altLang="en-US" sz="2000" dirty="0">
                        <a:solidFill>
                          <a:srgbClr val="CC0099"/>
                        </a:solidFill>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40000"/>
                        <a:lumOff val="60000"/>
                      </a:schemeClr>
                    </a:solidFill>
                  </a:tcPr>
                </a:tc>
                <a:tc>
                  <a:txBody>
                    <a:bodyPr/>
                    <a:lstStyle/>
                    <a:p>
                      <a:pPr algn="ctr"/>
                      <a:r>
                        <a:rPr lang="en-US" altLang="zh-CN" sz="2000" dirty="0">
                          <a:solidFill>
                            <a:srgbClr val="CC0099"/>
                          </a:solidFill>
                          <a:latin typeface="楷体" pitchFamily="49" charset="-122"/>
                          <a:ea typeface="楷体" pitchFamily="49" charset="-122"/>
                        </a:rPr>
                        <a:t>0</a:t>
                      </a:r>
                      <a:endParaRPr lang="zh-CN" altLang="en-US" sz="2000" dirty="0">
                        <a:solidFill>
                          <a:srgbClr val="CC0099"/>
                        </a:solidFill>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40000"/>
                        <a:lumOff val="60000"/>
                      </a:schemeClr>
                    </a:solidFill>
                  </a:tcPr>
                </a:tc>
                <a:extLst>
                  <a:ext uri="{0D108BD9-81ED-4DB2-BD59-A6C34878D82A}"/>
                </a:extLst>
              </a:tr>
              <a:tr h="445008">
                <a:tc>
                  <a:txBody>
                    <a:bodyPr/>
                    <a:lstStyle/>
                    <a:p>
                      <a:pPr algn="ctr"/>
                      <a:r>
                        <a:rPr lang="en-US" altLang="zh-CN" sz="2000" dirty="0">
                          <a:latin typeface="楷体" pitchFamily="49" charset="-122"/>
                          <a:ea typeface="楷体" pitchFamily="49" charset="-122"/>
                        </a:rPr>
                        <a:t>1</a:t>
                      </a:r>
                      <a:endParaRPr lang="zh-CN" altLang="en-US" sz="2000" dirty="0">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0</a:t>
                      </a:r>
                      <a:endParaRPr lang="zh-CN" altLang="en-US" sz="2000" dirty="0">
                        <a:latin typeface="楷体" pitchFamily="49" charset="-122"/>
                        <a:ea typeface="楷体" pitchFamily="49" charset="-122"/>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0</a:t>
                      </a:r>
                      <a:endParaRPr lang="zh-CN" altLang="en-US" sz="2000" dirty="0">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1</a:t>
                      </a:r>
                      <a:endParaRPr lang="zh-CN" altLang="en-US" sz="2000" dirty="0">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2000" dirty="0">
                          <a:solidFill>
                            <a:srgbClr val="CC0099"/>
                          </a:solidFill>
                          <a:latin typeface="楷体" pitchFamily="49" charset="-122"/>
                          <a:ea typeface="楷体" pitchFamily="49" charset="-122"/>
                        </a:rPr>
                        <a:t>0</a:t>
                      </a:r>
                      <a:endParaRPr lang="zh-CN" altLang="en-US" sz="2000" dirty="0">
                        <a:solidFill>
                          <a:srgbClr val="CC0099"/>
                        </a:solidFill>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2000" dirty="0">
                          <a:solidFill>
                            <a:srgbClr val="CC0099"/>
                          </a:solidFill>
                          <a:latin typeface="楷体" pitchFamily="49" charset="-122"/>
                          <a:ea typeface="楷体" pitchFamily="49" charset="-122"/>
                        </a:rPr>
                        <a:t>0</a:t>
                      </a:r>
                      <a:endParaRPr lang="zh-CN" altLang="en-US" sz="2000" dirty="0">
                        <a:solidFill>
                          <a:srgbClr val="CC0099"/>
                        </a:solidFill>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extLst>
              </a:tr>
              <a:tr h="445008">
                <a:tc>
                  <a:txBody>
                    <a:bodyPr/>
                    <a:lstStyle/>
                    <a:p>
                      <a:pPr algn="ctr"/>
                      <a:r>
                        <a:rPr lang="en-US" altLang="zh-CN" sz="2000" dirty="0">
                          <a:latin typeface="楷体" pitchFamily="49" charset="-122"/>
                          <a:ea typeface="楷体" pitchFamily="49" charset="-122"/>
                        </a:rPr>
                        <a:t>1</a:t>
                      </a:r>
                      <a:endParaRPr lang="zh-CN" altLang="en-US" sz="2000" dirty="0">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solidFill>
                        <a:schemeClr val="tx1"/>
                      </a:solidFill>
                      <a:prstDash val="solid"/>
                    </a:lnB>
                    <a:solidFill>
                      <a:schemeClr val="accent1">
                        <a:lumMod val="40000"/>
                        <a:lumOff val="60000"/>
                      </a:schemeClr>
                    </a:solidFill>
                  </a:tcPr>
                </a:tc>
                <a:tc>
                  <a:txBody>
                    <a:bodyPr/>
                    <a:lstStyle/>
                    <a:p>
                      <a:pPr algn="ctr"/>
                      <a:r>
                        <a:rPr lang="en-US" altLang="zh-CN" sz="2000" dirty="0">
                          <a:latin typeface="楷体" pitchFamily="49" charset="-122"/>
                          <a:ea typeface="楷体" pitchFamily="49" charset="-122"/>
                        </a:rPr>
                        <a:t>1</a:t>
                      </a:r>
                      <a:endParaRPr lang="zh-CN" altLang="en-US" sz="2000" dirty="0">
                        <a:latin typeface="楷体" pitchFamily="49" charset="-122"/>
                        <a:ea typeface="楷体" pitchFamily="49" charset="-122"/>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solidFill>
                        <a:schemeClr val="tx1"/>
                      </a:solidFill>
                      <a:prstDash val="solid"/>
                    </a:lnB>
                    <a:solidFill>
                      <a:schemeClr val="accent1">
                        <a:lumMod val="40000"/>
                        <a:lumOff val="60000"/>
                      </a:schemeClr>
                    </a:solidFill>
                  </a:tcPr>
                </a:tc>
                <a:tc>
                  <a:txBody>
                    <a:bodyPr/>
                    <a:lstStyle/>
                    <a:p>
                      <a:pPr algn="ctr"/>
                      <a:r>
                        <a:rPr lang="en-US" altLang="zh-CN" sz="2000" dirty="0">
                          <a:latin typeface="楷体" pitchFamily="49" charset="-122"/>
                          <a:ea typeface="楷体" pitchFamily="49" charset="-122"/>
                        </a:rPr>
                        <a:t>0</a:t>
                      </a:r>
                      <a:endParaRPr lang="zh-CN" altLang="en-US" sz="2000" dirty="0">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CN" sz="2000" dirty="0">
                          <a:latin typeface="楷体" pitchFamily="49" charset="-122"/>
                          <a:ea typeface="楷体" pitchFamily="49" charset="-122"/>
                        </a:rPr>
                        <a:t>0</a:t>
                      </a:r>
                      <a:endParaRPr lang="zh-CN" altLang="en-US" sz="2000" dirty="0">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CN" sz="2000" dirty="0">
                          <a:solidFill>
                            <a:srgbClr val="CC0099"/>
                          </a:solidFill>
                          <a:latin typeface="楷体" pitchFamily="49" charset="-122"/>
                          <a:ea typeface="楷体" pitchFamily="49" charset="-122"/>
                        </a:rPr>
                        <a:t>1</a:t>
                      </a:r>
                      <a:endParaRPr lang="zh-CN" altLang="en-US" sz="2000" dirty="0">
                        <a:solidFill>
                          <a:srgbClr val="CC0099"/>
                        </a:solidFill>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CN" sz="2000" dirty="0">
                          <a:solidFill>
                            <a:srgbClr val="CC0099"/>
                          </a:solidFill>
                          <a:latin typeface="楷体" pitchFamily="49" charset="-122"/>
                          <a:ea typeface="楷体" pitchFamily="49" charset="-122"/>
                        </a:rPr>
                        <a:t>1</a:t>
                      </a:r>
                      <a:endParaRPr lang="zh-CN" altLang="en-US" sz="2000" dirty="0">
                        <a:solidFill>
                          <a:srgbClr val="CC0099"/>
                        </a:solidFill>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标题 1"/>
          <p:cNvSpPr>
            <a:spLocks noGrp="1"/>
          </p:cNvSpPr>
          <p:nvPr>
            <p:ph type="ctrTitle"/>
          </p:nvPr>
        </p:nvSpPr>
        <p:spPr>
          <a:xfrm>
            <a:off x="685800" y="2133600"/>
            <a:ext cx="7772400" cy="1081088"/>
          </a:xfrm>
        </p:spPr>
        <p:txBody>
          <a:bodyPr/>
          <a:lstStyle/>
          <a:p>
            <a:pPr eaLnBrk="1" hangingPunct="1"/>
            <a:r>
              <a:rPr lang="en-US" altLang="zh-CN" sz="4000" smtClean="0">
                <a:solidFill>
                  <a:srgbClr val="0000FF"/>
                </a:solidFill>
                <a:latin typeface="华文行楷" pitchFamily="2" charset="-122"/>
                <a:ea typeface="华文行楷" pitchFamily="2" charset="-122"/>
              </a:rPr>
              <a:t>1.2</a:t>
            </a:r>
            <a:r>
              <a:rPr lang="zh-CN" altLang="en-US" sz="4000" smtClean="0">
                <a:solidFill>
                  <a:srgbClr val="0000FF"/>
                </a:solidFill>
                <a:latin typeface="华文行楷" pitchFamily="2" charset="-122"/>
                <a:ea typeface="华文行楷" pitchFamily="2" charset="-122"/>
              </a:rPr>
              <a:t>、重言式（永真式）</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标题 1"/>
          <p:cNvSpPr>
            <a:spLocks noGrp="1"/>
          </p:cNvSpPr>
          <p:nvPr>
            <p:ph type="title"/>
          </p:nvPr>
        </p:nvSpPr>
        <p:spPr>
          <a:xfrm>
            <a:off x="684213" y="333375"/>
            <a:ext cx="7772400" cy="647700"/>
          </a:xfrm>
        </p:spPr>
        <p:txBody>
          <a:bodyPr/>
          <a:lstStyle/>
          <a:p>
            <a:r>
              <a:rPr lang="en-US" altLang="zh-CN" smtClean="0"/>
              <a:t>1.2.1</a:t>
            </a:r>
            <a:r>
              <a:rPr lang="zh-CN" altLang="en-US" smtClean="0"/>
              <a:t>、基本概念</a:t>
            </a:r>
          </a:p>
        </p:txBody>
      </p:sp>
      <p:sp>
        <p:nvSpPr>
          <p:cNvPr id="65538" name="内容占位符 2"/>
          <p:cNvSpPr>
            <a:spLocks noGrp="1"/>
          </p:cNvSpPr>
          <p:nvPr>
            <p:ph idx="1"/>
          </p:nvPr>
        </p:nvSpPr>
        <p:spPr>
          <a:xfrm>
            <a:off x="395288" y="1412875"/>
            <a:ext cx="8497887" cy="2663825"/>
          </a:xfrm>
        </p:spPr>
        <p:txBody>
          <a:bodyPr/>
          <a:lstStyle/>
          <a:p>
            <a:r>
              <a:rPr lang="zh-CN" altLang="en-US" smtClean="0"/>
              <a:t>在任何真值指派下</a:t>
            </a:r>
            <a:r>
              <a:rPr lang="zh-CN" altLang="en-US" smtClean="0">
                <a:solidFill>
                  <a:srgbClr val="FF0000"/>
                </a:solidFill>
              </a:rPr>
              <a:t>均取真</a:t>
            </a:r>
            <a:r>
              <a:rPr lang="zh-CN" altLang="en-US" smtClean="0"/>
              <a:t>的命题公式称为</a:t>
            </a:r>
            <a:r>
              <a:rPr lang="zh-CN" altLang="en-US" smtClean="0">
                <a:solidFill>
                  <a:srgbClr val="FF0000"/>
                </a:solidFill>
              </a:rPr>
              <a:t>永真式</a:t>
            </a:r>
            <a:r>
              <a:rPr lang="zh-CN" altLang="en-US" smtClean="0"/>
              <a:t>或</a:t>
            </a:r>
            <a:r>
              <a:rPr lang="zh-CN" altLang="en-US" smtClean="0">
                <a:solidFill>
                  <a:srgbClr val="FF0000"/>
                </a:solidFill>
              </a:rPr>
              <a:t>重言式</a:t>
            </a:r>
            <a:r>
              <a:rPr lang="zh-CN" altLang="en-US" smtClean="0"/>
              <a:t>；</a:t>
            </a:r>
            <a:endParaRPr lang="en-US" altLang="zh-CN" smtClean="0"/>
          </a:p>
          <a:p>
            <a:r>
              <a:rPr lang="zh-CN" altLang="en-US" smtClean="0"/>
              <a:t>在任何真值指派下</a:t>
            </a:r>
            <a:r>
              <a:rPr lang="zh-CN" altLang="en-US" smtClean="0">
                <a:solidFill>
                  <a:srgbClr val="FF0000"/>
                </a:solidFill>
              </a:rPr>
              <a:t>均取假</a:t>
            </a:r>
            <a:r>
              <a:rPr lang="zh-CN" altLang="en-US" smtClean="0"/>
              <a:t>的命题公式称为</a:t>
            </a:r>
            <a:r>
              <a:rPr lang="zh-CN" altLang="en-US" smtClean="0">
                <a:solidFill>
                  <a:srgbClr val="FF0000"/>
                </a:solidFill>
              </a:rPr>
              <a:t>永假式</a:t>
            </a:r>
            <a:r>
              <a:rPr lang="zh-CN" altLang="en-US" smtClean="0"/>
              <a:t>或</a:t>
            </a:r>
            <a:r>
              <a:rPr lang="zh-CN" altLang="en-US" smtClean="0">
                <a:solidFill>
                  <a:srgbClr val="FF0000"/>
                </a:solidFill>
              </a:rPr>
              <a:t>矛盾式</a:t>
            </a:r>
            <a:r>
              <a:rPr lang="zh-CN" altLang="en-US" smtClean="0"/>
              <a:t>；</a:t>
            </a:r>
            <a:endParaRPr lang="en-US" altLang="zh-CN" smtClean="0"/>
          </a:p>
          <a:p>
            <a:r>
              <a:rPr lang="zh-CN" altLang="en-US" smtClean="0"/>
              <a:t>至少有一种真值指派使其为真的命题公式称为</a:t>
            </a:r>
            <a:r>
              <a:rPr lang="zh-CN" altLang="en-US" smtClean="0">
                <a:solidFill>
                  <a:srgbClr val="FF0000"/>
                </a:solidFill>
              </a:rPr>
              <a:t>可满足式</a:t>
            </a:r>
            <a:r>
              <a:rPr lang="zh-CN" altLang="en-US" smtClean="0"/>
              <a:t>。</a:t>
            </a:r>
            <a:endParaRPr lang="en-US" altLang="zh-CN" smtClean="0"/>
          </a:p>
          <a:p>
            <a:r>
              <a:rPr lang="zh-CN" altLang="en-US" smtClean="0"/>
              <a:t>至少有一种指派使其为真，同时</a:t>
            </a:r>
            <a:r>
              <a:rPr lang="zh-CN" altLang="en-US" smtClean="0">
                <a:solidFill>
                  <a:srgbClr val="FF0000"/>
                </a:solidFill>
              </a:rPr>
              <a:t>至少有一种</a:t>
            </a:r>
            <a:r>
              <a:rPr lang="zh-CN" altLang="en-US" smtClean="0"/>
              <a:t>指派使其</a:t>
            </a:r>
            <a:r>
              <a:rPr lang="zh-CN" altLang="en-US" smtClean="0">
                <a:solidFill>
                  <a:srgbClr val="FF0000"/>
                </a:solidFill>
              </a:rPr>
              <a:t>为假</a:t>
            </a:r>
            <a:r>
              <a:rPr lang="zh-CN" altLang="en-US" smtClean="0"/>
              <a:t>的命题公式称为</a:t>
            </a:r>
            <a:r>
              <a:rPr lang="zh-CN" altLang="en-US" smtClean="0">
                <a:solidFill>
                  <a:srgbClr val="FF0000"/>
                </a:solidFill>
              </a:rPr>
              <a:t>中性式</a:t>
            </a:r>
            <a:r>
              <a:rPr lang="zh-CN" altLang="en-US" smtClean="0"/>
              <a:t>或</a:t>
            </a:r>
            <a:r>
              <a:rPr lang="zh-CN" altLang="en-US" smtClean="0">
                <a:solidFill>
                  <a:srgbClr val="FF0000"/>
                </a:solidFill>
              </a:rPr>
              <a:t>偶然式</a:t>
            </a:r>
            <a:r>
              <a:rPr lang="zh-CN" altLang="en-US" smtClean="0"/>
              <a:t>。</a:t>
            </a:r>
          </a:p>
        </p:txBody>
      </p:sp>
      <p:grpSp>
        <p:nvGrpSpPr>
          <p:cNvPr id="65539" name="组合 5"/>
          <p:cNvGrpSpPr>
            <a:grpSpLocks/>
          </p:cNvGrpSpPr>
          <p:nvPr/>
        </p:nvGrpSpPr>
        <p:grpSpPr bwMode="auto">
          <a:xfrm>
            <a:off x="1979613" y="4221163"/>
            <a:ext cx="4968875" cy="1670050"/>
            <a:chOff x="1259632" y="4324160"/>
            <a:chExt cx="4968552" cy="1669487"/>
          </a:xfrm>
        </p:grpSpPr>
        <p:sp>
          <p:nvSpPr>
            <p:cNvPr id="65541" name="矩形 6"/>
            <p:cNvSpPr>
              <a:spLocks noChangeArrowheads="1"/>
            </p:cNvSpPr>
            <p:nvPr/>
          </p:nvSpPr>
          <p:spPr bwMode="auto">
            <a:xfrm>
              <a:off x="1259632" y="5184833"/>
              <a:ext cx="1368152" cy="332399"/>
            </a:xfrm>
            <a:prstGeom prst="rect">
              <a:avLst/>
            </a:prstGeom>
            <a:noFill/>
            <a:ln w="9525" algn="ctr">
              <a:noFill/>
              <a:round/>
              <a:headEnd/>
              <a:tailEnd type="triangle" w="med" len="med"/>
            </a:ln>
          </p:spPr>
          <p:txBody>
            <a:bodyPr lIns="0" tIns="0" rIns="0" bIns="0">
              <a:spAutoFit/>
            </a:bodyPr>
            <a:lstStyle/>
            <a:p>
              <a:pPr marL="342900" indent="-342900">
                <a:lnSpc>
                  <a:spcPct val="90000"/>
                </a:lnSpc>
                <a:spcBef>
                  <a:spcPct val="20000"/>
                </a:spcBef>
              </a:pPr>
              <a:r>
                <a:rPr lang="zh-CN" altLang="en-US">
                  <a:solidFill>
                    <a:srgbClr val="0000FF"/>
                  </a:solidFill>
                  <a:latin typeface="楷体" pitchFamily="49" charset="-122"/>
                  <a:ea typeface="楷体" pitchFamily="49" charset="-122"/>
                </a:rPr>
                <a:t>命题公式</a:t>
              </a:r>
            </a:p>
          </p:txBody>
        </p:sp>
        <p:sp>
          <p:nvSpPr>
            <p:cNvPr id="65542" name="矩形 7"/>
            <p:cNvSpPr>
              <a:spLocks noChangeArrowheads="1"/>
            </p:cNvSpPr>
            <p:nvPr/>
          </p:nvSpPr>
          <p:spPr bwMode="auto">
            <a:xfrm>
              <a:off x="3059832" y="5661248"/>
              <a:ext cx="1368152" cy="332399"/>
            </a:xfrm>
            <a:prstGeom prst="rect">
              <a:avLst/>
            </a:prstGeom>
            <a:noFill/>
            <a:ln w="9525" algn="ctr">
              <a:noFill/>
              <a:round/>
              <a:headEnd/>
              <a:tailEnd type="triangle" w="med" len="med"/>
            </a:ln>
          </p:spPr>
          <p:txBody>
            <a:bodyPr lIns="0" tIns="0" rIns="0" bIns="0">
              <a:spAutoFit/>
            </a:bodyPr>
            <a:lstStyle/>
            <a:p>
              <a:pPr marL="342900" indent="-342900">
                <a:lnSpc>
                  <a:spcPct val="90000"/>
                </a:lnSpc>
                <a:spcBef>
                  <a:spcPct val="20000"/>
                </a:spcBef>
              </a:pPr>
              <a:r>
                <a:rPr lang="zh-CN" altLang="en-US">
                  <a:solidFill>
                    <a:srgbClr val="0000FF"/>
                  </a:solidFill>
                  <a:latin typeface="楷体" pitchFamily="49" charset="-122"/>
                  <a:ea typeface="楷体" pitchFamily="49" charset="-122"/>
                </a:rPr>
                <a:t>永假式</a:t>
              </a:r>
            </a:p>
          </p:txBody>
        </p:sp>
        <p:sp>
          <p:nvSpPr>
            <p:cNvPr id="65543" name="矩形 8"/>
            <p:cNvSpPr>
              <a:spLocks noChangeArrowheads="1"/>
            </p:cNvSpPr>
            <p:nvPr/>
          </p:nvSpPr>
          <p:spPr bwMode="auto">
            <a:xfrm>
              <a:off x="3059832" y="4725144"/>
              <a:ext cx="1368152" cy="332399"/>
            </a:xfrm>
            <a:prstGeom prst="rect">
              <a:avLst/>
            </a:prstGeom>
            <a:noFill/>
            <a:ln w="9525" algn="ctr">
              <a:noFill/>
              <a:round/>
              <a:headEnd/>
              <a:tailEnd type="triangle" w="med" len="med"/>
            </a:ln>
          </p:spPr>
          <p:txBody>
            <a:bodyPr lIns="0" tIns="0" rIns="0" bIns="0">
              <a:spAutoFit/>
            </a:bodyPr>
            <a:lstStyle/>
            <a:p>
              <a:pPr marL="342900" indent="-342900">
                <a:lnSpc>
                  <a:spcPct val="90000"/>
                </a:lnSpc>
                <a:spcBef>
                  <a:spcPct val="20000"/>
                </a:spcBef>
              </a:pPr>
              <a:r>
                <a:rPr lang="zh-CN" altLang="en-US">
                  <a:solidFill>
                    <a:srgbClr val="0000FF"/>
                  </a:solidFill>
                  <a:latin typeface="楷体" pitchFamily="49" charset="-122"/>
                  <a:ea typeface="楷体" pitchFamily="49" charset="-122"/>
                </a:rPr>
                <a:t>可满足式</a:t>
              </a:r>
            </a:p>
          </p:txBody>
        </p:sp>
        <p:sp>
          <p:nvSpPr>
            <p:cNvPr id="65544" name="矩形 9"/>
            <p:cNvSpPr>
              <a:spLocks noChangeArrowheads="1"/>
            </p:cNvSpPr>
            <p:nvPr/>
          </p:nvSpPr>
          <p:spPr bwMode="auto">
            <a:xfrm>
              <a:off x="4860032" y="5044240"/>
              <a:ext cx="1368152" cy="332399"/>
            </a:xfrm>
            <a:prstGeom prst="rect">
              <a:avLst/>
            </a:prstGeom>
            <a:noFill/>
            <a:ln w="9525" algn="ctr">
              <a:noFill/>
              <a:round/>
              <a:headEnd/>
              <a:tailEnd type="triangle" w="med" len="med"/>
            </a:ln>
          </p:spPr>
          <p:txBody>
            <a:bodyPr lIns="0" tIns="0" rIns="0" bIns="0">
              <a:spAutoFit/>
            </a:bodyPr>
            <a:lstStyle/>
            <a:p>
              <a:pPr marL="342900" indent="-342900">
                <a:lnSpc>
                  <a:spcPct val="90000"/>
                </a:lnSpc>
                <a:spcBef>
                  <a:spcPct val="20000"/>
                </a:spcBef>
              </a:pPr>
              <a:r>
                <a:rPr lang="zh-CN" altLang="en-US">
                  <a:solidFill>
                    <a:srgbClr val="0000FF"/>
                  </a:solidFill>
                  <a:latin typeface="楷体" pitchFamily="49" charset="-122"/>
                  <a:ea typeface="楷体" pitchFamily="49" charset="-122"/>
                </a:rPr>
                <a:t>偶然式</a:t>
              </a:r>
            </a:p>
          </p:txBody>
        </p:sp>
        <p:sp>
          <p:nvSpPr>
            <p:cNvPr id="65545" name="矩形 10"/>
            <p:cNvSpPr>
              <a:spLocks noChangeArrowheads="1"/>
            </p:cNvSpPr>
            <p:nvPr/>
          </p:nvSpPr>
          <p:spPr bwMode="auto">
            <a:xfrm>
              <a:off x="4860032" y="4324160"/>
              <a:ext cx="1368152" cy="332399"/>
            </a:xfrm>
            <a:prstGeom prst="rect">
              <a:avLst/>
            </a:prstGeom>
            <a:noFill/>
            <a:ln w="9525" algn="ctr">
              <a:noFill/>
              <a:round/>
              <a:headEnd/>
              <a:tailEnd type="triangle" w="med" len="med"/>
            </a:ln>
          </p:spPr>
          <p:txBody>
            <a:bodyPr lIns="0" tIns="0" rIns="0" bIns="0">
              <a:spAutoFit/>
            </a:bodyPr>
            <a:lstStyle/>
            <a:p>
              <a:pPr marL="342900" indent="-342900">
                <a:lnSpc>
                  <a:spcPct val="90000"/>
                </a:lnSpc>
                <a:spcBef>
                  <a:spcPct val="20000"/>
                </a:spcBef>
              </a:pPr>
              <a:r>
                <a:rPr lang="zh-CN" altLang="en-US">
                  <a:solidFill>
                    <a:srgbClr val="0000FF"/>
                  </a:solidFill>
                  <a:latin typeface="楷体" pitchFamily="49" charset="-122"/>
                  <a:ea typeface="楷体" pitchFamily="49" charset="-122"/>
                </a:rPr>
                <a:t>永真式</a:t>
              </a:r>
            </a:p>
          </p:txBody>
        </p:sp>
        <p:sp>
          <p:nvSpPr>
            <p:cNvPr id="65546" name="左大括号 11"/>
            <p:cNvSpPr>
              <a:spLocks/>
            </p:cNvSpPr>
            <p:nvPr/>
          </p:nvSpPr>
          <p:spPr bwMode="auto">
            <a:xfrm>
              <a:off x="4283968" y="4520000"/>
              <a:ext cx="504056" cy="709200"/>
            </a:xfrm>
            <a:prstGeom prst="leftBrace">
              <a:avLst>
                <a:gd name="adj1" fmla="val 8331"/>
                <a:gd name="adj2" fmla="val 51722"/>
              </a:avLst>
            </a:prstGeom>
            <a:noFill/>
            <a:ln w="9525" algn="ctr">
              <a:solidFill>
                <a:schemeClr val="bg1"/>
              </a:solidFill>
              <a:round/>
              <a:headEnd/>
              <a:tailEnd/>
            </a:ln>
          </p:spPr>
          <p:txBody>
            <a:bodyPr lIns="0" tIns="0" rIns="0" bIns="0">
              <a:spAutoFit/>
            </a:bodyPr>
            <a:lstStyle/>
            <a:p>
              <a:pPr marL="342900" indent="-342900">
                <a:lnSpc>
                  <a:spcPct val="90000"/>
                </a:lnSpc>
                <a:spcBef>
                  <a:spcPct val="20000"/>
                </a:spcBef>
              </a:pPr>
              <a:endParaRPr lang="zh-CN" altLang="en-US"/>
            </a:p>
          </p:txBody>
        </p:sp>
        <p:sp>
          <p:nvSpPr>
            <p:cNvPr id="65547" name="左大括号 12"/>
            <p:cNvSpPr>
              <a:spLocks/>
            </p:cNvSpPr>
            <p:nvPr/>
          </p:nvSpPr>
          <p:spPr bwMode="auto">
            <a:xfrm>
              <a:off x="2483768" y="4869160"/>
              <a:ext cx="504000" cy="936104"/>
            </a:xfrm>
            <a:prstGeom prst="leftBrace">
              <a:avLst>
                <a:gd name="adj1" fmla="val 8332"/>
                <a:gd name="adj2" fmla="val 50000"/>
              </a:avLst>
            </a:prstGeom>
            <a:noFill/>
            <a:ln w="3175" algn="ctr">
              <a:solidFill>
                <a:schemeClr val="bg1"/>
              </a:solidFill>
              <a:round/>
              <a:headEnd/>
              <a:tailEnd/>
            </a:ln>
          </p:spPr>
          <p:txBody>
            <a:bodyPr wrap="none" lIns="0" tIns="0" rIns="0" bIns="0">
              <a:spAutoFit/>
            </a:bodyPr>
            <a:lstStyle/>
            <a:p>
              <a:pPr marL="342900" indent="-342900">
                <a:lnSpc>
                  <a:spcPct val="90000"/>
                </a:lnSpc>
                <a:spcBef>
                  <a:spcPct val="20000"/>
                </a:spcBef>
              </a:pPr>
              <a:endParaRPr lang="zh-CN" altLang="en-US"/>
            </a:p>
          </p:txBody>
        </p:sp>
      </p:grpSp>
      <p:sp>
        <p:nvSpPr>
          <p:cNvPr id="14" name="灯片编号占位符 13"/>
          <p:cNvSpPr>
            <a:spLocks noGrp="1"/>
          </p:cNvSpPr>
          <p:nvPr>
            <p:ph type="sldNum" sz="quarter" idx="12"/>
          </p:nvPr>
        </p:nvSpPr>
        <p:spPr/>
        <p:txBody>
          <a:bodyPr/>
          <a:lstStyle/>
          <a:p>
            <a:pPr>
              <a:defRPr/>
            </a:pPr>
            <a:fld id="{A417B342-C624-4394-88D9-5C15B36026A6}" type="slidenum">
              <a:rPr lang="en-US" altLang="zh-CN"/>
              <a:pPr>
                <a:defRPr/>
              </a:pPr>
              <a:t>37</a:t>
            </a:fld>
            <a:endParaRPr lang="en-US" altLang="zh-C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标题 1"/>
          <p:cNvSpPr>
            <a:spLocks noGrp="1"/>
          </p:cNvSpPr>
          <p:nvPr>
            <p:ph type="title"/>
          </p:nvPr>
        </p:nvSpPr>
        <p:spPr>
          <a:xfrm>
            <a:off x="684213" y="333375"/>
            <a:ext cx="7772400" cy="647700"/>
          </a:xfrm>
        </p:spPr>
        <p:txBody>
          <a:bodyPr/>
          <a:lstStyle/>
          <a:p>
            <a:r>
              <a:rPr lang="zh-CN" altLang="en-US" smtClean="0"/>
              <a:t>例题</a:t>
            </a:r>
          </a:p>
        </p:txBody>
      </p:sp>
      <p:sp>
        <p:nvSpPr>
          <p:cNvPr id="66562" name="内容占位符 2"/>
          <p:cNvSpPr>
            <a:spLocks noGrp="1"/>
          </p:cNvSpPr>
          <p:nvPr>
            <p:ph idx="1"/>
          </p:nvPr>
        </p:nvSpPr>
        <p:spPr>
          <a:xfrm>
            <a:off x="468313" y="1412875"/>
            <a:ext cx="8207375" cy="647700"/>
          </a:xfrm>
        </p:spPr>
        <p:txBody>
          <a:bodyPr/>
          <a:lstStyle/>
          <a:p>
            <a:r>
              <a:rPr lang="zh-CN" altLang="en-US" sz="2600" smtClean="0"/>
              <a:t>证明命题公式</a:t>
            </a:r>
            <a:r>
              <a:rPr lang="en-US" altLang="zh-CN" sz="2600" smtClean="0"/>
              <a:t>(</a:t>
            </a:r>
            <a:r>
              <a:rPr lang="zh-CN" altLang="en-US" sz="2600" smtClean="0">
                <a:sym typeface="Symbol" pitchFamily="18" charset="2"/>
              </a:rPr>
              <a:t></a:t>
            </a:r>
            <a:r>
              <a:rPr lang="en-US" altLang="zh-CN" sz="2600" smtClean="0"/>
              <a:t>p</a:t>
            </a:r>
            <a:r>
              <a:rPr lang="en-US" altLang="zh-CN" sz="2600" smtClean="0">
                <a:sym typeface="Symbol" pitchFamily="18" charset="2"/>
              </a:rPr>
              <a:t></a:t>
            </a:r>
            <a:r>
              <a:rPr lang="en-US" altLang="zh-CN" sz="2600" smtClean="0"/>
              <a:t>q)</a:t>
            </a:r>
            <a:r>
              <a:rPr lang="en-US" altLang="zh-CN" sz="2600" smtClean="0">
                <a:sym typeface="Symbol" pitchFamily="18" charset="2"/>
              </a:rPr>
              <a:t></a:t>
            </a:r>
            <a:r>
              <a:rPr lang="en-US" altLang="zh-CN" sz="2600" smtClean="0"/>
              <a:t>(p</a:t>
            </a:r>
            <a:r>
              <a:rPr lang="en-US" altLang="zh-CN" sz="2600" smtClean="0">
                <a:sym typeface="Symbol" pitchFamily="18" charset="2"/>
              </a:rPr>
              <a:t></a:t>
            </a:r>
            <a:r>
              <a:rPr lang="en-US" altLang="zh-CN" sz="2600" smtClean="0"/>
              <a:t>q)</a:t>
            </a:r>
            <a:r>
              <a:rPr lang="zh-CN" altLang="en-US" sz="2600" smtClean="0"/>
              <a:t>是永真式。</a:t>
            </a:r>
          </a:p>
        </p:txBody>
      </p:sp>
      <p:graphicFrame>
        <p:nvGraphicFramePr>
          <p:cNvPr id="6" name="Group 40"/>
          <p:cNvGraphicFramePr>
            <a:graphicFrameLocks noGrp="1"/>
          </p:cNvGraphicFramePr>
          <p:nvPr/>
        </p:nvGraphicFramePr>
        <p:xfrm>
          <a:off x="1187450" y="2692400"/>
          <a:ext cx="6840538" cy="2681288"/>
        </p:xfrm>
        <a:graphic>
          <a:graphicData uri="http://schemas.openxmlformats.org/drawingml/2006/table">
            <a:tbl>
              <a:tblPr/>
              <a:tblGrid>
                <a:gridCol w="808038"/>
                <a:gridCol w="1057275"/>
                <a:gridCol w="1306512"/>
                <a:gridCol w="1119188"/>
                <a:gridCol w="2549525"/>
              </a:tblGrid>
              <a:tr h="57626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FF0000"/>
                          </a:solidFill>
                          <a:effectLst/>
                          <a:latin typeface="楷体" pitchFamily="49" charset="-122"/>
                          <a:ea typeface="楷体" pitchFamily="49" charset="-122"/>
                          <a:cs typeface="楷体_GB2312"/>
                        </a:rPr>
                        <a:t>p</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FF0000"/>
                          </a:solidFill>
                          <a:effectLst/>
                          <a:latin typeface="楷体" pitchFamily="49" charset="-122"/>
                          <a:ea typeface="楷体" pitchFamily="49" charset="-122"/>
                          <a:cs typeface="楷体_GB2312"/>
                        </a:rPr>
                        <a:t>q</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0" i="0" u="none" strike="noStrike" cap="none" normalizeH="0" baseline="0" smtClean="0">
                          <a:ln>
                            <a:noFill/>
                          </a:ln>
                          <a:solidFill>
                            <a:srgbClr val="FF0000"/>
                          </a:solidFill>
                          <a:effectLst/>
                          <a:latin typeface="楷体" pitchFamily="49" charset="-122"/>
                          <a:ea typeface="楷体" pitchFamily="49" charset="-122"/>
                          <a:cs typeface="楷体_GB2312"/>
                          <a:sym typeface="Symbol" pitchFamily="18" charset="2"/>
                        </a:rPr>
                        <a:t></a:t>
                      </a:r>
                      <a:r>
                        <a:rPr kumimoji="0" lang="en-US" altLang="zh-CN" sz="2400" b="0" i="0" u="none" strike="noStrike" cap="none" normalizeH="0" baseline="0" smtClean="0">
                          <a:ln>
                            <a:noFill/>
                          </a:ln>
                          <a:solidFill>
                            <a:srgbClr val="FF0000"/>
                          </a:solidFill>
                          <a:effectLst/>
                          <a:latin typeface="楷体" pitchFamily="49" charset="-122"/>
                          <a:ea typeface="楷体" pitchFamily="49" charset="-122"/>
                          <a:cs typeface="楷体_GB2312"/>
                        </a:rPr>
                        <a:t>p</a:t>
                      </a:r>
                      <a:r>
                        <a:rPr kumimoji="0" lang="en-US" altLang="zh-CN" sz="2400" b="0" i="0" u="none" strike="noStrike" cap="none" normalizeH="0" baseline="0" smtClean="0">
                          <a:ln>
                            <a:noFill/>
                          </a:ln>
                          <a:solidFill>
                            <a:srgbClr val="FF0000"/>
                          </a:solidFill>
                          <a:effectLst/>
                          <a:latin typeface="楷体" pitchFamily="49" charset="-122"/>
                          <a:ea typeface="楷体" pitchFamily="49" charset="-122"/>
                          <a:cs typeface="楷体_GB2312"/>
                          <a:sym typeface="Symbol" pitchFamily="18" charset="2"/>
                        </a:rPr>
                        <a:t>q</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FF0000"/>
                          </a:solidFill>
                          <a:effectLst/>
                          <a:latin typeface="楷体" pitchFamily="49" charset="-122"/>
                          <a:ea typeface="楷体" pitchFamily="49" charset="-122"/>
                          <a:cs typeface="楷体_GB2312"/>
                        </a:rPr>
                        <a:t>p</a:t>
                      </a:r>
                      <a:r>
                        <a:rPr kumimoji="0" lang="en-US" altLang="zh-CN" sz="2400" b="0" i="0" u="none" strike="noStrike" cap="none" normalizeH="0" baseline="0" smtClean="0">
                          <a:ln>
                            <a:noFill/>
                          </a:ln>
                          <a:solidFill>
                            <a:srgbClr val="FF0000"/>
                          </a:solidFill>
                          <a:effectLst/>
                          <a:latin typeface="楷体" pitchFamily="49" charset="-122"/>
                          <a:ea typeface="楷体" pitchFamily="49" charset="-122"/>
                          <a:cs typeface="楷体_GB2312"/>
                          <a:sym typeface="Symbol" pitchFamily="18" charset="2"/>
                        </a:rPr>
                        <a:t>q</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tx1"/>
                          </a:solidFill>
                          <a:effectLst/>
                          <a:latin typeface="楷体" pitchFamily="49" charset="-122"/>
                          <a:ea typeface="楷体" pitchFamily="49" charset="-122"/>
                          <a:cs typeface="楷体_GB2312"/>
                        </a:rPr>
                        <a:t>(</a:t>
                      </a:r>
                      <a:r>
                        <a:rPr kumimoji="0" lang="zh-CN" altLang="en-US" sz="2400" b="0" i="0" u="none" strike="noStrike" cap="none" normalizeH="0" baseline="0" smtClean="0">
                          <a:ln>
                            <a:noFill/>
                          </a:ln>
                          <a:solidFill>
                            <a:schemeClr val="tx1"/>
                          </a:solidFill>
                          <a:effectLst/>
                          <a:latin typeface="楷体" pitchFamily="49" charset="-122"/>
                          <a:ea typeface="楷体" pitchFamily="49" charset="-122"/>
                          <a:cs typeface="楷体_GB2312"/>
                          <a:sym typeface="Symbol" pitchFamily="18" charset="2"/>
                        </a:rPr>
                        <a:t></a:t>
                      </a:r>
                      <a:r>
                        <a:rPr kumimoji="0" lang="en-US" altLang="zh-CN" sz="2400" b="0" i="0" u="none" strike="noStrike" cap="none" normalizeH="0" baseline="0" smtClean="0">
                          <a:ln>
                            <a:noFill/>
                          </a:ln>
                          <a:solidFill>
                            <a:schemeClr val="tx1"/>
                          </a:solidFill>
                          <a:effectLst/>
                          <a:latin typeface="楷体" pitchFamily="49" charset="-122"/>
                          <a:ea typeface="楷体" pitchFamily="49" charset="-122"/>
                          <a:cs typeface="楷体_GB2312"/>
                        </a:rPr>
                        <a:t>p</a:t>
                      </a:r>
                      <a:r>
                        <a:rPr kumimoji="0" lang="en-US" altLang="zh-CN" sz="2400" b="0" i="0" u="none" strike="noStrike" cap="none" normalizeH="0" baseline="0" smtClean="0">
                          <a:ln>
                            <a:noFill/>
                          </a:ln>
                          <a:solidFill>
                            <a:schemeClr val="tx1"/>
                          </a:solidFill>
                          <a:effectLst/>
                          <a:latin typeface="楷体" pitchFamily="49" charset="-122"/>
                          <a:ea typeface="楷体" pitchFamily="49" charset="-122"/>
                          <a:cs typeface="楷体_GB2312"/>
                          <a:sym typeface="Symbol" pitchFamily="18" charset="2"/>
                        </a:rPr>
                        <a:t></a:t>
                      </a:r>
                      <a:r>
                        <a:rPr kumimoji="0" lang="en-US" altLang="zh-CN" sz="2400" b="0" i="0" u="none" strike="noStrike" cap="none" normalizeH="0" baseline="0" smtClean="0">
                          <a:ln>
                            <a:noFill/>
                          </a:ln>
                          <a:solidFill>
                            <a:schemeClr val="tx1"/>
                          </a:solidFill>
                          <a:effectLst/>
                          <a:latin typeface="楷体" pitchFamily="49" charset="-122"/>
                          <a:ea typeface="楷体" pitchFamily="49" charset="-122"/>
                          <a:cs typeface="楷体_GB2312"/>
                        </a:rPr>
                        <a:t>q)</a:t>
                      </a:r>
                      <a:r>
                        <a:rPr kumimoji="0" lang="en-US" altLang="zh-CN" sz="2400" b="0" i="0" u="none" strike="noStrike" cap="none" normalizeH="0" baseline="0" smtClean="0">
                          <a:ln>
                            <a:noFill/>
                          </a:ln>
                          <a:solidFill>
                            <a:schemeClr val="tx1"/>
                          </a:solidFill>
                          <a:effectLst/>
                          <a:latin typeface="楷体" pitchFamily="49" charset="-122"/>
                          <a:ea typeface="楷体" pitchFamily="49" charset="-122"/>
                          <a:cs typeface="楷体_GB2312"/>
                          <a:sym typeface="Symbol" pitchFamily="18" charset="2"/>
                        </a:rPr>
                        <a:t></a:t>
                      </a:r>
                      <a:r>
                        <a:rPr kumimoji="0" lang="en-US" altLang="zh-CN" sz="2400" b="0" i="0" u="none" strike="noStrike" cap="none" normalizeH="0" baseline="0" smtClean="0">
                          <a:ln>
                            <a:noFill/>
                          </a:ln>
                          <a:solidFill>
                            <a:schemeClr val="tx1"/>
                          </a:solidFill>
                          <a:effectLst/>
                          <a:latin typeface="楷体" pitchFamily="49" charset="-122"/>
                          <a:ea typeface="楷体" pitchFamily="49" charset="-122"/>
                          <a:cs typeface="楷体_GB2312"/>
                        </a:rPr>
                        <a:t>(p</a:t>
                      </a:r>
                      <a:r>
                        <a:rPr kumimoji="0" lang="en-US" altLang="zh-CN" sz="2400" b="0" i="0" u="none" strike="noStrike" cap="none" normalizeH="0" baseline="0" smtClean="0">
                          <a:ln>
                            <a:noFill/>
                          </a:ln>
                          <a:solidFill>
                            <a:schemeClr val="tx1"/>
                          </a:solidFill>
                          <a:effectLst/>
                          <a:latin typeface="楷体" pitchFamily="49" charset="-122"/>
                          <a:ea typeface="楷体" pitchFamily="49" charset="-122"/>
                          <a:cs typeface="楷体_GB2312"/>
                          <a:sym typeface="Symbol" pitchFamily="18" charset="2"/>
                        </a:rPr>
                        <a:t></a:t>
                      </a:r>
                      <a:r>
                        <a:rPr kumimoji="0" lang="en-US" altLang="zh-CN" sz="2400" b="0" i="0" u="none" strike="noStrike" cap="none" normalizeH="0" baseline="0" smtClean="0">
                          <a:ln>
                            <a:noFill/>
                          </a:ln>
                          <a:solidFill>
                            <a:schemeClr val="tx1"/>
                          </a:solidFill>
                          <a:effectLst/>
                          <a:latin typeface="楷体" pitchFamily="49" charset="-122"/>
                          <a:ea typeface="楷体" pitchFamily="49" charset="-122"/>
                          <a:cs typeface="楷体_GB2312"/>
                        </a:rPr>
                        <a:t>q)</a:t>
                      </a:r>
                      <a:endParaRPr kumimoji="0" lang="zh-CN" altLang="en-US" sz="24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11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990000"/>
                          </a:solidFill>
                          <a:effectLst/>
                          <a:latin typeface="楷体" pitchFamily="49" charset="-122"/>
                          <a:ea typeface="楷体" pitchFamily="49" charset="-122"/>
                          <a:cs typeface="楷体_GB2312"/>
                        </a:rPr>
                        <a:t>T</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11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990000"/>
                          </a:solidFill>
                          <a:effectLst/>
                          <a:latin typeface="楷体" pitchFamily="49" charset="-122"/>
                          <a:ea typeface="楷体" pitchFamily="49" charset="-122"/>
                          <a:cs typeface="楷体_GB2312"/>
                        </a:rPr>
                        <a:t>T</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7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990000"/>
                          </a:solidFill>
                          <a:effectLst/>
                          <a:latin typeface="楷体" pitchFamily="49" charset="-122"/>
                          <a:ea typeface="楷体" pitchFamily="49" charset="-122"/>
                          <a:cs typeface="楷体_GB2312"/>
                        </a:rPr>
                        <a:t>T</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61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990000"/>
                          </a:solidFill>
                          <a:effectLst/>
                          <a:latin typeface="楷体" pitchFamily="49" charset="-122"/>
                          <a:ea typeface="楷体" pitchFamily="49" charset="-122"/>
                          <a:cs typeface="楷体_GB2312"/>
                        </a:rPr>
                        <a:t>T</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灯片编号占位符 6"/>
          <p:cNvSpPr>
            <a:spLocks noGrp="1"/>
          </p:cNvSpPr>
          <p:nvPr>
            <p:ph type="sldNum" sz="quarter" idx="12"/>
          </p:nvPr>
        </p:nvSpPr>
        <p:spPr/>
        <p:txBody>
          <a:bodyPr/>
          <a:lstStyle/>
          <a:p>
            <a:pPr>
              <a:defRPr/>
            </a:pPr>
            <a:fld id="{721E6CC8-E940-476C-8531-27B7ADB74748}" type="slidenum">
              <a:rPr lang="en-US" altLang="zh-CN"/>
              <a:pPr>
                <a:defRPr/>
              </a:pPr>
              <a:t>38</a:t>
            </a:fld>
            <a:endParaRPr lang="en-US" altLang="zh-C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标题 1"/>
          <p:cNvSpPr>
            <a:spLocks noGrp="1"/>
          </p:cNvSpPr>
          <p:nvPr>
            <p:ph type="title"/>
          </p:nvPr>
        </p:nvSpPr>
        <p:spPr>
          <a:xfrm>
            <a:off x="684213" y="333375"/>
            <a:ext cx="7772400" cy="647700"/>
          </a:xfrm>
        </p:spPr>
        <p:txBody>
          <a:bodyPr/>
          <a:lstStyle/>
          <a:p>
            <a:r>
              <a:rPr lang="zh-CN" altLang="en-US" smtClean="0"/>
              <a:t>例题</a:t>
            </a:r>
          </a:p>
        </p:txBody>
      </p:sp>
      <p:sp>
        <p:nvSpPr>
          <p:cNvPr id="3" name="内容占位符 2"/>
          <p:cNvSpPr>
            <a:spLocks noGrp="1"/>
          </p:cNvSpPr>
          <p:nvPr>
            <p:ph idx="1"/>
          </p:nvPr>
        </p:nvSpPr>
        <p:spPr>
          <a:xfrm>
            <a:off x="755650" y="1557338"/>
            <a:ext cx="7632700" cy="4683125"/>
          </a:xfrm>
        </p:spPr>
        <p:txBody>
          <a:bodyPr/>
          <a:lstStyle/>
          <a:p>
            <a:pPr>
              <a:defRPr/>
            </a:pPr>
            <a:r>
              <a:rPr lang="zh-CN" altLang="en-US" dirty="0"/>
              <a:t>公式</a:t>
            </a:r>
            <a:r>
              <a:rPr lang="en-US" altLang="zh-CN" dirty="0"/>
              <a:t>(p</a:t>
            </a:r>
            <a:r>
              <a:rPr lang="zh-CN" altLang="en-US" dirty="0"/>
              <a:t>∧</a:t>
            </a:r>
            <a:r>
              <a:rPr lang="en-US" altLang="zh-CN" dirty="0"/>
              <a:t>(p</a:t>
            </a:r>
            <a:r>
              <a:rPr lang="zh-CN" altLang="en-US" dirty="0">
                <a:latin typeface="Comic Sans MS" pitchFamily="66" charset="0"/>
              </a:rPr>
              <a:t>→</a:t>
            </a:r>
            <a:r>
              <a:rPr lang="en-US" altLang="zh-CN" dirty="0"/>
              <a:t>q))</a:t>
            </a:r>
            <a:r>
              <a:rPr lang="zh-CN" altLang="en-US" dirty="0">
                <a:latin typeface="Comic Sans MS" pitchFamily="66" charset="0"/>
              </a:rPr>
              <a:t>→</a:t>
            </a:r>
            <a:r>
              <a:rPr lang="en-US" altLang="zh-CN" dirty="0"/>
              <a:t>q</a:t>
            </a:r>
            <a:r>
              <a:rPr lang="zh-CN" altLang="en-US" dirty="0"/>
              <a:t>是永真式吗？</a:t>
            </a:r>
            <a:endParaRPr lang="en-US" altLang="zh-CN" dirty="0"/>
          </a:p>
          <a:p>
            <a:pPr lvl="1">
              <a:defRPr/>
            </a:pPr>
            <a:r>
              <a:rPr lang="zh-CN" altLang="en-US" dirty="0"/>
              <a:t>因为</a:t>
            </a:r>
            <a:endParaRPr lang="en-US" altLang="zh-CN" dirty="0"/>
          </a:p>
          <a:p>
            <a:pPr marL="1246188" lvl="1">
              <a:buFont typeface="Wingdings" pitchFamily="2" charset="2"/>
              <a:buNone/>
              <a:defRPr/>
            </a:pPr>
            <a:r>
              <a:rPr lang="en-US" altLang="zh-CN" dirty="0"/>
              <a:t>(p</a:t>
            </a:r>
            <a:r>
              <a:rPr lang="zh-CN" altLang="en-US" dirty="0"/>
              <a:t>∧</a:t>
            </a:r>
            <a:r>
              <a:rPr lang="en-US" altLang="zh-CN" dirty="0"/>
              <a:t>(p</a:t>
            </a:r>
            <a:r>
              <a:rPr lang="zh-CN" altLang="en-US" dirty="0">
                <a:latin typeface="Comic Sans MS" pitchFamily="66" charset="0"/>
              </a:rPr>
              <a:t>→</a:t>
            </a:r>
            <a:r>
              <a:rPr lang="en-US" altLang="zh-CN" dirty="0"/>
              <a:t>q))=1</a:t>
            </a:r>
            <a:r>
              <a:rPr lang="en-US" altLang="zh-CN" dirty="0">
                <a:sym typeface="Symbol" pitchFamily="18" charset="2"/>
              </a:rPr>
              <a:t></a:t>
            </a:r>
            <a:r>
              <a:rPr lang="en-US" altLang="zh-CN" dirty="0">
                <a:solidFill>
                  <a:srgbClr val="FF0000"/>
                </a:solidFill>
              </a:rPr>
              <a:t>p=1</a:t>
            </a:r>
            <a:r>
              <a:rPr lang="zh-CN" altLang="en-US" dirty="0"/>
              <a:t>∧</a:t>
            </a:r>
            <a:r>
              <a:rPr lang="en-US" altLang="zh-CN" dirty="0">
                <a:solidFill>
                  <a:srgbClr val="FF0000"/>
                </a:solidFill>
              </a:rPr>
              <a:t>(p</a:t>
            </a:r>
            <a:r>
              <a:rPr lang="zh-CN" altLang="en-US" dirty="0">
                <a:solidFill>
                  <a:srgbClr val="FF0000"/>
                </a:solidFill>
                <a:latin typeface="Comic Sans MS" pitchFamily="66" charset="0"/>
              </a:rPr>
              <a:t>→</a:t>
            </a:r>
            <a:r>
              <a:rPr lang="en-US" altLang="zh-CN" dirty="0">
                <a:solidFill>
                  <a:srgbClr val="FF0000"/>
                </a:solidFill>
              </a:rPr>
              <a:t>q)=1</a:t>
            </a:r>
            <a:r>
              <a:rPr lang="en-US" altLang="zh-CN" dirty="0">
                <a:sym typeface="Symbol" pitchFamily="18" charset="2"/>
              </a:rPr>
              <a:t></a:t>
            </a:r>
            <a:r>
              <a:rPr lang="en-US" altLang="zh-CN" dirty="0"/>
              <a:t>q=1</a:t>
            </a:r>
          </a:p>
          <a:p>
            <a:pPr lvl="1">
              <a:spcAft>
                <a:spcPts val="1800"/>
              </a:spcAft>
              <a:defRPr/>
            </a:pPr>
            <a:r>
              <a:rPr lang="zh-CN" altLang="en-US" dirty="0"/>
              <a:t>所以，上式是永真。</a:t>
            </a:r>
            <a:endParaRPr lang="en-US" altLang="zh-CN" dirty="0"/>
          </a:p>
          <a:p>
            <a:pPr>
              <a:defRPr/>
            </a:pPr>
            <a:r>
              <a:rPr lang="zh-CN" altLang="en-US" dirty="0">
                <a:solidFill>
                  <a:srgbClr val="FF0000"/>
                </a:solidFill>
              </a:rPr>
              <a:t>一般原则</a:t>
            </a:r>
            <a:endParaRPr lang="en-US" altLang="zh-CN" dirty="0">
              <a:solidFill>
                <a:srgbClr val="FF0000"/>
              </a:solidFill>
            </a:endParaRPr>
          </a:p>
          <a:p>
            <a:pPr lvl="1">
              <a:defRPr/>
            </a:pPr>
            <a:r>
              <a:rPr lang="zh-CN" altLang="en-US" dirty="0"/>
              <a:t>对于公式</a:t>
            </a:r>
            <a:r>
              <a:rPr lang="en-US" altLang="zh-CN" dirty="0"/>
              <a:t>A</a:t>
            </a:r>
            <a:r>
              <a:rPr lang="zh-CN" altLang="en-US" dirty="0">
                <a:latin typeface="Comic Sans MS" pitchFamily="66" charset="0"/>
              </a:rPr>
              <a:t>→</a:t>
            </a:r>
            <a:r>
              <a:rPr lang="en-US" altLang="zh-CN" dirty="0"/>
              <a:t>B</a:t>
            </a:r>
          </a:p>
          <a:p>
            <a:pPr lvl="2">
              <a:defRPr/>
            </a:pPr>
            <a:r>
              <a:rPr lang="zh-CN" altLang="en-US" dirty="0"/>
              <a:t>若由</a:t>
            </a:r>
            <a:r>
              <a:rPr lang="en-US" altLang="zh-CN" dirty="0"/>
              <a:t>A</a:t>
            </a:r>
            <a:r>
              <a:rPr lang="zh-CN" altLang="en-US" dirty="0"/>
              <a:t>为真</a:t>
            </a:r>
            <a:r>
              <a:rPr lang="en-US" altLang="zh-CN" dirty="0"/>
              <a:t>(1)</a:t>
            </a:r>
            <a:r>
              <a:rPr lang="zh-CN" altLang="en-US" dirty="0"/>
              <a:t>可推出</a:t>
            </a:r>
            <a:r>
              <a:rPr lang="en-US" altLang="zh-CN" dirty="0"/>
              <a:t>B</a:t>
            </a:r>
            <a:r>
              <a:rPr lang="zh-CN" altLang="en-US" dirty="0"/>
              <a:t>为真</a:t>
            </a:r>
            <a:r>
              <a:rPr lang="en-US" altLang="zh-CN" dirty="0"/>
              <a:t>(1)</a:t>
            </a:r>
            <a:r>
              <a:rPr lang="zh-CN" altLang="en-US" dirty="0"/>
              <a:t>，则为</a:t>
            </a:r>
            <a:r>
              <a:rPr lang="en-US" altLang="zh-CN" dirty="0"/>
              <a:t>A</a:t>
            </a:r>
            <a:r>
              <a:rPr lang="zh-CN" altLang="en-US" dirty="0">
                <a:latin typeface="Comic Sans MS" pitchFamily="66" charset="0"/>
              </a:rPr>
              <a:t>→</a:t>
            </a:r>
            <a:r>
              <a:rPr lang="en-US" altLang="zh-CN" dirty="0"/>
              <a:t>B</a:t>
            </a:r>
            <a:r>
              <a:rPr lang="zh-CN" altLang="en-US" dirty="0"/>
              <a:t>永真；</a:t>
            </a:r>
            <a:endParaRPr lang="en-US" altLang="zh-CN" dirty="0"/>
          </a:p>
          <a:p>
            <a:pPr lvl="2">
              <a:defRPr/>
            </a:pPr>
            <a:r>
              <a:rPr lang="zh-CN" altLang="en-US" dirty="0"/>
              <a:t>若由</a:t>
            </a:r>
            <a:r>
              <a:rPr lang="en-US" altLang="zh-CN" dirty="0"/>
              <a:t>B</a:t>
            </a:r>
            <a:r>
              <a:rPr lang="zh-CN" altLang="en-US" dirty="0"/>
              <a:t>为假</a:t>
            </a:r>
            <a:r>
              <a:rPr lang="en-US" altLang="zh-CN" dirty="0"/>
              <a:t>(0)</a:t>
            </a:r>
            <a:r>
              <a:rPr lang="zh-CN" altLang="en-US" dirty="0"/>
              <a:t>可推出</a:t>
            </a:r>
            <a:r>
              <a:rPr lang="en-US" altLang="zh-CN" dirty="0"/>
              <a:t>A</a:t>
            </a:r>
            <a:r>
              <a:rPr lang="zh-CN" altLang="en-US" dirty="0"/>
              <a:t>为假</a:t>
            </a:r>
            <a:r>
              <a:rPr lang="en-US" altLang="zh-CN" dirty="0"/>
              <a:t>(0)</a:t>
            </a:r>
            <a:r>
              <a:rPr lang="zh-CN" altLang="en-US" dirty="0"/>
              <a:t>，则为</a:t>
            </a:r>
            <a:r>
              <a:rPr lang="en-US" altLang="zh-CN" dirty="0"/>
              <a:t>A</a:t>
            </a:r>
            <a:r>
              <a:rPr lang="zh-CN" altLang="en-US" dirty="0">
                <a:latin typeface="Comic Sans MS" pitchFamily="66" charset="0"/>
              </a:rPr>
              <a:t>→</a:t>
            </a:r>
            <a:r>
              <a:rPr lang="en-US" altLang="zh-CN" dirty="0"/>
              <a:t>B</a:t>
            </a:r>
            <a:r>
              <a:rPr lang="zh-CN" altLang="en-US" dirty="0"/>
              <a:t>永真。</a:t>
            </a:r>
          </a:p>
        </p:txBody>
      </p:sp>
      <p:sp>
        <p:nvSpPr>
          <p:cNvPr id="6" name="灯片编号占位符 5"/>
          <p:cNvSpPr>
            <a:spLocks noGrp="1"/>
          </p:cNvSpPr>
          <p:nvPr>
            <p:ph type="sldNum" sz="quarter" idx="12"/>
          </p:nvPr>
        </p:nvSpPr>
        <p:spPr/>
        <p:txBody>
          <a:bodyPr/>
          <a:lstStyle/>
          <a:p>
            <a:pPr>
              <a:defRPr/>
            </a:pPr>
            <a:fld id="{84B7AADD-92E8-48AF-A09C-E8FEFFA80AE1}" type="slidenum">
              <a:rPr lang="en-US" altLang="zh-CN"/>
              <a:pPr>
                <a:defRPr/>
              </a:pPr>
              <a:t>39</a:t>
            </a:fld>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ctrTitle"/>
          </p:nvPr>
        </p:nvSpPr>
        <p:spPr>
          <a:xfrm>
            <a:off x="685800" y="1676400"/>
            <a:ext cx="7772400" cy="1538288"/>
          </a:xfrm>
        </p:spPr>
        <p:txBody>
          <a:bodyPr/>
          <a:lstStyle/>
          <a:p>
            <a:pPr eaLnBrk="1" hangingPunct="1"/>
            <a:r>
              <a:rPr lang="en-US" altLang="zh-CN" sz="4000" smtClean="0">
                <a:solidFill>
                  <a:srgbClr val="0000FF"/>
                </a:solidFill>
                <a:latin typeface="华文行楷" pitchFamily="2" charset="-122"/>
                <a:ea typeface="华文行楷" pitchFamily="2" charset="-122"/>
              </a:rPr>
              <a:t>1.1</a:t>
            </a:r>
            <a:r>
              <a:rPr lang="zh-CN" altLang="en-US" sz="4000" smtClean="0">
                <a:solidFill>
                  <a:srgbClr val="0000FF"/>
                </a:solidFill>
                <a:latin typeface="华文行楷" pitchFamily="2" charset="-122"/>
                <a:ea typeface="华文行楷" pitchFamily="2" charset="-122"/>
              </a:rPr>
              <a:t>、命题</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标题 1"/>
          <p:cNvSpPr>
            <a:spLocks noGrp="1"/>
          </p:cNvSpPr>
          <p:nvPr>
            <p:ph type="title"/>
          </p:nvPr>
        </p:nvSpPr>
        <p:spPr>
          <a:xfrm>
            <a:off x="684213" y="333375"/>
            <a:ext cx="7772400" cy="647700"/>
          </a:xfrm>
        </p:spPr>
        <p:txBody>
          <a:bodyPr/>
          <a:lstStyle/>
          <a:p>
            <a:r>
              <a:rPr lang="en-US" altLang="zh-CN" smtClean="0"/>
              <a:t>1.2.2</a:t>
            </a:r>
            <a:r>
              <a:rPr lang="zh-CN" altLang="en-US" smtClean="0"/>
              <a:t>、恒等式</a:t>
            </a:r>
          </a:p>
        </p:txBody>
      </p:sp>
      <p:sp>
        <p:nvSpPr>
          <p:cNvPr id="68610" name="内容占位符 2"/>
          <p:cNvSpPr>
            <a:spLocks noGrp="1"/>
          </p:cNvSpPr>
          <p:nvPr>
            <p:ph idx="1"/>
          </p:nvPr>
        </p:nvSpPr>
        <p:spPr>
          <a:xfrm>
            <a:off x="468313" y="1412875"/>
            <a:ext cx="8207375" cy="4752975"/>
          </a:xfrm>
        </p:spPr>
        <p:txBody>
          <a:bodyPr/>
          <a:lstStyle/>
          <a:p>
            <a:pPr>
              <a:lnSpc>
                <a:spcPct val="120000"/>
              </a:lnSpc>
              <a:spcBef>
                <a:spcPts val="600"/>
              </a:spcBef>
              <a:buFont typeface="Wingdings" pitchFamily="2" charset="2"/>
              <a:buNone/>
            </a:pPr>
            <a:r>
              <a:rPr lang="zh-CN" altLang="en-US" sz="3200" smtClean="0">
                <a:solidFill>
                  <a:srgbClr val="0033CC"/>
                </a:solidFill>
                <a:latin typeface="华文行楷" pitchFamily="2" charset="-122"/>
                <a:ea typeface="华文行楷" pitchFamily="2" charset="-122"/>
              </a:rPr>
              <a:t>复习</a:t>
            </a:r>
            <a:endParaRPr lang="en-US" altLang="zh-CN" sz="3200" smtClean="0">
              <a:solidFill>
                <a:srgbClr val="0033CC"/>
              </a:solidFill>
              <a:latin typeface="华文行楷" pitchFamily="2" charset="-122"/>
              <a:ea typeface="华文行楷" pitchFamily="2" charset="-122"/>
            </a:endParaRPr>
          </a:p>
          <a:p>
            <a:pPr>
              <a:lnSpc>
                <a:spcPct val="120000"/>
              </a:lnSpc>
              <a:spcBef>
                <a:spcPts val="600"/>
              </a:spcBef>
            </a:pPr>
            <a:r>
              <a:rPr lang="zh-CN" altLang="en-US" smtClean="0">
                <a:solidFill>
                  <a:srgbClr val="FF0000"/>
                </a:solidFill>
              </a:rPr>
              <a:t>等值</a:t>
            </a:r>
            <a:r>
              <a:rPr lang="en-US" altLang="zh-CN" smtClean="0">
                <a:solidFill>
                  <a:srgbClr val="FF0000"/>
                </a:solidFill>
              </a:rPr>
              <a:t>(</a:t>
            </a:r>
            <a:r>
              <a:rPr lang="zh-CN" altLang="en-US" smtClean="0">
                <a:solidFill>
                  <a:srgbClr val="FF0000"/>
                </a:solidFill>
              </a:rPr>
              <a:t>等价</a:t>
            </a:r>
            <a:r>
              <a:rPr lang="en-US" altLang="zh-CN" smtClean="0">
                <a:solidFill>
                  <a:srgbClr val="FF0000"/>
                </a:solidFill>
              </a:rPr>
              <a:t>)</a:t>
            </a:r>
            <a:r>
              <a:rPr lang="zh-CN" altLang="en-US" smtClean="0"/>
              <a:t>的概念：</a:t>
            </a:r>
            <a:endParaRPr lang="en-US" altLang="zh-CN" smtClean="0"/>
          </a:p>
          <a:p>
            <a:pPr lvl="1">
              <a:lnSpc>
                <a:spcPct val="120000"/>
              </a:lnSpc>
              <a:spcBef>
                <a:spcPts val="600"/>
              </a:spcBef>
            </a:pPr>
            <a:r>
              <a:rPr lang="zh-CN" altLang="en-US" smtClean="0"/>
              <a:t>设</a:t>
            </a:r>
            <a:r>
              <a:rPr lang="en-US" altLang="zh-CN" smtClean="0"/>
              <a:t>A</a:t>
            </a:r>
            <a:r>
              <a:rPr lang="zh-CN" altLang="en-US" smtClean="0"/>
              <a:t>，</a:t>
            </a:r>
            <a:r>
              <a:rPr lang="en-US" altLang="zh-CN" smtClean="0"/>
              <a:t>B</a:t>
            </a:r>
            <a:r>
              <a:rPr lang="zh-CN" altLang="en-US" smtClean="0"/>
              <a:t>是两个命题公式，</a:t>
            </a:r>
            <a:r>
              <a:rPr lang="en-US" altLang="zh-CN" smtClean="0"/>
              <a:t>p</a:t>
            </a:r>
            <a:r>
              <a:rPr lang="en-US" altLang="zh-CN" baseline="-25000" smtClean="0"/>
              <a:t>1</a:t>
            </a:r>
            <a:r>
              <a:rPr lang="zh-CN" altLang="en-US" smtClean="0"/>
              <a:t>， </a:t>
            </a:r>
            <a:r>
              <a:rPr lang="en-US" altLang="zh-CN" smtClean="0"/>
              <a:t>p</a:t>
            </a:r>
            <a:r>
              <a:rPr lang="en-US" altLang="zh-CN" baseline="-25000" smtClean="0"/>
              <a:t>2</a:t>
            </a:r>
            <a:r>
              <a:rPr lang="zh-CN" altLang="en-US" smtClean="0"/>
              <a:t>，</a:t>
            </a:r>
            <a:r>
              <a:rPr lang="zh-CN" altLang="en-US" smtClean="0">
                <a:sym typeface="Symbol" pitchFamily="18" charset="2"/>
              </a:rPr>
              <a:t>， </a:t>
            </a:r>
            <a:r>
              <a:rPr lang="en-US" altLang="zh-CN" smtClean="0"/>
              <a:t>p</a:t>
            </a:r>
            <a:r>
              <a:rPr lang="en-US" altLang="zh-CN" baseline="-25000" smtClean="0"/>
              <a:t>n</a:t>
            </a:r>
            <a:r>
              <a:rPr lang="zh-CN" altLang="en-US" smtClean="0"/>
              <a:t>为出现在</a:t>
            </a:r>
            <a:r>
              <a:rPr lang="en-US" altLang="zh-CN" smtClean="0"/>
              <a:t>A</a:t>
            </a:r>
            <a:r>
              <a:rPr lang="zh-CN" altLang="en-US" smtClean="0"/>
              <a:t>，</a:t>
            </a:r>
            <a:r>
              <a:rPr lang="en-US" altLang="zh-CN" smtClean="0"/>
              <a:t>B</a:t>
            </a:r>
            <a:r>
              <a:rPr lang="zh-CN" altLang="en-US" smtClean="0"/>
              <a:t>中的所有命题变元，如果对</a:t>
            </a:r>
            <a:r>
              <a:rPr lang="en-US" altLang="zh-CN" smtClean="0"/>
              <a:t>p</a:t>
            </a:r>
            <a:r>
              <a:rPr lang="en-US" altLang="zh-CN" baseline="-25000" smtClean="0"/>
              <a:t>1</a:t>
            </a:r>
            <a:r>
              <a:rPr lang="zh-CN" altLang="en-US" smtClean="0"/>
              <a:t>， </a:t>
            </a:r>
            <a:r>
              <a:rPr lang="en-US" altLang="zh-CN" smtClean="0"/>
              <a:t>p</a:t>
            </a:r>
            <a:r>
              <a:rPr lang="en-US" altLang="zh-CN" baseline="-25000" smtClean="0"/>
              <a:t>2</a:t>
            </a:r>
            <a:r>
              <a:rPr lang="zh-CN" altLang="en-US" smtClean="0"/>
              <a:t>，</a:t>
            </a:r>
            <a:r>
              <a:rPr lang="zh-CN" altLang="en-US" smtClean="0">
                <a:sym typeface="Symbol" pitchFamily="18" charset="2"/>
              </a:rPr>
              <a:t>， </a:t>
            </a:r>
            <a:r>
              <a:rPr lang="en-US" altLang="zh-CN" smtClean="0"/>
              <a:t>p</a:t>
            </a:r>
            <a:r>
              <a:rPr lang="en-US" altLang="zh-CN" baseline="-25000" smtClean="0"/>
              <a:t>n</a:t>
            </a:r>
            <a:r>
              <a:rPr lang="zh-CN" altLang="en-US" smtClean="0"/>
              <a:t>的</a:t>
            </a:r>
            <a:r>
              <a:rPr lang="zh-CN" altLang="en-US" smtClean="0">
                <a:solidFill>
                  <a:srgbClr val="FF0000"/>
                </a:solidFill>
              </a:rPr>
              <a:t>任何一种真值指派</a:t>
            </a:r>
            <a:r>
              <a:rPr lang="zh-CN" altLang="en-US" smtClean="0"/>
              <a:t>，</a:t>
            </a:r>
            <a:r>
              <a:rPr lang="en-US" altLang="zh-CN" smtClean="0"/>
              <a:t>A</a:t>
            </a:r>
            <a:r>
              <a:rPr lang="zh-CN" altLang="en-US" smtClean="0"/>
              <a:t>，</a:t>
            </a:r>
            <a:r>
              <a:rPr lang="en-US" altLang="zh-CN" smtClean="0"/>
              <a:t>B</a:t>
            </a:r>
            <a:r>
              <a:rPr lang="zh-CN" altLang="en-US" smtClean="0"/>
              <a:t>的真值都相同，则称</a:t>
            </a:r>
            <a:r>
              <a:rPr lang="en-US" altLang="zh-CN" smtClean="0"/>
              <a:t>A</a:t>
            </a:r>
            <a:r>
              <a:rPr lang="zh-CN" altLang="en-US" smtClean="0"/>
              <a:t>，</a:t>
            </a:r>
            <a:r>
              <a:rPr lang="en-US" altLang="zh-CN" smtClean="0"/>
              <a:t>B</a:t>
            </a:r>
            <a:r>
              <a:rPr lang="zh-CN" altLang="en-US" smtClean="0"/>
              <a:t>是逻辑等价（或等值）的。记为</a:t>
            </a:r>
            <a:r>
              <a:rPr lang="en-US" altLang="zh-CN" smtClean="0">
                <a:solidFill>
                  <a:srgbClr val="CC0099"/>
                </a:solidFill>
              </a:rPr>
              <a:t>A</a:t>
            </a:r>
            <a:r>
              <a:rPr lang="en-US" altLang="zh-CN" smtClean="0">
                <a:solidFill>
                  <a:srgbClr val="CC0099"/>
                </a:solidFill>
                <a:sym typeface="Symbol" pitchFamily="18" charset="2"/>
              </a:rPr>
              <a:t></a:t>
            </a:r>
            <a:r>
              <a:rPr lang="en-US" altLang="zh-CN" smtClean="0">
                <a:solidFill>
                  <a:srgbClr val="CC0099"/>
                </a:solidFill>
              </a:rPr>
              <a:t>B</a:t>
            </a:r>
            <a:r>
              <a:rPr lang="zh-CN" altLang="en-US" smtClean="0"/>
              <a:t>。或者说</a:t>
            </a:r>
            <a:r>
              <a:rPr lang="en-US" altLang="zh-CN" smtClean="0"/>
              <a:t>,</a:t>
            </a:r>
            <a:r>
              <a:rPr lang="zh-CN" altLang="en-US" b="1" u="sng" smtClean="0"/>
              <a:t>如果</a:t>
            </a:r>
            <a:r>
              <a:rPr lang="en-US" altLang="zh-CN" b="1" u="sng" smtClean="0"/>
              <a:t>A</a:t>
            </a:r>
            <a:r>
              <a:rPr lang="en-US" altLang="zh-CN" b="1" u="sng" smtClean="0">
                <a:sym typeface="Symbol" pitchFamily="18" charset="2"/>
              </a:rPr>
              <a:t>B</a:t>
            </a:r>
            <a:r>
              <a:rPr lang="zh-CN" altLang="en-US" b="1" u="sng" smtClean="0">
                <a:sym typeface="Symbol" pitchFamily="18" charset="2"/>
              </a:rPr>
              <a:t>是永真式</a:t>
            </a:r>
            <a:r>
              <a:rPr lang="en-US" altLang="zh-CN" b="1" u="sng" smtClean="0">
                <a:sym typeface="Symbol" pitchFamily="18" charset="2"/>
              </a:rPr>
              <a:t>,</a:t>
            </a:r>
            <a:r>
              <a:rPr lang="zh-CN" altLang="en-US" b="1" u="sng" smtClean="0">
                <a:sym typeface="Symbol" pitchFamily="18" charset="2"/>
              </a:rPr>
              <a:t>则</a:t>
            </a:r>
            <a:r>
              <a:rPr lang="en-US" altLang="zh-CN" b="1" u="sng" smtClean="0"/>
              <a:t>A</a:t>
            </a:r>
            <a:r>
              <a:rPr lang="en-US" altLang="zh-CN" b="1" u="sng" smtClean="0">
                <a:sym typeface="Symbol" pitchFamily="18" charset="2"/>
              </a:rPr>
              <a:t></a:t>
            </a:r>
            <a:r>
              <a:rPr lang="en-US" altLang="zh-CN" b="1" u="sng" smtClean="0"/>
              <a:t>B</a:t>
            </a:r>
            <a:r>
              <a:rPr lang="zh-CN" altLang="en-US" smtClean="0"/>
              <a:t>。</a:t>
            </a:r>
          </a:p>
          <a:p>
            <a:pPr>
              <a:lnSpc>
                <a:spcPct val="120000"/>
              </a:lnSpc>
              <a:spcBef>
                <a:spcPts val="600"/>
              </a:spcBef>
            </a:pPr>
            <a:r>
              <a:rPr lang="zh-CN" altLang="en-US" smtClean="0">
                <a:solidFill>
                  <a:srgbClr val="FF0000"/>
                </a:solidFill>
              </a:rPr>
              <a:t>例如</a:t>
            </a:r>
            <a:endParaRPr lang="en-US" altLang="zh-CN" smtClean="0">
              <a:solidFill>
                <a:srgbClr val="FF0000"/>
              </a:solidFill>
            </a:endParaRPr>
          </a:p>
          <a:p>
            <a:pPr lvl="1">
              <a:lnSpc>
                <a:spcPct val="120000"/>
              </a:lnSpc>
              <a:spcBef>
                <a:spcPts val="600"/>
              </a:spcBef>
            </a:pPr>
            <a:r>
              <a:rPr lang="en-US" altLang="zh-CN" smtClean="0"/>
              <a:t>(</a:t>
            </a:r>
            <a:r>
              <a:rPr lang="zh-CN" altLang="en-US" smtClean="0">
                <a:sym typeface="Symbol" pitchFamily="18" charset="2"/>
              </a:rPr>
              <a:t></a:t>
            </a:r>
            <a:r>
              <a:rPr lang="en-US" altLang="zh-CN" smtClean="0"/>
              <a:t>p</a:t>
            </a:r>
            <a:r>
              <a:rPr lang="en-US" altLang="zh-CN" smtClean="0">
                <a:sym typeface="Symbol" pitchFamily="18" charset="2"/>
              </a:rPr>
              <a:t></a:t>
            </a:r>
            <a:r>
              <a:rPr lang="en-US" altLang="zh-CN" smtClean="0"/>
              <a:t>q)</a:t>
            </a:r>
            <a:r>
              <a:rPr lang="en-US" altLang="zh-CN" smtClean="0">
                <a:sym typeface="Symbol" pitchFamily="18" charset="2"/>
              </a:rPr>
              <a:t></a:t>
            </a:r>
            <a:r>
              <a:rPr lang="en-US" altLang="zh-CN" smtClean="0"/>
              <a:t>(p</a:t>
            </a:r>
            <a:r>
              <a:rPr lang="en-US" altLang="zh-CN" smtClean="0">
                <a:sym typeface="Symbol" pitchFamily="18" charset="2"/>
              </a:rPr>
              <a:t></a:t>
            </a:r>
            <a:r>
              <a:rPr lang="en-US" altLang="zh-CN" smtClean="0"/>
              <a:t>q)</a:t>
            </a:r>
            <a:r>
              <a:rPr lang="zh-CN" altLang="en-US" smtClean="0"/>
              <a:t>是永真的，所以，</a:t>
            </a:r>
            <a:r>
              <a:rPr lang="en-US" altLang="zh-CN" smtClean="0"/>
              <a:t>(</a:t>
            </a:r>
            <a:r>
              <a:rPr lang="zh-CN" altLang="en-US" smtClean="0">
                <a:sym typeface="Symbol" pitchFamily="18" charset="2"/>
              </a:rPr>
              <a:t></a:t>
            </a:r>
            <a:r>
              <a:rPr lang="en-US" altLang="zh-CN" smtClean="0"/>
              <a:t>p</a:t>
            </a:r>
            <a:r>
              <a:rPr lang="en-US" altLang="zh-CN" smtClean="0">
                <a:sym typeface="Symbol" pitchFamily="18" charset="2"/>
              </a:rPr>
              <a:t></a:t>
            </a:r>
            <a:r>
              <a:rPr lang="en-US" altLang="zh-CN" smtClean="0"/>
              <a:t>q)</a:t>
            </a:r>
            <a:r>
              <a:rPr lang="en-US" altLang="zh-CN" smtClean="0">
                <a:sym typeface="Symbol" pitchFamily="18" charset="2"/>
              </a:rPr>
              <a:t></a:t>
            </a:r>
            <a:r>
              <a:rPr lang="en-US" altLang="zh-CN" smtClean="0"/>
              <a:t>(p</a:t>
            </a:r>
            <a:r>
              <a:rPr lang="en-US" altLang="zh-CN" smtClean="0">
                <a:sym typeface="Symbol" pitchFamily="18" charset="2"/>
              </a:rPr>
              <a:t></a:t>
            </a:r>
            <a:r>
              <a:rPr lang="en-US" altLang="zh-CN" smtClean="0"/>
              <a:t>q)</a:t>
            </a:r>
          </a:p>
          <a:p>
            <a:pPr lvl="1">
              <a:lnSpc>
                <a:spcPct val="120000"/>
              </a:lnSpc>
              <a:spcBef>
                <a:spcPts val="600"/>
              </a:spcBef>
            </a:pPr>
            <a:r>
              <a:rPr lang="en-US" altLang="zh-CN" smtClean="0"/>
              <a:t>(p</a:t>
            </a:r>
            <a:r>
              <a:rPr lang="en-US" altLang="zh-CN" smtClean="0">
                <a:sym typeface="Symbol" pitchFamily="18" charset="2"/>
              </a:rPr>
              <a:t></a:t>
            </a:r>
            <a:r>
              <a:rPr lang="en-US" altLang="zh-CN" smtClean="0"/>
              <a:t>q)</a:t>
            </a:r>
            <a:r>
              <a:rPr lang="en-US" altLang="zh-CN" smtClean="0">
                <a:sym typeface="Symbol" pitchFamily="18" charset="2"/>
              </a:rPr>
              <a:t></a:t>
            </a:r>
            <a:r>
              <a:rPr lang="en-US" altLang="zh-CN" smtClean="0"/>
              <a:t>(</a:t>
            </a:r>
            <a:r>
              <a:rPr lang="zh-CN" altLang="en-US" smtClean="0">
                <a:sym typeface="Symbol" pitchFamily="18" charset="2"/>
              </a:rPr>
              <a:t></a:t>
            </a:r>
            <a:r>
              <a:rPr lang="en-US" altLang="zh-CN" smtClean="0"/>
              <a:t>q</a:t>
            </a:r>
            <a:r>
              <a:rPr lang="en-US" altLang="zh-CN" smtClean="0">
                <a:sym typeface="Symbol" pitchFamily="18" charset="2"/>
              </a:rPr>
              <a:t></a:t>
            </a:r>
            <a:r>
              <a:rPr lang="zh-CN" altLang="en-US" smtClean="0">
                <a:sym typeface="Symbol" pitchFamily="18" charset="2"/>
              </a:rPr>
              <a:t></a:t>
            </a:r>
            <a:r>
              <a:rPr lang="en-US" altLang="zh-CN" smtClean="0"/>
              <a:t>p)</a:t>
            </a:r>
            <a:r>
              <a:rPr lang="zh-CN" altLang="en-US" smtClean="0"/>
              <a:t>是永真的，所以，</a:t>
            </a:r>
            <a:r>
              <a:rPr lang="en-US" altLang="zh-CN" smtClean="0"/>
              <a:t>(p</a:t>
            </a:r>
            <a:r>
              <a:rPr lang="en-US" altLang="zh-CN" smtClean="0">
                <a:sym typeface="Symbol" pitchFamily="18" charset="2"/>
              </a:rPr>
              <a:t></a:t>
            </a:r>
            <a:r>
              <a:rPr lang="en-US" altLang="zh-CN" smtClean="0"/>
              <a:t>q)</a:t>
            </a:r>
            <a:r>
              <a:rPr lang="en-US" altLang="zh-CN" smtClean="0">
                <a:sym typeface="Symbol" pitchFamily="18" charset="2"/>
              </a:rPr>
              <a:t></a:t>
            </a:r>
            <a:r>
              <a:rPr lang="en-US" altLang="zh-CN" smtClean="0"/>
              <a:t>(</a:t>
            </a:r>
            <a:r>
              <a:rPr lang="zh-CN" altLang="en-US" smtClean="0">
                <a:sym typeface="Symbol" pitchFamily="18" charset="2"/>
              </a:rPr>
              <a:t></a:t>
            </a:r>
            <a:r>
              <a:rPr lang="en-US" altLang="zh-CN" smtClean="0"/>
              <a:t>q</a:t>
            </a:r>
            <a:r>
              <a:rPr lang="en-US" altLang="zh-CN" smtClean="0">
                <a:sym typeface="Symbol" pitchFamily="18" charset="2"/>
              </a:rPr>
              <a:t></a:t>
            </a:r>
            <a:r>
              <a:rPr lang="zh-CN" altLang="en-US" smtClean="0">
                <a:sym typeface="Symbol" pitchFamily="18" charset="2"/>
              </a:rPr>
              <a:t></a:t>
            </a:r>
            <a:r>
              <a:rPr lang="en-US" altLang="zh-CN" smtClean="0"/>
              <a:t>p)</a:t>
            </a:r>
          </a:p>
          <a:p>
            <a:pPr>
              <a:lnSpc>
                <a:spcPct val="120000"/>
              </a:lnSpc>
              <a:spcBef>
                <a:spcPts val="600"/>
              </a:spcBef>
            </a:pPr>
            <a:endParaRPr lang="en-US" altLang="zh-CN" smtClean="0"/>
          </a:p>
        </p:txBody>
      </p:sp>
      <p:sp>
        <p:nvSpPr>
          <p:cNvPr id="5" name="灯片编号占位符 4"/>
          <p:cNvSpPr>
            <a:spLocks noGrp="1"/>
          </p:cNvSpPr>
          <p:nvPr>
            <p:ph type="sldNum" sz="quarter" idx="12"/>
          </p:nvPr>
        </p:nvSpPr>
        <p:spPr/>
        <p:txBody>
          <a:bodyPr/>
          <a:lstStyle/>
          <a:p>
            <a:pPr>
              <a:defRPr/>
            </a:pPr>
            <a:fld id="{C3977134-ABFF-4681-93CE-34620281DF69}" type="slidenum">
              <a:rPr lang="en-US" altLang="zh-CN"/>
              <a:pPr>
                <a:defRPr/>
              </a:pPr>
              <a:t>40</a:t>
            </a:fld>
            <a:endParaRPr lang="en-US" altLang="zh-C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标题 1"/>
          <p:cNvSpPr>
            <a:spLocks noGrp="1"/>
          </p:cNvSpPr>
          <p:nvPr>
            <p:ph type="title"/>
          </p:nvPr>
        </p:nvSpPr>
        <p:spPr>
          <a:xfrm>
            <a:off x="684213" y="333375"/>
            <a:ext cx="7772400" cy="647700"/>
          </a:xfrm>
        </p:spPr>
        <p:txBody>
          <a:bodyPr/>
          <a:lstStyle/>
          <a:p>
            <a:r>
              <a:rPr lang="zh-CN" altLang="en-US" smtClean="0">
                <a:sym typeface="Symbol" pitchFamily="18" charset="2"/>
              </a:rPr>
              <a:t>和</a:t>
            </a:r>
            <a:r>
              <a:rPr lang="en-US" altLang="zh-CN" smtClean="0">
                <a:sym typeface="Symbol" pitchFamily="18" charset="2"/>
              </a:rPr>
              <a:t></a:t>
            </a:r>
            <a:r>
              <a:rPr lang="zh-CN" altLang="en-US" smtClean="0">
                <a:sym typeface="Symbol" pitchFamily="18" charset="2"/>
              </a:rPr>
              <a:t>的关系</a:t>
            </a:r>
            <a:endParaRPr lang="zh-CN" altLang="en-US" smtClean="0"/>
          </a:p>
        </p:txBody>
      </p:sp>
      <p:sp>
        <p:nvSpPr>
          <p:cNvPr id="69634" name="内容占位符 2"/>
          <p:cNvSpPr>
            <a:spLocks noGrp="1"/>
          </p:cNvSpPr>
          <p:nvPr>
            <p:ph idx="1"/>
          </p:nvPr>
        </p:nvSpPr>
        <p:spPr>
          <a:xfrm>
            <a:off x="468313" y="1412875"/>
            <a:ext cx="8207375" cy="4683125"/>
          </a:xfrm>
        </p:spPr>
        <p:txBody>
          <a:bodyPr/>
          <a:lstStyle/>
          <a:p>
            <a:pPr>
              <a:lnSpc>
                <a:spcPct val="120000"/>
              </a:lnSpc>
              <a:spcBef>
                <a:spcPts val="600"/>
              </a:spcBef>
            </a:pPr>
            <a:r>
              <a:rPr lang="zh-CN" altLang="en-US" smtClean="0">
                <a:sym typeface="Symbol" pitchFamily="18" charset="2"/>
              </a:rPr>
              <a:t>区别：</a:t>
            </a:r>
            <a:endParaRPr lang="en-US" altLang="zh-CN" smtClean="0">
              <a:sym typeface="Symbol" pitchFamily="18" charset="2"/>
            </a:endParaRPr>
          </a:p>
          <a:p>
            <a:pPr lvl="1">
              <a:lnSpc>
                <a:spcPct val="120000"/>
              </a:lnSpc>
              <a:spcBef>
                <a:spcPts val="600"/>
              </a:spcBef>
            </a:pPr>
            <a:r>
              <a:rPr lang="zh-CN" altLang="en-US" smtClean="0">
                <a:sym typeface="Symbol" pitchFamily="18" charset="2"/>
              </a:rPr>
              <a:t></a:t>
            </a:r>
            <a:r>
              <a:rPr lang="zh-CN" altLang="en-US" smtClean="0">
                <a:solidFill>
                  <a:srgbClr val="C00000"/>
                </a:solidFill>
                <a:sym typeface="Symbol" pitchFamily="18" charset="2"/>
              </a:rPr>
              <a:t>是</a:t>
            </a:r>
            <a:r>
              <a:rPr lang="zh-CN" altLang="en-US" smtClean="0">
                <a:solidFill>
                  <a:schemeClr val="bg1"/>
                </a:solidFill>
                <a:sym typeface="Symbol" pitchFamily="18" charset="2"/>
              </a:rPr>
              <a:t>逻辑联结词</a:t>
            </a:r>
            <a:r>
              <a:rPr lang="zh-CN" altLang="en-US" smtClean="0">
                <a:sym typeface="Symbol" pitchFamily="18" charset="2"/>
              </a:rPr>
              <a:t>，是运算符，它出现在命题公式中；</a:t>
            </a:r>
            <a:endParaRPr lang="en-US" altLang="zh-CN" smtClean="0">
              <a:sym typeface="Symbol" pitchFamily="18" charset="2"/>
            </a:endParaRPr>
          </a:p>
          <a:p>
            <a:pPr lvl="1">
              <a:lnSpc>
                <a:spcPct val="120000"/>
              </a:lnSpc>
              <a:spcBef>
                <a:spcPts val="600"/>
              </a:spcBef>
            </a:pPr>
            <a:r>
              <a:rPr lang="en-US" altLang="zh-CN" smtClean="0">
                <a:sym typeface="Symbol" pitchFamily="18" charset="2"/>
              </a:rPr>
              <a:t></a:t>
            </a:r>
            <a:r>
              <a:rPr lang="zh-CN" altLang="en-US" smtClean="0">
                <a:solidFill>
                  <a:srgbClr val="C00000"/>
                </a:solidFill>
                <a:sym typeface="Symbol" pitchFamily="18" charset="2"/>
              </a:rPr>
              <a:t>不是</a:t>
            </a:r>
            <a:r>
              <a:rPr lang="zh-CN" altLang="en-US" smtClean="0">
                <a:solidFill>
                  <a:schemeClr val="bg1"/>
                </a:solidFill>
                <a:sym typeface="Symbol" pitchFamily="18" charset="2"/>
              </a:rPr>
              <a:t>逻辑联结词</a:t>
            </a:r>
            <a:r>
              <a:rPr lang="zh-CN" altLang="en-US" smtClean="0">
                <a:sym typeface="Symbol" pitchFamily="18" charset="2"/>
              </a:rPr>
              <a:t>，它表示两个命题公式的一种</a:t>
            </a:r>
            <a:r>
              <a:rPr lang="zh-CN" altLang="en-US" smtClean="0">
                <a:solidFill>
                  <a:srgbClr val="FF0000"/>
                </a:solidFill>
                <a:sym typeface="Symbol" pitchFamily="18" charset="2"/>
              </a:rPr>
              <a:t>关系</a:t>
            </a:r>
            <a:r>
              <a:rPr lang="zh-CN" altLang="en-US" smtClean="0">
                <a:sym typeface="Symbol" pitchFamily="18" charset="2"/>
              </a:rPr>
              <a:t>，不是运算拊。</a:t>
            </a:r>
            <a:endParaRPr lang="en-US" altLang="zh-CN" smtClean="0">
              <a:sym typeface="Symbol" pitchFamily="18" charset="2"/>
            </a:endParaRPr>
          </a:p>
          <a:p>
            <a:pPr>
              <a:lnSpc>
                <a:spcPct val="120000"/>
              </a:lnSpc>
              <a:spcBef>
                <a:spcPts val="600"/>
              </a:spcBef>
            </a:pPr>
            <a:r>
              <a:rPr lang="zh-CN" altLang="en-US" smtClean="0">
                <a:sym typeface="Symbol" pitchFamily="18" charset="2"/>
              </a:rPr>
              <a:t>联系：</a:t>
            </a:r>
            <a:endParaRPr lang="en-US" altLang="zh-CN" smtClean="0">
              <a:sym typeface="Symbol" pitchFamily="18" charset="2"/>
            </a:endParaRPr>
          </a:p>
          <a:p>
            <a:pPr lvl="1">
              <a:lnSpc>
                <a:spcPct val="120000"/>
              </a:lnSpc>
              <a:spcBef>
                <a:spcPts val="600"/>
              </a:spcBef>
            </a:pPr>
            <a:r>
              <a:rPr lang="zh-CN" altLang="en-US" smtClean="0">
                <a:solidFill>
                  <a:srgbClr val="FF0000"/>
                </a:solidFill>
                <a:sym typeface="Symbol" pitchFamily="18" charset="2"/>
              </a:rPr>
              <a:t>定理：</a:t>
            </a:r>
            <a:r>
              <a:rPr lang="en-US" altLang="zh-CN" smtClean="0">
                <a:sym typeface="Symbol" pitchFamily="18" charset="2"/>
              </a:rPr>
              <a:t>AB</a:t>
            </a:r>
            <a:r>
              <a:rPr lang="zh-CN" altLang="en-US" smtClean="0">
                <a:sym typeface="Symbol" pitchFamily="18" charset="2"/>
              </a:rPr>
              <a:t>，当且仅当</a:t>
            </a:r>
            <a:r>
              <a:rPr lang="en-US" altLang="zh-CN" smtClean="0">
                <a:sym typeface="Symbol" pitchFamily="18" charset="2"/>
              </a:rPr>
              <a:t>A</a:t>
            </a:r>
            <a:r>
              <a:rPr lang="zh-CN" altLang="en-US" smtClean="0">
                <a:sym typeface="Symbol" pitchFamily="18" charset="2"/>
              </a:rPr>
              <a:t></a:t>
            </a:r>
            <a:r>
              <a:rPr lang="en-US" altLang="zh-CN" smtClean="0">
                <a:sym typeface="Symbol" pitchFamily="18" charset="2"/>
              </a:rPr>
              <a:t>B</a:t>
            </a:r>
            <a:r>
              <a:rPr lang="zh-CN" altLang="en-US" smtClean="0">
                <a:sym typeface="Symbol" pitchFamily="18" charset="2"/>
              </a:rPr>
              <a:t>是永真式。</a:t>
            </a:r>
            <a:endParaRPr lang="zh-CN" altLang="en-US" smtClean="0"/>
          </a:p>
        </p:txBody>
      </p:sp>
      <p:sp>
        <p:nvSpPr>
          <p:cNvPr id="4" name="灯片编号占位符 3"/>
          <p:cNvSpPr>
            <a:spLocks noGrp="1"/>
          </p:cNvSpPr>
          <p:nvPr>
            <p:ph type="sldNum" sz="quarter" idx="12"/>
          </p:nvPr>
        </p:nvSpPr>
        <p:spPr/>
        <p:txBody>
          <a:bodyPr/>
          <a:lstStyle/>
          <a:p>
            <a:pPr>
              <a:defRPr/>
            </a:pPr>
            <a:fld id="{C7233402-775B-4F54-AFA3-19A34AB9E260}" type="slidenum">
              <a:rPr lang="en-US" altLang="zh-CN"/>
              <a:pPr>
                <a:defRPr/>
              </a:pPr>
              <a:t>41</a:t>
            </a:fld>
            <a:endParaRPr lang="en-US" altLang="zh-C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标题 4"/>
          <p:cNvSpPr>
            <a:spLocks noGrp="1"/>
          </p:cNvSpPr>
          <p:nvPr>
            <p:ph type="title"/>
          </p:nvPr>
        </p:nvSpPr>
        <p:spPr>
          <a:xfrm>
            <a:off x="684213" y="333375"/>
            <a:ext cx="7772400" cy="647700"/>
          </a:xfrm>
        </p:spPr>
        <p:txBody>
          <a:bodyPr/>
          <a:lstStyle/>
          <a:p>
            <a:r>
              <a:rPr lang="zh-CN" altLang="en-US" smtClean="0"/>
              <a:t>逻辑恒等式</a:t>
            </a:r>
          </a:p>
        </p:txBody>
      </p:sp>
      <p:sp>
        <p:nvSpPr>
          <p:cNvPr id="70658" name="内容占位符 2"/>
          <p:cNvSpPr>
            <a:spLocks noGrp="1"/>
          </p:cNvSpPr>
          <p:nvPr>
            <p:ph idx="1"/>
          </p:nvPr>
        </p:nvSpPr>
        <p:spPr>
          <a:xfrm>
            <a:off x="468313" y="1412875"/>
            <a:ext cx="8207375" cy="4824413"/>
          </a:xfrm>
        </p:spPr>
        <p:txBody>
          <a:bodyPr/>
          <a:lstStyle/>
          <a:p>
            <a:pPr eaLnBrk="1" hangingPunct="1">
              <a:spcBef>
                <a:spcPct val="0"/>
              </a:spcBef>
              <a:spcAft>
                <a:spcPts val="200"/>
              </a:spcAft>
            </a:pPr>
            <a:r>
              <a:rPr lang="en-US" altLang="zh-CN" smtClean="0">
                <a:solidFill>
                  <a:srgbClr val="170298"/>
                </a:solidFill>
              </a:rPr>
              <a:t>Double negation</a:t>
            </a:r>
            <a:r>
              <a:rPr lang="zh-CN" altLang="en-US" smtClean="0">
                <a:solidFill>
                  <a:srgbClr val="170298"/>
                </a:solidFill>
              </a:rPr>
              <a:t>（双重否定律）</a:t>
            </a:r>
            <a:r>
              <a:rPr lang="en-US" altLang="zh-CN" smtClean="0">
                <a:solidFill>
                  <a:srgbClr val="170298"/>
                </a:solidFill>
              </a:rPr>
              <a:t>:</a:t>
            </a:r>
          </a:p>
          <a:p>
            <a:pPr eaLnBrk="1" hangingPunct="1">
              <a:spcBef>
                <a:spcPct val="0"/>
              </a:spcBef>
              <a:spcAft>
                <a:spcPts val="200"/>
              </a:spcAft>
              <a:buFont typeface="Wingdings" pitchFamily="2" charset="2"/>
              <a:buNone/>
            </a:pPr>
            <a:r>
              <a:rPr lang="en-US" altLang="zh-CN" smtClean="0">
                <a:solidFill>
                  <a:srgbClr val="C00000"/>
                </a:solidFill>
              </a:rPr>
              <a:t>E</a:t>
            </a:r>
            <a:r>
              <a:rPr lang="en-US" altLang="zh-CN" baseline="-25000" smtClean="0">
                <a:solidFill>
                  <a:srgbClr val="C00000"/>
                </a:solidFill>
              </a:rPr>
              <a:t>1</a:t>
            </a:r>
            <a:r>
              <a:rPr lang="en-US" altLang="zh-CN" baseline="-25000" smtClean="0"/>
              <a:t>     </a:t>
            </a:r>
            <a:r>
              <a:rPr lang="en-US" altLang="zh-CN" smtClean="0">
                <a:latin typeface="Comic Sans MS" pitchFamily="66" charset="0"/>
                <a:sym typeface="Symbol" pitchFamily="18" charset="2"/>
              </a:rPr>
              <a:t>~</a:t>
            </a:r>
            <a:r>
              <a:rPr lang="en-US" altLang="zh-CN" smtClean="0"/>
              <a:t>(</a:t>
            </a:r>
            <a:r>
              <a:rPr lang="en-US" altLang="zh-CN" smtClean="0">
                <a:latin typeface="Comic Sans MS" pitchFamily="66" charset="0"/>
                <a:sym typeface="Symbol" pitchFamily="18" charset="2"/>
              </a:rPr>
              <a:t>~</a:t>
            </a:r>
            <a:r>
              <a:rPr lang="en-US" altLang="zh-CN" smtClean="0"/>
              <a:t>P)</a:t>
            </a:r>
            <a:r>
              <a:rPr lang="en-US" altLang="zh-CN" smtClean="0">
                <a:sym typeface="Symbol" pitchFamily="18" charset="2"/>
              </a:rPr>
              <a:t></a:t>
            </a:r>
            <a:r>
              <a:rPr lang="en-US" altLang="zh-CN" smtClean="0"/>
              <a:t>P</a:t>
            </a:r>
            <a:endParaRPr lang="zh-CN" altLang="en-US" smtClean="0"/>
          </a:p>
          <a:p>
            <a:pPr eaLnBrk="1" hangingPunct="1">
              <a:spcBef>
                <a:spcPct val="0"/>
              </a:spcBef>
              <a:spcAft>
                <a:spcPts val="200"/>
              </a:spcAft>
            </a:pPr>
            <a:r>
              <a:rPr lang="en-US" altLang="zh-CN" smtClean="0">
                <a:solidFill>
                  <a:srgbClr val="170298"/>
                </a:solidFill>
              </a:rPr>
              <a:t>Idempotent laws</a:t>
            </a:r>
            <a:r>
              <a:rPr lang="zh-CN" altLang="en-US" smtClean="0">
                <a:solidFill>
                  <a:srgbClr val="170298"/>
                </a:solidFill>
              </a:rPr>
              <a:t>（幂等律）</a:t>
            </a:r>
            <a:r>
              <a:rPr lang="en-US" altLang="zh-CN" smtClean="0">
                <a:solidFill>
                  <a:srgbClr val="170298"/>
                </a:solidFill>
              </a:rPr>
              <a:t>:</a:t>
            </a:r>
          </a:p>
          <a:p>
            <a:pPr eaLnBrk="1" hangingPunct="1">
              <a:spcBef>
                <a:spcPct val="0"/>
              </a:spcBef>
              <a:spcAft>
                <a:spcPts val="200"/>
              </a:spcAft>
              <a:buFont typeface="Wingdings" pitchFamily="2" charset="2"/>
              <a:buNone/>
            </a:pPr>
            <a:r>
              <a:rPr lang="en-US" altLang="zh-CN" smtClean="0">
                <a:solidFill>
                  <a:srgbClr val="C00000"/>
                </a:solidFill>
              </a:rPr>
              <a:t>E</a:t>
            </a:r>
            <a:r>
              <a:rPr lang="en-US" altLang="zh-CN" baseline="-25000" smtClean="0">
                <a:solidFill>
                  <a:srgbClr val="C00000"/>
                </a:solidFill>
              </a:rPr>
              <a:t>2</a:t>
            </a:r>
            <a:r>
              <a:rPr lang="en-US" altLang="zh-CN" baseline="-25000" smtClean="0"/>
              <a:t>     </a:t>
            </a:r>
            <a:r>
              <a:rPr lang="en-US" altLang="zh-CN" smtClean="0"/>
              <a:t>P</a:t>
            </a:r>
            <a:r>
              <a:rPr lang="en-US" altLang="zh-CN" smtClean="0">
                <a:sym typeface="Symbol" pitchFamily="18" charset="2"/>
              </a:rPr>
              <a:t>∨</a:t>
            </a:r>
            <a:r>
              <a:rPr lang="en-US" altLang="zh-CN" smtClean="0"/>
              <a:t>P</a:t>
            </a:r>
            <a:r>
              <a:rPr lang="en-US" altLang="zh-CN" smtClean="0">
                <a:sym typeface="Symbol" pitchFamily="18" charset="2"/>
              </a:rPr>
              <a:t></a:t>
            </a:r>
            <a:r>
              <a:rPr lang="en-US" altLang="zh-CN" smtClean="0"/>
              <a:t>P</a:t>
            </a:r>
          </a:p>
          <a:p>
            <a:pPr eaLnBrk="1" hangingPunct="1">
              <a:spcBef>
                <a:spcPct val="0"/>
              </a:spcBef>
              <a:spcAft>
                <a:spcPts val="200"/>
              </a:spcAft>
              <a:buFont typeface="Wingdings" pitchFamily="2" charset="2"/>
              <a:buNone/>
            </a:pPr>
            <a:r>
              <a:rPr lang="en-US" altLang="zh-CN" smtClean="0">
                <a:solidFill>
                  <a:srgbClr val="C00000"/>
                </a:solidFill>
              </a:rPr>
              <a:t>E</a:t>
            </a:r>
            <a:r>
              <a:rPr lang="en-US" altLang="zh-CN" baseline="-25000" smtClean="0">
                <a:solidFill>
                  <a:srgbClr val="C00000"/>
                </a:solidFill>
              </a:rPr>
              <a:t>3</a:t>
            </a:r>
            <a:r>
              <a:rPr lang="en-US" altLang="zh-CN" baseline="-25000" smtClean="0"/>
              <a:t>     </a:t>
            </a:r>
            <a:r>
              <a:rPr lang="en-US" altLang="zh-CN" smtClean="0"/>
              <a:t>P</a:t>
            </a:r>
            <a:r>
              <a:rPr lang="en-US" altLang="zh-CN" smtClean="0">
                <a:sym typeface="Symbol" pitchFamily="18" charset="2"/>
              </a:rPr>
              <a:t>∧</a:t>
            </a:r>
            <a:r>
              <a:rPr lang="en-US" altLang="zh-CN" smtClean="0"/>
              <a:t>P</a:t>
            </a:r>
            <a:r>
              <a:rPr lang="en-US" altLang="zh-CN" smtClean="0">
                <a:sym typeface="Symbol" pitchFamily="18" charset="2"/>
              </a:rPr>
              <a:t></a:t>
            </a:r>
            <a:r>
              <a:rPr lang="en-US" altLang="zh-CN" smtClean="0"/>
              <a:t>P</a:t>
            </a:r>
          </a:p>
          <a:p>
            <a:pPr eaLnBrk="1" hangingPunct="1">
              <a:spcBef>
                <a:spcPct val="0"/>
              </a:spcBef>
              <a:spcAft>
                <a:spcPts val="200"/>
              </a:spcAft>
            </a:pPr>
            <a:r>
              <a:rPr lang="en-US" altLang="zh-CN" smtClean="0">
                <a:solidFill>
                  <a:srgbClr val="170298"/>
                </a:solidFill>
              </a:rPr>
              <a:t>Commutative laws:</a:t>
            </a:r>
            <a:endParaRPr lang="en-US" altLang="zh-CN" smtClean="0">
              <a:solidFill>
                <a:srgbClr val="170298"/>
              </a:solidFill>
              <a:sym typeface="Symbol" pitchFamily="18" charset="2"/>
            </a:endParaRPr>
          </a:p>
          <a:p>
            <a:pPr eaLnBrk="1" hangingPunct="1">
              <a:spcBef>
                <a:spcPct val="0"/>
              </a:spcBef>
              <a:spcAft>
                <a:spcPts val="200"/>
              </a:spcAft>
              <a:buFont typeface="Wingdings" pitchFamily="2" charset="2"/>
              <a:buNone/>
            </a:pPr>
            <a:r>
              <a:rPr lang="en-US" altLang="zh-CN" smtClean="0">
                <a:solidFill>
                  <a:srgbClr val="C00000"/>
                </a:solidFill>
              </a:rPr>
              <a:t>E</a:t>
            </a:r>
            <a:r>
              <a:rPr lang="en-US" altLang="zh-CN" baseline="-25000" smtClean="0">
                <a:solidFill>
                  <a:srgbClr val="C00000"/>
                </a:solidFill>
              </a:rPr>
              <a:t>4</a:t>
            </a:r>
            <a:r>
              <a:rPr lang="en-US" altLang="zh-CN" smtClean="0"/>
              <a:t>    P</a:t>
            </a:r>
            <a:r>
              <a:rPr lang="en-US" altLang="zh-CN" smtClean="0">
                <a:sym typeface="Symbol" pitchFamily="18" charset="2"/>
              </a:rPr>
              <a:t>∨QQ∨P</a:t>
            </a:r>
            <a:endParaRPr lang="en-US" altLang="zh-CN" smtClean="0"/>
          </a:p>
          <a:p>
            <a:pPr eaLnBrk="1" hangingPunct="1">
              <a:spcBef>
                <a:spcPct val="0"/>
              </a:spcBef>
              <a:spcAft>
                <a:spcPts val="200"/>
              </a:spcAft>
              <a:buFont typeface="Wingdings" pitchFamily="2" charset="2"/>
              <a:buNone/>
            </a:pPr>
            <a:r>
              <a:rPr lang="en-US" altLang="zh-CN" smtClean="0">
                <a:solidFill>
                  <a:srgbClr val="C00000"/>
                </a:solidFill>
              </a:rPr>
              <a:t>E</a:t>
            </a:r>
            <a:r>
              <a:rPr lang="en-US" altLang="zh-CN" baseline="-25000" smtClean="0">
                <a:solidFill>
                  <a:srgbClr val="C00000"/>
                </a:solidFill>
              </a:rPr>
              <a:t>5</a:t>
            </a:r>
            <a:r>
              <a:rPr lang="en-US" altLang="zh-CN" smtClean="0"/>
              <a:t>    P</a:t>
            </a:r>
            <a:r>
              <a:rPr lang="en-US" altLang="zh-CN" smtClean="0">
                <a:sym typeface="Symbol" pitchFamily="18" charset="2"/>
              </a:rPr>
              <a:t>∧QQ∧P</a:t>
            </a:r>
            <a:endParaRPr lang="en-US" altLang="zh-CN" smtClean="0"/>
          </a:p>
          <a:p>
            <a:pPr eaLnBrk="1" hangingPunct="1">
              <a:spcBef>
                <a:spcPct val="0"/>
              </a:spcBef>
              <a:spcAft>
                <a:spcPts val="200"/>
              </a:spcAft>
            </a:pPr>
            <a:r>
              <a:rPr lang="en-US" altLang="zh-CN" smtClean="0">
                <a:solidFill>
                  <a:srgbClr val="170298"/>
                </a:solidFill>
              </a:rPr>
              <a:t>Association laws:</a:t>
            </a:r>
          </a:p>
          <a:p>
            <a:pPr eaLnBrk="1" hangingPunct="1">
              <a:spcBef>
                <a:spcPct val="0"/>
              </a:spcBef>
              <a:spcAft>
                <a:spcPts val="200"/>
              </a:spcAft>
              <a:buFont typeface="Wingdings" pitchFamily="2" charset="2"/>
              <a:buNone/>
            </a:pPr>
            <a:r>
              <a:rPr lang="en-US" altLang="zh-CN" smtClean="0">
                <a:solidFill>
                  <a:srgbClr val="C00000"/>
                </a:solidFill>
              </a:rPr>
              <a:t>E</a:t>
            </a:r>
            <a:r>
              <a:rPr lang="en-US" altLang="zh-CN" baseline="-25000" smtClean="0">
                <a:solidFill>
                  <a:srgbClr val="C00000"/>
                </a:solidFill>
              </a:rPr>
              <a:t>6</a:t>
            </a:r>
            <a:r>
              <a:rPr lang="en-US" altLang="zh-CN" smtClean="0"/>
              <a:t>    (P</a:t>
            </a:r>
            <a:r>
              <a:rPr lang="en-US" altLang="zh-CN" smtClean="0">
                <a:sym typeface="Symbol" pitchFamily="18" charset="2"/>
              </a:rPr>
              <a:t>∨Q</a:t>
            </a:r>
            <a:r>
              <a:rPr lang="en-US" altLang="zh-CN" smtClean="0"/>
              <a:t>)</a:t>
            </a:r>
            <a:r>
              <a:rPr lang="en-US" altLang="zh-CN" smtClean="0">
                <a:sym typeface="Symbol" pitchFamily="18" charset="2"/>
              </a:rPr>
              <a:t>∨RP∨</a:t>
            </a:r>
            <a:r>
              <a:rPr lang="en-US" altLang="zh-CN" smtClean="0"/>
              <a:t>(Q</a:t>
            </a:r>
            <a:r>
              <a:rPr lang="en-US" altLang="zh-CN" smtClean="0">
                <a:sym typeface="Symbol" pitchFamily="18" charset="2"/>
              </a:rPr>
              <a:t>∨R</a:t>
            </a:r>
            <a:r>
              <a:rPr lang="en-US" altLang="zh-CN" smtClean="0"/>
              <a:t>)</a:t>
            </a:r>
          </a:p>
          <a:p>
            <a:pPr eaLnBrk="1" hangingPunct="1">
              <a:spcBef>
                <a:spcPct val="0"/>
              </a:spcBef>
              <a:spcAft>
                <a:spcPts val="200"/>
              </a:spcAft>
              <a:buFont typeface="Wingdings" pitchFamily="2" charset="2"/>
              <a:buNone/>
            </a:pPr>
            <a:r>
              <a:rPr lang="en-US" altLang="zh-CN" smtClean="0">
                <a:solidFill>
                  <a:srgbClr val="C00000"/>
                </a:solidFill>
              </a:rPr>
              <a:t>E</a:t>
            </a:r>
            <a:r>
              <a:rPr lang="en-US" altLang="zh-CN" baseline="-25000" smtClean="0">
                <a:solidFill>
                  <a:srgbClr val="C00000"/>
                </a:solidFill>
              </a:rPr>
              <a:t>7</a:t>
            </a:r>
            <a:r>
              <a:rPr lang="en-US" altLang="zh-CN" smtClean="0"/>
              <a:t>    (P</a:t>
            </a:r>
            <a:r>
              <a:rPr lang="en-US" altLang="zh-CN" smtClean="0">
                <a:sym typeface="Symbol" pitchFamily="18" charset="2"/>
              </a:rPr>
              <a:t>∧Q</a:t>
            </a:r>
            <a:r>
              <a:rPr lang="en-US" altLang="zh-CN" smtClean="0"/>
              <a:t>)</a:t>
            </a:r>
            <a:r>
              <a:rPr lang="en-US" altLang="zh-CN" smtClean="0">
                <a:sym typeface="Symbol" pitchFamily="18" charset="2"/>
              </a:rPr>
              <a:t>∧RP∧</a:t>
            </a:r>
            <a:r>
              <a:rPr lang="en-US" altLang="zh-CN" smtClean="0"/>
              <a:t>(Q</a:t>
            </a:r>
            <a:r>
              <a:rPr lang="en-US" altLang="zh-CN" smtClean="0">
                <a:sym typeface="Symbol" pitchFamily="18" charset="2"/>
              </a:rPr>
              <a:t>∧R</a:t>
            </a:r>
            <a:r>
              <a:rPr lang="en-US" altLang="zh-CN" smtClean="0"/>
              <a:t>)</a:t>
            </a:r>
          </a:p>
        </p:txBody>
      </p:sp>
      <p:sp>
        <p:nvSpPr>
          <p:cNvPr id="4" name="灯片编号占位符 3"/>
          <p:cNvSpPr>
            <a:spLocks noGrp="1"/>
          </p:cNvSpPr>
          <p:nvPr>
            <p:ph type="sldNum" sz="quarter" idx="12"/>
          </p:nvPr>
        </p:nvSpPr>
        <p:spPr/>
        <p:txBody>
          <a:bodyPr/>
          <a:lstStyle/>
          <a:p>
            <a:pPr>
              <a:defRPr/>
            </a:pPr>
            <a:fld id="{D5AA2766-0B1A-4BF5-8B93-1ACB201327E8}" type="slidenum">
              <a:rPr lang="en-US" altLang="zh-CN"/>
              <a:pPr>
                <a:defRPr/>
              </a:pPr>
              <a:t>42</a:t>
            </a:fld>
            <a:endParaRPr lang="en-US" altLang="zh-CN" dirty="0"/>
          </a:p>
        </p:txBody>
      </p:sp>
      <p:grpSp>
        <p:nvGrpSpPr>
          <p:cNvPr id="6" name="组合 5"/>
          <p:cNvGrpSpPr>
            <a:grpSpLocks/>
          </p:cNvGrpSpPr>
          <p:nvPr/>
        </p:nvGrpSpPr>
        <p:grpSpPr bwMode="auto">
          <a:xfrm>
            <a:off x="6588125" y="1844675"/>
            <a:ext cx="1352550" cy="1333500"/>
            <a:chOff x="30163" y="2300288"/>
            <a:chExt cx="1353142" cy="1332966"/>
          </a:xfrm>
        </p:grpSpPr>
        <p:pic>
          <p:nvPicPr>
            <p:cNvPr id="70661" name="Picture 5"/>
            <p:cNvPicPr>
              <a:picLocks noChangeAspect="1" noChangeArrowheads="1"/>
            </p:cNvPicPr>
            <p:nvPr/>
          </p:nvPicPr>
          <p:blipFill>
            <a:blip r:embed="rId2"/>
            <a:srcRect/>
            <a:stretch>
              <a:fillRect/>
            </a:stretch>
          </p:blipFill>
          <p:spPr bwMode="auto">
            <a:xfrm>
              <a:off x="30163" y="2300288"/>
              <a:ext cx="1268412" cy="973137"/>
            </a:xfrm>
            <a:prstGeom prst="rect">
              <a:avLst/>
            </a:prstGeom>
            <a:noFill/>
            <a:ln w="9525">
              <a:noFill/>
              <a:miter lim="800000"/>
              <a:headEnd/>
              <a:tailEnd/>
            </a:ln>
          </p:spPr>
        </p:pic>
        <p:sp>
          <p:nvSpPr>
            <p:cNvPr id="8" name="矩形 7"/>
            <p:cNvSpPr/>
            <p:nvPr/>
          </p:nvSpPr>
          <p:spPr>
            <a:xfrm>
              <a:off x="55574" y="3255580"/>
              <a:ext cx="1327731" cy="3776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20000"/>
                </a:spcBef>
                <a:defRPr/>
              </a:pPr>
              <a:r>
                <a:rPr lang="zh-CN" altLang="en-US" dirty="0">
                  <a:solidFill>
                    <a:srgbClr val="CC0099"/>
                  </a:solidFill>
                  <a:latin typeface="楷体" pitchFamily="49" charset="-122"/>
                  <a:ea typeface="楷体" pitchFamily="49" charset="-122"/>
                </a:rPr>
                <a:t>第</a:t>
              </a:r>
              <a:r>
                <a:rPr lang="en-US" altLang="zh-CN" dirty="0">
                  <a:solidFill>
                    <a:srgbClr val="CC0099"/>
                  </a:solidFill>
                  <a:latin typeface="楷体" pitchFamily="49" charset="-122"/>
                  <a:ea typeface="楷体" pitchFamily="49" charset="-122"/>
                </a:rPr>
                <a:t>9</a:t>
              </a:r>
              <a:r>
                <a:rPr lang="zh-CN" altLang="en-US" dirty="0">
                  <a:solidFill>
                    <a:srgbClr val="CC0099"/>
                  </a:solidFill>
                  <a:latin typeface="楷体" pitchFamily="49" charset="-122"/>
                  <a:ea typeface="楷体" pitchFamily="49" charset="-122"/>
                </a:rPr>
                <a:t>页</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标题 1"/>
          <p:cNvSpPr>
            <a:spLocks noGrp="1"/>
          </p:cNvSpPr>
          <p:nvPr>
            <p:ph type="title"/>
          </p:nvPr>
        </p:nvSpPr>
        <p:spPr>
          <a:xfrm>
            <a:off x="684213" y="333375"/>
            <a:ext cx="7772400" cy="647700"/>
          </a:xfrm>
        </p:spPr>
        <p:txBody>
          <a:bodyPr/>
          <a:lstStyle/>
          <a:p>
            <a:r>
              <a:rPr lang="zh-CN" altLang="en-US" smtClean="0"/>
              <a:t>逻辑恒等式（续</a:t>
            </a:r>
            <a:r>
              <a:rPr lang="en-US" altLang="zh-CN" smtClean="0"/>
              <a:t>1</a:t>
            </a:r>
            <a:r>
              <a:rPr lang="zh-CN" altLang="en-US" smtClean="0"/>
              <a:t>）</a:t>
            </a:r>
          </a:p>
        </p:txBody>
      </p:sp>
      <p:sp>
        <p:nvSpPr>
          <p:cNvPr id="71682" name="内容占位符 2"/>
          <p:cNvSpPr>
            <a:spLocks noGrp="1"/>
          </p:cNvSpPr>
          <p:nvPr>
            <p:ph idx="1"/>
          </p:nvPr>
        </p:nvSpPr>
        <p:spPr>
          <a:xfrm>
            <a:off x="468313" y="1341438"/>
            <a:ext cx="8207375" cy="5183187"/>
          </a:xfrm>
        </p:spPr>
        <p:txBody>
          <a:bodyPr/>
          <a:lstStyle/>
          <a:p>
            <a:pPr eaLnBrk="1" hangingPunct="1">
              <a:spcBef>
                <a:spcPct val="0"/>
              </a:spcBef>
              <a:spcAft>
                <a:spcPts val="200"/>
              </a:spcAft>
            </a:pPr>
            <a:r>
              <a:rPr lang="en-US" altLang="zh-CN" smtClean="0">
                <a:solidFill>
                  <a:srgbClr val="170298"/>
                </a:solidFill>
              </a:rPr>
              <a:t>Distributive laws:</a:t>
            </a:r>
          </a:p>
          <a:p>
            <a:pPr eaLnBrk="1" hangingPunct="1">
              <a:spcBef>
                <a:spcPct val="0"/>
              </a:spcBef>
              <a:spcAft>
                <a:spcPts val="200"/>
              </a:spcAft>
              <a:buFont typeface="Wingdings" pitchFamily="2" charset="2"/>
              <a:buNone/>
            </a:pPr>
            <a:r>
              <a:rPr lang="en-US" altLang="zh-CN" smtClean="0">
                <a:solidFill>
                  <a:srgbClr val="C00000"/>
                </a:solidFill>
              </a:rPr>
              <a:t>E</a:t>
            </a:r>
            <a:r>
              <a:rPr lang="en-US" altLang="zh-CN" baseline="-25000" smtClean="0">
                <a:solidFill>
                  <a:srgbClr val="C00000"/>
                </a:solidFill>
              </a:rPr>
              <a:t>8</a:t>
            </a:r>
            <a:r>
              <a:rPr lang="en-US" altLang="zh-CN" smtClean="0"/>
              <a:t>    P</a:t>
            </a:r>
            <a:r>
              <a:rPr lang="en-US" altLang="zh-CN" smtClean="0">
                <a:sym typeface="Symbol" pitchFamily="18" charset="2"/>
              </a:rPr>
              <a:t>∧</a:t>
            </a:r>
            <a:r>
              <a:rPr lang="en-US" altLang="zh-CN" smtClean="0"/>
              <a:t>(Q</a:t>
            </a:r>
            <a:r>
              <a:rPr lang="en-US" altLang="zh-CN" smtClean="0">
                <a:sym typeface="Symbol" pitchFamily="18" charset="2"/>
              </a:rPr>
              <a:t>∨R</a:t>
            </a:r>
            <a:r>
              <a:rPr lang="en-US" altLang="zh-CN" smtClean="0"/>
              <a:t>)</a:t>
            </a:r>
            <a:r>
              <a:rPr lang="en-US" altLang="zh-CN" smtClean="0">
                <a:sym typeface="Symbol" pitchFamily="18" charset="2"/>
              </a:rPr>
              <a:t></a:t>
            </a:r>
            <a:r>
              <a:rPr lang="en-US" altLang="zh-CN" smtClean="0"/>
              <a:t>(P</a:t>
            </a:r>
            <a:r>
              <a:rPr lang="en-US" altLang="zh-CN" smtClean="0">
                <a:sym typeface="Symbol" pitchFamily="18" charset="2"/>
              </a:rPr>
              <a:t>∧Q</a:t>
            </a:r>
            <a:r>
              <a:rPr lang="en-US" altLang="zh-CN" smtClean="0"/>
              <a:t>)</a:t>
            </a:r>
            <a:r>
              <a:rPr lang="en-US" altLang="zh-CN" smtClean="0">
                <a:sym typeface="Symbol" pitchFamily="18" charset="2"/>
              </a:rPr>
              <a:t>∨</a:t>
            </a:r>
            <a:r>
              <a:rPr lang="en-US" altLang="zh-CN" smtClean="0"/>
              <a:t>(P</a:t>
            </a:r>
            <a:r>
              <a:rPr lang="en-US" altLang="zh-CN" smtClean="0">
                <a:sym typeface="Symbol" pitchFamily="18" charset="2"/>
              </a:rPr>
              <a:t>∧R</a:t>
            </a:r>
            <a:r>
              <a:rPr lang="en-US" altLang="zh-CN" smtClean="0"/>
              <a:t>)</a:t>
            </a:r>
          </a:p>
          <a:p>
            <a:pPr eaLnBrk="1" hangingPunct="1">
              <a:spcBef>
                <a:spcPct val="0"/>
              </a:spcBef>
              <a:spcAft>
                <a:spcPts val="200"/>
              </a:spcAft>
              <a:buFont typeface="Wingdings" pitchFamily="2" charset="2"/>
              <a:buNone/>
            </a:pPr>
            <a:r>
              <a:rPr lang="en-US" altLang="zh-CN" smtClean="0">
                <a:solidFill>
                  <a:srgbClr val="C00000"/>
                </a:solidFill>
              </a:rPr>
              <a:t>E</a:t>
            </a:r>
            <a:r>
              <a:rPr lang="en-US" altLang="zh-CN" baseline="-25000" smtClean="0">
                <a:solidFill>
                  <a:srgbClr val="C00000"/>
                </a:solidFill>
              </a:rPr>
              <a:t>9</a:t>
            </a:r>
            <a:r>
              <a:rPr lang="en-US" altLang="zh-CN" smtClean="0"/>
              <a:t>    P</a:t>
            </a:r>
            <a:r>
              <a:rPr lang="en-US" altLang="zh-CN" smtClean="0">
                <a:sym typeface="Symbol" pitchFamily="18" charset="2"/>
              </a:rPr>
              <a:t>∨</a:t>
            </a:r>
            <a:r>
              <a:rPr lang="en-US" altLang="zh-CN" smtClean="0"/>
              <a:t>(Q</a:t>
            </a:r>
            <a:r>
              <a:rPr lang="en-US" altLang="zh-CN" smtClean="0">
                <a:sym typeface="Symbol" pitchFamily="18" charset="2"/>
              </a:rPr>
              <a:t>∧R</a:t>
            </a:r>
            <a:r>
              <a:rPr lang="en-US" altLang="zh-CN" smtClean="0"/>
              <a:t>)</a:t>
            </a:r>
            <a:r>
              <a:rPr lang="en-US" altLang="zh-CN" smtClean="0">
                <a:sym typeface="Symbol" pitchFamily="18" charset="2"/>
              </a:rPr>
              <a:t></a:t>
            </a:r>
            <a:r>
              <a:rPr lang="en-US" altLang="zh-CN" smtClean="0"/>
              <a:t>(P</a:t>
            </a:r>
            <a:r>
              <a:rPr lang="en-US" altLang="zh-CN" smtClean="0">
                <a:sym typeface="Symbol" pitchFamily="18" charset="2"/>
              </a:rPr>
              <a:t>∨Q</a:t>
            </a:r>
            <a:r>
              <a:rPr lang="en-US" altLang="zh-CN" smtClean="0"/>
              <a:t>)</a:t>
            </a:r>
            <a:r>
              <a:rPr lang="en-US" altLang="zh-CN" smtClean="0">
                <a:sym typeface="Symbol" pitchFamily="18" charset="2"/>
              </a:rPr>
              <a:t>∧</a:t>
            </a:r>
            <a:r>
              <a:rPr lang="en-US" altLang="zh-CN" smtClean="0"/>
              <a:t>(P</a:t>
            </a:r>
            <a:r>
              <a:rPr lang="en-US" altLang="zh-CN" smtClean="0">
                <a:sym typeface="Symbol" pitchFamily="18" charset="2"/>
              </a:rPr>
              <a:t>∨R</a:t>
            </a:r>
            <a:r>
              <a:rPr lang="en-US" altLang="zh-CN" smtClean="0"/>
              <a:t>)</a:t>
            </a:r>
          </a:p>
          <a:p>
            <a:pPr eaLnBrk="1" hangingPunct="1">
              <a:spcBef>
                <a:spcPct val="0"/>
              </a:spcBef>
              <a:spcAft>
                <a:spcPts val="200"/>
              </a:spcAft>
            </a:pPr>
            <a:r>
              <a:rPr lang="en-US" altLang="zh-CN" smtClean="0">
                <a:solidFill>
                  <a:srgbClr val="170298"/>
                </a:solidFill>
              </a:rPr>
              <a:t>Demorgan</a:t>
            </a:r>
            <a:r>
              <a:rPr lang="en-US" altLang="zh-CN" smtClean="0">
                <a:solidFill>
                  <a:srgbClr val="170298"/>
                </a:solidFill>
                <a:latin typeface="Arial Unicode MS" pitchFamily="34" charset="-122"/>
                <a:ea typeface="Arial Unicode MS" pitchFamily="34" charset="-122"/>
                <a:cs typeface="Arial Unicode MS" pitchFamily="34" charset="-122"/>
              </a:rPr>
              <a:t>’</a:t>
            </a:r>
            <a:r>
              <a:rPr lang="en-US" altLang="zh-CN" smtClean="0">
                <a:solidFill>
                  <a:srgbClr val="170298"/>
                </a:solidFill>
              </a:rPr>
              <a:t>s laws:</a:t>
            </a:r>
          </a:p>
          <a:p>
            <a:pPr eaLnBrk="1" hangingPunct="1">
              <a:spcBef>
                <a:spcPct val="0"/>
              </a:spcBef>
              <a:spcAft>
                <a:spcPts val="200"/>
              </a:spcAft>
              <a:buFont typeface="Wingdings" pitchFamily="2" charset="2"/>
              <a:buNone/>
            </a:pPr>
            <a:r>
              <a:rPr lang="en-US" altLang="zh-CN" smtClean="0">
                <a:solidFill>
                  <a:srgbClr val="C00000"/>
                </a:solidFill>
                <a:sym typeface="Symbol" pitchFamily="18" charset="2"/>
              </a:rPr>
              <a:t>E</a:t>
            </a:r>
            <a:r>
              <a:rPr lang="en-US" altLang="zh-CN" baseline="-25000" smtClean="0">
                <a:solidFill>
                  <a:srgbClr val="C00000"/>
                </a:solidFill>
                <a:sym typeface="Symbol" pitchFamily="18" charset="2"/>
              </a:rPr>
              <a:t>10</a:t>
            </a:r>
            <a:r>
              <a:rPr lang="en-US" altLang="zh-CN" smtClean="0">
                <a:latin typeface="Comic Sans MS" pitchFamily="66" charset="0"/>
                <a:sym typeface="Symbol" pitchFamily="18" charset="2"/>
              </a:rPr>
              <a:t>    ~</a:t>
            </a:r>
            <a:r>
              <a:rPr lang="en-US" altLang="zh-CN" smtClean="0"/>
              <a:t>(P</a:t>
            </a:r>
            <a:r>
              <a:rPr lang="en-US" altLang="zh-CN" smtClean="0">
                <a:sym typeface="Symbol" pitchFamily="18" charset="2"/>
              </a:rPr>
              <a:t>∧Q</a:t>
            </a:r>
            <a:r>
              <a:rPr lang="en-US" altLang="zh-CN" smtClean="0"/>
              <a:t>)</a:t>
            </a:r>
            <a:r>
              <a:rPr lang="en-US" altLang="zh-CN" smtClean="0">
                <a:sym typeface="Symbol" pitchFamily="18" charset="2"/>
              </a:rPr>
              <a:t></a:t>
            </a:r>
            <a:r>
              <a:rPr lang="en-US" altLang="zh-CN" smtClean="0">
                <a:latin typeface="Comic Sans MS" pitchFamily="66" charset="0"/>
                <a:sym typeface="Symbol" pitchFamily="18" charset="2"/>
              </a:rPr>
              <a:t>~</a:t>
            </a:r>
            <a:r>
              <a:rPr lang="en-US" altLang="zh-CN" smtClean="0">
                <a:sym typeface="Symbol" pitchFamily="18" charset="2"/>
              </a:rPr>
              <a:t>P∨</a:t>
            </a:r>
            <a:r>
              <a:rPr lang="en-US" altLang="zh-CN" smtClean="0">
                <a:latin typeface="Comic Sans MS" pitchFamily="66" charset="0"/>
                <a:sym typeface="Symbol" pitchFamily="18" charset="2"/>
              </a:rPr>
              <a:t>~</a:t>
            </a:r>
            <a:r>
              <a:rPr lang="en-US" altLang="zh-CN" smtClean="0">
                <a:sym typeface="Symbol" pitchFamily="18" charset="2"/>
              </a:rPr>
              <a:t>Q</a:t>
            </a:r>
            <a:endParaRPr lang="en-US" altLang="zh-CN" smtClean="0"/>
          </a:p>
          <a:p>
            <a:pPr eaLnBrk="1" hangingPunct="1">
              <a:spcBef>
                <a:spcPct val="0"/>
              </a:spcBef>
              <a:spcAft>
                <a:spcPts val="200"/>
              </a:spcAft>
              <a:buFont typeface="Wingdings" pitchFamily="2" charset="2"/>
              <a:buNone/>
            </a:pPr>
            <a:r>
              <a:rPr lang="en-US" altLang="zh-CN" smtClean="0">
                <a:solidFill>
                  <a:srgbClr val="C00000"/>
                </a:solidFill>
                <a:sym typeface="Symbol" pitchFamily="18" charset="2"/>
              </a:rPr>
              <a:t>E</a:t>
            </a:r>
            <a:r>
              <a:rPr lang="en-US" altLang="zh-CN" baseline="-25000" smtClean="0">
                <a:solidFill>
                  <a:srgbClr val="C00000"/>
                </a:solidFill>
                <a:sym typeface="Symbol" pitchFamily="18" charset="2"/>
              </a:rPr>
              <a:t>11</a:t>
            </a:r>
            <a:r>
              <a:rPr lang="en-US" altLang="zh-CN" smtClean="0">
                <a:solidFill>
                  <a:srgbClr val="C00000"/>
                </a:solidFill>
                <a:latin typeface="Comic Sans MS" pitchFamily="66" charset="0"/>
                <a:sym typeface="Symbol" pitchFamily="18" charset="2"/>
              </a:rPr>
              <a:t> </a:t>
            </a:r>
            <a:r>
              <a:rPr lang="en-US" altLang="zh-CN" smtClean="0">
                <a:latin typeface="Comic Sans MS" pitchFamily="66" charset="0"/>
                <a:sym typeface="Symbol" pitchFamily="18" charset="2"/>
              </a:rPr>
              <a:t>   ~</a:t>
            </a:r>
            <a:r>
              <a:rPr lang="en-US" altLang="zh-CN" smtClean="0"/>
              <a:t>(P</a:t>
            </a:r>
            <a:r>
              <a:rPr lang="en-US" altLang="zh-CN" smtClean="0">
                <a:sym typeface="Symbol" pitchFamily="18" charset="2"/>
              </a:rPr>
              <a:t>∨Q</a:t>
            </a:r>
            <a:r>
              <a:rPr lang="en-US" altLang="zh-CN" smtClean="0"/>
              <a:t>)</a:t>
            </a:r>
            <a:r>
              <a:rPr lang="en-US" altLang="zh-CN" smtClean="0">
                <a:sym typeface="Symbol" pitchFamily="18" charset="2"/>
              </a:rPr>
              <a:t></a:t>
            </a:r>
            <a:r>
              <a:rPr lang="en-US" altLang="zh-CN" smtClean="0">
                <a:latin typeface="Comic Sans MS" pitchFamily="66" charset="0"/>
                <a:sym typeface="Symbol" pitchFamily="18" charset="2"/>
              </a:rPr>
              <a:t>~</a:t>
            </a:r>
            <a:r>
              <a:rPr lang="en-US" altLang="zh-CN" smtClean="0">
                <a:sym typeface="Symbol" pitchFamily="18" charset="2"/>
              </a:rPr>
              <a:t>P∧</a:t>
            </a:r>
            <a:r>
              <a:rPr lang="en-US" altLang="zh-CN" smtClean="0">
                <a:latin typeface="Comic Sans MS" pitchFamily="66" charset="0"/>
                <a:sym typeface="Symbol" pitchFamily="18" charset="2"/>
              </a:rPr>
              <a:t>~</a:t>
            </a:r>
            <a:r>
              <a:rPr lang="en-US" altLang="zh-CN" smtClean="0">
                <a:sym typeface="Symbol" pitchFamily="18" charset="2"/>
              </a:rPr>
              <a:t>Q</a:t>
            </a:r>
          </a:p>
          <a:p>
            <a:pPr eaLnBrk="1" hangingPunct="1">
              <a:spcBef>
                <a:spcPct val="0"/>
              </a:spcBef>
              <a:spcAft>
                <a:spcPts val="200"/>
              </a:spcAft>
            </a:pPr>
            <a:r>
              <a:rPr lang="en-US" altLang="zh-CN" smtClean="0">
                <a:solidFill>
                  <a:srgbClr val="170298"/>
                </a:solidFill>
              </a:rPr>
              <a:t>Implication</a:t>
            </a:r>
            <a:r>
              <a:rPr lang="zh-CN" altLang="en-US" smtClean="0">
                <a:solidFill>
                  <a:srgbClr val="170298"/>
                </a:solidFill>
              </a:rPr>
              <a:t>（蕴含表达式）</a:t>
            </a:r>
            <a:endParaRPr lang="en-US" altLang="zh-CN" smtClean="0">
              <a:solidFill>
                <a:srgbClr val="170298"/>
              </a:solidFill>
            </a:endParaRPr>
          </a:p>
          <a:p>
            <a:pPr>
              <a:buFont typeface="Wingdings" pitchFamily="2" charset="2"/>
              <a:buNone/>
            </a:pPr>
            <a:r>
              <a:rPr lang="en-US" altLang="zh-CN" smtClean="0">
                <a:solidFill>
                  <a:srgbClr val="C00000"/>
                </a:solidFill>
              </a:rPr>
              <a:t>E</a:t>
            </a:r>
            <a:r>
              <a:rPr lang="en-US" altLang="zh-CN" baseline="-25000" smtClean="0">
                <a:solidFill>
                  <a:srgbClr val="C00000"/>
                </a:solidFill>
              </a:rPr>
              <a:t>14</a:t>
            </a:r>
            <a:r>
              <a:rPr lang="en-US" altLang="zh-CN" smtClean="0"/>
              <a:t>    P</a:t>
            </a:r>
            <a:r>
              <a:rPr lang="en-US" altLang="zh-CN" smtClean="0">
                <a:sym typeface="Symbol" pitchFamily="18" charset="2"/>
              </a:rPr>
              <a:t></a:t>
            </a:r>
            <a:r>
              <a:rPr lang="en-US" altLang="zh-CN" smtClean="0"/>
              <a:t>Q</a:t>
            </a:r>
            <a:r>
              <a:rPr lang="en-US" altLang="zh-CN" smtClean="0">
                <a:sym typeface="Symbol" pitchFamily="18" charset="2"/>
              </a:rPr>
              <a:t></a:t>
            </a:r>
            <a:r>
              <a:rPr lang="en-US" altLang="zh-CN" smtClean="0">
                <a:latin typeface="Comic Sans MS" pitchFamily="66" charset="0"/>
                <a:sym typeface="Symbol" pitchFamily="18" charset="2"/>
              </a:rPr>
              <a:t>~</a:t>
            </a:r>
            <a:r>
              <a:rPr lang="en-US" altLang="zh-CN" smtClean="0"/>
              <a:t>P</a:t>
            </a:r>
            <a:r>
              <a:rPr lang="en-US" altLang="zh-CN" smtClean="0">
                <a:sym typeface="Symbol" pitchFamily="18" charset="2"/>
              </a:rPr>
              <a:t>∨</a:t>
            </a:r>
            <a:r>
              <a:rPr lang="en-US" altLang="zh-CN" smtClean="0"/>
              <a:t>Q</a:t>
            </a:r>
          </a:p>
          <a:p>
            <a:pPr eaLnBrk="1" hangingPunct="1">
              <a:spcBef>
                <a:spcPct val="0"/>
              </a:spcBef>
              <a:spcAft>
                <a:spcPts val="200"/>
              </a:spcAft>
            </a:pPr>
            <a:r>
              <a:rPr lang="en-US" altLang="zh-CN" smtClean="0">
                <a:solidFill>
                  <a:srgbClr val="170298"/>
                </a:solidFill>
              </a:rPr>
              <a:t>Domination laws</a:t>
            </a:r>
            <a:r>
              <a:rPr lang="zh-CN" altLang="en-US" smtClean="0">
                <a:solidFill>
                  <a:srgbClr val="170298"/>
                </a:solidFill>
              </a:rPr>
              <a:t>（零律）</a:t>
            </a:r>
            <a:r>
              <a:rPr lang="en-US" altLang="zh-CN" smtClean="0">
                <a:solidFill>
                  <a:srgbClr val="170298"/>
                </a:solidFill>
              </a:rPr>
              <a:t>:</a:t>
            </a:r>
          </a:p>
          <a:p>
            <a:pPr eaLnBrk="1" hangingPunct="1">
              <a:spcBef>
                <a:spcPct val="0"/>
              </a:spcBef>
              <a:spcAft>
                <a:spcPts val="200"/>
              </a:spcAft>
              <a:buFont typeface="Wingdings" pitchFamily="2" charset="2"/>
              <a:buNone/>
            </a:pPr>
            <a:r>
              <a:rPr lang="en-US" altLang="zh-CN" smtClean="0">
                <a:solidFill>
                  <a:srgbClr val="C00000"/>
                </a:solidFill>
              </a:rPr>
              <a:t>E</a:t>
            </a:r>
            <a:r>
              <a:rPr lang="en-US" altLang="zh-CN" baseline="-25000" smtClean="0">
                <a:solidFill>
                  <a:srgbClr val="C00000"/>
                </a:solidFill>
              </a:rPr>
              <a:t>16 </a:t>
            </a:r>
            <a:r>
              <a:rPr lang="en-US" altLang="zh-CN" baseline="-25000" smtClean="0"/>
              <a:t>   </a:t>
            </a:r>
            <a:r>
              <a:rPr lang="en-US" altLang="zh-CN" smtClean="0"/>
              <a:t>P</a:t>
            </a:r>
            <a:r>
              <a:rPr lang="en-US" altLang="zh-CN" smtClean="0">
                <a:sym typeface="Symbol" pitchFamily="18" charset="2"/>
              </a:rPr>
              <a:t>∨</a:t>
            </a:r>
            <a:r>
              <a:rPr lang="en-US" altLang="zh-CN" smtClean="0"/>
              <a:t>T</a:t>
            </a:r>
            <a:r>
              <a:rPr lang="en-US" altLang="zh-CN" smtClean="0">
                <a:sym typeface="Symbol" pitchFamily="18" charset="2"/>
              </a:rPr>
              <a:t></a:t>
            </a:r>
            <a:r>
              <a:rPr lang="en-US" altLang="zh-CN" smtClean="0"/>
              <a:t>T  (</a:t>
            </a:r>
            <a:r>
              <a:rPr lang="zh-CN" altLang="en-US" smtClean="0"/>
              <a:t>抱大腿</a:t>
            </a:r>
            <a:r>
              <a:rPr lang="zh-CN" altLang="en-US" smtClean="0">
                <a:sym typeface="Wingdings" pitchFamily="2" charset="2"/>
              </a:rPr>
              <a:t></a:t>
            </a:r>
            <a:r>
              <a:rPr lang="zh-CN" altLang="en-US" smtClean="0"/>
              <a:t>）</a:t>
            </a:r>
          </a:p>
          <a:p>
            <a:pPr eaLnBrk="1" hangingPunct="1">
              <a:spcBef>
                <a:spcPct val="0"/>
              </a:spcBef>
              <a:spcAft>
                <a:spcPts val="200"/>
              </a:spcAft>
              <a:buFont typeface="Wingdings" pitchFamily="2" charset="2"/>
              <a:buNone/>
            </a:pPr>
            <a:r>
              <a:rPr lang="en-US" altLang="zh-CN" smtClean="0">
                <a:solidFill>
                  <a:srgbClr val="C00000"/>
                </a:solidFill>
              </a:rPr>
              <a:t>E</a:t>
            </a:r>
            <a:r>
              <a:rPr lang="en-US" altLang="zh-CN" baseline="-25000" smtClean="0">
                <a:solidFill>
                  <a:srgbClr val="C00000"/>
                </a:solidFill>
              </a:rPr>
              <a:t>17</a:t>
            </a:r>
            <a:r>
              <a:rPr lang="en-US" altLang="zh-CN" baseline="-25000" smtClean="0"/>
              <a:t>    </a:t>
            </a:r>
            <a:r>
              <a:rPr lang="en-US" altLang="zh-CN" smtClean="0"/>
              <a:t>P</a:t>
            </a:r>
            <a:r>
              <a:rPr lang="en-US" altLang="zh-CN" smtClean="0">
                <a:sym typeface="Symbol" pitchFamily="18" charset="2"/>
              </a:rPr>
              <a:t>∧</a:t>
            </a:r>
            <a:r>
              <a:rPr lang="en-US" altLang="zh-CN" smtClean="0"/>
              <a:t>F</a:t>
            </a:r>
            <a:r>
              <a:rPr lang="en-US" altLang="zh-CN" smtClean="0">
                <a:sym typeface="Symbol" pitchFamily="18" charset="2"/>
              </a:rPr>
              <a:t></a:t>
            </a:r>
            <a:r>
              <a:rPr lang="en-US" altLang="zh-CN" smtClean="0"/>
              <a:t>F  </a:t>
            </a:r>
            <a:r>
              <a:rPr lang="zh-CN" altLang="en-US" smtClean="0"/>
              <a:t>（猪队友）</a:t>
            </a:r>
          </a:p>
        </p:txBody>
      </p:sp>
      <p:sp>
        <p:nvSpPr>
          <p:cNvPr id="4" name="灯片编号占位符 3"/>
          <p:cNvSpPr>
            <a:spLocks noGrp="1"/>
          </p:cNvSpPr>
          <p:nvPr>
            <p:ph type="sldNum" sz="quarter" idx="12"/>
          </p:nvPr>
        </p:nvSpPr>
        <p:spPr/>
        <p:txBody>
          <a:bodyPr/>
          <a:lstStyle/>
          <a:p>
            <a:pPr>
              <a:defRPr/>
            </a:pPr>
            <a:fld id="{F4010859-2AD0-47AD-BBC2-1D226DA7E5E9}" type="slidenum">
              <a:rPr lang="en-US" altLang="zh-CN"/>
              <a:pPr>
                <a:defRPr/>
              </a:pPr>
              <a:t>43</a:t>
            </a:fld>
            <a:endParaRPr lang="en-US" altLang="zh-C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标题 1"/>
          <p:cNvSpPr>
            <a:spLocks noGrp="1"/>
          </p:cNvSpPr>
          <p:nvPr>
            <p:ph type="title"/>
          </p:nvPr>
        </p:nvSpPr>
        <p:spPr>
          <a:xfrm>
            <a:off x="684213" y="333375"/>
            <a:ext cx="7772400" cy="647700"/>
          </a:xfrm>
        </p:spPr>
        <p:txBody>
          <a:bodyPr/>
          <a:lstStyle/>
          <a:p>
            <a:r>
              <a:rPr lang="zh-CN" altLang="en-US" smtClean="0"/>
              <a:t>逻辑恒等式（续</a:t>
            </a:r>
            <a:r>
              <a:rPr lang="en-US" altLang="zh-CN" smtClean="0"/>
              <a:t>2</a:t>
            </a:r>
            <a:r>
              <a:rPr lang="zh-CN" altLang="en-US" smtClean="0"/>
              <a:t>）</a:t>
            </a:r>
          </a:p>
        </p:txBody>
      </p:sp>
      <p:sp>
        <p:nvSpPr>
          <p:cNvPr id="72706" name="内容占位符 2"/>
          <p:cNvSpPr>
            <a:spLocks noGrp="1"/>
          </p:cNvSpPr>
          <p:nvPr>
            <p:ph idx="1"/>
          </p:nvPr>
        </p:nvSpPr>
        <p:spPr>
          <a:xfrm>
            <a:off x="468313" y="1268413"/>
            <a:ext cx="8207375" cy="5113337"/>
          </a:xfrm>
        </p:spPr>
        <p:txBody>
          <a:bodyPr/>
          <a:lstStyle/>
          <a:p>
            <a:pPr eaLnBrk="1" hangingPunct="1">
              <a:spcBef>
                <a:spcPct val="0"/>
              </a:spcBef>
              <a:spcAft>
                <a:spcPts val="500"/>
              </a:spcAft>
            </a:pPr>
            <a:r>
              <a:rPr lang="en-US" altLang="zh-CN" smtClean="0">
                <a:solidFill>
                  <a:srgbClr val="170298"/>
                </a:solidFill>
              </a:rPr>
              <a:t>Identity laws</a:t>
            </a:r>
            <a:r>
              <a:rPr lang="zh-CN" altLang="en-US" smtClean="0">
                <a:solidFill>
                  <a:srgbClr val="170298"/>
                </a:solidFill>
              </a:rPr>
              <a:t>（同一律）</a:t>
            </a:r>
            <a:r>
              <a:rPr lang="en-US" altLang="zh-CN" smtClean="0">
                <a:solidFill>
                  <a:srgbClr val="170298"/>
                </a:solidFill>
              </a:rPr>
              <a:t>:</a:t>
            </a:r>
            <a:endParaRPr lang="en-US" altLang="zh-CN" smtClean="0"/>
          </a:p>
          <a:p>
            <a:pPr eaLnBrk="1" hangingPunct="1">
              <a:spcBef>
                <a:spcPct val="0"/>
              </a:spcBef>
              <a:spcAft>
                <a:spcPts val="500"/>
              </a:spcAft>
              <a:buFont typeface="Wingdings" pitchFamily="2" charset="2"/>
              <a:buNone/>
            </a:pPr>
            <a:r>
              <a:rPr lang="en-US" altLang="zh-CN" smtClean="0">
                <a:solidFill>
                  <a:srgbClr val="C00000"/>
                </a:solidFill>
              </a:rPr>
              <a:t>E</a:t>
            </a:r>
            <a:r>
              <a:rPr lang="en-US" altLang="zh-CN" baseline="-25000" smtClean="0">
                <a:solidFill>
                  <a:srgbClr val="C00000"/>
                </a:solidFill>
              </a:rPr>
              <a:t>18 </a:t>
            </a:r>
            <a:r>
              <a:rPr lang="en-US" altLang="zh-CN" baseline="-25000" smtClean="0"/>
              <a:t>     </a:t>
            </a:r>
            <a:r>
              <a:rPr lang="en-US" altLang="zh-CN" smtClean="0"/>
              <a:t>P</a:t>
            </a:r>
            <a:r>
              <a:rPr lang="en-US" altLang="zh-CN" smtClean="0">
                <a:sym typeface="Symbol" pitchFamily="18" charset="2"/>
              </a:rPr>
              <a:t>∨</a:t>
            </a:r>
            <a:r>
              <a:rPr lang="en-US" altLang="zh-CN" smtClean="0"/>
              <a:t>F</a:t>
            </a:r>
            <a:r>
              <a:rPr lang="en-US" altLang="zh-CN" smtClean="0">
                <a:sym typeface="Symbol" pitchFamily="18" charset="2"/>
              </a:rPr>
              <a:t></a:t>
            </a:r>
            <a:r>
              <a:rPr lang="en-US" altLang="zh-CN" smtClean="0"/>
              <a:t>P</a:t>
            </a:r>
            <a:endParaRPr lang="en-US" altLang="zh-CN" baseline="-25000" smtClean="0"/>
          </a:p>
          <a:p>
            <a:pPr eaLnBrk="1" hangingPunct="1">
              <a:spcBef>
                <a:spcPct val="0"/>
              </a:spcBef>
              <a:spcAft>
                <a:spcPts val="500"/>
              </a:spcAft>
              <a:buFont typeface="Wingdings" pitchFamily="2" charset="2"/>
              <a:buNone/>
            </a:pPr>
            <a:r>
              <a:rPr lang="en-US" altLang="zh-CN" smtClean="0">
                <a:solidFill>
                  <a:srgbClr val="C00000"/>
                </a:solidFill>
              </a:rPr>
              <a:t>E</a:t>
            </a:r>
            <a:r>
              <a:rPr lang="en-US" altLang="zh-CN" baseline="-25000" smtClean="0">
                <a:solidFill>
                  <a:srgbClr val="C00000"/>
                </a:solidFill>
              </a:rPr>
              <a:t>19</a:t>
            </a:r>
            <a:r>
              <a:rPr lang="en-US" altLang="zh-CN" baseline="-25000" smtClean="0"/>
              <a:t>      </a:t>
            </a:r>
            <a:r>
              <a:rPr lang="en-US" altLang="zh-CN" smtClean="0"/>
              <a:t>P</a:t>
            </a:r>
            <a:r>
              <a:rPr lang="en-US" altLang="zh-CN" smtClean="0">
                <a:sym typeface="Symbol" pitchFamily="18" charset="2"/>
              </a:rPr>
              <a:t>∧</a:t>
            </a:r>
            <a:r>
              <a:rPr lang="en-US" altLang="zh-CN" smtClean="0"/>
              <a:t>T</a:t>
            </a:r>
            <a:r>
              <a:rPr lang="en-US" altLang="zh-CN" smtClean="0">
                <a:sym typeface="Symbol" pitchFamily="18" charset="2"/>
              </a:rPr>
              <a:t></a:t>
            </a:r>
            <a:r>
              <a:rPr lang="en-US" altLang="zh-CN" smtClean="0"/>
              <a:t>P</a:t>
            </a:r>
            <a:endParaRPr lang="zh-CN" altLang="en-US" smtClean="0"/>
          </a:p>
          <a:p>
            <a:pPr eaLnBrk="1" hangingPunct="1">
              <a:spcBef>
                <a:spcPct val="0"/>
              </a:spcBef>
              <a:spcAft>
                <a:spcPts val="500"/>
              </a:spcAft>
            </a:pPr>
            <a:r>
              <a:rPr lang="en-US" altLang="zh-CN" smtClean="0">
                <a:solidFill>
                  <a:srgbClr val="170298"/>
                </a:solidFill>
              </a:rPr>
              <a:t>Excluded middle</a:t>
            </a:r>
            <a:r>
              <a:rPr lang="zh-CN" altLang="en-US" smtClean="0">
                <a:solidFill>
                  <a:srgbClr val="170298"/>
                </a:solidFill>
              </a:rPr>
              <a:t>（排中律）</a:t>
            </a:r>
            <a:endParaRPr lang="en-US" altLang="zh-CN" smtClean="0">
              <a:solidFill>
                <a:srgbClr val="170298"/>
              </a:solidFill>
            </a:endParaRPr>
          </a:p>
          <a:p>
            <a:pPr>
              <a:spcBef>
                <a:spcPct val="0"/>
              </a:spcBef>
              <a:spcAft>
                <a:spcPts val="500"/>
              </a:spcAft>
              <a:buFont typeface="Wingdings" pitchFamily="2" charset="2"/>
              <a:buNone/>
            </a:pPr>
            <a:r>
              <a:rPr lang="en-US" altLang="zh-CN" smtClean="0">
                <a:solidFill>
                  <a:srgbClr val="C00000"/>
                </a:solidFill>
              </a:rPr>
              <a:t>E</a:t>
            </a:r>
            <a:r>
              <a:rPr lang="en-US" altLang="zh-CN" baseline="-25000" smtClean="0">
                <a:solidFill>
                  <a:srgbClr val="C00000"/>
                </a:solidFill>
              </a:rPr>
              <a:t>20</a:t>
            </a:r>
            <a:r>
              <a:rPr lang="en-US" altLang="zh-CN" smtClean="0"/>
              <a:t>    P</a:t>
            </a:r>
            <a:r>
              <a:rPr lang="en-US" altLang="zh-CN" smtClean="0">
                <a:sym typeface="Symbol" pitchFamily="18" charset="2"/>
              </a:rPr>
              <a:t>∨</a:t>
            </a:r>
            <a:r>
              <a:rPr lang="en-US" altLang="zh-CN" smtClean="0">
                <a:latin typeface="Comic Sans MS" pitchFamily="66" charset="0"/>
                <a:sym typeface="Symbol" pitchFamily="18" charset="2"/>
              </a:rPr>
              <a:t>~</a:t>
            </a:r>
            <a:r>
              <a:rPr lang="en-US" altLang="zh-CN" smtClean="0"/>
              <a:t>P=T</a:t>
            </a:r>
            <a:endParaRPr lang="zh-CN" altLang="en-US" smtClean="0"/>
          </a:p>
          <a:p>
            <a:pPr eaLnBrk="1" hangingPunct="1">
              <a:spcBef>
                <a:spcPct val="0"/>
              </a:spcBef>
              <a:spcAft>
                <a:spcPts val="500"/>
              </a:spcAft>
            </a:pPr>
            <a:r>
              <a:rPr lang="en-US" altLang="zh-CN" smtClean="0">
                <a:solidFill>
                  <a:srgbClr val="170298"/>
                </a:solidFill>
              </a:rPr>
              <a:t>Output law</a:t>
            </a:r>
            <a:r>
              <a:rPr lang="zh-CN" altLang="en-US" smtClean="0">
                <a:solidFill>
                  <a:srgbClr val="170298"/>
                </a:solidFill>
              </a:rPr>
              <a:t>（输出律）</a:t>
            </a:r>
            <a:endParaRPr lang="en-US" altLang="zh-CN" smtClean="0">
              <a:solidFill>
                <a:srgbClr val="170298"/>
              </a:solidFill>
            </a:endParaRPr>
          </a:p>
          <a:p>
            <a:pPr>
              <a:spcBef>
                <a:spcPct val="0"/>
              </a:spcBef>
              <a:spcAft>
                <a:spcPts val="500"/>
              </a:spcAft>
              <a:buFont typeface="Wingdings" pitchFamily="2" charset="2"/>
              <a:buNone/>
            </a:pPr>
            <a:r>
              <a:rPr lang="en-US" altLang="zh-CN" smtClean="0">
                <a:solidFill>
                  <a:srgbClr val="C00000"/>
                </a:solidFill>
              </a:rPr>
              <a:t>E*</a:t>
            </a:r>
            <a:r>
              <a:rPr lang="en-US" altLang="zh-CN" baseline="-25000" smtClean="0">
                <a:solidFill>
                  <a:srgbClr val="C00000"/>
                </a:solidFill>
              </a:rPr>
              <a:t>22</a:t>
            </a:r>
            <a:r>
              <a:rPr lang="en-US" altLang="zh-CN" smtClean="0">
                <a:solidFill>
                  <a:srgbClr val="C00000"/>
                </a:solidFill>
              </a:rPr>
              <a:t> </a:t>
            </a:r>
            <a:r>
              <a:rPr lang="en-US" altLang="zh-CN" smtClean="0"/>
              <a:t>   P</a:t>
            </a:r>
            <a:r>
              <a:rPr lang="en-US" altLang="zh-CN" smtClean="0">
                <a:sym typeface="Symbol" pitchFamily="18" charset="2"/>
              </a:rPr>
              <a:t>∧</a:t>
            </a:r>
            <a:r>
              <a:rPr lang="en-US" altLang="zh-CN" smtClean="0"/>
              <a:t>Q</a:t>
            </a:r>
            <a:r>
              <a:rPr lang="en-US" altLang="zh-CN" smtClean="0">
                <a:sym typeface="Symbol" pitchFamily="18" charset="2"/>
              </a:rPr>
              <a:t></a:t>
            </a:r>
            <a:r>
              <a:rPr lang="en-US" altLang="zh-CN" smtClean="0"/>
              <a:t>R</a:t>
            </a:r>
            <a:r>
              <a:rPr lang="en-US" altLang="zh-CN" smtClean="0">
                <a:sym typeface="Symbol" pitchFamily="18" charset="2"/>
              </a:rPr>
              <a:t></a:t>
            </a:r>
            <a:r>
              <a:rPr lang="en-US" altLang="zh-CN" smtClean="0"/>
              <a:t>P</a:t>
            </a:r>
            <a:r>
              <a:rPr lang="en-US" altLang="zh-CN" smtClean="0">
                <a:sym typeface="Symbol" pitchFamily="18" charset="2"/>
              </a:rPr>
              <a:t>(</a:t>
            </a:r>
            <a:r>
              <a:rPr lang="en-US" altLang="zh-CN" smtClean="0"/>
              <a:t>Q</a:t>
            </a:r>
            <a:r>
              <a:rPr lang="en-US" altLang="zh-CN" smtClean="0">
                <a:sym typeface="Symbol" pitchFamily="18" charset="2"/>
              </a:rPr>
              <a:t></a:t>
            </a:r>
            <a:r>
              <a:rPr lang="en-US" altLang="zh-CN" smtClean="0"/>
              <a:t>R)  </a:t>
            </a:r>
            <a:endParaRPr lang="zh-CN" altLang="en-US" smtClean="0"/>
          </a:p>
          <a:p>
            <a:pPr eaLnBrk="1" hangingPunct="1">
              <a:spcBef>
                <a:spcPct val="0"/>
              </a:spcBef>
              <a:spcAft>
                <a:spcPts val="500"/>
              </a:spcAft>
            </a:pPr>
            <a:r>
              <a:rPr lang="en-US" altLang="zh-CN" smtClean="0">
                <a:solidFill>
                  <a:srgbClr val="170298"/>
                </a:solidFill>
              </a:rPr>
              <a:t>Reductio ad absurdum</a:t>
            </a:r>
            <a:r>
              <a:rPr lang="zh-CN" altLang="en-US" smtClean="0">
                <a:solidFill>
                  <a:srgbClr val="170298"/>
                </a:solidFill>
              </a:rPr>
              <a:t>（归谬律）</a:t>
            </a:r>
            <a:endParaRPr lang="en-US" altLang="zh-CN" smtClean="0">
              <a:solidFill>
                <a:srgbClr val="170298"/>
              </a:solidFill>
            </a:endParaRPr>
          </a:p>
          <a:p>
            <a:pPr>
              <a:spcBef>
                <a:spcPct val="0"/>
              </a:spcBef>
              <a:spcAft>
                <a:spcPts val="500"/>
              </a:spcAft>
              <a:buFont typeface="Wingdings" pitchFamily="2" charset="2"/>
              <a:buNone/>
            </a:pPr>
            <a:r>
              <a:rPr lang="en-US" altLang="zh-CN" smtClean="0">
                <a:solidFill>
                  <a:srgbClr val="C00000"/>
                </a:solidFill>
              </a:rPr>
              <a:t>E</a:t>
            </a:r>
            <a:r>
              <a:rPr lang="en-US" altLang="zh-CN" baseline="-25000" smtClean="0">
                <a:solidFill>
                  <a:srgbClr val="C00000"/>
                </a:solidFill>
              </a:rPr>
              <a:t>23</a:t>
            </a:r>
            <a:r>
              <a:rPr lang="en-US" altLang="zh-CN" smtClean="0">
                <a:solidFill>
                  <a:srgbClr val="C00000"/>
                </a:solidFill>
              </a:rPr>
              <a:t> </a:t>
            </a:r>
            <a:r>
              <a:rPr lang="en-US" altLang="zh-CN" smtClean="0"/>
              <a:t>   ((P</a:t>
            </a:r>
            <a:r>
              <a:rPr lang="en-US" altLang="zh-CN" smtClean="0">
                <a:sym typeface="Symbol" pitchFamily="18" charset="2"/>
              </a:rPr>
              <a:t></a:t>
            </a:r>
            <a:r>
              <a:rPr lang="en-US" altLang="zh-CN" smtClean="0"/>
              <a:t>Q)</a:t>
            </a:r>
            <a:r>
              <a:rPr lang="en-US" altLang="zh-CN" smtClean="0">
                <a:sym typeface="Symbol" pitchFamily="18" charset="2"/>
              </a:rPr>
              <a:t>∧</a:t>
            </a:r>
            <a:r>
              <a:rPr lang="en-US" altLang="zh-CN" smtClean="0"/>
              <a:t>(P</a:t>
            </a:r>
            <a:r>
              <a:rPr lang="en-US" altLang="zh-CN" smtClean="0">
                <a:sym typeface="Symbol" pitchFamily="18" charset="2"/>
              </a:rPr>
              <a:t></a:t>
            </a:r>
            <a:r>
              <a:rPr lang="en-US" altLang="zh-CN" smtClean="0">
                <a:latin typeface="Comic Sans MS" pitchFamily="66" charset="0"/>
                <a:sym typeface="Symbol" pitchFamily="18" charset="2"/>
              </a:rPr>
              <a:t>~</a:t>
            </a:r>
            <a:r>
              <a:rPr lang="en-US" altLang="zh-CN" smtClean="0"/>
              <a:t>Q))</a:t>
            </a:r>
            <a:r>
              <a:rPr lang="en-US" altLang="zh-CN" smtClean="0">
                <a:sym typeface="Symbol" pitchFamily="18" charset="2"/>
              </a:rPr>
              <a:t></a:t>
            </a:r>
            <a:r>
              <a:rPr lang="en-US" altLang="zh-CN" smtClean="0">
                <a:latin typeface="Comic Sans MS" pitchFamily="66" charset="0"/>
                <a:sym typeface="Symbol" pitchFamily="18" charset="2"/>
              </a:rPr>
              <a:t>~</a:t>
            </a:r>
            <a:r>
              <a:rPr lang="en-US" altLang="zh-CN" smtClean="0"/>
              <a:t>P</a:t>
            </a:r>
          </a:p>
          <a:p>
            <a:pPr eaLnBrk="1" hangingPunct="1">
              <a:spcBef>
                <a:spcPct val="0"/>
              </a:spcBef>
              <a:spcAft>
                <a:spcPts val="500"/>
              </a:spcAft>
            </a:pPr>
            <a:r>
              <a:rPr lang="en-US" altLang="zh-CN" smtClean="0">
                <a:solidFill>
                  <a:srgbClr val="170298"/>
                </a:solidFill>
              </a:rPr>
              <a:t>Contraposition</a:t>
            </a:r>
            <a:r>
              <a:rPr lang="zh-CN" altLang="en-US" smtClean="0">
                <a:solidFill>
                  <a:srgbClr val="170298"/>
                </a:solidFill>
              </a:rPr>
              <a:t>（逆反律）</a:t>
            </a:r>
            <a:endParaRPr lang="en-US" altLang="zh-CN" smtClean="0">
              <a:solidFill>
                <a:srgbClr val="170298"/>
              </a:solidFill>
            </a:endParaRPr>
          </a:p>
          <a:p>
            <a:pPr>
              <a:spcBef>
                <a:spcPct val="0"/>
              </a:spcBef>
              <a:spcAft>
                <a:spcPts val="500"/>
              </a:spcAft>
              <a:buFont typeface="Wingdings" pitchFamily="2" charset="2"/>
              <a:buNone/>
            </a:pPr>
            <a:r>
              <a:rPr lang="en-US" altLang="zh-CN" smtClean="0">
                <a:solidFill>
                  <a:srgbClr val="C00000"/>
                </a:solidFill>
              </a:rPr>
              <a:t>E</a:t>
            </a:r>
            <a:r>
              <a:rPr lang="en-US" altLang="zh-CN" baseline="-25000" smtClean="0">
                <a:solidFill>
                  <a:srgbClr val="C00000"/>
                </a:solidFill>
              </a:rPr>
              <a:t>24</a:t>
            </a:r>
            <a:r>
              <a:rPr lang="en-US" altLang="zh-CN" smtClean="0"/>
              <a:t>    (P</a:t>
            </a:r>
            <a:r>
              <a:rPr lang="en-US" altLang="zh-CN" smtClean="0">
                <a:sym typeface="Symbol" pitchFamily="18" charset="2"/>
              </a:rPr>
              <a:t></a:t>
            </a:r>
            <a:r>
              <a:rPr lang="en-US" altLang="zh-CN" smtClean="0"/>
              <a:t>Q)</a:t>
            </a:r>
            <a:r>
              <a:rPr lang="en-US" altLang="zh-CN" smtClean="0">
                <a:sym typeface="Symbol" pitchFamily="18" charset="2"/>
              </a:rPr>
              <a:t></a:t>
            </a:r>
            <a:r>
              <a:rPr lang="en-US" altLang="zh-CN" smtClean="0"/>
              <a:t>(</a:t>
            </a:r>
            <a:r>
              <a:rPr lang="en-US" altLang="zh-CN" smtClean="0">
                <a:latin typeface="Comic Sans MS" pitchFamily="66" charset="0"/>
                <a:sym typeface="Symbol" pitchFamily="18" charset="2"/>
              </a:rPr>
              <a:t>~</a:t>
            </a:r>
            <a:r>
              <a:rPr lang="en-US" altLang="zh-CN" smtClean="0"/>
              <a:t>Q</a:t>
            </a:r>
            <a:r>
              <a:rPr lang="en-US" altLang="zh-CN" smtClean="0">
                <a:sym typeface="Symbol" pitchFamily="18" charset="2"/>
              </a:rPr>
              <a:t></a:t>
            </a:r>
            <a:r>
              <a:rPr lang="en-US" altLang="zh-CN" smtClean="0">
                <a:latin typeface="Comic Sans MS" pitchFamily="66" charset="0"/>
                <a:sym typeface="Symbol" pitchFamily="18" charset="2"/>
              </a:rPr>
              <a:t>~</a:t>
            </a:r>
            <a:r>
              <a:rPr lang="en-US" altLang="zh-CN" smtClean="0"/>
              <a:t>P)</a:t>
            </a:r>
          </a:p>
        </p:txBody>
      </p:sp>
      <p:sp>
        <p:nvSpPr>
          <p:cNvPr id="4" name="灯片编号占位符 3"/>
          <p:cNvSpPr>
            <a:spLocks noGrp="1"/>
          </p:cNvSpPr>
          <p:nvPr>
            <p:ph type="sldNum" sz="quarter" idx="12"/>
          </p:nvPr>
        </p:nvSpPr>
        <p:spPr/>
        <p:txBody>
          <a:bodyPr/>
          <a:lstStyle/>
          <a:p>
            <a:pPr>
              <a:defRPr/>
            </a:pPr>
            <a:fld id="{01D116B8-10CE-4852-B4E0-6B357D5AE2F4}" type="slidenum">
              <a:rPr lang="en-US" altLang="zh-CN"/>
              <a:pPr>
                <a:defRPr/>
              </a:pPr>
              <a:t>44</a:t>
            </a:fld>
            <a:endParaRPr lang="en-US" altLang="zh-C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标题 1"/>
          <p:cNvSpPr>
            <a:spLocks noGrp="1"/>
          </p:cNvSpPr>
          <p:nvPr>
            <p:ph type="title"/>
          </p:nvPr>
        </p:nvSpPr>
        <p:spPr>
          <a:xfrm>
            <a:off x="684213" y="333375"/>
            <a:ext cx="7772400" cy="647700"/>
          </a:xfrm>
        </p:spPr>
        <p:txBody>
          <a:bodyPr/>
          <a:lstStyle/>
          <a:p>
            <a:r>
              <a:rPr lang="en-US" altLang="zh-CN" smtClean="0"/>
              <a:t>1.2.3</a:t>
            </a:r>
            <a:r>
              <a:rPr lang="zh-CN" altLang="en-US" smtClean="0"/>
              <a:t>、永真蕴含式</a:t>
            </a:r>
          </a:p>
        </p:txBody>
      </p:sp>
      <p:sp>
        <p:nvSpPr>
          <p:cNvPr id="3" name="内容占位符 2"/>
          <p:cNvSpPr>
            <a:spLocks noGrp="1"/>
          </p:cNvSpPr>
          <p:nvPr>
            <p:ph idx="1"/>
          </p:nvPr>
        </p:nvSpPr>
        <p:spPr>
          <a:xfrm>
            <a:off x="468313" y="1412875"/>
            <a:ext cx="8207375" cy="4895850"/>
          </a:xfrm>
        </p:spPr>
        <p:txBody>
          <a:bodyPr/>
          <a:lstStyle/>
          <a:p>
            <a:pPr>
              <a:spcBef>
                <a:spcPts val="600"/>
              </a:spcBef>
            </a:pPr>
            <a:r>
              <a:rPr lang="zh-CN" altLang="en-US" smtClean="0">
                <a:solidFill>
                  <a:srgbClr val="FF0000"/>
                </a:solidFill>
                <a:sym typeface="Symbol" pitchFamily="18" charset="2"/>
              </a:rPr>
              <a:t>定义</a:t>
            </a:r>
            <a:r>
              <a:rPr lang="zh-CN" altLang="en-US" smtClean="0">
                <a:sym typeface="Symbol" pitchFamily="18" charset="2"/>
              </a:rPr>
              <a:t>：</a:t>
            </a:r>
            <a:endParaRPr lang="en-US" altLang="zh-CN" smtClean="0">
              <a:sym typeface="Symbol" pitchFamily="18" charset="2"/>
            </a:endParaRPr>
          </a:p>
          <a:p>
            <a:pPr lvl="1">
              <a:spcBef>
                <a:spcPts val="600"/>
              </a:spcBef>
            </a:pPr>
            <a:r>
              <a:rPr lang="zh-CN" altLang="en-US" u="sng" smtClean="0">
                <a:sym typeface="Symbol" pitchFamily="18" charset="2"/>
              </a:rPr>
              <a:t>如果</a:t>
            </a:r>
            <a:r>
              <a:rPr lang="en-US" altLang="zh-CN" u="sng" smtClean="0">
                <a:sym typeface="Symbol" pitchFamily="18" charset="2"/>
              </a:rPr>
              <a:t>AB</a:t>
            </a:r>
            <a:r>
              <a:rPr lang="zh-CN" altLang="en-US" u="sng" smtClean="0">
                <a:sym typeface="Symbol" pitchFamily="18" charset="2"/>
              </a:rPr>
              <a:t>为永真式，则称</a:t>
            </a:r>
            <a:r>
              <a:rPr lang="en-US" altLang="zh-CN" u="sng" smtClean="0">
                <a:sym typeface="Symbol" pitchFamily="18" charset="2"/>
              </a:rPr>
              <a:t>A</a:t>
            </a:r>
            <a:r>
              <a:rPr lang="zh-CN" altLang="en-US" u="sng" smtClean="0">
                <a:sym typeface="Symbol" pitchFamily="18" charset="2"/>
              </a:rPr>
              <a:t>蕴含</a:t>
            </a:r>
            <a:r>
              <a:rPr lang="en-US" altLang="zh-CN" u="sng" smtClean="0">
                <a:sym typeface="Symbol" pitchFamily="18" charset="2"/>
              </a:rPr>
              <a:t>B</a:t>
            </a:r>
            <a:r>
              <a:rPr lang="zh-CN" altLang="en-US" u="sng" smtClean="0">
                <a:sym typeface="Symbol" pitchFamily="18" charset="2"/>
              </a:rPr>
              <a:t>，记为</a:t>
            </a:r>
            <a:r>
              <a:rPr lang="en-US" altLang="zh-CN" u="sng" smtClean="0">
                <a:sym typeface="Symbol" pitchFamily="18" charset="2"/>
              </a:rPr>
              <a:t>AB</a:t>
            </a:r>
          </a:p>
          <a:p>
            <a:pPr>
              <a:spcBef>
                <a:spcPts val="600"/>
              </a:spcBef>
            </a:pPr>
            <a:r>
              <a:rPr lang="zh-CN" altLang="en-US" smtClean="0">
                <a:solidFill>
                  <a:srgbClr val="FF0000"/>
                </a:solidFill>
                <a:sym typeface="Symbol" pitchFamily="18" charset="2"/>
              </a:rPr>
              <a:t>例如</a:t>
            </a:r>
            <a:endParaRPr lang="en-US" altLang="zh-CN" smtClean="0">
              <a:solidFill>
                <a:srgbClr val="FF0000"/>
              </a:solidFill>
              <a:sym typeface="Symbol" pitchFamily="18" charset="2"/>
            </a:endParaRPr>
          </a:p>
          <a:p>
            <a:pPr lvl="1">
              <a:spcBef>
                <a:spcPts val="600"/>
              </a:spcBef>
            </a:pPr>
            <a:r>
              <a:rPr lang="zh-CN" altLang="en-US" smtClean="0">
                <a:sym typeface="Symbol" pitchFamily="18" charset="2"/>
              </a:rPr>
              <a:t></a:t>
            </a:r>
            <a:r>
              <a:rPr lang="en-US" altLang="zh-CN" smtClean="0">
                <a:solidFill>
                  <a:srgbClr val="0033CC"/>
                </a:solidFill>
                <a:sym typeface="Symbol" pitchFamily="18" charset="2"/>
              </a:rPr>
              <a:t>Q</a:t>
            </a:r>
            <a:r>
              <a:rPr lang="el-GR" altLang="zh-CN" smtClean="0"/>
              <a:t>∧</a:t>
            </a:r>
            <a:r>
              <a:rPr lang="en-US" altLang="zh-CN" smtClean="0"/>
              <a:t>(</a:t>
            </a:r>
            <a:r>
              <a:rPr lang="en-US" altLang="zh-CN" smtClean="0">
                <a:solidFill>
                  <a:srgbClr val="0033CC"/>
                </a:solidFill>
                <a:sym typeface="Symbol" pitchFamily="18" charset="2"/>
              </a:rPr>
              <a:t>P</a:t>
            </a:r>
            <a:r>
              <a:rPr lang="en-US" altLang="zh-CN" smtClean="0">
                <a:sym typeface="Symbol" pitchFamily="18" charset="2"/>
              </a:rPr>
              <a:t></a:t>
            </a:r>
            <a:r>
              <a:rPr lang="en-US" altLang="zh-CN" smtClean="0">
                <a:solidFill>
                  <a:srgbClr val="0033CC"/>
                </a:solidFill>
                <a:sym typeface="Symbol" pitchFamily="18" charset="2"/>
              </a:rPr>
              <a:t>Q)</a:t>
            </a:r>
            <a:r>
              <a:rPr lang="en-US" altLang="zh-CN" smtClean="0">
                <a:sym typeface="Symbol" pitchFamily="18" charset="2"/>
              </a:rPr>
              <a:t></a:t>
            </a:r>
            <a:r>
              <a:rPr lang="zh-CN" altLang="en-US" smtClean="0">
                <a:sym typeface="Symbol" pitchFamily="18" charset="2"/>
              </a:rPr>
              <a:t></a:t>
            </a:r>
            <a:r>
              <a:rPr lang="en-US" altLang="zh-CN" smtClean="0">
                <a:solidFill>
                  <a:srgbClr val="0033CC"/>
                </a:solidFill>
                <a:sym typeface="Symbol" pitchFamily="18" charset="2"/>
              </a:rPr>
              <a:t>P</a:t>
            </a:r>
            <a:r>
              <a:rPr lang="zh-CN" altLang="en-US" smtClean="0">
                <a:solidFill>
                  <a:srgbClr val="0033CC"/>
                </a:solidFill>
                <a:sym typeface="Symbol" pitchFamily="18" charset="2"/>
              </a:rPr>
              <a:t>是永真式，记作：</a:t>
            </a:r>
            <a:r>
              <a:rPr lang="zh-CN" altLang="en-US" smtClean="0">
                <a:sym typeface="Symbol" pitchFamily="18" charset="2"/>
              </a:rPr>
              <a:t></a:t>
            </a:r>
            <a:r>
              <a:rPr lang="en-US" altLang="zh-CN" smtClean="0">
                <a:solidFill>
                  <a:srgbClr val="0033CC"/>
                </a:solidFill>
                <a:sym typeface="Symbol" pitchFamily="18" charset="2"/>
              </a:rPr>
              <a:t>Q</a:t>
            </a:r>
            <a:r>
              <a:rPr lang="el-GR" altLang="zh-CN" smtClean="0"/>
              <a:t>∧</a:t>
            </a:r>
            <a:r>
              <a:rPr lang="en-US" altLang="zh-CN" smtClean="0"/>
              <a:t>(</a:t>
            </a:r>
            <a:r>
              <a:rPr lang="en-US" altLang="zh-CN" smtClean="0">
                <a:solidFill>
                  <a:srgbClr val="0033CC"/>
                </a:solidFill>
                <a:sym typeface="Symbol" pitchFamily="18" charset="2"/>
              </a:rPr>
              <a:t>P</a:t>
            </a:r>
            <a:r>
              <a:rPr lang="en-US" altLang="zh-CN" smtClean="0">
                <a:sym typeface="Symbol" pitchFamily="18" charset="2"/>
              </a:rPr>
              <a:t></a:t>
            </a:r>
            <a:r>
              <a:rPr lang="en-US" altLang="zh-CN" smtClean="0">
                <a:solidFill>
                  <a:srgbClr val="0033CC"/>
                </a:solidFill>
                <a:sym typeface="Symbol" pitchFamily="18" charset="2"/>
              </a:rPr>
              <a:t>Q)</a:t>
            </a:r>
            <a:r>
              <a:rPr lang="en-US" altLang="zh-CN" smtClean="0">
                <a:sym typeface="Symbol" pitchFamily="18" charset="2"/>
              </a:rPr>
              <a:t></a:t>
            </a:r>
            <a:r>
              <a:rPr lang="zh-CN" altLang="en-US" smtClean="0">
                <a:sym typeface="Symbol" pitchFamily="18" charset="2"/>
              </a:rPr>
              <a:t></a:t>
            </a:r>
            <a:r>
              <a:rPr lang="en-US" altLang="zh-CN" smtClean="0">
                <a:solidFill>
                  <a:srgbClr val="0033CC"/>
                </a:solidFill>
                <a:sym typeface="Symbol" pitchFamily="18" charset="2"/>
              </a:rPr>
              <a:t>P</a:t>
            </a:r>
          </a:p>
          <a:p>
            <a:pPr>
              <a:spcBef>
                <a:spcPts val="600"/>
              </a:spcBef>
            </a:pPr>
            <a:r>
              <a:rPr lang="zh-CN" altLang="en-US" smtClean="0">
                <a:solidFill>
                  <a:srgbClr val="FF0000"/>
                </a:solidFill>
                <a:sym typeface="Symbol" pitchFamily="18" charset="2"/>
              </a:rPr>
              <a:t>证：</a:t>
            </a:r>
            <a:endParaRPr lang="en-US" altLang="zh-CN" smtClean="0">
              <a:solidFill>
                <a:srgbClr val="FF0000"/>
              </a:solidFill>
              <a:sym typeface="Symbol" pitchFamily="18" charset="2"/>
            </a:endParaRPr>
          </a:p>
          <a:p>
            <a:pPr lvl="1">
              <a:spcBef>
                <a:spcPts val="600"/>
              </a:spcBef>
              <a:buFont typeface="Wingdings" pitchFamily="2" charset="2"/>
              <a:buNone/>
            </a:pPr>
            <a:r>
              <a:rPr lang="zh-CN" altLang="en-US" smtClean="0">
                <a:solidFill>
                  <a:srgbClr val="0033CC"/>
                </a:solidFill>
                <a:sym typeface="Symbol" pitchFamily="18" charset="2"/>
              </a:rPr>
              <a:t>设</a:t>
            </a:r>
            <a:r>
              <a:rPr lang="zh-CN" altLang="en-US" smtClean="0">
                <a:sym typeface="Symbol" pitchFamily="18" charset="2"/>
              </a:rPr>
              <a:t></a:t>
            </a:r>
            <a:r>
              <a:rPr lang="en-US" altLang="zh-CN" smtClean="0">
                <a:solidFill>
                  <a:srgbClr val="0033CC"/>
                </a:solidFill>
                <a:sym typeface="Symbol" pitchFamily="18" charset="2"/>
              </a:rPr>
              <a:t>Q</a:t>
            </a:r>
            <a:r>
              <a:rPr lang="el-GR" altLang="zh-CN" smtClean="0"/>
              <a:t>∧</a:t>
            </a:r>
            <a:r>
              <a:rPr lang="en-US" altLang="zh-CN" smtClean="0"/>
              <a:t>(</a:t>
            </a:r>
            <a:r>
              <a:rPr lang="en-US" altLang="zh-CN" smtClean="0">
                <a:solidFill>
                  <a:srgbClr val="0033CC"/>
                </a:solidFill>
                <a:sym typeface="Symbol" pitchFamily="18" charset="2"/>
              </a:rPr>
              <a:t>P</a:t>
            </a:r>
            <a:r>
              <a:rPr lang="en-US" altLang="zh-CN" smtClean="0">
                <a:sym typeface="Symbol" pitchFamily="18" charset="2"/>
              </a:rPr>
              <a:t></a:t>
            </a:r>
            <a:r>
              <a:rPr lang="en-US" altLang="zh-CN" smtClean="0">
                <a:solidFill>
                  <a:srgbClr val="0033CC"/>
                </a:solidFill>
                <a:sym typeface="Symbol" pitchFamily="18" charset="2"/>
              </a:rPr>
              <a:t>Q)</a:t>
            </a:r>
            <a:r>
              <a:rPr lang="zh-CN" altLang="en-US" smtClean="0">
                <a:solidFill>
                  <a:srgbClr val="0033CC"/>
                </a:solidFill>
                <a:sym typeface="Symbol" pitchFamily="18" charset="2"/>
              </a:rPr>
              <a:t>为真，则</a:t>
            </a:r>
            <a:r>
              <a:rPr lang="zh-CN" altLang="en-US" smtClean="0">
                <a:sym typeface="Symbol" pitchFamily="18" charset="2"/>
              </a:rPr>
              <a:t></a:t>
            </a:r>
            <a:r>
              <a:rPr lang="en-US" altLang="zh-CN" smtClean="0">
                <a:solidFill>
                  <a:srgbClr val="0033CC"/>
                </a:solidFill>
                <a:sym typeface="Symbol" pitchFamily="18" charset="2"/>
              </a:rPr>
              <a:t>Q</a:t>
            </a:r>
            <a:r>
              <a:rPr lang="zh-CN" altLang="en-US" smtClean="0">
                <a:solidFill>
                  <a:srgbClr val="0033CC"/>
                </a:solidFill>
                <a:sym typeface="Symbol" pitchFamily="18" charset="2"/>
              </a:rPr>
              <a:t>和</a:t>
            </a:r>
            <a:r>
              <a:rPr lang="en-US" altLang="zh-CN" smtClean="0"/>
              <a:t>(</a:t>
            </a:r>
            <a:r>
              <a:rPr lang="en-US" altLang="zh-CN" smtClean="0">
                <a:solidFill>
                  <a:srgbClr val="0033CC"/>
                </a:solidFill>
                <a:sym typeface="Symbol" pitchFamily="18" charset="2"/>
              </a:rPr>
              <a:t>P</a:t>
            </a:r>
            <a:r>
              <a:rPr lang="en-US" altLang="zh-CN" smtClean="0">
                <a:sym typeface="Symbol" pitchFamily="18" charset="2"/>
              </a:rPr>
              <a:t></a:t>
            </a:r>
            <a:r>
              <a:rPr lang="en-US" altLang="zh-CN" smtClean="0">
                <a:solidFill>
                  <a:srgbClr val="0033CC"/>
                </a:solidFill>
                <a:sym typeface="Symbol" pitchFamily="18" charset="2"/>
              </a:rPr>
              <a:t>Q)</a:t>
            </a:r>
            <a:r>
              <a:rPr lang="zh-CN" altLang="en-US" smtClean="0">
                <a:solidFill>
                  <a:srgbClr val="0033CC"/>
                </a:solidFill>
                <a:sym typeface="Symbol" pitchFamily="18" charset="2"/>
              </a:rPr>
              <a:t>均为真；</a:t>
            </a:r>
            <a:endParaRPr lang="en-US" altLang="zh-CN" smtClean="0">
              <a:solidFill>
                <a:srgbClr val="0033CC"/>
              </a:solidFill>
              <a:sym typeface="Symbol" pitchFamily="18" charset="2"/>
            </a:endParaRPr>
          </a:p>
          <a:p>
            <a:pPr lvl="1">
              <a:spcBef>
                <a:spcPts val="600"/>
              </a:spcBef>
              <a:buFont typeface="Wingdings" pitchFamily="2" charset="2"/>
              <a:buNone/>
            </a:pPr>
            <a:r>
              <a:rPr lang="zh-CN" altLang="en-US" smtClean="0">
                <a:solidFill>
                  <a:srgbClr val="0033CC"/>
                </a:solidFill>
                <a:sym typeface="Symbol" pitchFamily="18" charset="2"/>
              </a:rPr>
              <a:t>而</a:t>
            </a:r>
            <a:r>
              <a:rPr lang="zh-CN" altLang="en-US" smtClean="0">
                <a:sym typeface="Symbol" pitchFamily="18" charset="2"/>
              </a:rPr>
              <a:t></a:t>
            </a:r>
            <a:r>
              <a:rPr lang="en-US" altLang="zh-CN" smtClean="0">
                <a:solidFill>
                  <a:srgbClr val="0033CC"/>
                </a:solidFill>
                <a:sym typeface="Symbol" pitchFamily="18" charset="2"/>
              </a:rPr>
              <a:t>Q</a:t>
            </a:r>
            <a:r>
              <a:rPr lang="zh-CN" altLang="en-US" smtClean="0">
                <a:solidFill>
                  <a:srgbClr val="0033CC"/>
                </a:solidFill>
                <a:sym typeface="Symbol" pitchFamily="18" charset="2"/>
              </a:rPr>
              <a:t>为真，则</a:t>
            </a:r>
            <a:r>
              <a:rPr lang="en-US" altLang="zh-CN" smtClean="0">
                <a:solidFill>
                  <a:srgbClr val="0033CC"/>
                </a:solidFill>
                <a:sym typeface="Symbol" pitchFamily="18" charset="2"/>
              </a:rPr>
              <a:t>Q</a:t>
            </a:r>
            <a:r>
              <a:rPr lang="zh-CN" altLang="en-US" smtClean="0">
                <a:solidFill>
                  <a:srgbClr val="0033CC"/>
                </a:solidFill>
                <a:sym typeface="Symbol" pitchFamily="18" charset="2"/>
              </a:rPr>
              <a:t>为假；</a:t>
            </a:r>
            <a:endParaRPr lang="en-US" altLang="zh-CN" smtClean="0">
              <a:solidFill>
                <a:srgbClr val="0033CC"/>
              </a:solidFill>
              <a:sym typeface="Symbol" pitchFamily="18" charset="2"/>
            </a:endParaRPr>
          </a:p>
          <a:p>
            <a:pPr lvl="1">
              <a:spcBef>
                <a:spcPts val="600"/>
              </a:spcBef>
              <a:spcAft>
                <a:spcPts val="1800"/>
              </a:spcAft>
              <a:buFont typeface="Wingdings" pitchFamily="2" charset="2"/>
              <a:buNone/>
            </a:pPr>
            <a:r>
              <a:rPr lang="zh-CN" altLang="en-US" smtClean="0">
                <a:solidFill>
                  <a:srgbClr val="0033CC"/>
                </a:solidFill>
                <a:sym typeface="Symbol" pitchFamily="18" charset="2"/>
              </a:rPr>
              <a:t>由于</a:t>
            </a:r>
            <a:r>
              <a:rPr lang="en-US" altLang="zh-CN" smtClean="0"/>
              <a:t>(</a:t>
            </a:r>
            <a:r>
              <a:rPr lang="en-US" altLang="zh-CN" smtClean="0">
                <a:solidFill>
                  <a:srgbClr val="0033CC"/>
                </a:solidFill>
                <a:sym typeface="Symbol" pitchFamily="18" charset="2"/>
              </a:rPr>
              <a:t>P</a:t>
            </a:r>
            <a:r>
              <a:rPr lang="en-US" altLang="zh-CN" smtClean="0">
                <a:sym typeface="Symbol" pitchFamily="18" charset="2"/>
              </a:rPr>
              <a:t></a:t>
            </a:r>
            <a:r>
              <a:rPr lang="en-US" altLang="zh-CN" smtClean="0">
                <a:solidFill>
                  <a:srgbClr val="0033CC"/>
                </a:solidFill>
                <a:sym typeface="Symbol" pitchFamily="18" charset="2"/>
              </a:rPr>
              <a:t>Q)</a:t>
            </a:r>
            <a:r>
              <a:rPr lang="zh-CN" altLang="en-US" smtClean="0">
                <a:solidFill>
                  <a:srgbClr val="0033CC"/>
                </a:solidFill>
                <a:sym typeface="Symbol" pitchFamily="18" charset="2"/>
              </a:rPr>
              <a:t>为真，若</a:t>
            </a:r>
            <a:r>
              <a:rPr lang="en-US" altLang="zh-CN" smtClean="0">
                <a:solidFill>
                  <a:srgbClr val="0033CC"/>
                </a:solidFill>
                <a:sym typeface="Symbol" pitchFamily="18" charset="2"/>
              </a:rPr>
              <a:t>Q</a:t>
            </a:r>
            <a:r>
              <a:rPr lang="zh-CN" altLang="en-US" smtClean="0">
                <a:solidFill>
                  <a:srgbClr val="0033CC"/>
                </a:solidFill>
                <a:sym typeface="Symbol" pitchFamily="18" charset="2"/>
              </a:rPr>
              <a:t>为假，则</a:t>
            </a:r>
            <a:r>
              <a:rPr lang="en-US" altLang="zh-CN" smtClean="0">
                <a:solidFill>
                  <a:srgbClr val="0033CC"/>
                </a:solidFill>
                <a:sym typeface="Symbol" pitchFamily="18" charset="2"/>
              </a:rPr>
              <a:t>P</a:t>
            </a:r>
            <a:r>
              <a:rPr lang="zh-CN" altLang="en-US" smtClean="0">
                <a:solidFill>
                  <a:srgbClr val="0033CC"/>
                </a:solidFill>
                <a:sym typeface="Symbol" pitchFamily="18" charset="2"/>
              </a:rPr>
              <a:t>为假，所以</a:t>
            </a:r>
            <a:r>
              <a:rPr lang="zh-CN" altLang="en-US" smtClean="0">
                <a:sym typeface="Symbol" pitchFamily="18" charset="2"/>
              </a:rPr>
              <a:t></a:t>
            </a:r>
            <a:r>
              <a:rPr lang="en-US" altLang="zh-CN" smtClean="0">
                <a:solidFill>
                  <a:srgbClr val="0033CC"/>
                </a:solidFill>
                <a:sym typeface="Symbol" pitchFamily="18" charset="2"/>
              </a:rPr>
              <a:t>P</a:t>
            </a:r>
            <a:r>
              <a:rPr lang="zh-CN" altLang="en-US" smtClean="0">
                <a:solidFill>
                  <a:srgbClr val="0033CC"/>
                </a:solidFill>
                <a:sym typeface="Symbol" pitchFamily="18" charset="2"/>
              </a:rPr>
              <a:t>为真。</a:t>
            </a:r>
            <a:endParaRPr lang="en-US" altLang="zh-CN" smtClean="0">
              <a:solidFill>
                <a:srgbClr val="0033CC"/>
              </a:solidFill>
              <a:sym typeface="Symbol" pitchFamily="18" charset="2"/>
            </a:endParaRPr>
          </a:p>
          <a:p>
            <a:pPr>
              <a:spcBef>
                <a:spcPts val="600"/>
              </a:spcBef>
            </a:pPr>
            <a:r>
              <a:rPr lang="en-US" altLang="zh-CN" smtClean="0">
                <a:solidFill>
                  <a:srgbClr val="FF0000"/>
                </a:solidFill>
                <a:sym typeface="Symbol" pitchFamily="18" charset="2"/>
              </a:rPr>
              <a:t></a:t>
            </a:r>
            <a:r>
              <a:rPr lang="zh-CN" altLang="en-US" smtClean="0">
                <a:solidFill>
                  <a:srgbClr val="FF0000"/>
                </a:solidFill>
                <a:sym typeface="Symbol" pitchFamily="18" charset="2"/>
              </a:rPr>
              <a:t>和</a:t>
            </a:r>
            <a:r>
              <a:rPr lang="en-US" altLang="zh-CN" smtClean="0">
                <a:solidFill>
                  <a:srgbClr val="FF0000"/>
                </a:solidFill>
                <a:sym typeface="Symbol" pitchFamily="18" charset="2"/>
              </a:rPr>
              <a:t></a:t>
            </a:r>
            <a:r>
              <a:rPr lang="zh-CN" altLang="en-US" smtClean="0">
                <a:solidFill>
                  <a:srgbClr val="FF0000"/>
                </a:solidFill>
                <a:sym typeface="Symbol" pitchFamily="18" charset="2"/>
              </a:rPr>
              <a:t>的关系</a:t>
            </a:r>
            <a:r>
              <a:rPr lang="zh-CN" altLang="en-US" smtClean="0">
                <a:sym typeface="Symbol" pitchFamily="18" charset="2"/>
              </a:rPr>
              <a:t>类似于和</a:t>
            </a:r>
            <a:r>
              <a:rPr lang="en-US" altLang="zh-CN" smtClean="0">
                <a:sym typeface="Symbol" pitchFamily="18" charset="2"/>
              </a:rPr>
              <a:t></a:t>
            </a:r>
            <a:r>
              <a:rPr lang="zh-CN" altLang="en-US" smtClean="0">
                <a:sym typeface="Symbol" pitchFamily="18" charset="2"/>
              </a:rPr>
              <a:t>的关系</a:t>
            </a:r>
            <a:endParaRPr lang="en-US" altLang="zh-CN" smtClean="0">
              <a:sym typeface="Symbol" pitchFamily="18" charset="2"/>
            </a:endParaRPr>
          </a:p>
          <a:p>
            <a:pPr>
              <a:spcBef>
                <a:spcPts val="600"/>
              </a:spcBef>
            </a:pPr>
            <a:endParaRPr lang="en-US" altLang="zh-CN" smtClean="0">
              <a:sym typeface="Symbol" pitchFamily="18" charset="2"/>
            </a:endParaRPr>
          </a:p>
          <a:p>
            <a:pPr>
              <a:spcBef>
                <a:spcPts val="600"/>
              </a:spcBef>
            </a:pPr>
            <a:endParaRPr lang="zh-CN" altLang="en-US" smtClean="0"/>
          </a:p>
        </p:txBody>
      </p:sp>
      <p:sp>
        <p:nvSpPr>
          <p:cNvPr id="4" name="灯片编号占位符 3"/>
          <p:cNvSpPr>
            <a:spLocks noGrp="1"/>
          </p:cNvSpPr>
          <p:nvPr>
            <p:ph type="sldNum" sz="quarter" idx="12"/>
          </p:nvPr>
        </p:nvSpPr>
        <p:spPr/>
        <p:txBody>
          <a:bodyPr/>
          <a:lstStyle/>
          <a:p>
            <a:pPr>
              <a:defRPr/>
            </a:pPr>
            <a:fld id="{F49A3C6D-7A90-4B73-86D7-DB9F2200491B}" type="slidenum">
              <a:rPr lang="en-US" altLang="zh-CN"/>
              <a:pPr>
                <a:defRPr/>
              </a:pPr>
              <a:t>45</a:t>
            </a:fld>
            <a:endParaRPr lang="en-US" altLang="zh-CN" dirty="0"/>
          </a:p>
        </p:txBody>
      </p:sp>
      <p:grpSp>
        <p:nvGrpSpPr>
          <p:cNvPr id="9" name="组合 8"/>
          <p:cNvGrpSpPr>
            <a:grpSpLocks/>
          </p:cNvGrpSpPr>
          <p:nvPr/>
        </p:nvGrpSpPr>
        <p:grpSpPr bwMode="auto">
          <a:xfrm>
            <a:off x="1558925" y="4503738"/>
            <a:ext cx="5851525" cy="1063625"/>
            <a:chOff x="1558712" y="4503509"/>
            <a:chExt cx="5852490" cy="1064465"/>
          </a:xfrm>
        </p:grpSpPr>
        <p:cxnSp>
          <p:nvCxnSpPr>
            <p:cNvPr id="73733" name="直接连接符 5"/>
            <p:cNvCxnSpPr>
              <a:cxnSpLocks noChangeShapeType="1"/>
            </p:cNvCxnSpPr>
            <p:nvPr/>
          </p:nvCxnSpPr>
          <p:spPr bwMode="auto">
            <a:xfrm>
              <a:off x="1558712" y="4503509"/>
              <a:ext cx="1944216" cy="0"/>
            </a:xfrm>
            <a:prstGeom prst="line">
              <a:avLst/>
            </a:prstGeom>
            <a:noFill/>
            <a:ln w="28575" algn="ctr">
              <a:solidFill>
                <a:srgbClr val="FF0000"/>
              </a:solidFill>
              <a:round/>
              <a:headEnd/>
              <a:tailEnd/>
            </a:ln>
          </p:spPr>
        </p:cxnSp>
        <p:cxnSp>
          <p:nvCxnSpPr>
            <p:cNvPr id="73734" name="直接连接符 6"/>
            <p:cNvCxnSpPr>
              <a:cxnSpLocks noChangeShapeType="1"/>
            </p:cNvCxnSpPr>
            <p:nvPr/>
          </p:nvCxnSpPr>
          <p:spPr bwMode="auto">
            <a:xfrm>
              <a:off x="6583202" y="5567974"/>
              <a:ext cx="828000" cy="0"/>
            </a:xfrm>
            <a:prstGeom prst="line">
              <a:avLst/>
            </a:prstGeom>
            <a:noFill/>
            <a:ln w="28575" algn="ctr">
              <a:solidFill>
                <a:srgbClr val="FF0000"/>
              </a:solidFill>
              <a:round/>
              <a:headEnd/>
              <a:tailEn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2"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slide(fromRigh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标题 1"/>
          <p:cNvSpPr>
            <a:spLocks noGrp="1"/>
          </p:cNvSpPr>
          <p:nvPr>
            <p:ph type="title"/>
          </p:nvPr>
        </p:nvSpPr>
        <p:spPr>
          <a:xfrm>
            <a:off x="684213" y="333375"/>
            <a:ext cx="7772400" cy="647700"/>
          </a:xfrm>
        </p:spPr>
        <p:txBody>
          <a:bodyPr/>
          <a:lstStyle/>
          <a:p>
            <a:r>
              <a:rPr lang="zh-CN" altLang="en-US" smtClean="0"/>
              <a:t>永真蕴含式（续）</a:t>
            </a:r>
          </a:p>
        </p:txBody>
      </p:sp>
      <p:sp>
        <p:nvSpPr>
          <p:cNvPr id="74754" name="内容占位符 2"/>
          <p:cNvSpPr>
            <a:spLocks noGrp="1"/>
          </p:cNvSpPr>
          <p:nvPr>
            <p:ph idx="1"/>
          </p:nvPr>
        </p:nvSpPr>
        <p:spPr>
          <a:xfrm>
            <a:off x="468313" y="1412875"/>
            <a:ext cx="8207375" cy="4824413"/>
          </a:xfrm>
        </p:spPr>
        <p:txBody>
          <a:bodyPr/>
          <a:lstStyle/>
          <a:p>
            <a:pPr marL="457200" indent="-457200">
              <a:buSzTx/>
              <a:buFont typeface="Times New Roman" pitchFamily="18" charset="0"/>
              <a:buAutoNum type="arabicPeriod"/>
            </a:pPr>
            <a:r>
              <a:rPr lang="en-US" altLang="zh-CN" smtClean="0"/>
              <a:t>P</a:t>
            </a:r>
            <a:r>
              <a:rPr lang="en-US" altLang="zh-CN" smtClean="0">
                <a:sym typeface="Symbol" pitchFamily="18" charset="2"/>
              </a:rPr>
              <a:t></a:t>
            </a:r>
            <a:r>
              <a:rPr lang="en-US" altLang="zh-CN" smtClean="0"/>
              <a:t>P</a:t>
            </a:r>
            <a:r>
              <a:rPr lang="el-GR" altLang="zh-CN" smtClean="0"/>
              <a:t>∨</a:t>
            </a:r>
            <a:r>
              <a:rPr lang="en-US" altLang="zh-CN" smtClean="0"/>
              <a:t>Q</a:t>
            </a:r>
          </a:p>
          <a:p>
            <a:pPr marL="457200" indent="-457200">
              <a:buSzTx/>
              <a:buFont typeface="Times New Roman" pitchFamily="18" charset="0"/>
              <a:buAutoNum type="arabicPeriod"/>
            </a:pPr>
            <a:r>
              <a:rPr lang="en-US" altLang="zh-CN" smtClean="0"/>
              <a:t>P</a:t>
            </a:r>
            <a:r>
              <a:rPr lang="el-GR" altLang="zh-CN" smtClean="0"/>
              <a:t>∧</a:t>
            </a:r>
            <a:r>
              <a:rPr lang="en-US" altLang="zh-CN" smtClean="0"/>
              <a:t>Q</a:t>
            </a:r>
            <a:r>
              <a:rPr lang="en-US" altLang="zh-CN" smtClean="0">
                <a:sym typeface="Symbol" pitchFamily="18" charset="2"/>
              </a:rPr>
              <a:t></a:t>
            </a:r>
            <a:r>
              <a:rPr lang="en-US" altLang="zh-CN" smtClean="0"/>
              <a:t>P</a:t>
            </a:r>
          </a:p>
          <a:p>
            <a:pPr marL="457200" indent="-457200">
              <a:buSzTx/>
              <a:buFont typeface="Times New Roman" pitchFamily="18" charset="0"/>
              <a:buAutoNum type="arabicPeriod"/>
            </a:pPr>
            <a:r>
              <a:rPr lang="en-US" altLang="zh-CN" smtClean="0"/>
              <a:t>P</a:t>
            </a:r>
            <a:r>
              <a:rPr lang="el-GR" altLang="zh-CN" smtClean="0"/>
              <a:t>∧</a:t>
            </a:r>
            <a:r>
              <a:rPr lang="en-US" altLang="zh-CN" smtClean="0"/>
              <a:t>(P</a:t>
            </a:r>
            <a:r>
              <a:rPr lang="en-US" altLang="zh-CN" smtClean="0">
                <a:sym typeface="Symbol" pitchFamily="18" charset="2"/>
              </a:rPr>
              <a:t></a:t>
            </a:r>
            <a:r>
              <a:rPr lang="en-US" altLang="zh-CN" smtClean="0"/>
              <a:t>Q)</a:t>
            </a:r>
            <a:r>
              <a:rPr lang="en-US" altLang="zh-CN" smtClean="0">
                <a:sym typeface="Symbol" pitchFamily="18" charset="2"/>
              </a:rPr>
              <a:t></a:t>
            </a:r>
            <a:r>
              <a:rPr lang="en-US" altLang="zh-CN" smtClean="0"/>
              <a:t>Q</a:t>
            </a:r>
          </a:p>
          <a:p>
            <a:pPr marL="457200" indent="-457200">
              <a:buSzTx/>
              <a:buFont typeface="Times New Roman" pitchFamily="18" charset="0"/>
              <a:buAutoNum type="arabicPeriod"/>
            </a:pPr>
            <a:r>
              <a:rPr lang="en-US" altLang="zh-CN" smtClean="0"/>
              <a:t>(P</a:t>
            </a:r>
            <a:r>
              <a:rPr lang="en-US" altLang="zh-CN" smtClean="0">
                <a:sym typeface="Symbol" pitchFamily="18" charset="2"/>
              </a:rPr>
              <a:t></a:t>
            </a:r>
            <a:r>
              <a:rPr lang="en-US" altLang="zh-CN" smtClean="0"/>
              <a:t>Q)</a:t>
            </a:r>
            <a:r>
              <a:rPr lang="el-GR" altLang="zh-CN" smtClean="0"/>
              <a:t>∧</a:t>
            </a:r>
            <a:r>
              <a:rPr lang="zh-CN" altLang="en-US" smtClean="0">
                <a:sym typeface="Symbol" pitchFamily="18" charset="2"/>
              </a:rPr>
              <a:t></a:t>
            </a:r>
            <a:r>
              <a:rPr lang="en-US" altLang="zh-CN" smtClean="0"/>
              <a:t>Q</a:t>
            </a:r>
            <a:r>
              <a:rPr lang="en-US" altLang="zh-CN" smtClean="0">
                <a:sym typeface="Symbol" pitchFamily="18" charset="2"/>
              </a:rPr>
              <a:t></a:t>
            </a:r>
            <a:r>
              <a:rPr lang="zh-CN" altLang="en-US" smtClean="0">
                <a:sym typeface="Symbol" pitchFamily="18" charset="2"/>
              </a:rPr>
              <a:t></a:t>
            </a:r>
            <a:r>
              <a:rPr lang="en-US" altLang="zh-CN" smtClean="0">
                <a:sym typeface="Symbol" pitchFamily="18" charset="2"/>
              </a:rPr>
              <a:t>P</a:t>
            </a:r>
            <a:endParaRPr lang="en-US" altLang="zh-CN" smtClean="0"/>
          </a:p>
          <a:p>
            <a:pPr marL="457200" indent="-457200">
              <a:buSzTx/>
              <a:buFont typeface="Times New Roman" pitchFamily="18" charset="0"/>
              <a:buAutoNum type="arabicPeriod"/>
            </a:pPr>
            <a:r>
              <a:rPr lang="zh-CN" altLang="en-US" smtClean="0">
                <a:sym typeface="Symbol" pitchFamily="18" charset="2"/>
              </a:rPr>
              <a:t></a:t>
            </a:r>
            <a:r>
              <a:rPr lang="en-US" altLang="zh-CN" smtClean="0"/>
              <a:t>P</a:t>
            </a:r>
            <a:r>
              <a:rPr lang="el-GR" altLang="zh-CN" smtClean="0"/>
              <a:t>∧</a:t>
            </a:r>
            <a:r>
              <a:rPr lang="en-US" altLang="zh-CN" smtClean="0"/>
              <a:t>(P</a:t>
            </a:r>
            <a:r>
              <a:rPr lang="el-GR" altLang="zh-CN" smtClean="0"/>
              <a:t>∨</a:t>
            </a:r>
            <a:r>
              <a:rPr lang="en-US" altLang="zh-CN" smtClean="0"/>
              <a:t>Q)</a:t>
            </a:r>
            <a:r>
              <a:rPr lang="en-US" altLang="zh-CN" smtClean="0">
                <a:sym typeface="Symbol" pitchFamily="18" charset="2"/>
              </a:rPr>
              <a:t></a:t>
            </a:r>
            <a:r>
              <a:rPr lang="en-US" altLang="zh-CN" smtClean="0"/>
              <a:t>Q</a:t>
            </a:r>
          </a:p>
          <a:p>
            <a:pPr marL="457200" indent="-457200">
              <a:buSzTx/>
              <a:buFont typeface="Times New Roman" pitchFamily="18" charset="0"/>
              <a:buAutoNum type="arabicPeriod"/>
            </a:pPr>
            <a:r>
              <a:rPr lang="en-US" altLang="zh-CN" smtClean="0"/>
              <a:t>(P</a:t>
            </a:r>
            <a:r>
              <a:rPr lang="en-US" altLang="zh-CN" smtClean="0">
                <a:sym typeface="Symbol" pitchFamily="18" charset="2"/>
              </a:rPr>
              <a:t></a:t>
            </a:r>
            <a:r>
              <a:rPr lang="en-US" altLang="zh-CN" smtClean="0"/>
              <a:t>Q)</a:t>
            </a:r>
            <a:r>
              <a:rPr lang="el-GR" altLang="zh-CN" smtClean="0"/>
              <a:t>∧</a:t>
            </a:r>
            <a:r>
              <a:rPr lang="en-US" altLang="zh-CN" smtClean="0"/>
              <a:t>(Q</a:t>
            </a:r>
            <a:r>
              <a:rPr lang="en-US" altLang="zh-CN" smtClean="0">
                <a:sym typeface="Symbol" pitchFamily="18" charset="2"/>
              </a:rPr>
              <a:t></a:t>
            </a:r>
            <a:r>
              <a:rPr lang="en-US" altLang="zh-CN" smtClean="0"/>
              <a:t>R)</a:t>
            </a:r>
            <a:r>
              <a:rPr lang="en-US" altLang="zh-CN" smtClean="0">
                <a:sym typeface="Symbol" pitchFamily="18" charset="2"/>
              </a:rPr>
              <a:t></a:t>
            </a:r>
            <a:r>
              <a:rPr lang="en-US" altLang="zh-CN" smtClean="0"/>
              <a:t>P</a:t>
            </a:r>
            <a:r>
              <a:rPr lang="en-US" altLang="zh-CN" smtClean="0">
                <a:sym typeface="Symbol" pitchFamily="18" charset="2"/>
              </a:rPr>
              <a:t></a:t>
            </a:r>
            <a:r>
              <a:rPr lang="en-US" altLang="zh-CN" smtClean="0"/>
              <a:t>R</a:t>
            </a:r>
          </a:p>
          <a:p>
            <a:pPr marL="457200" indent="-457200">
              <a:buSzTx/>
              <a:buFont typeface="Times New Roman" pitchFamily="18" charset="0"/>
              <a:buAutoNum type="arabicPeriod"/>
            </a:pPr>
            <a:r>
              <a:rPr lang="en-US" altLang="zh-CN" smtClean="0"/>
              <a:t>P</a:t>
            </a:r>
            <a:r>
              <a:rPr lang="en-US" altLang="zh-CN" smtClean="0">
                <a:sym typeface="Symbol" pitchFamily="18" charset="2"/>
              </a:rPr>
              <a:t></a:t>
            </a:r>
            <a:r>
              <a:rPr lang="en-US" altLang="zh-CN" smtClean="0"/>
              <a:t>Q</a:t>
            </a:r>
            <a:r>
              <a:rPr lang="en-US" altLang="zh-CN" smtClean="0">
                <a:sym typeface="Symbol" pitchFamily="18" charset="2"/>
              </a:rPr>
              <a:t>(</a:t>
            </a:r>
            <a:r>
              <a:rPr lang="en-US" altLang="zh-CN" smtClean="0"/>
              <a:t>Q</a:t>
            </a:r>
            <a:r>
              <a:rPr lang="en-US" altLang="zh-CN" smtClean="0">
                <a:sym typeface="Symbol" pitchFamily="18" charset="2"/>
              </a:rPr>
              <a:t></a:t>
            </a:r>
            <a:r>
              <a:rPr lang="en-US" altLang="zh-CN" smtClean="0"/>
              <a:t>R)</a:t>
            </a:r>
            <a:r>
              <a:rPr lang="en-US" altLang="zh-CN" smtClean="0">
                <a:sym typeface="Symbol" pitchFamily="18" charset="2"/>
              </a:rPr>
              <a:t>(</a:t>
            </a:r>
            <a:r>
              <a:rPr lang="en-US" altLang="zh-CN" smtClean="0"/>
              <a:t>P</a:t>
            </a:r>
            <a:r>
              <a:rPr lang="en-US" altLang="zh-CN" smtClean="0">
                <a:sym typeface="Symbol" pitchFamily="18" charset="2"/>
              </a:rPr>
              <a:t></a:t>
            </a:r>
            <a:r>
              <a:rPr lang="en-US" altLang="zh-CN" smtClean="0"/>
              <a:t>R)</a:t>
            </a:r>
          </a:p>
          <a:p>
            <a:pPr marL="457200" indent="-457200">
              <a:buSzTx/>
              <a:buFont typeface="Times New Roman" pitchFamily="18" charset="0"/>
              <a:buAutoNum type="arabicPeriod"/>
            </a:pPr>
            <a:r>
              <a:rPr lang="en-US" altLang="zh-CN" smtClean="0"/>
              <a:t>(P</a:t>
            </a:r>
            <a:r>
              <a:rPr lang="en-US" altLang="zh-CN" smtClean="0">
                <a:sym typeface="Symbol" pitchFamily="18" charset="2"/>
              </a:rPr>
              <a:t></a:t>
            </a:r>
            <a:r>
              <a:rPr lang="en-US" altLang="zh-CN" smtClean="0"/>
              <a:t>Q)</a:t>
            </a:r>
            <a:r>
              <a:rPr lang="el-GR" altLang="zh-CN" smtClean="0"/>
              <a:t>∧</a:t>
            </a:r>
            <a:r>
              <a:rPr lang="en-US" altLang="zh-CN" smtClean="0"/>
              <a:t>(R</a:t>
            </a:r>
            <a:r>
              <a:rPr lang="en-US" altLang="zh-CN" smtClean="0">
                <a:sym typeface="Symbol" pitchFamily="18" charset="2"/>
              </a:rPr>
              <a:t></a:t>
            </a:r>
            <a:r>
              <a:rPr lang="en-US" altLang="zh-CN" smtClean="0"/>
              <a:t>S)</a:t>
            </a:r>
            <a:r>
              <a:rPr lang="en-US" altLang="zh-CN" smtClean="0">
                <a:sym typeface="Symbol" pitchFamily="18" charset="2"/>
              </a:rPr>
              <a:t>(</a:t>
            </a:r>
            <a:r>
              <a:rPr lang="en-US" altLang="zh-CN" smtClean="0"/>
              <a:t>P</a:t>
            </a:r>
            <a:r>
              <a:rPr lang="el-GR" altLang="zh-CN" smtClean="0"/>
              <a:t>∧</a:t>
            </a:r>
            <a:r>
              <a:rPr lang="en-US" altLang="zh-CN" smtClean="0"/>
              <a:t>R)</a:t>
            </a:r>
            <a:r>
              <a:rPr lang="en-US" altLang="zh-CN" smtClean="0">
                <a:sym typeface="Symbol" pitchFamily="18" charset="2"/>
              </a:rPr>
              <a:t>(</a:t>
            </a:r>
            <a:r>
              <a:rPr lang="en-US" altLang="zh-CN" smtClean="0"/>
              <a:t>Q</a:t>
            </a:r>
            <a:r>
              <a:rPr lang="el-GR" altLang="zh-CN" smtClean="0"/>
              <a:t>∧</a:t>
            </a:r>
            <a:r>
              <a:rPr lang="en-US" altLang="zh-CN" smtClean="0"/>
              <a:t>S)</a:t>
            </a:r>
          </a:p>
          <a:p>
            <a:pPr marL="457200" indent="-457200">
              <a:buSzTx/>
              <a:buFont typeface="Times New Roman" pitchFamily="18" charset="0"/>
              <a:buAutoNum type="arabicPeriod"/>
            </a:pPr>
            <a:r>
              <a:rPr lang="en-US" altLang="zh-CN" smtClean="0"/>
              <a:t>(P</a:t>
            </a:r>
            <a:r>
              <a:rPr lang="zh-CN" altLang="en-US" smtClean="0">
                <a:sym typeface="Symbol" pitchFamily="18" charset="2"/>
              </a:rPr>
              <a:t></a:t>
            </a:r>
            <a:r>
              <a:rPr lang="en-US" altLang="zh-CN" smtClean="0"/>
              <a:t>Q)</a:t>
            </a:r>
            <a:r>
              <a:rPr lang="el-GR" altLang="zh-CN" smtClean="0"/>
              <a:t>∧</a:t>
            </a:r>
            <a:r>
              <a:rPr lang="en-US" altLang="zh-CN" smtClean="0"/>
              <a:t>(Q</a:t>
            </a:r>
            <a:r>
              <a:rPr lang="zh-CN" altLang="en-US" smtClean="0">
                <a:sym typeface="Symbol" pitchFamily="18" charset="2"/>
              </a:rPr>
              <a:t></a:t>
            </a:r>
            <a:r>
              <a:rPr lang="en-US" altLang="zh-CN" smtClean="0"/>
              <a:t>R)</a:t>
            </a:r>
            <a:r>
              <a:rPr lang="en-US" altLang="zh-CN" smtClean="0">
                <a:sym typeface="Symbol" pitchFamily="18" charset="2"/>
              </a:rPr>
              <a:t></a:t>
            </a:r>
            <a:r>
              <a:rPr lang="en-US" altLang="zh-CN" smtClean="0"/>
              <a:t>P</a:t>
            </a:r>
            <a:r>
              <a:rPr lang="zh-CN" altLang="en-US" smtClean="0">
                <a:sym typeface="Symbol" pitchFamily="18" charset="2"/>
              </a:rPr>
              <a:t></a:t>
            </a:r>
            <a:r>
              <a:rPr lang="en-US" altLang="zh-CN" smtClean="0"/>
              <a:t>R</a:t>
            </a:r>
            <a:endParaRPr lang="zh-CN" altLang="en-US" smtClean="0"/>
          </a:p>
        </p:txBody>
      </p:sp>
      <p:sp>
        <p:nvSpPr>
          <p:cNvPr id="4" name="灯片编号占位符 3"/>
          <p:cNvSpPr>
            <a:spLocks noGrp="1"/>
          </p:cNvSpPr>
          <p:nvPr>
            <p:ph type="sldNum" sz="quarter" idx="12"/>
          </p:nvPr>
        </p:nvSpPr>
        <p:spPr/>
        <p:txBody>
          <a:bodyPr/>
          <a:lstStyle/>
          <a:p>
            <a:pPr>
              <a:defRPr/>
            </a:pPr>
            <a:fld id="{487D372B-80AF-40A0-A322-F6AB4E2976B0}" type="slidenum">
              <a:rPr lang="en-US" altLang="zh-CN"/>
              <a:pPr>
                <a:defRPr/>
              </a:pPr>
              <a:t>46</a:t>
            </a:fld>
            <a:endParaRPr lang="en-US" altLang="zh-CN" dirty="0"/>
          </a:p>
        </p:txBody>
      </p:sp>
      <p:grpSp>
        <p:nvGrpSpPr>
          <p:cNvPr id="5" name="组合 4"/>
          <p:cNvGrpSpPr>
            <a:grpSpLocks/>
          </p:cNvGrpSpPr>
          <p:nvPr/>
        </p:nvGrpSpPr>
        <p:grpSpPr bwMode="auto">
          <a:xfrm>
            <a:off x="6588125" y="1844675"/>
            <a:ext cx="1352550" cy="1333500"/>
            <a:chOff x="30163" y="2300288"/>
            <a:chExt cx="1353142" cy="1332966"/>
          </a:xfrm>
        </p:grpSpPr>
        <p:pic>
          <p:nvPicPr>
            <p:cNvPr id="74757" name="Picture 5"/>
            <p:cNvPicPr>
              <a:picLocks noChangeAspect="1" noChangeArrowheads="1"/>
            </p:cNvPicPr>
            <p:nvPr/>
          </p:nvPicPr>
          <p:blipFill>
            <a:blip r:embed="rId2"/>
            <a:srcRect/>
            <a:stretch>
              <a:fillRect/>
            </a:stretch>
          </p:blipFill>
          <p:spPr bwMode="auto">
            <a:xfrm>
              <a:off x="30163" y="2300288"/>
              <a:ext cx="1268412" cy="973137"/>
            </a:xfrm>
            <a:prstGeom prst="rect">
              <a:avLst/>
            </a:prstGeom>
            <a:noFill/>
            <a:ln w="9525">
              <a:noFill/>
              <a:miter lim="800000"/>
              <a:headEnd/>
              <a:tailEnd/>
            </a:ln>
          </p:spPr>
        </p:pic>
        <p:sp>
          <p:nvSpPr>
            <p:cNvPr id="7" name="矩形 6"/>
            <p:cNvSpPr/>
            <p:nvPr/>
          </p:nvSpPr>
          <p:spPr>
            <a:xfrm>
              <a:off x="55574" y="3255580"/>
              <a:ext cx="1327731" cy="3776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20000"/>
                </a:spcBef>
                <a:defRPr/>
              </a:pPr>
              <a:r>
                <a:rPr lang="zh-CN" altLang="en-US" dirty="0">
                  <a:solidFill>
                    <a:srgbClr val="CC0099"/>
                  </a:solidFill>
                  <a:latin typeface="楷体" pitchFamily="49" charset="-122"/>
                  <a:ea typeface="楷体" pitchFamily="49" charset="-122"/>
                </a:rPr>
                <a:t>第</a:t>
              </a:r>
              <a:r>
                <a:rPr lang="en-US" altLang="zh-CN" dirty="0">
                  <a:solidFill>
                    <a:srgbClr val="CC0099"/>
                  </a:solidFill>
                  <a:latin typeface="楷体" pitchFamily="49" charset="-122"/>
                  <a:ea typeface="楷体" pitchFamily="49" charset="-122"/>
                </a:rPr>
                <a:t>10</a:t>
              </a:r>
              <a:r>
                <a:rPr lang="zh-CN" altLang="en-US" dirty="0">
                  <a:solidFill>
                    <a:srgbClr val="CC0099"/>
                  </a:solidFill>
                  <a:latin typeface="楷体" pitchFamily="49" charset="-122"/>
                  <a:ea typeface="楷体" pitchFamily="49" charset="-122"/>
                </a:rPr>
                <a:t>页</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777" name="组合 14"/>
          <p:cNvGrpSpPr>
            <a:grpSpLocks/>
          </p:cNvGrpSpPr>
          <p:nvPr/>
        </p:nvGrpSpPr>
        <p:grpSpPr bwMode="auto">
          <a:xfrm>
            <a:off x="4643438" y="4652963"/>
            <a:ext cx="2376487" cy="863600"/>
            <a:chOff x="4644008" y="4653112"/>
            <a:chExt cx="2376264" cy="864120"/>
          </a:xfrm>
        </p:grpSpPr>
        <p:cxnSp>
          <p:nvCxnSpPr>
            <p:cNvPr id="75787" name="直接连接符 12"/>
            <p:cNvCxnSpPr>
              <a:cxnSpLocks noChangeShapeType="1"/>
            </p:cNvCxnSpPr>
            <p:nvPr/>
          </p:nvCxnSpPr>
          <p:spPr bwMode="auto">
            <a:xfrm>
              <a:off x="4644008" y="4653112"/>
              <a:ext cx="132" cy="864120"/>
            </a:xfrm>
            <a:prstGeom prst="line">
              <a:avLst/>
            </a:prstGeom>
            <a:noFill/>
            <a:ln w="9525" algn="ctr">
              <a:solidFill>
                <a:schemeClr val="bg1"/>
              </a:solidFill>
              <a:prstDash val="dash"/>
              <a:round/>
              <a:headEnd/>
              <a:tailEnd/>
            </a:ln>
          </p:spPr>
        </p:cxnSp>
        <p:cxnSp>
          <p:nvCxnSpPr>
            <p:cNvPr id="75788" name="直接连接符 13"/>
            <p:cNvCxnSpPr>
              <a:cxnSpLocks noChangeShapeType="1"/>
            </p:cNvCxnSpPr>
            <p:nvPr/>
          </p:nvCxnSpPr>
          <p:spPr bwMode="auto">
            <a:xfrm>
              <a:off x="7020140" y="4653112"/>
              <a:ext cx="132" cy="864120"/>
            </a:xfrm>
            <a:prstGeom prst="line">
              <a:avLst/>
            </a:prstGeom>
            <a:noFill/>
            <a:ln w="9525" algn="ctr">
              <a:solidFill>
                <a:schemeClr val="bg1"/>
              </a:solidFill>
              <a:prstDash val="dash"/>
              <a:round/>
              <a:headEnd/>
              <a:tailEnd/>
            </a:ln>
          </p:spPr>
        </p:cxnSp>
      </p:grpSp>
      <p:sp>
        <p:nvSpPr>
          <p:cNvPr id="75778" name="标题 1"/>
          <p:cNvSpPr>
            <a:spLocks noGrp="1"/>
          </p:cNvSpPr>
          <p:nvPr>
            <p:ph type="title"/>
          </p:nvPr>
        </p:nvSpPr>
        <p:spPr>
          <a:xfrm>
            <a:off x="684213" y="333375"/>
            <a:ext cx="7772400" cy="647700"/>
          </a:xfrm>
        </p:spPr>
        <p:txBody>
          <a:bodyPr/>
          <a:lstStyle/>
          <a:p>
            <a:r>
              <a:rPr lang="zh-CN" altLang="en-US" smtClean="0"/>
              <a:t>图示</a:t>
            </a:r>
          </a:p>
        </p:txBody>
      </p:sp>
      <p:sp>
        <p:nvSpPr>
          <p:cNvPr id="75779" name="内容占位符 2"/>
          <p:cNvSpPr>
            <a:spLocks noGrp="1"/>
          </p:cNvSpPr>
          <p:nvPr>
            <p:ph idx="1"/>
          </p:nvPr>
        </p:nvSpPr>
        <p:spPr>
          <a:xfrm>
            <a:off x="971550" y="1628775"/>
            <a:ext cx="1800225" cy="576263"/>
          </a:xfrm>
        </p:spPr>
        <p:txBody>
          <a:bodyPr/>
          <a:lstStyle/>
          <a:p>
            <a:r>
              <a:rPr lang="en-US" altLang="zh-CN" sz="2800" smtClean="0"/>
              <a:t>A</a:t>
            </a:r>
            <a:r>
              <a:rPr lang="en-US" altLang="zh-CN" sz="2800" smtClean="0">
                <a:sym typeface="Symbol" pitchFamily="18" charset="2"/>
              </a:rPr>
              <a:t>B</a:t>
            </a:r>
            <a:endParaRPr lang="zh-CN" altLang="en-US" sz="2800" smtClean="0"/>
          </a:p>
        </p:txBody>
      </p:sp>
      <p:sp>
        <p:nvSpPr>
          <p:cNvPr id="4" name="灯片编号占位符 3"/>
          <p:cNvSpPr>
            <a:spLocks noGrp="1"/>
          </p:cNvSpPr>
          <p:nvPr>
            <p:ph type="sldNum" sz="quarter" idx="12"/>
          </p:nvPr>
        </p:nvSpPr>
        <p:spPr/>
        <p:txBody>
          <a:bodyPr/>
          <a:lstStyle/>
          <a:p>
            <a:pPr>
              <a:defRPr/>
            </a:pPr>
            <a:fld id="{7F3A87D1-E725-47F5-BF35-E023356C134E}" type="slidenum">
              <a:rPr lang="en-US" altLang="zh-CN"/>
              <a:pPr>
                <a:defRPr/>
              </a:pPr>
              <a:t>47</a:t>
            </a:fld>
            <a:endParaRPr lang="en-US" altLang="zh-CN" dirty="0"/>
          </a:p>
        </p:txBody>
      </p:sp>
      <p:grpSp>
        <p:nvGrpSpPr>
          <p:cNvPr id="75781" name="组合 6"/>
          <p:cNvGrpSpPr>
            <a:grpSpLocks/>
          </p:cNvGrpSpPr>
          <p:nvPr/>
        </p:nvGrpSpPr>
        <p:grpSpPr bwMode="auto">
          <a:xfrm>
            <a:off x="4356100" y="1628775"/>
            <a:ext cx="2727325" cy="1935163"/>
            <a:chOff x="1115616" y="2708920"/>
            <a:chExt cx="2727920" cy="1935832"/>
          </a:xfrm>
        </p:grpSpPr>
        <p:sp>
          <p:nvSpPr>
            <p:cNvPr id="75785" name="椭圆 4"/>
            <p:cNvSpPr>
              <a:spLocks noChangeArrowheads="1"/>
            </p:cNvSpPr>
            <p:nvPr/>
          </p:nvSpPr>
          <p:spPr bwMode="auto">
            <a:xfrm>
              <a:off x="1259632" y="3068960"/>
              <a:ext cx="1728192" cy="1368152"/>
            </a:xfrm>
            <a:prstGeom prst="ellipse">
              <a:avLst/>
            </a:prstGeom>
            <a:noFill/>
            <a:ln w="28575" algn="ctr">
              <a:solidFill>
                <a:srgbClr val="FF9900"/>
              </a:solidFill>
              <a:round/>
              <a:headEnd/>
              <a:tailEnd type="triangle" w="med" len="med"/>
            </a:ln>
          </p:spPr>
          <p:txBody>
            <a:bodyPr wrap="none" lIns="0" tIns="0" rIns="0" bIns="0" anchor="ctr" anchorCtr="1"/>
            <a:lstStyle/>
            <a:p>
              <a:pPr marL="342900" indent="-342900" algn="ctr">
                <a:lnSpc>
                  <a:spcPct val="90000"/>
                </a:lnSpc>
                <a:spcBef>
                  <a:spcPct val="20000"/>
                </a:spcBef>
              </a:pPr>
              <a:r>
                <a:rPr lang="en-US" altLang="zh-CN">
                  <a:solidFill>
                    <a:srgbClr val="FF0000"/>
                  </a:solidFill>
                  <a:latin typeface="楷体" pitchFamily="49" charset="-122"/>
                  <a:ea typeface="楷体" pitchFamily="49" charset="-122"/>
                </a:rPr>
                <a:t>A</a:t>
              </a:r>
              <a:endParaRPr lang="zh-CN" altLang="en-US">
                <a:solidFill>
                  <a:srgbClr val="FF0000"/>
                </a:solidFill>
                <a:latin typeface="楷体" pitchFamily="49" charset="-122"/>
                <a:ea typeface="楷体" pitchFamily="49" charset="-122"/>
              </a:endParaRPr>
            </a:p>
          </p:txBody>
        </p:sp>
        <p:sp>
          <p:nvSpPr>
            <p:cNvPr id="75786" name="椭圆 5"/>
            <p:cNvSpPr>
              <a:spLocks noChangeArrowheads="1"/>
            </p:cNvSpPr>
            <p:nvPr/>
          </p:nvSpPr>
          <p:spPr bwMode="auto">
            <a:xfrm>
              <a:off x="1115616" y="2708920"/>
              <a:ext cx="2727920" cy="1935832"/>
            </a:xfrm>
            <a:prstGeom prst="ellipse">
              <a:avLst/>
            </a:prstGeom>
            <a:noFill/>
            <a:ln w="28575" algn="ctr">
              <a:solidFill>
                <a:srgbClr val="000066"/>
              </a:solidFill>
              <a:round/>
              <a:headEnd/>
              <a:tailEnd type="triangle" w="med" len="med"/>
            </a:ln>
          </p:spPr>
          <p:txBody>
            <a:bodyPr wrap="none" lIns="0" tIns="0" rIns="0" bIns="0" anchor="ctr" anchorCtr="1"/>
            <a:lstStyle/>
            <a:p>
              <a:pPr marL="342900" indent="-342900" algn="r">
                <a:lnSpc>
                  <a:spcPct val="90000"/>
                </a:lnSpc>
                <a:spcBef>
                  <a:spcPct val="20000"/>
                </a:spcBef>
              </a:pPr>
              <a:r>
                <a:rPr lang="en-US" altLang="zh-CN">
                  <a:solidFill>
                    <a:srgbClr val="FF0000"/>
                  </a:solidFill>
                  <a:latin typeface="楷体" pitchFamily="49" charset="-122"/>
                  <a:ea typeface="楷体" pitchFamily="49" charset="-122"/>
                </a:rPr>
                <a:t>           B</a:t>
              </a:r>
              <a:endParaRPr lang="zh-CN" altLang="en-US">
                <a:solidFill>
                  <a:srgbClr val="FF0000"/>
                </a:solidFill>
                <a:latin typeface="楷体" pitchFamily="49" charset="-122"/>
                <a:ea typeface="楷体" pitchFamily="49" charset="-122"/>
              </a:endParaRPr>
            </a:p>
          </p:txBody>
        </p:sp>
      </p:grpSp>
      <p:sp>
        <p:nvSpPr>
          <p:cNvPr id="75782" name="椭圆 7"/>
          <p:cNvSpPr>
            <a:spLocks noChangeArrowheads="1"/>
          </p:cNvSpPr>
          <p:nvPr/>
        </p:nvSpPr>
        <p:spPr bwMode="auto">
          <a:xfrm>
            <a:off x="4643438" y="4437063"/>
            <a:ext cx="2376487" cy="431800"/>
          </a:xfrm>
          <a:prstGeom prst="ellipse">
            <a:avLst/>
          </a:prstGeom>
          <a:noFill/>
          <a:ln w="28575" algn="ctr">
            <a:solidFill>
              <a:srgbClr val="FF9900"/>
            </a:solidFill>
            <a:round/>
            <a:headEnd/>
            <a:tailEnd type="triangle" w="med" len="med"/>
          </a:ln>
        </p:spPr>
        <p:txBody>
          <a:bodyPr wrap="none" lIns="0" tIns="0" rIns="0" bIns="0" anchor="ctr" anchorCtr="1"/>
          <a:lstStyle/>
          <a:p>
            <a:pPr marL="342900" indent="-342900" algn="ctr">
              <a:lnSpc>
                <a:spcPct val="90000"/>
              </a:lnSpc>
              <a:spcBef>
                <a:spcPct val="20000"/>
              </a:spcBef>
            </a:pPr>
            <a:r>
              <a:rPr lang="en-US" altLang="zh-CN">
                <a:solidFill>
                  <a:srgbClr val="FF0000"/>
                </a:solidFill>
                <a:latin typeface="楷体" pitchFamily="49" charset="-122"/>
                <a:ea typeface="楷体" pitchFamily="49" charset="-122"/>
              </a:rPr>
              <a:t>A</a:t>
            </a:r>
            <a:endParaRPr lang="zh-CN" altLang="en-US">
              <a:solidFill>
                <a:srgbClr val="FF0000"/>
              </a:solidFill>
              <a:latin typeface="楷体" pitchFamily="49" charset="-122"/>
              <a:ea typeface="楷体" pitchFamily="49" charset="-122"/>
            </a:endParaRPr>
          </a:p>
        </p:txBody>
      </p:sp>
      <p:sp>
        <p:nvSpPr>
          <p:cNvPr id="75783" name="椭圆 10"/>
          <p:cNvSpPr>
            <a:spLocks noChangeArrowheads="1"/>
          </p:cNvSpPr>
          <p:nvPr/>
        </p:nvSpPr>
        <p:spPr bwMode="auto">
          <a:xfrm>
            <a:off x="4643438" y="5300663"/>
            <a:ext cx="2376487" cy="431800"/>
          </a:xfrm>
          <a:prstGeom prst="ellipse">
            <a:avLst/>
          </a:prstGeom>
          <a:noFill/>
          <a:ln w="28575" algn="ctr">
            <a:solidFill>
              <a:srgbClr val="000066"/>
            </a:solidFill>
            <a:round/>
            <a:headEnd/>
            <a:tailEnd type="triangle" w="med" len="med"/>
          </a:ln>
        </p:spPr>
        <p:txBody>
          <a:bodyPr wrap="none" lIns="0" tIns="0" rIns="0" bIns="0" anchor="ctr" anchorCtr="1"/>
          <a:lstStyle/>
          <a:p>
            <a:pPr marL="342900" indent="-342900" algn="ctr">
              <a:lnSpc>
                <a:spcPct val="90000"/>
              </a:lnSpc>
              <a:spcBef>
                <a:spcPct val="20000"/>
              </a:spcBef>
            </a:pPr>
            <a:r>
              <a:rPr lang="en-US" altLang="zh-CN">
                <a:solidFill>
                  <a:srgbClr val="FF0000"/>
                </a:solidFill>
                <a:latin typeface="楷体" pitchFamily="49" charset="-122"/>
                <a:ea typeface="楷体" pitchFamily="49" charset="-122"/>
              </a:rPr>
              <a:t>B</a:t>
            </a:r>
            <a:endParaRPr lang="zh-CN" altLang="en-US">
              <a:solidFill>
                <a:srgbClr val="FF0000"/>
              </a:solidFill>
              <a:latin typeface="楷体" pitchFamily="49" charset="-122"/>
              <a:ea typeface="楷体" pitchFamily="49" charset="-122"/>
            </a:endParaRPr>
          </a:p>
        </p:txBody>
      </p:sp>
      <p:sp>
        <p:nvSpPr>
          <p:cNvPr id="16" name="内容占位符 2"/>
          <p:cNvSpPr txBox="1">
            <a:spLocks/>
          </p:cNvSpPr>
          <p:nvPr/>
        </p:nvSpPr>
        <p:spPr bwMode="auto">
          <a:xfrm>
            <a:off x="971550" y="4581525"/>
            <a:ext cx="1800225" cy="576263"/>
          </a:xfrm>
          <a:prstGeom prst="rect">
            <a:avLst/>
          </a:prstGeom>
          <a:noFill/>
          <a:ln w="9525">
            <a:noFill/>
            <a:miter lim="800000"/>
            <a:headEnd/>
            <a:tailEnd/>
          </a:ln>
        </p:spPr>
        <p:txBody>
          <a:bodyPr/>
          <a:lstStyle/>
          <a:p>
            <a:pPr marL="342900" indent="-342900" eaLnBrk="0" hangingPunct="0">
              <a:lnSpc>
                <a:spcPct val="110000"/>
              </a:lnSpc>
              <a:spcBef>
                <a:spcPct val="20000"/>
              </a:spcBef>
              <a:spcAft>
                <a:spcPts val="600"/>
              </a:spcAft>
              <a:buClr>
                <a:srgbClr val="0000FF"/>
              </a:buClr>
              <a:buSzPct val="60000"/>
              <a:buFont typeface="Wingdings" pitchFamily="2" charset="2"/>
              <a:buChar char="n"/>
              <a:defRPr/>
            </a:pPr>
            <a:r>
              <a:rPr lang="en-US" altLang="zh-CN" sz="2800" kern="0" dirty="0">
                <a:solidFill>
                  <a:srgbClr val="0033CC"/>
                </a:solidFill>
                <a:latin typeface="楷体" pitchFamily="49" charset="-122"/>
                <a:ea typeface="楷体" pitchFamily="49" charset="-122"/>
                <a:cs typeface="+mn-cs"/>
              </a:rPr>
              <a:t>A</a:t>
            </a:r>
            <a:r>
              <a:rPr lang="en-US" altLang="zh-CN" sz="2800" dirty="0">
                <a:solidFill>
                  <a:srgbClr val="0033CC"/>
                </a:solidFill>
                <a:latin typeface="楷体_GB2312" pitchFamily="49" charset="-122"/>
                <a:ea typeface="楷体_GB2312" pitchFamily="49" charset="-122"/>
                <a:cs typeface="+mn-cs"/>
                <a:sym typeface="Symbol" pitchFamily="18" charset="2"/>
              </a:rPr>
              <a:t></a:t>
            </a:r>
            <a:r>
              <a:rPr lang="en-US" altLang="zh-CN" sz="2800" kern="0" dirty="0">
                <a:solidFill>
                  <a:srgbClr val="0033CC"/>
                </a:solidFill>
                <a:latin typeface="楷体" pitchFamily="49" charset="-122"/>
                <a:ea typeface="楷体" pitchFamily="49" charset="-122"/>
                <a:cs typeface="+mn-cs"/>
                <a:sym typeface="Symbol" pitchFamily="18" charset="2"/>
              </a:rPr>
              <a:t>B</a:t>
            </a:r>
            <a:endParaRPr lang="zh-CN" altLang="en-US" sz="2800" kern="0" dirty="0">
              <a:solidFill>
                <a:srgbClr val="0033CC"/>
              </a:solidFill>
              <a:latin typeface="楷体" pitchFamily="49" charset="-122"/>
              <a:ea typeface="楷体" pitchFamily="49" charset="-122"/>
              <a:cs typeface="+mn-c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标题 1"/>
          <p:cNvSpPr>
            <a:spLocks noGrp="1"/>
          </p:cNvSpPr>
          <p:nvPr>
            <p:ph type="title"/>
          </p:nvPr>
        </p:nvSpPr>
        <p:spPr>
          <a:xfrm>
            <a:off x="468313" y="333375"/>
            <a:ext cx="8135937" cy="647700"/>
          </a:xfrm>
        </p:spPr>
        <p:txBody>
          <a:bodyPr/>
          <a:lstStyle/>
          <a:p>
            <a:r>
              <a:rPr lang="en-US" altLang="zh-CN" smtClean="0"/>
              <a:t>1.2.4</a:t>
            </a:r>
            <a:r>
              <a:rPr lang="zh-CN" altLang="en-US" smtClean="0"/>
              <a:t>、恒等式和永真蕴含式的两个性质</a:t>
            </a:r>
          </a:p>
        </p:txBody>
      </p:sp>
      <p:sp>
        <p:nvSpPr>
          <p:cNvPr id="3" name="内容占位符 2"/>
          <p:cNvSpPr>
            <a:spLocks noGrp="1"/>
          </p:cNvSpPr>
          <p:nvPr>
            <p:ph idx="1"/>
          </p:nvPr>
        </p:nvSpPr>
        <p:spPr>
          <a:xfrm>
            <a:off x="468313" y="1412875"/>
            <a:ext cx="8207375" cy="4824413"/>
          </a:xfrm>
        </p:spPr>
        <p:txBody>
          <a:bodyPr/>
          <a:lstStyle/>
          <a:p>
            <a:pPr marL="457200" indent="-457200">
              <a:buSzPct val="100000"/>
              <a:buFont typeface="+mj-lt"/>
              <a:buAutoNum type="arabicPeriod"/>
              <a:defRPr/>
            </a:pPr>
            <a:r>
              <a:rPr lang="zh-CN" altLang="en-US" dirty="0"/>
              <a:t>若</a:t>
            </a:r>
            <a:r>
              <a:rPr lang="en-US" altLang="zh-CN" dirty="0"/>
              <a:t>A</a:t>
            </a:r>
            <a:r>
              <a:rPr lang="en-US" altLang="zh-CN" dirty="0">
                <a:sym typeface="Symbol" pitchFamily="18" charset="2"/>
              </a:rPr>
              <a:t></a:t>
            </a:r>
            <a:r>
              <a:rPr lang="en-US" altLang="zh-CN" dirty="0"/>
              <a:t>B</a:t>
            </a:r>
            <a:r>
              <a:rPr lang="zh-CN" altLang="en-US" dirty="0"/>
              <a:t>、</a:t>
            </a:r>
            <a:r>
              <a:rPr lang="en-US" altLang="zh-CN" dirty="0"/>
              <a:t>B</a:t>
            </a:r>
            <a:r>
              <a:rPr lang="en-US" altLang="zh-CN" dirty="0">
                <a:sym typeface="Symbol" pitchFamily="18" charset="2"/>
              </a:rPr>
              <a:t></a:t>
            </a:r>
            <a:r>
              <a:rPr lang="en-US" altLang="zh-CN" dirty="0"/>
              <a:t>C</a:t>
            </a:r>
            <a:r>
              <a:rPr lang="zh-CN" altLang="en-US" dirty="0"/>
              <a:t>，则</a:t>
            </a:r>
            <a:r>
              <a:rPr lang="en-US" altLang="zh-CN" dirty="0"/>
              <a:t>A</a:t>
            </a:r>
            <a:r>
              <a:rPr lang="en-US" altLang="zh-CN" dirty="0">
                <a:sym typeface="Symbol" pitchFamily="18" charset="2"/>
              </a:rPr>
              <a:t></a:t>
            </a:r>
            <a:r>
              <a:rPr lang="en-US" altLang="zh-CN" dirty="0"/>
              <a:t>C</a:t>
            </a:r>
            <a:r>
              <a:rPr lang="zh-CN" altLang="en-US" dirty="0"/>
              <a:t>；若</a:t>
            </a:r>
            <a:r>
              <a:rPr lang="en-US" altLang="zh-CN" dirty="0"/>
              <a:t>A</a:t>
            </a:r>
            <a:r>
              <a:rPr lang="en-US" altLang="zh-CN" dirty="0">
                <a:sym typeface="Symbol" pitchFamily="18" charset="2"/>
              </a:rPr>
              <a:t></a:t>
            </a:r>
            <a:r>
              <a:rPr lang="en-US" altLang="zh-CN" dirty="0"/>
              <a:t>B</a:t>
            </a:r>
            <a:r>
              <a:rPr lang="zh-CN" altLang="en-US" dirty="0"/>
              <a:t>、</a:t>
            </a:r>
            <a:r>
              <a:rPr lang="en-US" altLang="zh-CN" dirty="0"/>
              <a:t>B</a:t>
            </a:r>
            <a:r>
              <a:rPr lang="en-US" altLang="zh-CN" dirty="0">
                <a:sym typeface="Symbol" pitchFamily="18" charset="2"/>
              </a:rPr>
              <a:t></a:t>
            </a:r>
            <a:r>
              <a:rPr lang="en-US" altLang="zh-CN" dirty="0"/>
              <a:t>C</a:t>
            </a:r>
            <a:r>
              <a:rPr lang="zh-CN" altLang="en-US" dirty="0"/>
              <a:t>，则</a:t>
            </a:r>
            <a:r>
              <a:rPr lang="en-US" altLang="zh-CN" dirty="0"/>
              <a:t>A</a:t>
            </a:r>
            <a:r>
              <a:rPr lang="en-US" altLang="zh-CN" dirty="0">
                <a:sym typeface="Symbol" pitchFamily="18" charset="2"/>
              </a:rPr>
              <a:t></a:t>
            </a:r>
            <a:r>
              <a:rPr lang="en-US" altLang="zh-CN" dirty="0"/>
              <a:t>C</a:t>
            </a:r>
            <a:r>
              <a:rPr lang="zh-CN" altLang="en-US" dirty="0"/>
              <a:t>。</a:t>
            </a:r>
            <a:endParaRPr lang="en-US" altLang="zh-CN" dirty="0"/>
          </a:p>
          <a:p>
            <a:pPr lvl="1">
              <a:defRPr/>
            </a:pPr>
            <a:r>
              <a:rPr lang="zh-CN" altLang="en-US" dirty="0"/>
              <a:t>即，逻辑恒等和永真蕴含都是传递的。</a:t>
            </a:r>
            <a:endParaRPr lang="en-US" altLang="zh-CN" dirty="0"/>
          </a:p>
          <a:p>
            <a:pPr>
              <a:defRPr/>
            </a:pPr>
            <a:r>
              <a:rPr lang="zh-CN" altLang="en-US" dirty="0">
                <a:solidFill>
                  <a:srgbClr val="FF0000"/>
                </a:solidFill>
              </a:rPr>
              <a:t>证：</a:t>
            </a:r>
            <a:endParaRPr lang="en-US" altLang="zh-CN" dirty="0">
              <a:solidFill>
                <a:srgbClr val="FF0000"/>
              </a:solidFill>
            </a:endParaRPr>
          </a:p>
          <a:p>
            <a:pPr marL="627063" lvl="1" indent="0">
              <a:spcAft>
                <a:spcPts val="0"/>
              </a:spcAft>
              <a:buFont typeface="Wingdings" pitchFamily="2" charset="2"/>
              <a:buNone/>
              <a:defRPr/>
            </a:pPr>
            <a:r>
              <a:rPr lang="en-US" altLang="zh-CN" dirty="0"/>
              <a:t>A</a:t>
            </a:r>
            <a:r>
              <a:rPr lang="en-US" altLang="zh-CN" dirty="0">
                <a:sym typeface="Symbol" pitchFamily="18" charset="2"/>
              </a:rPr>
              <a:t></a:t>
            </a:r>
            <a:r>
              <a:rPr lang="en-US" altLang="zh-CN" dirty="0"/>
              <a:t>B</a:t>
            </a:r>
            <a:r>
              <a:rPr lang="zh-CN" altLang="en-US" dirty="0"/>
              <a:t>、</a:t>
            </a:r>
            <a:r>
              <a:rPr lang="en-US" altLang="zh-CN" dirty="0"/>
              <a:t>B</a:t>
            </a:r>
            <a:r>
              <a:rPr lang="en-US" altLang="zh-CN" dirty="0">
                <a:sym typeface="Symbol" pitchFamily="18" charset="2"/>
              </a:rPr>
              <a:t></a:t>
            </a:r>
            <a:r>
              <a:rPr lang="en-US" altLang="zh-CN" dirty="0"/>
              <a:t>C</a:t>
            </a:r>
            <a:r>
              <a:rPr lang="zh-CN" altLang="en-US" dirty="0"/>
              <a:t>，意思是：</a:t>
            </a:r>
            <a:r>
              <a:rPr lang="en-US" altLang="zh-CN" dirty="0"/>
              <a:t>A</a:t>
            </a:r>
            <a:r>
              <a:rPr lang="zh-CN" altLang="en-US" dirty="0"/>
              <a:t>的真假与</a:t>
            </a:r>
            <a:r>
              <a:rPr lang="en-US" altLang="zh-CN" dirty="0"/>
              <a:t>B</a:t>
            </a:r>
            <a:r>
              <a:rPr lang="zh-CN" altLang="en-US" dirty="0"/>
              <a:t>一致，因而与</a:t>
            </a:r>
            <a:r>
              <a:rPr lang="en-US" altLang="zh-CN" dirty="0"/>
              <a:t>C</a:t>
            </a:r>
            <a:r>
              <a:rPr lang="zh-CN" altLang="en-US" dirty="0"/>
              <a:t>一致；</a:t>
            </a:r>
            <a:endParaRPr lang="en-US" altLang="zh-CN" dirty="0"/>
          </a:p>
          <a:p>
            <a:pPr marL="627063" lvl="1" indent="0">
              <a:buFont typeface="Wingdings" pitchFamily="2" charset="2"/>
              <a:buNone/>
              <a:defRPr/>
            </a:pPr>
            <a:r>
              <a:rPr lang="zh-CN" altLang="en-US" dirty="0"/>
              <a:t>即，</a:t>
            </a:r>
            <a:r>
              <a:rPr lang="en-US" altLang="zh-CN" dirty="0"/>
              <a:t>A</a:t>
            </a:r>
            <a:r>
              <a:rPr lang="en-US" altLang="zh-CN" dirty="0">
                <a:sym typeface="Symbol" pitchFamily="18" charset="2"/>
              </a:rPr>
              <a:t></a:t>
            </a:r>
            <a:r>
              <a:rPr lang="en-US" altLang="zh-CN" dirty="0"/>
              <a:t>C</a:t>
            </a:r>
            <a:r>
              <a:rPr lang="zh-CN" altLang="en-US" dirty="0"/>
              <a:t>为永真，记为：</a:t>
            </a:r>
            <a:r>
              <a:rPr lang="en-US" altLang="zh-CN" dirty="0"/>
              <a:t>A</a:t>
            </a:r>
            <a:r>
              <a:rPr lang="en-US" altLang="zh-CN" dirty="0">
                <a:sym typeface="Symbol" pitchFamily="18" charset="2"/>
              </a:rPr>
              <a:t></a:t>
            </a:r>
            <a:r>
              <a:rPr lang="en-US" altLang="zh-CN" dirty="0"/>
              <a:t>C</a:t>
            </a:r>
            <a:r>
              <a:rPr lang="zh-CN" altLang="en-US" dirty="0"/>
              <a:t>。</a:t>
            </a:r>
            <a:endParaRPr lang="en-US" altLang="zh-CN" dirty="0"/>
          </a:p>
          <a:p>
            <a:pPr marL="457200" indent="-457200">
              <a:buSzPct val="100000"/>
              <a:buFont typeface="+mj-lt"/>
              <a:buAutoNum type="arabicPeriod" startAt="2"/>
              <a:defRPr/>
            </a:pPr>
            <a:r>
              <a:rPr lang="zh-CN" altLang="en-US" dirty="0"/>
              <a:t>若</a:t>
            </a:r>
            <a:r>
              <a:rPr lang="en-US" altLang="zh-CN" dirty="0"/>
              <a:t>A</a:t>
            </a:r>
            <a:r>
              <a:rPr lang="en-US" altLang="zh-CN" dirty="0">
                <a:sym typeface="Symbol" pitchFamily="18" charset="2"/>
              </a:rPr>
              <a:t></a:t>
            </a:r>
            <a:r>
              <a:rPr lang="en-US" altLang="zh-CN" dirty="0"/>
              <a:t>B</a:t>
            </a:r>
            <a:r>
              <a:rPr lang="zh-CN" altLang="en-US" dirty="0"/>
              <a:t>、</a:t>
            </a:r>
            <a:r>
              <a:rPr lang="en-US" altLang="zh-CN" dirty="0"/>
              <a:t>A</a:t>
            </a:r>
            <a:r>
              <a:rPr lang="en-US" altLang="zh-CN" dirty="0">
                <a:sym typeface="Symbol" pitchFamily="18" charset="2"/>
              </a:rPr>
              <a:t></a:t>
            </a:r>
            <a:r>
              <a:rPr lang="en-US" altLang="zh-CN" dirty="0"/>
              <a:t>C</a:t>
            </a:r>
            <a:r>
              <a:rPr lang="zh-CN" altLang="en-US" dirty="0"/>
              <a:t>，则</a:t>
            </a:r>
            <a:r>
              <a:rPr lang="en-US" altLang="zh-CN" dirty="0"/>
              <a:t>A</a:t>
            </a:r>
            <a:r>
              <a:rPr lang="en-US" altLang="zh-CN" dirty="0">
                <a:sym typeface="Symbol" pitchFamily="18" charset="2"/>
              </a:rPr>
              <a:t>B</a:t>
            </a:r>
            <a:r>
              <a:rPr lang="el-GR" altLang="zh-CN" dirty="0"/>
              <a:t>∧</a:t>
            </a:r>
            <a:r>
              <a:rPr lang="en-US" altLang="zh-CN" dirty="0"/>
              <a:t>C</a:t>
            </a:r>
            <a:r>
              <a:rPr lang="zh-CN" altLang="en-US" dirty="0"/>
              <a:t>。</a:t>
            </a:r>
            <a:endParaRPr lang="en-US" altLang="zh-CN" dirty="0"/>
          </a:p>
          <a:p>
            <a:pPr>
              <a:defRPr/>
            </a:pPr>
            <a:r>
              <a:rPr lang="zh-CN" altLang="en-US" dirty="0">
                <a:solidFill>
                  <a:srgbClr val="FF0000"/>
                </a:solidFill>
              </a:rPr>
              <a:t>证：</a:t>
            </a:r>
            <a:endParaRPr lang="en-US" altLang="zh-CN" dirty="0">
              <a:solidFill>
                <a:srgbClr val="FF0000"/>
              </a:solidFill>
            </a:endParaRPr>
          </a:p>
          <a:p>
            <a:pPr marL="627063" lvl="1" indent="0">
              <a:spcAft>
                <a:spcPts val="0"/>
              </a:spcAft>
              <a:buFont typeface="Wingdings" pitchFamily="2" charset="2"/>
              <a:buNone/>
              <a:defRPr/>
            </a:pPr>
            <a:r>
              <a:rPr lang="zh-CN" altLang="en-US" dirty="0"/>
              <a:t>对于</a:t>
            </a:r>
            <a:r>
              <a:rPr lang="en-US" altLang="zh-CN" dirty="0"/>
              <a:t>A</a:t>
            </a:r>
            <a:r>
              <a:rPr lang="en-US" altLang="zh-CN" dirty="0">
                <a:sym typeface="Symbol" pitchFamily="18" charset="2"/>
              </a:rPr>
              <a:t></a:t>
            </a:r>
            <a:r>
              <a:rPr lang="en-US" altLang="zh-CN" dirty="0"/>
              <a:t>B</a:t>
            </a:r>
            <a:r>
              <a:rPr lang="zh-CN" altLang="en-US" dirty="0"/>
              <a:t>和</a:t>
            </a:r>
            <a:r>
              <a:rPr lang="en-US" altLang="zh-CN" dirty="0"/>
              <a:t>A</a:t>
            </a:r>
            <a:r>
              <a:rPr lang="en-US" altLang="zh-CN" dirty="0">
                <a:sym typeface="Symbol" pitchFamily="18" charset="2"/>
              </a:rPr>
              <a:t></a:t>
            </a:r>
            <a:r>
              <a:rPr lang="en-US" altLang="zh-CN" dirty="0"/>
              <a:t>C</a:t>
            </a:r>
            <a:r>
              <a:rPr lang="zh-CN" altLang="en-US" dirty="0"/>
              <a:t>，意思是：</a:t>
            </a:r>
            <a:r>
              <a:rPr lang="en-US" altLang="zh-CN" dirty="0"/>
              <a:t>A</a:t>
            </a:r>
            <a:r>
              <a:rPr lang="zh-CN" altLang="en-US" dirty="0"/>
              <a:t>为真，则</a:t>
            </a:r>
            <a:r>
              <a:rPr lang="en-US" altLang="zh-CN" dirty="0"/>
              <a:t>B</a:t>
            </a:r>
            <a:r>
              <a:rPr lang="zh-CN" altLang="en-US" dirty="0"/>
              <a:t>和</a:t>
            </a:r>
            <a:r>
              <a:rPr lang="en-US" altLang="zh-CN" dirty="0"/>
              <a:t>C</a:t>
            </a:r>
            <a:r>
              <a:rPr lang="zh-CN" altLang="en-US" dirty="0"/>
              <a:t>均为真；</a:t>
            </a:r>
            <a:endParaRPr lang="en-US" altLang="zh-CN" dirty="0"/>
          </a:p>
          <a:p>
            <a:pPr marL="627063" lvl="1" indent="0">
              <a:buFont typeface="Wingdings" pitchFamily="2" charset="2"/>
              <a:buNone/>
              <a:defRPr/>
            </a:pPr>
            <a:r>
              <a:rPr lang="zh-CN" altLang="en-US" dirty="0"/>
              <a:t>即，</a:t>
            </a:r>
            <a:r>
              <a:rPr lang="en-US" altLang="zh-CN" dirty="0"/>
              <a:t>B</a:t>
            </a:r>
            <a:r>
              <a:rPr lang="el-GR" altLang="zh-CN" dirty="0"/>
              <a:t>∧</a:t>
            </a:r>
            <a:r>
              <a:rPr lang="en-US" altLang="zh-CN" dirty="0"/>
              <a:t>C</a:t>
            </a:r>
            <a:r>
              <a:rPr lang="zh-CN" altLang="en-US" dirty="0"/>
              <a:t>为真，故</a:t>
            </a:r>
            <a:r>
              <a:rPr lang="en-US" altLang="zh-CN" dirty="0"/>
              <a:t>A</a:t>
            </a:r>
            <a:r>
              <a:rPr lang="en-US" altLang="zh-CN" dirty="0">
                <a:sym typeface="Symbol" pitchFamily="18" charset="2"/>
              </a:rPr>
              <a:t></a:t>
            </a:r>
            <a:r>
              <a:rPr lang="en-US" altLang="zh-CN" dirty="0"/>
              <a:t>B</a:t>
            </a:r>
            <a:r>
              <a:rPr lang="el-GR" altLang="zh-CN" dirty="0"/>
              <a:t>∧</a:t>
            </a:r>
            <a:r>
              <a:rPr lang="en-US" altLang="zh-CN" dirty="0"/>
              <a:t>C</a:t>
            </a:r>
            <a:r>
              <a:rPr lang="zh-CN" altLang="en-US" dirty="0"/>
              <a:t>为永真，记为：</a:t>
            </a:r>
            <a:r>
              <a:rPr lang="en-US" altLang="zh-CN" dirty="0"/>
              <a:t>A</a:t>
            </a:r>
            <a:r>
              <a:rPr lang="en-US" altLang="zh-CN" dirty="0">
                <a:sym typeface="Symbol" pitchFamily="18" charset="2"/>
              </a:rPr>
              <a:t>B</a:t>
            </a:r>
            <a:r>
              <a:rPr lang="el-GR" altLang="zh-CN" dirty="0"/>
              <a:t>∧</a:t>
            </a:r>
            <a:r>
              <a:rPr lang="en-US" altLang="zh-CN" dirty="0"/>
              <a:t>C</a:t>
            </a:r>
            <a:r>
              <a:rPr lang="zh-CN" altLang="en-US" dirty="0"/>
              <a:t>。</a:t>
            </a:r>
          </a:p>
        </p:txBody>
      </p:sp>
      <p:sp>
        <p:nvSpPr>
          <p:cNvPr id="4" name="灯片编号占位符 3"/>
          <p:cNvSpPr>
            <a:spLocks noGrp="1"/>
          </p:cNvSpPr>
          <p:nvPr>
            <p:ph type="sldNum" sz="quarter" idx="12"/>
          </p:nvPr>
        </p:nvSpPr>
        <p:spPr/>
        <p:txBody>
          <a:bodyPr/>
          <a:lstStyle/>
          <a:p>
            <a:pPr>
              <a:defRPr/>
            </a:pPr>
            <a:fld id="{A6813F97-FA15-4707-92C8-E634E2C7EDBE}" type="slidenum">
              <a:rPr lang="en-US" altLang="zh-CN"/>
              <a:pPr>
                <a:defRPr/>
              </a:pPr>
              <a:t>48</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标题 1"/>
          <p:cNvSpPr>
            <a:spLocks noGrp="1"/>
          </p:cNvSpPr>
          <p:nvPr>
            <p:ph type="title"/>
          </p:nvPr>
        </p:nvSpPr>
        <p:spPr>
          <a:xfrm>
            <a:off x="684213" y="333375"/>
            <a:ext cx="7772400" cy="647700"/>
          </a:xfrm>
        </p:spPr>
        <p:txBody>
          <a:bodyPr/>
          <a:lstStyle/>
          <a:p>
            <a:r>
              <a:rPr lang="en-US" altLang="zh-CN" smtClean="0"/>
              <a:t>1.2.5</a:t>
            </a:r>
            <a:r>
              <a:rPr lang="zh-CN" altLang="en-US" smtClean="0"/>
              <a:t>、代入规则和替换规则</a:t>
            </a:r>
          </a:p>
        </p:txBody>
      </p:sp>
      <p:sp>
        <p:nvSpPr>
          <p:cNvPr id="3" name="内容占位符 2"/>
          <p:cNvSpPr>
            <a:spLocks noGrp="1"/>
          </p:cNvSpPr>
          <p:nvPr>
            <p:ph idx="1"/>
          </p:nvPr>
        </p:nvSpPr>
        <p:spPr>
          <a:xfrm>
            <a:off x="468313" y="1412875"/>
            <a:ext cx="8207375" cy="4683125"/>
          </a:xfrm>
        </p:spPr>
        <p:txBody>
          <a:bodyPr/>
          <a:lstStyle/>
          <a:p>
            <a:r>
              <a:rPr lang="zh-CN" altLang="en-US" smtClean="0"/>
              <a:t>设</a:t>
            </a:r>
            <a:r>
              <a:rPr lang="en-US" altLang="zh-CN" smtClean="0"/>
              <a:t>n</a:t>
            </a:r>
            <a:r>
              <a:rPr lang="zh-CN" altLang="en-US" smtClean="0"/>
              <a:t>元命题公式</a:t>
            </a:r>
            <a:r>
              <a:rPr lang="en-US" altLang="zh-CN" smtClean="0"/>
              <a:t>A=A(P</a:t>
            </a:r>
            <a:r>
              <a:rPr lang="en-US" altLang="zh-CN" baseline="-25000" smtClean="0"/>
              <a:t>1</a:t>
            </a:r>
            <a:r>
              <a:rPr lang="en-US" altLang="zh-CN" smtClean="0"/>
              <a:t>,P</a:t>
            </a:r>
            <a:r>
              <a:rPr lang="en-US" altLang="zh-CN" baseline="-25000" smtClean="0"/>
              <a:t>2</a:t>
            </a:r>
            <a:r>
              <a:rPr lang="en-US" altLang="zh-CN" smtClean="0"/>
              <a:t>,...,P</a:t>
            </a:r>
            <a:r>
              <a:rPr lang="en-US" altLang="zh-CN" baseline="-25000" smtClean="0"/>
              <a:t>n</a:t>
            </a:r>
            <a:r>
              <a:rPr lang="en-US" altLang="zh-CN" smtClean="0"/>
              <a:t>)</a:t>
            </a:r>
            <a:r>
              <a:rPr lang="zh-CN" altLang="en-US" smtClean="0"/>
              <a:t>，</a:t>
            </a:r>
            <a:r>
              <a:rPr lang="en-US" altLang="zh-CN" smtClean="0"/>
              <a:t>B</a:t>
            </a:r>
            <a:r>
              <a:rPr lang="en-US" altLang="zh-CN" baseline="-25000" smtClean="0"/>
              <a:t>1</a:t>
            </a:r>
            <a:r>
              <a:rPr lang="en-US" altLang="zh-CN" smtClean="0"/>
              <a:t>,B</a:t>
            </a:r>
            <a:r>
              <a:rPr lang="en-US" altLang="zh-CN" baseline="-25000" smtClean="0"/>
              <a:t>2</a:t>
            </a:r>
            <a:r>
              <a:rPr lang="en-US" altLang="zh-CN" smtClean="0"/>
              <a:t>,...,B</a:t>
            </a:r>
            <a:r>
              <a:rPr lang="en-US" altLang="zh-CN" baseline="-25000" smtClean="0"/>
              <a:t>n</a:t>
            </a:r>
            <a:r>
              <a:rPr lang="zh-CN" altLang="en-US" smtClean="0"/>
              <a:t>为</a:t>
            </a:r>
            <a:r>
              <a:rPr lang="en-US" altLang="zh-CN" smtClean="0"/>
              <a:t>n</a:t>
            </a:r>
            <a:r>
              <a:rPr lang="zh-CN" altLang="en-US" smtClean="0"/>
              <a:t>个命题公式。对所有的</a:t>
            </a:r>
            <a:r>
              <a:rPr lang="en-US" altLang="zh-CN" smtClean="0"/>
              <a:t>i</a:t>
            </a:r>
            <a:r>
              <a:rPr lang="zh-CN" altLang="en-US" smtClean="0"/>
              <a:t>，在公式中出现</a:t>
            </a:r>
            <a:r>
              <a:rPr lang="en-US" altLang="zh-CN" smtClean="0"/>
              <a:t>P</a:t>
            </a:r>
            <a:r>
              <a:rPr lang="en-US" altLang="zh-CN" baseline="-25000" smtClean="0"/>
              <a:t>i</a:t>
            </a:r>
            <a:r>
              <a:rPr lang="zh-CN" altLang="en-US" smtClean="0"/>
              <a:t>的每一处用</a:t>
            </a:r>
            <a:r>
              <a:rPr lang="en-US" altLang="zh-CN" smtClean="0"/>
              <a:t>B</a:t>
            </a:r>
            <a:r>
              <a:rPr lang="en-US" altLang="zh-CN" baseline="-25000" smtClean="0"/>
              <a:t>i</a:t>
            </a:r>
            <a:r>
              <a:rPr lang="zh-CN" altLang="en-US" smtClean="0"/>
              <a:t>代入，所得的公式记为</a:t>
            </a:r>
            <a:r>
              <a:rPr lang="en-US" altLang="zh-CN" smtClean="0"/>
              <a:t>A</a:t>
            </a:r>
            <a:r>
              <a:rPr lang="zh-CN" altLang="en-US" baseline="30000" smtClean="0"/>
              <a:t>*</a:t>
            </a:r>
            <a:r>
              <a:rPr lang="zh-CN" altLang="en-US" smtClean="0"/>
              <a:t>，称</a:t>
            </a:r>
            <a:r>
              <a:rPr lang="en-US" altLang="zh-CN" smtClean="0"/>
              <a:t>A</a:t>
            </a:r>
            <a:r>
              <a:rPr lang="zh-CN" altLang="en-US" baseline="30000" smtClean="0"/>
              <a:t>*</a:t>
            </a:r>
            <a:r>
              <a:rPr lang="zh-CN" altLang="en-US" smtClean="0"/>
              <a:t>为</a:t>
            </a:r>
            <a:r>
              <a:rPr lang="en-US" altLang="zh-CN" smtClean="0"/>
              <a:t>A</a:t>
            </a:r>
            <a:r>
              <a:rPr lang="zh-CN" altLang="en-US" smtClean="0"/>
              <a:t>的一个代入实例。</a:t>
            </a:r>
            <a:r>
              <a:rPr lang="en-US" altLang="zh-CN" smtClean="0"/>
              <a:t>---</a:t>
            </a:r>
            <a:r>
              <a:rPr lang="zh-CN" altLang="en-US" u="sng" smtClean="0">
                <a:solidFill>
                  <a:srgbClr val="CC0099"/>
                </a:solidFill>
              </a:rPr>
              <a:t>（用公式代入命题变元）</a:t>
            </a:r>
            <a:endParaRPr lang="en-US" altLang="zh-CN" u="sng" smtClean="0">
              <a:solidFill>
                <a:srgbClr val="CC0099"/>
              </a:solidFill>
            </a:endParaRPr>
          </a:p>
          <a:p>
            <a:r>
              <a:rPr lang="zh-CN" altLang="en-US" smtClean="0">
                <a:solidFill>
                  <a:srgbClr val="C00000"/>
                </a:solidFill>
              </a:rPr>
              <a:t>定理（代入规则）</a:t>
            </a:r>
            <a:r>
              <a:rPr lang="zh-CN" altLang="en-US" smtClean="0"/>
              <a:t>：</a:t>
            </a:r>
            <a:endParaRPr lang="en-US" altLang="zh-CN" smtClean="0"/>
          </a:p>
          <a:p>
            <a:pPr lvl="1"/>
            <a:r>
              <a:rPr lang="zh-CN" altLang="en-US" smtClean="0"/>
              <a:t>重言式（矛盾式）的每一代入实例都是重言式（矛盾式）。</a:t>
            </a:r>
          </a:p>
          <a:p>
            <a:r>
              <a:rPr lang="zh-CN" altLang="en-US" smtClean="0">
                <a:solidFill>
                  <a:srgbClr val="C00000"/>
                </a:solidFill>
              </a:rPr>
              <a:t>例：</a:t>
            </a:r>
            <a:endParaRPr lang="en-US" altLang="zh-CN" smtClean="0">
              <a:solidFill>
                <a:srgbClr val="C00000"/>
              </a:solidFill>
            </a:endParaRPr>
          </a:p>
          <a:p>
            <a:pPr lvl="1"/>
            <a:r>
              <a:rPr lang="zh-CN" altLang="en-US" smtClean="0"/>
              <a:t>命题公式</a:t>
            </a:r>
            <a:r>
              <a:rPr lang="en-US" altLang="zh-CN" smtClean="0"/>
              <a:t>A=(</a:t>
            </a:r>
            <a:r>
              <a:rPr lang="zh-CN" altLang="en-US" smtClean="0">
                <a:sym typeface="Symbol" pitchFamily="18" charset="2"/>
              </a:rPr>
              <a:t></a:t>
            </a:r>
            <a:r>
              <a:rPr lang="en-US" altLang="zh-CN" smtClean="0"/>
              <a:t>p</a:t>
            </a:r>
            <a:r>
              <a:rPr lang="en-US" altLang="zh-CN" smtClean="0">
                <a:sym typeface="Symbol" pitchFamily="18" charset="2"/>
              </a:rPr>
              <a:t></a:t>
            </a:r>
            <a:r>
              <a:rPr lang="en-US" altLang="zh-CN" smtClean="0"/>
              <a:t>q)</a:t>
            </a:r>
            <a:r>
              <a:rPr lang="en-US" altLang="zh-CN" smtClean="0">
                <a:sym typeface="Symbol" pitchFamily="18" charset="2"/>
              </a:rPr>
              <a:t></a:t>
            </a:r>
            <a:r>
              <a:rPr lang="en-US" altLang="zh-CN" smtClean="0"/>
              <a:t>(p</a:t>
            </a:r>
            <a:r>
              <a:rPr lang="en-US" altLang="zh-CN" smtClean="0">
                <a:sym typeface="Symbol" pitchFamily="18" charset="2"/>
              </a:rPr>
              <a:t></a:t>
            </a:r>
            <a:r>
              <a:rPr lang="en-US" altLang="zh-CN" smtClean="0"/>
              <a:t>q)</a:t>
            </a:r>
            <a:r>
              <a:rPr lang="zh-CN" altLang="en-US" smtClean="0"/>
              <a:t>是永真式，</a:t>
            </a:r>
            <a:r>
              <a:rPr lang="en-US" altLang="zh-CN" smtClean="0"/>
              <a:t>X</a:t>
            </a:r>
            <a:r>
              <a:rPr lang="zh-CN" altLang="en-US" smtClean="0"/>
              <a:t>、</a:t>
            </a:r>
            <a:r>
              <a:rPr lang="en-US" altLang="zh-CN" smtClean="0"/>
              <a:t>Y</a:t>
            </a:r>
            <a:r>
              <a:rPr lang="zh-CN" altLang="en-US" smtClean="0"/>
              <a:t>二者都是命题公式，则</a:t>
            </a:r>
            <a:r>
              <a:rPr lang="en-US" altLang="zh-CN" smtClean="0"/>
              <a:t>A</a:t>
            </a:r>
            <a:r>
              <a:rPr lang="zh-CN" altLang="en-US" smtClean="0"/>
              <a:t>的代入实例</a:t>
            </a:r>
            <a:r>
              <a:rPr lang="en-US" altLang="zh-CN" smtClean="0"/>
              <a:t>(</a:t>
            </a:r>
            <a:r>
              <a:rPr lang="zh-CN" altLang="en-US" smtClean="0">
                <a:sym typeface="Symbol" pitchFamily="18" charset="2"/>
              </a:rPr>
              <a:t></a:t>
            </a:r>
            <a:r>
              <a:rPr lang="en-US" altLang="zh-CN" smtClean="0">
                <a:sym typeface="Symbol" pitchFamily="18" charset="2"/>
              </a:rPr>
              <a:t>X</a:t>
            </a:r>
            <a:r>
              <a:rPr lang="el-GR" altLang="zh-CN" smtClean="0"/>
              <a:t>∨</a:t>
            </a:r>
            <a:r>
              <a:rPr lang="en-US" altLang="zh-CN" smtClean="0">
                <a:sym typeface="Symbol" pitchFamily="18" charset="2"/>
              </a:rPr>
              <a:t>Y</a:t>
            </a:r>
            <a:r>
              <a:rPr lang="en-US" altLang="zh-CN" smtClean="0"/>
              <a:t>)</a:t>
            </a:r>
            <a:r>
              <a:rPr lang="en-US" altLang="zh-CN" smtClean="0">
                <a:sym typeface="Symbol" pitchFamily="18" charset="2"/>
              </a:rPr>
              <a:t></a:t>
            </a:r>
            <a:r>
              <a:rPr lang="en-US" altLang="zh-CN" smtClean="0"/>
              <a:t>(X</a:t>
            </a:r>
            <a:r>
              <a:rPr lang="en-US" altLang="zh-CN" smtClean="0">
                <a:sym typeface="Symbol" pitchFamily="18" charset="2"/>
              </a:rPr>
              <a:t>Y</a:t>
            </a:r>
            <a:r>
              <a:rPr lang="en-US" altLang="zh-CN" smtClean="0"/>
              <a:t>)</a:t>
            </a:r>
            <a:r>
              <a:rPr lang="zh-CN" altLang="en-US" smtClean="0"/>
              <a:t>也是永真式。</a:t>
            </a:r>
            <a:endParaRPr lang="en-US" altLang="zh-CN" smtClean="0"/>
          </a:p>
          <a:p>
            <a:r>
              <a:rPr lang="zh-CN" altLang="en-US" smtClean="0"/>
              <a:t>代入规则针对的是</a:t>
            </a:r>
            <a:r>
              <a:rPr lang="zh-CN" altLang="en-US" smtClean="0">
                <a:solidFill>
                  <a:srgbClr val="FF0000"/>
                </a:solidFill>
              </a:rPr>
              <a:t>永真式</a:t>
            </a:r>
            <a:r>
              <a:rPr lang="zh-CN" altLang="en-US" smtClean="0"/>
              <a:t>或</a:t>
            </a:r>
            <a:r>
              <a:rPr lang="zh-CN" altLang="en-US" smtClean="0">
                <a:solidFill>
                  <a:srgbClr val="FF0000"/>
                </a:solidFill>
              </a:rPr>
              <a:t>永假式</a:t>
            </a:r>
            <a:r>
              <a:rPr lang="zh-CN" altLang="en-US" smtClean="0"/>
              <a:t>中的</a:t>
            </a:r>
            <a:r>
              <a:rPr lang="zh-CN" altLang="en-US" smtClean="0">
                <a:solidFill>
                  <a:srgbClr val="C00000"/>
                </a:solidFill>
              </a:rPr>
              <a:t>命题元素</a:t>
            </a:r>
            <a:r>
              <a:rPr lang="zh-CN" altLang="en-US" smtClean="0"/>
              <a:t>。</a:t>
            </a:r>
          </a:p>
          <a:p>
            <a:pPr lvl="1">
              <a:buSzPct val="60000"/>
              <a:buFont typeface="Wingdings" pitchFamily="2" charset="2"/>
              <a:buChar char="n"/>
            </a:pPr>
            <a:r>
              <a:rPr lang="zh-CN" altLang="en-US" sz="2000" smtClean="0"/>
              <a:t>永真式（永假式）中的</a:t>
            </a:r>
            <a:r>
              <a:rPr lang="zh-CN" altLang="en-US" sz="2000" u="sng" smtClean="0"/>
              <a:t>命题元素本身也可以是命题公式</a:t>
            </a:r>
            <a:r>
              <a:rPr lang="zh-CN" altLang="en-US" sz="2000" smtClean="0"/>
              <a:t>。</a:t>
            </a:r>
          </a:p>
        </p:txBody>
      </p:sp>
      <p:sp>
        <p:nvSpPr>
          <p:cNvPr id="5" name="灯片编号占位符 4"/>
          <p:cNvSpPr>
            <a:spLocks noGrp="1"/>
          </p:cNvSpPr>
          <p:nvPr>
            <p:ph type="sldNum" sz="quarter" idx="12"/>
          </p:nvPr>
        </p:nvSpPr>
        <p:spPr/>
        <p:txBody>
          <a:bodyPr/>
          <a:lstStyle/>
          <a:p>
            <a:pPr>
              <a:defRPr/>
            </a:pPr>
            <a:fld id="{042ACB0C-4628-4FC3-966E-D0DD9B8D157D}" type="slidenum">
              <a:rPr lang="en-US" altLang="zh-CN"/>
              <a:pPr>
                <a:defRPr/>
              </a:pPr>
              <a:t>49</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p:cNvSpPr>
          <p:nvPr>
            <p:ph type="title"/>
          </p:nvPr>
        </p:nvSpPr>
        <p:spPr>
          <a:xfrm>
            <a:off x="684213" y="333375"/>
            <a:ext cx="7772400" cy="647700"/>
          </a:xfrm>
        </p:spPr>
        <p:txBody>
          <a:bodyPr/>
          <a:lstStyle/>
          <a:p>
            <a:r>
              <a:rPr lang="en-US" altLang="zh-CN" smtClean="0"/>
              <a:t>1.1.1</a:t>
            </a:r>
            <a:r>
              <a:rPr lang="zh-CN" altLang="en-US" smtClean="0"/>
              <a:t>、基本概念</a:t>
            </a:r>
          </a:p>
        </p:txBody>
      </p:sp>
      <p:sp>
        <p:nvSpPr>
          <p:cNvPr id="32770" name="内容占位符 2"/>
          <p:cNvSpPr>
            <a:spLocks noGrp="1"/>
          </p:cNvSpPr>
          <p:nvPr>
            <p:ph idx="1"/>
          </p:nvPr>
        </p:nvSpPr>
        <p:spPr>
          <a:xfrm>
            <a:off x="468313" y="1268413"/>
            <a:ext cx="8207375" cy="5113337"/>
          </a:xfrm>
        </p:spPr>
        <p:txBody>
          <a:bodyPr/>
          <a:lstStyle/>
          <a:p>
            <a:pPr>
              <a:spcAft>
                <a:spcPct val="0"/>
              </a:spcAft>
            </a:pPr>
            <a:r>
              <a:rPr lang="zh-CN" altLang="en-US" smtClean="0">
                <a:solidFill>
                  <a:srgbClr val="FF0000"/>
                </a:solidFill>
              </a:rPr>
              <a:t>命题：</a:t>
            </a:r>
            <a:endParaRPr lang="en-US" altLang="zh-CN" smtClean="0">
              <a:solidFill>
                <a:srgbClr val="FF0000"/>
              </a:solidFill>
            </a:endParaRPr>
          </a:p>
          <a:p>
            <a:pPr lvl="1"/>
            <a:r>
              <a:rPr lang="zh-CN" altLang="en-US" smtClean="0"/>
              <a:t>有真假意义的陈述句。</a:t>
            </a:r>
          </a:p>
          <a:p>
            <a:r>
              <a:rPr lang="zh-CN" altLang="en-US" smtClean="0"/>
              <a:t>命题的真值：真（</a:t>
            </a:r>
            <a:r>
              <a:rPr lang="en-US" altLang="zh-CN" smtClean="0"/>
              <a:t>T</a:t>
            </a:r>
            <a:r>
              <a:rPr lang="zh-CN" altLang="en-US" smtClean="0"/>
              <a:t>或</a:t>
            </a:r>
            <a:r>
              <a:rPr lang="en-US" altLang="zh-CN" smtClean="0"/>
              <a:t>1</a:t>
            </a:r>
            <a:r>
              <a:rPr lang="zh-CN" altLang="en-US" smtClean="0"/>
              <a:t>）、假（</a:t>
            </a:r>
            <a:r>
              <a:rPr lang="en-US" altLang="zh-CN" smtClean="0"/>
              <a:t>F</a:t>
            </a:r>
            <a:r>
              <a:rPr lang="zh-CN" altLang="en-US" smtClean="0"/>
              <a:t>或</a:t>
            </a:r>
            <a:r>
              <a:rPr lang="en-US" altLang="zh-CN" smtClean="0"/>
              <a:t>0</a:t>
            </a:r>
            <a:r>
              <a:rPr lang="zh-CN" altLang="en-US" smtClean="0"/>
              <a:t>）</a:t>
            </a:r>
            <a:endParaRPr lang="en-US" altLang="zh-CN" smtClean="0"/>
          </a:p>
          <a:p>
            <a:r>
              <a:rPr lang="zh-CN" altLang="en-US" smtClean="0"/>
              <a:t>命题的表示：</a:t>
            </a:r>
            <a:endParaRPr lang="en-US" altLang="zh-CN" smtClean="0"/>
          </a:p>
          <a:p>
            <a:pPr lvl="1"/>
            <a:r>
              <a:rPr lang="zh-CN" altLang="en-US" smtClean="0"/>
              <a:t>大写或小写英文字母或带下标的英文字母。</a:t>
            </a:r>
            <a:endParaRPr lang="en-US" altLang="zh-CN" smtClean="0"/>
          </a:p>
          <a:p>
            <a:pPr lvl="1"/>
            <a:r>
              <a:rPr lang="zh-CN" altLang="en-US" smtClean="0"/>
              <a:t>例：</a:t>
            </a:r>
            <a:r>
              <a:rPr lang="en-US" altLang="zh-CN" smtClean="0"/>
              <a:t>P=</a:t>
            </a:r>
            <a:r>
              <a:rPr lang="zh-CN" altLang="en-US" smtClean="0"/>
              <a:t>“我是教师”。</a:t>
            </a:r>
          </a:p>
          <a:p>
            <a:r>
              <a:rPr lang="zh-CN" altLang="en-US" smtClean="0"/>
              <a:t>表示命题的字母称为</a:t>
            </a:r>
            <a:r>
              <a:rPr lang="zh-CN" altLang="en-US" smtClean="0">
                <a:solidFill>
                  <a:srgbClr val="FF0000"/>
                </a:solidFill>
              </a:rPr>
              <a:t>命题标识符，或称（命题词）</a:t>
            </a:r>
            <a:r>
              <a:rPr lang="zh-CN" altLang="en-US" smtClean="0"/>
              <a:t>。</a:t>
            </a:r>
          </a:p>
          <a:p>
            <a:pPr>
              <a:spcAft>
                <a:spcPct val="0"/>
              </a:spcAft>
            </a:pPr>
            <a:r>
              <a:rPr lang="zh-CN" altLang="en-US" smtClean="0"/>
              <a:t>命题常量与命题变元：</a:t>
            </a:r>
            <a:endParaRPr lang="en-US" altLang="zh-CN" smtClean="0"/>
          </a:p>
          <a:p>
            <a:pPr lvl="1"/>
            <a:r>
              <a:rPr lang="zh-CN" altLang="en-US" smtClean="0"/>
              <a:t>表示</a:t>
            </a:r>
            <a:r>
              <a:rPr lang="zh-CN" altLang="en-US" smtClean="0">
                <a:solidFill>
                  <a:srgbClr val="FF0000"/>
                </a:solidFill>
              </a:rPr>
              <a:t>确定</a:t>
            </a:r>
            <a:r>
              <a:rPr lang="zh-CN" altLang="en-US" smtClean="0"/>
              <a:t>命题的标识符成为</a:t>
            </a:r>
            <a:r>
              <a:rPr lang="zh-CN" altLang="en-US" smtClean="0">
                <a:solidFill>
                  <a:srgbClr val="FF0000"/>
                </a:solidFill>
              </a:rPr>
              <a:t>命题常量</a:t>
            </a:r>
            <a:r>
              <a:rPr lang="zh-CN" altLang="en-US" smtClean="0"/>
              <a:t>；相反，不确定的就是</a:t>
            </a:r>
            <a:r>
              <a:rPr lang="zh-CN" altLang="en-US" smtClean="0">
                <a:solidFill>
                  <a:srgbClr val="FF0000"/>
                </a:solidFill>
              </a:rPr>
              <a:t>命题变元</a:t>
            </a:r>
            <a:r>
              <a:rPr lang="zh-CN" altLang="en-US" smtClean="0"/>
              <a:t>。</a:t>
            </a:r>
          </a:p>
        </p:txBody>
      </p:sp>
      <p:sp>
        <p:nvSpPr>
          <p:cNvPr id="5" name="灯片编号占位符 4"/>
          <p:cNvSpPr>
            <a:spLocks noGrp="1"/>
          </p:cNvSpPr>
          <p:nvPr>
            <p:ph type="sldNum" sz="quarter" idx="12"/>
          </p:nvPr>
        </p:nvSpPr>
        <p:spPr/>
        <p:txBody>
          <a:bodyPr/>
          <a:lstStyle/>
          <a:p>
            <a:pPr>
              <a:defRPr/>
            </a:pPr>
            <a:fld id="{68B4D5EC-EDC2-46FD-8786-97FBF6AF1BBB}" type="slidenum">
              <a:rPr lang="en-US" altLang="zh-CN"/>
              <a:pPr>
                <a:defRPr/>
              </a:pPr>
              <a:t>5</a:t>
            </a:fld>
            <a:endParaRPr lang="en-US" altLang="zh-CN"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标题 1"/>
          <p:cNvSpPr>
            <a:spLocks noGrp="1"/>
          </p:cNvSpPr>
          <p:nvPr>
            <p:ph type="title"/>
          </p:nvPr>
        </p:nvSpPr>
        <p:spPr>
          <a:xfrm>
            <a:off x="684213" y="333375"/>
            <a:ext cx="7772400" cy="647700"/>
          </a:xfrm>
        </p:spPr>
        <p:txBody>
          <a:bodyPr/>
          <a:lstStyle/>
          <a:p>
            <a:r>
              <a:rPr lang="zh-CN" altLang="en-US" smtClean="0">
                <a:solidFill>
                  <a:srgbClr val="FF0000"/>
                </a:solidFill>
                <a:sym typeface="Symbol" pitchFamily="18" charset="2"/>
              </a:rPr>
              <a:t>置换规则</a:t>
            </a:r>
            <a:endParaRPr lang="zh-CN" altLang="en-US" smtClean="0">
              <a:solidFill>
                <a:srgbClr val="FF0000"/>
              </a:solidFill>
            </a:endParaRPr>
          </a:p>
        </p:txBody>
      </p:sp>
      <p:sp>
        <p:nvSpPr>
          <p:cNvPr id="3" name="内容占位符 2"/>
          <p:cNvSpPr>
            <a:spLocks noGrp="1"/>
          </p:cNvSpPr>
          <p:nvPr>
            <p:ph idx="1"/>
          </p:nvPr>
        </p:nvSpPr>
        <p:spPr>
          <a:xfrm>
            <a:off x="539750" y="1268413"/>
            <a:ext cx="8207375" cy="5183187"/>
          </a:xfrm>
        </p:spPr>
        <p:txBody>
          <a:bodyPr/>
          <a:lstStyle/>
          <a:p>
            <a:pPr>
              <a:spcBef>
                <a:spcPct val="0"/>
              </a:spcBef>
            </a:pPr>
            <a:r>
              <a:rPr lang="zh-CN" altLang="en-US" smtClean="0">
                <a:sym typeface="Symbol" pitchFamily="18" charset="2"/>
              </a:rPr>
              <a:t>子公式：</a:t>
            </a:r>
            <a:endParaRPr lang="en-US" altLang="zh-CN" smtClean="0">
              <a:sym typeface="Symbol" pitchFamily="18" charset="2"/>
            </a:endParaRPr>
          </a:p>
          <a:p>
            <a:pPr lvl="1">
              <a:spcBef>
                <a:spcPct val="0"/>
              </a:spcBef>
            </a:pPr>
            <a:r>
              <a:rPr lang="zh-CN" altLang="en-US" smtClean="0">
                <a:sym typeface="Symbol" pitchFamily="18" charset="2"/>
              </a:rPr>
              <a:t>如果</a:t>
            </a:r>
            <a:r>
              <a:rPr lang="en-US" altLang="zh-CN" smtClean="0">
                <a:sym typeface="Symbol" pitchFamily="18" charset="2"/>
              </a:rPr>
              <a:t>X</a:t>
            </a:r>
            <a:r>
              <a:rPr lang="zh-CN" altLang="en-US" smtClean="0">
                <a:sym typeface="Symbol" pitchFamily="18" charset="2"/>
              </a:rPr>
              <a:t>是命题公式</a:t>
            </a:r>
            <a:r>
              <a:rPr lang="en-US" altLang="zh-CN" smtClean="0">
                <a:sym typeface="Symbol" pitchFamily="18" charset="2"/>
              </a:rPr>
              <a:t>A</a:t>
            </a:r>
            <a:r>
              <a:rPr lang="zh-CN" altLang="en-US" smtClean="0">
                <a:sym typeface="Symbol" pitchFamily="18" charset="2"/>
              </a:rPr>
              <a:t>的一部分，且</a:t>
            </a:r>
            <a:r>
              <a:rPr lang="en-US" altLang="zh-CN" smtClean="0">
                <a:sym typeface="Symbol" pitchFamily="18" charset="2"/>
              </a:rPr>
              <a:t>X</a:t>
            </a:r>
            <a:r>
              <a:rPr lang="zh-CN" altLang="en-US" smtClean="0">
                <a:sym typeface="Symbol" pitchFamily="18" charset="2"/>
              </a:rPr>
              <a:t>本身也是一个命题公式，则称</a:t>
            </a:r>
            <a:r>
              <a:rPr lang="en-US" altLang="zh-CN" smtClean="0">
                <a:sym typeface="Symbol" pitchFamily="18" charset="2"/>
              </a:rPr>
              <a:t>X</a:t>
            </a:r>
            <a:r>
              <a:rPr lang="zh-CN" altLang="en-US" smtClean="0">
                <a:sym typeface="Symbol" pitchFamily="18" charset="2"/>
              </a:rPr>
              <a:t>是命题公式</a:t>
            </a:r>
            <a:r>
              <a:rPr lang="en-US" altLang="zh-CN" smtClean="0">
                <a:sym typeface="Symbol" pitchFamily="18" charset="2"/>
              </a:rPr>
              <a:t>A</a:t>
            </a:r>
            <a:r>
              <a:rPr lang="zh-CN" altLang="en-US" smtClean="0">
                <a:sym typeface="Symbol" pitchFamily="18" charset="2"/>
              </a:rPr>
              <a:t>的子公式。</a:t>
            </a:r>
            <a:endParaRPr lang="en-US" altLang="zh-CN" smtClean="0">
              <a:sym typeface="Symbol" pitchFamily="18" charset="2"/>
            </a:endParaRPr>
          </a:p>
          <a:p>
            <a:r>
              <a:rPr lang="zh-CN" altLang="en-US" smtClean="0">
                <a:solidFill>
                  <a:srgbClr val="C00000"/>
                </a:solidFill>
                <a:sym typeface="Symbol" pitchFamily="18" charset="2"/>
              </a:rPr>
              <a:t>定理（置换规则）：</a:t>
            </a:r>
            <a:endParaRPr lang="en-US" altLang="zh-CN" smtClean="0">
              <a:solidFill>
                <a:srgbClr val="C00000"/>
              </a:solidFill>
              <a:sym typeface="Symbol" pitchFamily="18" charset="2"/>
            </a:endParaRPr>
          </a:p>
          <a:p>
            <a:pPr lvl="1"/>
            <a:r>
              <a:rPr lang="zh-CN" altLang="en-US" smtClean="0">
                <a:sym typeface="Symbol" pitchFamily="18" charset="2"/>
              </a:rPr>
              <a:t>设</a:t>
            </a:r>
            <a:r>
              <a:rPr lang="en-US" altLang="zh-CN" smtClean="0">
                <a:sym typeface="Symbol" pitchFamily="18" charset="2"/>
              </a:rPr>
              <a:t>X</a:t>
            </a:r>
            <a:r>
              <a:rPr lang="zh-CN" altLang="en-US" smtClean="0">
                <a:sym typeface="Symbol" pitchFamily="18" charset="2"/>
              </a:rPr>
              <a:t>是命题公式</a:t>
            </a:r>
            <a:r>
              <a:rPr lang="en-US" altLang="zh-CN" smtClean="0">
                <a:sym typeface="Symbol" pitchFamily="18" charset="2"/>
              </a:rPr>
              <a:t>A</a:t>
            </a:r>
            <a:r>
              <a:rPr lang="zh-CN" altLang="en-US" smtClean="0">
                <a:sym typeface="Symbol" pitchFamily="18" charset="2"/>
              </a:rPr>
              <a:t>的子公式，如果</a:t>
            </a:r>
            <a:r>
              <a:rPr lang="en-US" altLang="zh-CN" smtClean="0">
                <a:sym typeface="Symbol" pitchFamily="18" charset="2"/>
              </a:rPr>
              <a:t>XY</a:t>
            </a:r>
            <a:r>
              <a:rPr lang="zh-CN" altLang="en-US" smtClean="0">
                <a:sym typeface="Symbol" pitchFamily="18" charset="2"/>
              </a:rPr>
              <a:t>，则将</a:t>
            </a:r>
            <a:r>
              <a:rPr lang="en-US" altLang="zh-CN" smtClean="0">
                <a:sym typeface="Symbol" pitchFamily="18" charset="2"/>
              </a:rPr>
              <a:t>A</a:t>
            </a:r>
            <a:r>
              <a:rPr lang="zh-CN" altLang="en-US" smtClean="0">
                <a:sym typeface="Symbol" pitchFamily="18" charset="2"/>
              </a:rPr>
              <a:t>中的</a:t>
            </a:r>
            <a:r>
              <a:rPr lang="en-US" altLang="zh-CN" u="sng" smtClean="0">
                <a:sym typeface="Symbol" pitchFamily="18" charset="2"/>
              </a:rPr>
              <a:t>X</a:t>
            </a:r>
            <a:r>
              <a:rPr lang="zh-CN" altLang="en-US" u="sng" smtClean="0">
                <a:sym typeface="Symbol" pitchFamily="18" charset="2"/>
              </a:rPr>
              <a:t>用</a:t>
            </a:r>
            <a:r>
              <a:rPr lang="en-US" altLang="zh-CN" u="sng" smtClean="0">
                <a:sym typeface="Symbol" pitchFamily="18" charset="2"/>
              </a:rPr>
              <a:t>Y</a:t>
            </a:r>
            <a:r>
              <a:rPr lang="zh-CN" altLang="en-US" u="sng" smtClean="0">
                <a:sym typeface="Symbol" pitchFamily="18" charset="2"/>
              </a:rPr>
              <a:t>置换</a:t>
            </a:r>
            <a:r>
              <a:rPr lang="zh-CN" altLang="en-US" smtClean="0">
                <a:sym typeface="Symbol" pitchFamily="18" charset="2"/>
              </a:rPr>
              <a:t>所得到的命题公式</a:t>
            </a:r>
            <a:r>
              <a:rPr lang="en-US" altLang="zh-CN" smtClean="0">
                <a:sym typeface="Symbol" pitchFamily="18" charset="2"/>
              </a:rPr>
              <a:t>B</a:t>
            </a:r>
            <a:r>
              <a:rPr lang="zh-CN" altLang="en-US" smtClean="0">
                <a:sym typeface="Symbol" pitchFamily="18" charset="2"/>
              </a:rPr>
              <a:t>与</a:t>
            </a:r>
            <a:r>
              <a:rPr lang="en-US" altLang="zh-CN" smtClean="0">
                <a:sym typeface="Symbol" pitchFamily="18" charset="2"/>
              </a:rPr>
              <a:t>A</a:t>
            </a:r>
            <a:r>
              <a:rPr lang="zh-CN" altLang="en-US" smtClean="0">
                <a:sym typeface="Symbol" pitchFamily="18" charset="2"/>
              </a:rPr>
              <a:t>等价。</a:t>
            </a:r>
            <a:endParaRPr lang="en-US" altLang="zh-CN" smtClean="0">
              <a:sym typeface="Symbol" pitchFamily="18" charset="2"/>
            </a:endParaRPr>
          </a:p>
          <a:p>
            <a:r>
              <a:rPr lang="zh-CN" altLang="en-US" smtClean="0">
                <a:sym typeface="Symbol" pitchFamily="18" charset="2"/>
              </a:rPr>
              <a:t>置换是用</a:t>
            </a:r>
            <a:r>
              <a:rPr lang="zh-CN" altLang="en-US" smtClean="0">
                <a:solidFill>
                  <a:srgbClr val="C00000"/>
                </a:solidFill>
                <a:sym typeface="Symbol" pitchFamily="18" charset="2"/>
              </a:rPr>
              <a:t>等价</a:t>
            </a:r>
            <a:r>
              <a:rPr lang="zh-CN" altLang="en-US" smtClean="0">
                <a:sym typeface="Symbol" pitchFamily="18" charset="2"/>
              </a:rPr>
              <a:t>命题元素去替换命题公式中的命题元素，</a:t>
            </a:r>
            <a:r>
              <a:rPr lang="zh-CN" altLang="en-US" smtClean="0">
                <a:solidFill>
                  <a:srgbClr val="C00000"/>
                </a:solidFill>
                <a:sym typeface="Symbol" pitchFamily="18" charset="2"/>
              </a:rPr>
              <a:t>针对任何命题</a:t>
            </a:r>
            <a:r>
              <a:rPr lang="zh-CN" altLang="en-US" smtClean="0">
                <a:sym typeface="Symbol" pitchFamily="18" charset="2"/>
              </a:rPr>
              <a:t>公式使用。置换规则表明，可以对公式进行等价变换。</a:t>
            </a:r>
          </a:p>
          <a:p>
            <a:pPr>
              <a:spcAft>
                <a:spcPct val="0"/>
              </a:spcAft>
            </a:pPr>
            <a:r>
              <a:rPr lang="zh-CN" altLang="en-US" smtClean="0">
                <a:solidFill>
                  <a:srgbClr val="FF0000"/>
                </a:solidFill>
                <a:sym typeface="Symbol" pitchFamily="18" charset="2"/>
              </a:rPr>
              <a:t>习题：</a:t>
            </a:r>
            <a:endParaRPr lang="en-US" altLang="zh-CN" smtClean="0">
              <a:solidFill>
                <a:srgbClr val="FF0000"/>
              </a:solidFill>
              <a:sym typeface="Symbol" pitchFamily="18" charset="2"/>
            </a:endParaRPr>
          </a:p>
          <a:p>
            <a:pPr lvl="1">
              <a:buSzTx/>
              <a:buFont typeface="Times New Roman" pitchFamily="18" charset="0"/>
              <a:buAutoNum type="arabicPeriod"/>
            </a:pPr>
            <a:r>
              <a:rPr lang="zh-CN" altLang="en-US" smtClean="0">
                <a:sym typeface="Symbol" pitchFamily="18" charset="2"/>
              </a:rPr>
              <a:t>证明：</a:t>
            </a:r>
            <a:r>
              <a:rPr lang="en-US" altLang="zh-CN" smtClean="0">
                <a:sym typeface="Wingdings" pitchFamily="2" charset="2"/>
              </a:rPr>
              <a:t>(P</a:t>
            </a:r>
            <a:r>
              <a:rPr lang="el-GR" altLang="zh-CN" smtClean="0"/>
              <a:t>∧</a:t>
            </a:r>
            <a:r>
              <a:rPr lang="en-US" altLang="zh-CN" smtClean="0">
                <a:sym typeface="Wingdings" pitchFamily="2" charset="2"/>
              </a:rPr>
              <a:t>Q)</a:t>
            </a:r>
            <a:r>
              <a:rPr lang="el-GR" altLang="zh-CN" smtClean="0"/>
              <a:t>∨</a:t>
            </a:r>
            <a:r>
              <a:rPr lang="en-US" altLang="zh-CN" smtClean="0">
                <a:sym typeface="Wingdings" pitchFamily="2" charset="2"/>
              </a:rPr>
              <a:t>(P</a:t>
            </a:r>
            <a:r>
              <a:rPr lang="el-GR" altLang="zh-CN" smtClean="0"/>
              <a:t>∧</a:t>
            </a:r>
            <a:r>
              <a:rPr lang="en-US" altLang="zh-CN" smtClean="0">
                <a:sym typeface="Symbol" pitchFamily="18" charset="2"/>
              </a:rPr>
              <a:t></a:t>
            </a:r>
            <a:r>
              <a:rPr lang="en-US" altLang="zh-CN" smtClean="0">
                <a:sym typeface="Wingdings" pitchFamily="2" charset="2"/>
              </a:rPr>
              <a:t>Q)</a:t>
            </a:r>
            <a:r>
              <a:rPr lang="en-US" altLang="zh-CN" smtClean="0">
                <a:sym typeface="Symbol" pitchFamily="18" charset="2"/>
              </a:rPr>
              <a:t></a:t>
            </a:r>
            <a:r>
              <a:rPr lang="en-US" altLang="zh-CN" smtClean="0">
                <a:sym typeface="Wingdings" pitchFamily="2" charset="2"/>
              </a:rPr>
              <a:t>P</a:t>
            </a:r>
          </a:p>
          <a:p>
            <a:pPr lvl="1">
              <a:buSzTx/>
              <a:buFont typeface="Times New Roman" pitchFamily="18" charset="0"/>
              <a:buAutoNum type="arabicPeriod"/>
            </a:pPr>
            <a:r>
              <a:rPr lang="zh-CN" altLang="en-US" smtClean="0">
                <a:sym typeface="Wingdings" pitchFamily="2" charset="2"/>
              </a:rPr>
              <a:t>证明：</a:t>
            </a:r>
            <a:r>
              <a:rPr lang="en-US" altLang="zh-CN" smtClean="0">
                <a:sym typeface="Wingdings" pitchFamily="2" charset="2"/>
              </a:rPr>
              <a:t>(P</a:t>
            </a:r>
            <a:r>
              <a:rPr lang="en-US" altLang="zh-CN" smtClean="0">
                <a:sym typeface="Symbol" pitchFamily="18" charset="2"/>
              </a:rPr>
              <a:t></a:t>
            </a:r>
            <a:r>
              <a:rPr lang="en-US" altLang="zh-CN" smtClean="0">
                <a:sym typeface="Wingdings" pitchFamily="2" charset="2"/>
              </a:rPr>
              <a:t>Q)</a:t>
            </a:r>
            <a:r>
              <a:rPr lang="el-GR" altLang="zh-CN" smtClean="0"/>
              <a:t>∨</a:t>
            </a:r>
            <a:r>
              <a:rPr lang="en-US" altLang="zh-CN" smtClean="0">
                <a:sym typeface="Symbol" pitchFamily="18" charset="2"/>
              </a:rPr>
              <a:t>(QR)(P</a:t>
            </a:r>
            <a:r>
              <a:rPr lang="el-GR" altLang="zh-CN" smtClean="0"/>
              <a:t>∧</a:t>
            </a:r>
            <a:r>
              <a:rPr lang="en-US" altLang="zh-CN" smtClean="0"/>
              <a:t>Q)</a:t>
            </a:r>
            <a:r>
              <a:rPr lang="en-US" altLang="zh-CN" smtClean="0">
                <a:sym typeface="Symbol" pitchFamily="18" charset="2"/>
              </a:rPr>
              <a:t>(R</a:t>
            </a:r>
            <a:r>
              <a:rPr lang="el-GR" altLang="zh-CN" smtClean="0"/>
              <a:t>∨</a:t>
            </a:r>
            <a:r>
              <a:rPr lang="en-US" altLang="zh-CN" smtClean="0"/>
              <a:t>Q)</a:t>
            </a:r>
            <a:endParaRPr lang="zh-CN" altLang="en-US" smtClean="0"/>
          </a:p>
        </p:txBody>
      </p:sp>
      <p:sp>
        <p:nvSpPr>
          <p:cNvPr id="5" name="灯片编号占位符 4"/>
          <p:cNvSpPr>
            <a:spLocks noGrp="1"/>
          </p:cNvSpPr>
          <p:nvPr>
            <p:ph type="sldNum" sz="quarter" idx="12"/>
          </p:nvPr>
        </p:nvSpPr>
        <p:spPr/>
        <p:txBody>
          <a:bodyPr/>
          <a:lstStyle/>
          <a:p>
            <a:pPr>
              <a:defRPr/>
            </a:pPr>
            <a:fld id="{AF8652CB-BB5D-42C7-99D5-58FFBBE4D634}" type="slidenum">
              <a:rPr lang="en-US" altLang="zh-CN"/>
              <a:pPr>
                <a:defRPr/>
              </a:pPr>
              <a:t>50</a:t>
            </a:fld>
            <a:endParaRPr lang="en-US" altLang="zh-CN" dirty="0"/>
          </a:p>
        </p:txBody>
      </p:sp>
      <p:grpSp>
        <p:nvGrpSpPr>
          <p:cNvPr id="78852" name="组合 8"/>
          <p:cNvGrpSpPr>
            <a:grpSpLocks/>
          </p:cNvGrpSpPr>
          <p:nvPr/>
        </p:nvGrpSpPr>
        <p:grpSpPr bwMode="auto">
          <a:xfrm>
            <a:off x="4941888" y="2565400"/>
            <a:ext cx="3744912" cy="3309938"/>
            <a:chOff x="4942673" y="2564904"/>
            <a:chExt cx="3744127" cy="3310500"/>
          </a:xfrm>
        </p:grpSpPr>
        <p:sp>
          <p:nvSpPr>
            <p:cNvPr id="78857" name="矩形: 圆角 5"/>
            <p:cNvSpPr>
              <a:spLocks noChangeArrowheads="1"/>
            </p:cNvSpPr>
            <p:nvPr/>
          </p:nvSpPr>
          <p:spPr bwMode="auto">
            <a:xfrm>
              <a:off x="5580112" y="4869160"/>
              <a:ext cx="2340843" cy="1006244"/>
            </a:xfrm>
            <a:prstGeom prst="roundRect">
              <a:avLst>
                <a:gd name="adj" fmla="val 16667"/>
              </a:avLst>
            </a:prstGeom>
            <a:solidFill>
              <a:srgbClr val="FFD5AB"/>
            </a:solidFill>
            <a:ln w="9525" algn="ctr">
              <a:solidFill>
                <a:schemeClr val="bg1"/>
              </a:solidFill>
              <a:round/>
              <a:headEnd/>
              <a:tailEnd type="triangle" w="med" len="med"/>
            </a:ln>
          </p:spPr>
          <p:txBody>
            <a:bodyPr wrap="none" lIns="0" tIns="0" rIns="0" bIns="0"/>
            <a:lstStyle/>
            <a:p>
              <a:pPr marL="342900" indent="-342900" algn="ctr">
                <a:spcBef>
                  <a:spcPct val="20000"/>
                </a:spcBef>
                <a:spcAft>
                  <a:spcPts val="600"/>
                </a:spcAft>
              </a:pPr>
              <a:r>
                <a:rPr lang="zh-CN" altLang="en-US">
                  <a:latin typeface="楷体" pitchFamily="49" charset="-122"/>
                  <a:ea typeface="楷体" pitchFamily="49" charset="-122"/>
                </a:rPr>
                <a:t>代入：永真保持</a:t>
              </a:r>
              <a:endParaRPr lang="en-US" altLang="zh-CN">
                <a:latin typeface="楷体" pitchFamily="49" charset="-122"/>
                <a:ea typeface="楷体" pitchFamily="49" charset="-122"/>
              </a:endParaRPr>
            </a:p>
            <a:p>
              <a:pPr marL="342900" indent="-342900" algn="ctr">
                <a:spcBef>
                  <a:spcPct val="20000"/>
                </a:spcBef>
                <a:spcAft>
                  <a:spcPts val="600"/>
                </a:spcAft>
              </a:pPr>
              <a:r>
                <a:rPr lang="zh-CN" altLang="en-US">
                  <a:latin typeface="楷体" pitchFamily="49" charset="-122"/>
                  <a:ea typeface="楷体" pitchFamily="49" charset="-122"/>
                </a:rPr>
                <a:t>置换：等价相易</a:t>
              </a:r>
            </a:p>
          </p:txBody>
        </p:sp>
        <p:sp>
          <p:nvSpPr>
            <p:cNvPr id="78858" name="矩形: 圆角 6"/>
            <p:cNvSpPr>
              <a:spLocks noChangeArrowheads="1"/>
            </p:cNvSpPr>
            <p:nvPr/>
          </p:nvSpPr>
          <p:spPr bwMode="auto">
            <a:xfrm>
              <a:off x="4942673" y="2564904"/>
              <a:ext cx="3242592" cy="432048"/>
            </a:xfrm>
            <a:prstGeom prst="roundRect">
              <a:avLst>
                <a:gd name="adj" fmla="val 16667"/>
              </a:avLst>
            </a:prstGeom>
            <a:solidFill>
              <a:srgbClr val="FFD5AB"/>
            </a:solidFill>
            <a:ln w="9525" algn="ctr">
              <a:solidFill>
                <a:schemeClr val="bg1"/>
              </a:solidFill>
              <a:round/>
              <a:headEnd/>
              <a:tailEnd type="triangle" w="med" len="med"/>
            </a:ln>
          </p:spPr>
          <p:txBody>
            <a:bodyPr lIns="0" tIns="0" rIns="0" bIns="0"/>
            <a:lstStyle/>
            <a:p>
              <a:pPr algn="ctr">
                <a:spcBef>
                  <a:spcPct val="20000"/>
                </a:spcBef>
                <a:spcAft>
                  <a:spcPts val="600"/>
                </a:spcAft>
              </a:pPr>
              <a:r>
                <a:rPr lang="zh-CN" altLang="en-US">
                  <a:latin typeface="楷体" pitchFamily="49" charset="-122"/>
                  <a:ea typeface="楷体" pitchFamily="49" charset="-122"/>
                </a:rPr>
                <a:t>代入规则与置换的区别</a:t>
              </a:r>
            </a:p>
          </p:txBody>
        </p:sp>
        <p:sp>
          <p:nvSpPr>
            <p:cNvPr id="78859" name="任意多边形: 形状 7"/>
            <p:cNvSpPr>
              <a:spLocks/>
            </p:cNvSpPr>
            <p:nvPr/>
          </p:nvSpPr>
          <p:spPr bwMode="auto">
            <a:xfrm>
              <a:off x="7921256" y="2775098"/>
              <a:ext cx="765544" cy="2551814"/>
            </a:xfrm>
            <a:custGeom>
              <a:avLst/>
              <a:gdLst>
                <a:gd name="T0" fmla="*/ 265814 w 765544"/>
                <a:gd name="T1" fmla="*/ 0 h 2551814"/>
                <a:gd name="T2" fmla="*/ 765544 w 765544"/>
                <a:gd name="T3" fmla="*/ 0 h 2551814"/>
                <a:gd name="T4" fmla="*/ 765544 w 765544"/>
                <a:gd name="T5" fmla="*/ 2551814 h 2551814"/>
                <a:gd name="T6" fmla="*/ 0 w 765544"/>
                <a:gd name="T7" fmla="*/ 2551814 h 2551814"/>
                <a:gd name="T8" fmla="*/ 0 60000 65536"/>
                <a:gd name="T9" fmla="*/ 0 60000 65536"/>
                <a:gd name="T10" fmla="*/ 0 60000 65536"/>
                <a:gd name="T11" fmla="*/ 0 60000 65536"/>
                <a:gd name="T12" fmla="*/ 0 w 765544"/>
                <a:gd name="T13" fmla="*/ 0 h 2551814"/>
                <a:gd name="T14" fmla="*/ 765544 w 765544"/>
                <a:gd name="T15" fmla="*/ 2551814 h 2551814"/>
              </a:gdLst>
              <a:ahLst/>
              <a:cxnLst>
                <a:cxn ang="T8">
                  <a:pos x="T0" y="T1"/>
                </a:cxn>
                <a:cxn ang="T9">
                  <a:pos x="T2" y="T3"/>
                </a:cxn>
                <a:cxn ang="T10">
                  <a:pos x="T4" y="T5"/>
                </a:cxn>
                <a:cxn ang="T11">
                  <a:pos x="T6" y="T7"/>
                </a:cxn>
              </a:cxnLst>
              <a:rect l="T12" t="T13" r="T14" b="T15"/>
              <a:pathLst>
                <a:path w="765544" h="2551814">
                  <a:moveTo>
                    <a:pt x="265814" y="0"/>
                  </a:moveTo>
                  <a:lnTo>
                    <a:pt x="765544" y="0"/>
                  </a:lnTo>
                  <a:lnTo>
                    <a:pt x="765544" y="2551814"/>
                  </a:lnTo>
                  <a:lnTo>
                    <a:pt x="0" y="2551814"/>
                  </a:lnTo>
                </a:path>
              </a:pathLst>
            </a:custGeom>
            <a:noFill/>
            <a:ln w="9525" cap="flat" cmpd="sng" algn="ctr">
              <a:solidFill>
                <a:schemeClr val="bg1"/>
              </a:solidFill>
              <a:prstDash val="solid"/>
              <a:round/>
              <a:headEnd type="none" w="med" len="med"/>
              <a:tailEnd type="triangle" w="med" len="med"/>
            </a:ln>
          </p:spPr>
          <p:txBody>
            <a:bodyPr wrap="none" lIns="0" tIns="0" rIns="0" bIns="0">
              <a:spAutoFit/>
            </a:bodyPr>
            <a:lstStyle/>
            <a:p>
              <a:endParaRPr lang="zh-CN" altLang="en-US"/>
            </a:p>
          </p:txBody>
        </p:sp>
      </p:grpSp>
      <p:grpSp>
        <p:nvGrpSpPr>
          <p:cNvPr id="78853" name="组合 8"/>
          <p:cNvGrpSpPr>
            <a:grpSpLocks/>
          </p:cNvGrpSpPr>
          <p:nvPr/>
        </p:nvGrpSpPr>
        <p:grpSpPr bwMode="auto">
          <a:xfrm>
            <a:off x="4932363" y="2565400"/>
            <a:ext cx="3744912" cy="3309938"/>
            <a:chOff x="4942673" y="2564904"/>
            <a:chExt cx="3744127" cy="3310500"/>
          </a:xfrm>
        </p:grpSpPr>
        <p:sp>
          <p:nvSpPr>
            <p:cNvPr id="78854" name="矩形: 圆角 5"/>
            <p:cNvSpPr>
              <a:spLocks noChangeArrowheads="1"/>
            </p:cNvSpPr>
            <p:nvPr/>
          </p:nvSpPr>
          <p:spPr bwMode="auto">
            <a:xfrm>
              <a:off x="5580112" y="4869160"/>
              <a:ext cx="2340843" cy="1006244"/>
            </a:xfrm>
            <a:prstGeom prst="roundRect">
              <a:avLst>
                <a:gd name="adj" fmla="val 16667"/>
              </a:avLst>
            </a:prstGeom>
            <a:solidFill>
              <a:srgbClr val="FFD5AB"/>
            </a:solidFill>
            <a:ln w="9525" algn="ctr">
              <a:solidFill>
                <a:schemeClr val="bg1"/>
              </a:solidFill>
              <a:round/>
              <a:headEnd/>
              <a:tailEnd type="triangle" w="med" len="med"/>
            </a:ln>
          </p:spPr>
          <p:txBody>
            <a:bodyPr wrap="none" lIns="0" tIns="0" rIns="0" bIns="0"/>
            <a:lstStyle/>
            <a:p>
              <a:pPr marL="342900" indent="-342900" algn="ctr">
                <a:spcBef>
                  <a:spcPct val="20000"/>
                </a:spcBef>
                <a:spcAft>
                  <a:spcPts val="600"/>
                </a:spcAft>
              </a:pPr>
              <a:r>
                <a:rPr lang="zh-CN" altLang="en-US">
                  <a:latin typeface="楷体" pitchFamily="49" charset="-122"/>
                  <a:ea typeface="楷体" pitchFamily="49" charset="-122"/>
                </a:rPr>
                <a:t>代入：永真保持</a:t>
              </a:r>
              <a:endParaRPr lang="en-US" altLang="zh-CN">
                <a:latin typeface="楷体" pitchFamily="49" charset="-122"/>
                <a:ea typeface="楷体" pitchFamily="49" charset="-122"/>
              </a:endParaRPr>
            </a:p>
            <a:p>
              <a:pPr marL="342900" indent="-342900" algn="ctr">
                <a:spcBef>
                  <a:spcPct val="20000"/>
                </a:spcBef>
                <a:spcAft>
                  <a:spcPts val="600"/>
                </a:spcAft>
              </a:pPr>
              <a:r>
                <a:rPr lang="zh-CN" altLang="en-US">
                  <a:latin typeface="楷体" pitchFamily="49" charset="-122"/>
                  <a:ea typeface="楷体" pitchFamily="49" charset="-122"/>
                </a:rPr>
                <a:t>置换：等价相易</a:t>
              </a:r>
            </a:p>
          </p:txBody>
        </p:sp>
        <p:sp>
          <p:nvSpPr>
            <p:cNvPr id="78855" name="矩形: 圆角 6"/>
            <p:cNvSpPr>
              <a:spLocks noChangeArrowheads="1"/>
            </p:cNvSpPr>
            <p:nvPr/>
          </p:nvSpPr>
          <p:spPr bwMode="auto">
            <a:xfrm>
              <a:off x="4942673" y="2564904"/>
              <a:ext cx="3242592" cy="432048"/>
            </a:xfrm>
            <a:prstGeom prst="roundRect">
              <a:avLst>
                <a:gd name="adj" fmla="val 16667"/>
              </a:avLst>
            </a:prstGeom>
            <a:solidFill>
              <a:srgbClr val="FFD5AB"/>
            </a:solidFill>
            <a:ln w="9525" algn="ctr">
              <a:solidFill>
                <a:schemeClr val="bg1"/>
              </a:solidFill>
              <a:round/>
              <a:headEnd/>
              <a:tailEnd type="triangle" w="med" len="med"/>
            </a:ln>
          </p:spPr>
          <p:txBody>
            <a:bodyPr lIns="0" tIns="0" rIns="0" bIns="0"/>
            <a:lstStyle/>
            <a:p>
              <a:pPr algn="ctr">
                <a:spcBef>
                  <a:spcPct val="20000"/>
                </a:spcBef>
                <a:spcAft>
                  <a:spcPts val="600"/>
                </a:spcAft>
              </a:pPr>
              <a:r>
                <a:rPr lang="zh-CN" altLang="en-US">
                  <a:latin typeface="楷体" pitchFamily="49" charset="-122"/>
                  <a:ea typeface="楷体" pitchFamily="49" charset="-122"/>
                </a:rPr>
                <a:t>代入规则与置换的区别</a:t>
              </a:r>
            </a:p>
          </p:txBody>
        </p:sp>
        <p:sp>
          <p:nvSpPr>
            <p:cNvPr id="78856" name="任意多边形: 形状 7"/>
            <p:cNvSpPr>
              <a:spLocks/>
            </p:cNvSpPr>
            <p:nvPr/>
          </p:nvSpPr>
          <p:spPr bwMode="auto">
            <a:xfrm>
              <a:off x="7921256" y="2775098"/>
              <a:ext cx="765544" cy="2551814"/>
            </a:xfrm>
            <a:custGeom>
              <a:avLst/>
              <a:gdLst>
                <a:gd name="T0" fmla="*/ 265814 w 765544"/>
                <a:gd name="T1" fmla="*/ 0 h 2551814"/>
                <a:gd name="T2" fmla="*/ 765544 w 765544"/>
                <a:gd name="T3" fmla="*/ 0 h 2551814"/>
                <a:gd name="T4" fmla="*/ 765544 w 765544"/>
                <a:gd name="T5" fmla="*/ 2551814 h 2551814"/>
                <a:gd name="T6" fmla="*/ 0 w 765544"/>
                <a:gd name="T7" fmla="*/ 2551814 h 2551814"/>
                <a:gd name="T8" fmla="*/ 0 60000 65536"/>
                <a:gd name="T9" fmla="*/ 0 60000 65536"/>
                <a:gd name="T10" fmla="*/ 0 60000 65536"/>
                <a:gd name="T11" fmla="*/ 0 60000 65536"/>
                <a:gd name="T12" fmla="*/ 0 w 765544"/>
                <a:gd name="T13" fmla="*/ 0 h 2551814"/>
                <a:gd name="T14" fmla="*/ 765544 w 765544"/>
                <a:gd name="T15" fmla="*/ 2551814 h 2551814"/>
              </a:gdLst>
              <a:ahLst/>
              <a:cxnLst>
                <a:cxn ang="T8">
                  <a:pos x="T0" y="T1"/>
                </a:cxn>
                <a:cxn ang="T9">
                  <a:pos x="T2" y="T3"/>
                </a:cxn>
                <a:cxn ang="T10">
                  <a:pos x="T4" y="T5"/>
                </a:cxn>
                <a:cxn ang="T11">
                  <a:pos x="T6" y="T7"/>
                </a:cxn>
              </a:cxnLst>
              <a:rect l="T12" t="T13" r="T14" b="T15"/>
              <a:pathLst>
                <a:path w="765544" h="2551814">
                  <a:moveTo>
                    <a:pt x="265814" y="0"/>
                  </a:moveTo>
                  <a:lnTo>
                    <a:pt x="765544" y="0"/>
                  </a:lnTo>
                  <a:lnTo>
                    <a:pt x="765544" y="2551814"/>
                  </a:lnTo>
                  <a:lnTo>
                    <a:pt x="0" y="2551814"/>
                  </a:lnTo>
                </a:path>
              </a:pathLst>
            </a:custGeom>
            <a:noFill/>
            <a:ln w="9525" cap="flat" cmpd="sng" algn="ctr">
              <a:solidFill>
                <a:schemeClr val="bg1"/>
              </a:solidFill>
              <a:prstDash val="solid"/>
              <a:round/>
              <a:headEnd type="none" w="med" len="med"/>
              <a:tailEnd type="triangle" w="med" len="med"/>
            </a:ln>
          </p:spPr>
          <p:txBody>
            <a:bodyPr wrap="none" lIns="0" tIns="0" rIns="0" bIns="0">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标题 1"/>
          <p:cNvSpPr>
            <a:spLocks noGrp="1"/>
          </p:cNvSpPr>
          <p:nvPr>
            <p:ph type="title"/>
          </p:nvPr>
        </p:nvSpPr>
        <p:spPr>
          <a:xfrm>
            <a:off x="684213" y="333375"/>
            <a:ext cx="7772400" cy="647700"/>
          </a:xfrm>
        </p:spPr>
        <p:txBody>
          <a:bodyPr/>
          <a:lstStyle/>
          <a:p>
            <a:r>
              <a:rPr lang="zh-CN" altLang="en-US" smtClean="0"/>
              <a:t>等值演算</a:t>
            </a:r>
          </a:p>
        </p:txBody>
      </p:sp>
      <p:sp>
        <p:nvSpPr>
          <p:cNvPr id="3" name="内容占位符 2"/>
          <p:cNvSpPr>
            <a:spLocks noGrp="1"/>
          </p:cNvSpPr>
          <p:nvPr>
            <p:ph idx="1"/>
          </p:nvPr>
        </p:nvSpPr>
        <p:spPr>
          <a:xfrm>
            <a:off x="468313" y="1412875"/>
            <a:ext cx="8207375" cy="4608513"/>
          </a:xfrm>
        </p:spPr>
        <p:txBody>
          <a:bodyPr/>
          <a:lstStyle/>
          <a:p>
            <a:pPr marL="609600" indent="-609600">
              <a:spcBef>
                <a:spcPct val="0"/>
              </a:spcBef>
              <a:spcAft>
                <a:spcPts val="1800"/>
              </a:spcAft>
            </a:pPr>
            <a:r>
              <a:rPr lang="zh-CN" altLang="en-US" smtClean="0"/>
              <a:t>验证命题公式等值（永真蕴含）常用的方法有：真值表法、蕴含法、公式法（直接证法）等。</a:t>
            </a:r>
            <a:endParaRPr lang="en-US" altLang="zh-CN" smtClean="0"/>
          </a:p>
          <a:p>
            <a:pPr marL="609600" indent="-609600">
              <a:spcBef>
                <a:spcPct val="0"/>
              </a:spcBef>
              <a:buSzTx/>
              <a:buFont typeface="Times New Roman" pitchFamily="18" charset="0"/>
              <a:buAutoNum type="arabicPeriod"/>
            </a:pPr>
            <a:r>
              <a:rPr lang="zh-CN" altLang="en-US" smtClean="0">
                <a:solidFill>
                  <a:srgbClr val="C00000"/>
                </a:solidFill>
              </a:rPr>
              <a:t>真值表法：</a:t>
            </a:r>
            <a:endParaRPr lang="en-US" altLang="zh-CN" smtClean="0">
              <a:solidFill>
                <a:srgbClr val="C00000"/>
              </a:solidFill>
            </a:endParaRPr>
          </a:p>
          <a:p>
            <a:pPr marL="990600" lvl="1" indent="-533400">
              <a:spcBef>
                <a:spcPct val="0"/>
              </a:spcBef>
            </a:pPr>
            <a:r>
              <a:rPr lang="zh-CN" altLang="en-US" smtClean="0"/>
              <a:t>例：证明</a:t>
            </a:r>
            <a:r>
              <a:rPr lang="en-US" altLang="zh-CN" smtClean="0"/>
              <a:t>A</a:t>
            </a:r>
            <a:r>
              <a:rPr lang="en-US" altLang="zh-CN" smtClean="0">
                <a:sym typeface="Symbol" pitchFamily="18" charset="2"/>
              </a:rPr>
              <a:t>B(AB)</a:t>
            </a:r>
            <a:r>
              <a:rPr lang="el-GR" altLang="zh-CN" smtClean="0"/>
              <a:t>∧</a:t>
            </a:r>
            <a:r>
              <a:rPr lang="en-US" altLang="zh-CN" smtClean="0">
                <a:sym typeface="Symbol" pitchFamily="18" charset="2"/>
              </a:rPr>
              <a:t>(BA)</a:t>
            </a:r>
          </a:p>
          <a:p>
            <a:pPr marL="609600" indent="-609600">
              <a:spcBef>
                <a:spcPct val="0"/>
              </a:spcBef>
              <a:buSzTx/>
              <a:buFont typeface="Times New Roman" pitchFamily="18" charset="0"/>
              <a:buAutoNum type="arabicPeriod" startAt="2"/>
            </a:pPr>
            <a:r>
              <a:rPr lang="zh-CN" altLang="en-US" smtClean="0">
                <a:solidFill>
                  <a:srgbClr val="C00000"/>
                </a:solidFill>
              </a:rPr>
              <a:t>蕴含法：</a:t>
            </a:r>
          </a:p>
          <a:p>
            <a:pPr marL="990600" lvl="1" indent="-533400">
              <a:spcBef>
                <a:spcPct val="0"/>
              </a:spcBef>
              <a:spcAft>
                <a:spcPts val="3600"/>
              </a:spcAft>
            </a:pPr>
            <a:r>
              <a:rPr lang="en-US" altLang="zh-CN" smtClean="0"/>
              <a:t>A</a:t>
            </a:r>
            <a:r>
              <a:rPr lang="en-US" altLang="zh-CN" smtClean="0">
                <a:sym typeface="Symbol" pitchFamily="18" charset="2"/>
              </a:rPr>
              <a:t></a:t>
            </a:r>
            <a:r>
              <a:rPr lang="en-US" altLang="zh-CN" smtClean="0"/>
              <a:t>B</a:t>
            </a:r>
            <a:r>
              <a:rPr lang="zh-CN" altLang="en-US" smtClean="0"/>
              <a:t>当且仅当</a:t>
            </a:r>
            <a:r>
              <a:rPr lang="en-US" altLang="zh-CN" smtClean="0">
                <a:sym typeface="Symbol" pitchFamily="18" charset="2"/>
              </a:rPr>
              <a:t>AB</a:t>
            </a:r>
            <a:r>
              <a:rPr lang="zh-CN" altLang="en-US" smtClean="0">
                <a:sym typeface="Symbol" pitchFamily="18" charset="2"/>
              </a:rPr>
              <a:t>且</a:t>
            </a:r>
            <a:r>
              <a:rPr lang="en-US" altLang="zh-CN" smtClean="0">
                <a:sym typeface="Symbol" pitchFamily="18" charset="2"/>
              </a:rPr>
              <a:t>BA</a:t>
            </a:r>
          </a:p>
          <a:p>
            <a:pPr marL="609600" indent="-609600">
              <a:spcBef>
                <a:spcPct val="0"/>
              </a:spcBef>
              <a:buSzTx/>
              <a:buFont typeface="Times New Roman" pitchFamily="18" charset="0"/>
              <a:buAutoNum type="arabicPeriod" startAt="3"/>
            </a:pPr>
            <a:r>
              <a:rPr lang="zh-CN" altLang="en-US" smtClean="0">
                <a:solidFill>
                  <a:srgbClr val="C00000"/>
                </a:solidFill>
                <a:sym typeface="Symbol" pitchFamily="18" charset="2"/>
              </a:rPr>
              <a:t>公式演算法（等价变换）</a:t>
            </a:r>
            <a:endParaRPr lang="en-US" altLang="zh-CN" smtClean="0">
              <a:solidFill>
                <a:srgbClr val="C00000"/>
              </a:solidFill>
              <a:sym typeface="Symbol" pitchFamily="18" charset="2"/>
            </a:endParaRPr>
          </a:p>
          <a:p>
            <a:pPr marL="990600" lvl="1" indent="-533400">
              <a:spcBef>
                <a:spcPct val="0"/>
              </a:spcBef>
              <a:spcAft>
                <a:spcPts val="4200"/>
              </a:spcAft>
            </a:pPr>
            <a:r>
              <a:rPr lang="zh-CN" altLang="en-US" smtClean="0">
                <a:sym typeface="Symbol" pitchFamily="18" charset="2"/>
              </a:rPr>
              <a:t>常用（基本）的等值演算规则有</a:t>
            </a:r>
            <a:r>
              <a:rPr lang="en-US" altLang="zh-CN" smtClean="0">
                <a:solidFill>
                  <a:srgbClr val="FF0000"/>
                </a:solidFill>
                <a:sym typeface="Symbol" pitchFamily="18" charset="2"/>
              </a:rPr>
              <a:t>24</a:t>
            </a:r>
            <a:r>
              <a:rPr lang="zh-CN" altLang="en-US" smtClean="0">
                <a:sym typeface="Symbol" pitchFamily="18" charset="2"/>
              </a:rPr>
              <a:t>个，见</a:t>
            </a:r>
            <a:r>
              <a:rPr lang="en-US" altLang="zh-CN" smtClean="0">
                <a:sym typeface="Symbol" pitchFamily="18" charset="2"/>
              </a:rPr>
              <a:t> </a:t>
            </a:r>
            <a:r>
              <a:rPr lang="zh-CN" altLang="en-US" smtClean="0">
                <a:sym typeface="Symbol" pitchFamily="18" charset="2"/>
              </a:rPr>
              <a:t>（</a:t>
            </a:r>
            <a:r>
              <a:rPr lang="zh-CN" altLang="en-US" smtClean="0">
                <a:solidFill>
                  <a:srgbClr val="CC0099"/>
                </a:solidFill>
                <a:sym typeface="Symbol" pitchFamily="18" charset="2"/>
              </a:rPr>
              <a:t>表</a:t>
            </a:r>
            <a:r>
              <a:rPr lang="en-US" altLang="zh-CN" smtClean="0">
                <a:solidFill>
                  <a:srgbClr val="CC0099"/>
                </a:solidFill>
                <a:sym typeface="Symbol" pitchFamily="18" charset="2"/>
              </a:rPr>
              <a:t>1.2-1</a:t>
            </a:r>
            <a:r>
              <a:rPr lang="zh-CN" altLang="en-US" smtClean="0">
                <a:sym typeface="Symbol" pitchFamily="18" charset="2"/>
              </a:rPr>
              <a:t>）。</a:t>
            </a:r>
            <a:endParaRPr lang="en-US" altLang="zh-CN" smtClean="0">
              <a:sym typeface="Symbol" pitchFamily="18" charset="2"/>
            </a:endParaRPr>
          </a:p>
          <a:p>
            <a:pPr marL="990600" lvl="1" indent="-533400">
              <a:spcBef>
                <a:spcPct val="0"/>
              </a:spcBef>
              <a:spcAft>
                <a:spcPts val="3600"/>
              </a:spcAft>
            </a:pPr>
            <a:endParaRPr lang="en-US" altLang="zh-CN" smtClean="0">
              <a:sym typeface="Symbol" pitchFamily="18" charset="2"/>
            </a:endParaRPr>
          </a:p>
          <a:p>
            <a:pPr marL="609600" indent="-609600">
              <a:spcBef>
                <a:spcPct val="0"/>
              </a:spcBef>
              <a:buSzTx/>
              <a:buFont typeface="Times New Roman" pitchFamily="18" charset="0"/>
              <a:buAutoNum type="arabicPeriod" startAt="2"/>
            </a:pPr>
            <a:endParaRPr lang="zh-CN" altLang="en-US" smtClean="0">
              <a:solidFill>
                <a:srgbClr val="C00000"/>
              </a:solidFill>
            </a:endParaRPr>
          </a:p>
        </p:txBody>
      </p:sp>
      <p:sp>
        <p:nvSpPr>
          <p:cNvPr id="5" name="灯片编号占位符 4"/>
          <p:cNvSpPr>
            <a:spLocks noGrp="1"/>
          </p:cNvSpPr>
          <p:nvPr>
            <p:ph type="sldNum" sz="quarter" idx="12"/>
          </p:nvPr>
        </p:nvSpPr>
        <p:spPr/>
        <p:txBody>
          <a:bodyPr/>
          <a:lstStyle/>
          <a:p>
            <a:pPr>
              <a:defRPr/>
            </a:pPr>
            <a:fld id="{B23E324B-3FA5-4DB6-9D72-10320314F05E}" type="slidenum">
              <a:rPr lang="en-US" altLang="zh-CN"/>
              <a:pPr>
                <a:defRPr/>
              </a:pPr>
              <a:t>51</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标题 1"/>
          <p:cNvSpPr>
            <a:spLocks noGrp="1"/>
          </p:cNvSpPr>
          <p:nvPr>
            <p:ph type="title"/>
          </p:nvPr>
        </p:nvSpPr>
        <p:spPr>
          <a:xfrm>
            <a:off x="684213" y="333375"/>
            <a:ext cx="7772400" cy="647700"/>
          </a:xfrm>
        </p:spPr>
        <p:txBody>
          <a:bodyPr/>
          <a:lstStyle/>
          <a:p>
            <a:r>
              <a:rPr lang="zh-CN" altLang="en-US" smtClean="0"/>
              <a:t>等值演算（续）</a:t>
            </a:r>
          </a:p>
        </p:txBody>
      </p:sp>
      <p:sp>
        <p:nvSpPr>
          <p:cNvPr id="3" name="内容占位符 2"/>
          <p:cNvSpPr>
            <a:spLocks noGrp="1"/>
          </p:cNvSpPr>
          <p:nvPr>
            <p:ph idx="1"/>
          </p:nvPr>
        </p:nvSpPr>
        <p:spPr>
          <a:xfrm>
            <a:off x="468313" y="1268413"/>
            <a:ext cx="8207375" cy="4897437"/>
          </a:xfrm>
        </p:spPr>
        <p:txBody>
          <a:bodyPr/>
          <a:lstStyle/>
          <a:p>
            <a:pPr>
              <a:spcBef>
                <a:spcPct val="0"/>
              </a:spcBef>
              <a:spcAft>
                <a:spcPts val="1800"/>
              </a:spcAft>
            </a:pPr>
            <a:r>
              <a:rPr lang="zh-CN" altLang="en-US" smtClean="0">
                <a:sym typeface="Symbol" pitchFamily="18" charset="2"/>
              </a:rPr>
              <a:t>等值和蕴含的</a:t>
            </a:r>
            <a:r>
              <a:rPr lang="zh-CN" altLang="en-US" smtClean="0">
                <a:solidFill>
                  <a:srgbClr val="FF0000"/>
                </a:solidFill>
                <a:sym typeface="Symbol" pitchFamily="18" charset="2"/>
              </a:rPr>
              <a:t>区别</a:t>
            </a:r>
            <a:r>
              <a:rPr lang="zh-CN" altLang="en-US" smtClean="0">
                <a:sym typeface="Symbol" pitchFamily="18" charset="2"/>
              </a:rPr>
              <a:t>：</a:t>
            </a:r>
            <a:endParaRPr lang="en-US" altLang="zh-CN" smtClean="0">
              <a:sym typeface="Symbol" pitchFamily="18" charset="2"/>
            </a:endParaRPr>
          </a:p>
          <a:p>
            <a:pPr lvl="1">
              <a:spcBef>
                <a:spcPct val="0"/>
              </a:spcBef>
            </a:pPr>
            <a:r>
              <a:rPr lang="zh-CN" altLang="en-US" smtClean="0">
                <a:sym typeface="Symbol" pitchFamily="18" charset="2"/>
              </a:rPr>
              <a:t>等值：双向（充要条件）</a:t>
            </a:r>
            <a:endParaRPr lang="en-US" altLang="zh-CN" smtClean="0">
              <a:sym typeface="Symbol" pitchFamily="18" charset="2"/>
            </a:endParaRPr>
          </a:p>
          <a:p>
            <a:pPr lvl="1">
              <a:spcBef>
                <a:spcPct val="0"/>
              </a:spcBef>
            </a:pPr>
            <a:r>
              <a:rPr lang="zh-CN" altLang="en-US" smtClean="0">
                <a:sym typeface="Symbol" pitchFamily="18" charset="2"/>
              </a:rPr>
              <a:t>蕴含：单向（充分条件真</a:t>
            </a:r>
            <a:r>
              <a:rPr lang="en-US" altLang="zh-CN" smtClean="0">
                <a:sym typeface="Symbol" pitchFamily="18" charset="2"/>
              </a:rPr>
              <a:t></a:t>
            </a:r>
            <a:r>
              <a:rPr lang="zh-CN" altLang="en-US" smtClean="0">
                <a:sym typeface="Symbol" pitchFamily="18" charset="2"/>
              </a:rPr>
              <a:t>必要条件真）</a:t>
            </a:r>
            <a:endParaRPr lang="en-US" altLang="zh-CN" smtClean="0">
              <a:sym typeface="Symbol" pitchFamily="18" charset="2"/>
            </a:endParaRPr>
          </a:p>
        </p:txBody>
      </p:sp>
      <p:sp>
        <p:nvSpPr>
          <p:cNvPr id="5" name="灯片编号占位符 4"/>
          <p:cNvSpPr>
            <a:spLocks noGrp="1"/>
          </p:cNvSpPr>
          <p:nvPr>
            <p:ph type="sldNum" sz="quarter" idx="12"/>
          </p:nvPr>
        </p:nvSpPr>
        <p:spPr/>
        <p:txBody>
          <a:bodyPr/>
          <a:lstStyle/>
          <a:p>
            <a:pPr>
              <a:defRPr/>
            </a:pPr>
            <a:fld id="{80E825AA-8442-434D-8979-E780679E734B}" type="slidenum">
              <a:rPr lang="en-US" altLang="zh-CN"/>
              <a:pPr>
                <a:defRPr/>
              </a:pPr>
              <a:t>52</a:t>
            </a:fld>
            <a:endParaRPr lang="en-US" altLang="zh-CN" dirty="0"/>
          </a:p>
        </p:txBody>
      </p:sp>
      <p:grpSp>
        <p:nvGrpSpPr>
          <p:cNvPr id="6" name="组合 5"/>
          <p:cNvGrpSpPr>
            <a:grpSpLocks noChangeAspect="1"/>
          </p:cNvGrpSpPr>
          <p:nvPr/>
        </p:nvGrpSpPr>
        <p:grpSpPr bwMode="auto">
          <a:xfrm>
            <a:off x="6804025" y="2924175"/>
            <a:ext cx="1079500" cy="1063625"/>
            <a:chOff x="30163" y="2300288"/>
            <a:chExt cx="1353142" cy="1332966"/>
          </a:xfrm>
        </p:grpSpPr>
        <p:pic>
          <p:nvPicPr>
            <p:cNvPr id="80901" name="Picture 5"/>
            <p:cNvPicPr>
              <a:picLocks noChangeAspect="1" noChangeArrowheads="1"/>
            </p:cNvPicPr>
            <p:nvPr/>
          </p:nvPicPr>
          <p:blipFill>
            <a:blip r:embed="rId2"/>
            <a:srcRect/>
            <a:stretch>
              <a:fillRect/>
            </a:stretch>
          </p:blipFill>
          <p:spPr bwMode="auto">
            <a:xfrm>
              <a:off x="30163" y="2300288"/>
              <a:ext cx="1268412" cy="973137"/>
            </a:xfrm>
            <a:prstGeom prst="rect">
              <a:avLst/>
            </a:prstGeom>
            <a:noFill/>
            <a:ln w="9525">
              <a:noFill/>
              <a:miter lim="800000"/>
              <a:headEnd/>
              <a:tailEnd/>
            </a:ln>
          </p:spPr>
        </p:pic>
        <p:sp>
          <p:nvSpPr>
            <p:cNvPr id="8" name="矩形 7"/>
            <p:cNvSpPr/>
            <p:nvPr/>
          </p:nvSpPr>
          <p:spPr>
            <a:xfrm>
              <a:off x="56033" y="3255249"/>
              <a:ext cx="1327272" cy="3780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20000"/>
                </a:spcBef>
                <a:defRPr/>
              </a:pPr>
              <a:r>
                <a:rPr lang="zh-CN" altLang="en-US" sz="2000" dirty="0">
                  <a:solidFill>
                    <a:srgbClr val="CC0099"/>
                  </a:solidFill>
                  <a:latin typeface="楷体" pitchFamily="49" charset="-122"/>
                  <a:ea typeface="楷体" pitchFamily="49" charset="-122"/>
                </a:rPr>
                <a:t>第</a:t>
              </a:r>
              <a:r>
                <a:rPr lang="en-US" altLang="zh-CN" sz="2000" dirty="0">
                  <a:solidFill>
                    <a:srgbClr val="CC0099"/>
                  </a:solidFill>
                  <a:latin typeface="楷体" pitchFamily="49" charset="-122"/>
                  <a:ea typeface="楷体" pitchFamily="49" charset="-122"/>
                </a:rPr>
                <a:t>9</a:t>
              </a:r>
              <a:r>
                <a:rPr lang="zh-CN" altLang="en-US" sz="2000" dirty="0">
                  <a:solidFill>
                    <a:srgbClr val="CC0099"/>
                  </a:solidFill>
                  <a:latin typeface="楷体" pitchFamily="49" charset="-122"/>
                  <a:ea typeface="楷体" pitchFamily="49" charset="-122"/>
                </a:rPr>
                <a:t>页</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标题 1"/>
          <p:cNvSpPr>
            <a:spLocks noGrp="1"/>
          </p:cNvSpPr>
          <p:nvPr>
            <p:ph type="title"/>
          </p:nvPr>
        </p:nvSpPr>
        <p:spPr>
          <a:xfrm>
            <a:off x="684213" y="333375"/>
            <a:ext cx="7772400" cy="647700"/>
          </a:xfrm>
        </p:spPr>
        <p:txBody>
          <a:bodyPr/>
          <a:lstStyle/>
          <a:p>
            <a:r>
              <a:rPr lang="zh-CN" altLang="en-US" smtClean="0"/>
              <a:t>例题</a:t>
            </a:r>
          </a:p>
        </p:txBody>
      </p:sp>
      <p:sp>
        <p:nvSpPr>
          <p:cNvPr id="81922" name="内容占位符 2"/>
          <p:cNvSpPr>
            <a:spLocks noGrp="1"/>
          </p:cNvSpPr>
          <p:nvPr>
            <p:ph idx="1"/>
          </p:nvPr>
        </p:nvSpPr>
        <p:spPr>
          <a:xfrm>
            <a:off x="468313" y="1412875"/>
            <a:ext cx="8207375" cy="4445000"/>
          </a:xfrm>
        </p:spPr>
        <p:txBody>
          <a:bodyPr/>
          <a:lstStyle/>
          <a:p>
            <a:r>
              <a:rPr lang="zh-CN" altLang="en-US" smtClean="0">
                <a:solidFill>
                  <a:schemeClr val="bg1"/>
                </a:solidFill>
              </a:rPr>
              <a:t>请证明：</a:t>
            </a:r>
            <a:r>
              <a:rPr lang="en-US" altLang="zh-CN" smtClean="0">
                <a:solidFill>
                  <a:schemeClr val="bg1"/>
                </a:solidFill>
              </a:rPr>
              <a:t>p</a:t>
            </a:r>
            <a:r>
              <a:rPr lang="en-US" altLang="zh-CN" smtClean="0">
                <a:solidFill>
                  <a:schemeClr val="bg1"/>
                </a:solidFill>
                <a:sym typeface="Symbol" pitchFamily="18" charset="2"/>
              </a:rPr>
              <a:t></a:t>
            </a:r>
            <a:r>
              <a:rPr lang="en-US" altLang="zh-CN" smtClean="0">
                <a:solidFill>
                  <a:schemeClr val="bg1"/>
                </a:solidFill>
              </a:rPr>
              <a:t>(q</a:t>
            </a:r>
            <a:r>
              <a:rPr lang="en-US" altLang="zh-CN" smtClean="0">
                <a:solidFill>
                  <a:schemeClr val="bg1"/>
                </a:solidFill>
                <a:sym typeface="Symbol" pitchFamily="18" charset="2"/>
              </a:rPr>
              <a:t></a:t>
            </a:r>
            <a:r>
              <a:rPr lang="en-US" altLang="zh-CN" smtClean="0">
                <a:solidFill>
                  <a:schemeClr val="bg1"/>
                </a:solidFill>
              </a:rPr>
              <a:t>r)</a:t>
            </a:r>
            <a:r>
              <a:rPr lang="en-US" altLang="zh-CN" smtClean="0">
                <a:solidFill>
                  <a:schemeClr val="bg1"/>
                </a:solidFill>
                <a:sym typeface="Symbol" pitchFamily="18" charset="2"/>
              </a:rPr>
              <a:t></a:t>
            </a:r>
            <a:r>
              <a:rPr lang="en-US" altLang="zh-CN" smtClean="0">
                <a:solidFill>
                  <a:schemeClr val="bg1"/>
                </a:solidFill>
              </a:rPr>
              <a:t>(p</a:t>
            </a:r>
            <a:r>
              <a:rPr lang="en-US" altLang="zh-CN" smtClean="0">
                <a:solidFill>
                  <a:schemeClr val="bg1"/>
                </a:solidFill>
                <a:sym typeface="Symbol" pitchFamily="18" charset="2"/>
              </a:rPr>
              <a:t></a:t>
            </a:r>
            <a:r>
              <a:rPr lang="en-US" altLang="zh-CN" smtClean="0">
                <a:solidFill>
                  <a:schemeClr val="bg1"/>
                </a:solidFill>
              </a:rPr>
              <a:t>q)</a:t>
            </a:r>
            <a:r>
              <a:rPr lang="en-US" altLang="zh-CN" smtClean="0">
                <a:solidFill>
                  <a:schemeClr val="bg1"/>
                </a:solidFill>
                <a:sym typeface="Symbol" pitchFamily="18" charset="2"/>
              </a:rPr>
              <a:t></a:t>
            </a:r>
            <a:r>
              <a:rPr lang="en-US" altLang="zh-CN" smtClean="0">
                <a:solidFill>
                  <a:schemeClr val="bg1"/>
                </a:solidFill>
              </a:rPr>
              <a:t>r</a:t>
            </a:r>
            <a:endParaRPr lang="en-US" altLang="zh-CN" smtClean="0">
              <a:solidFill>
                <a:schemeClr val="bg1"/>
              </a:solidFill>
              <a:sym typeface="Symbol" pitchFamily="18" charset="2"/>
            </a:endParaRPr>
          </a:p>
          <a:p>
            <a:r>
              <a:rPr lang="zh-CN" altLang="en-US" smtClean="0">
                <a:solidFill>
                  <a:srgbClr val="C00000"/>
                </a:solidFill>
                <a:sym typeface="Symbol" pitchFamily="18" charset="2"/>
              </a:rPr>
              <a:t>证：</a:t>
            </a:r>
            <a:endParaRPr lang="en-US" altLang="zh-CN" smtClean="0">
              <a:solidFill>
                <a:srgbClr val="C00000"/>
              </a:solidFill>
              <a:sym typeface="Symbol" pitchFamily="18" charset="2"/>
            </a:endParaRPr>
          </a:p>
          <a:p>
            <a:pPr lvl="1">
              <a:buFont typeface="Wingdings" pitchFamily="2" charset="2"/>
              <a:buNone/>
            </a:pPr>
            <a:r>
              <a:rPr lang="en-US" altLang="zh-CN" sz="2400" smtClean="0"/>
              <a:t>p</a:t>
            </a:r>
            <a:r>
              <a:rPr lang="en-US" altLang="zh-CN" sz="2400" smtClean="0">
                <a:sym typeface="Symbol" pitchFamily="18" charset="2"/>
              </a:rPr>
              <a:t></a:t>
            </a:r>
            <a:r>
              <a:rPr lang="en-US" altLang="zh-CN" sz="2400" smtClean="0"/>
              <a:t>(q</a:t>
            </a:r>
            <a:r>
              <a:rPr lang="en-US" altLang="zh-CN" sz="2400" smtClean="0">
                <a:sym typeface="Symbol" pitchFamily="18" charset="2"/>
              </a:rPr>
              <a:t></a:t>
            </a:r>
            <a:r>
              <a:rPr lang="en-US" altLang="zh-CN" sz="2400" smtClean="0"/>
              <a:t>r)</a:t>
            </a:r>
          </a:p>
          <a:p>
            <a:pPr lvl="1">
              <a:buFont typeface="Wingdings" pitchFamily="2" charset="2"/>
              <a:buNone/>
            </a:pPr>
            <a:r>
              <a:rPr lang="en-US" altLang="zh-CN" sz="2400" smtClean="0">
                <a:sym typeface="Symbol" pitchFamily="18" charset="2"/>
              </a:rPr>
              <a:t></a:t>
            </a:r>
            <a:r>
              <a:rPr lang="zh-CN" altLang="en-US" sz="2400" smtClean="0">
                <a:sym typeface="Symbol" pitchFamily="18" charset="2"/>
              </a:rPr>
              <a:t></a:t>
            </a:r>
            <a:r>
              <a:rPr lang="en-US" altLang="zh-CN" sz="2400" smtClean="0">
                <a:sym typeface="Symbol" pitchFamily="18" charset="2"/>
              </a:rPr>
              <a:t>p(</a:t>
            </a:r>
            <a:r>
              <a:rPr lang="en-US" altLang="zh-CN" sz="2400" smtClean="0"/>
              <a:t>q</a:t>
            </a:r>
            <a:r>
              <a:rPr lang="en-US" altLang="zh-CN" sz="2400" smtClean="0">
                <a:sym typeface="Symbol" pitchFamily="18" charset="2"/>
              </a:rPr>
              <a:t></a:t>
            </a:r>
            <a:r>
              <a:rPr lang="en-US" altLang="zh-CN" sz="2400" smtClean="0"/>
              <a:t>r</a:t>
            </a:r>
            <a:r>
              <a:rPr lang="en-US" altLang="zh-CN" sz="2400" smtClean="0">
                <a:sym typeface="Symbol" pitchFamily="18" charset="2"/>
              </a:rPr>
              <a:t>)</a:t>
            </a:r>
          </a:p>
          <a:p>
            <a:pPr lvl="1">
              <a:buFont typeface="Wingdings" pitchFamily="2" charset="2"/>
              <a:buNone/>
            </a:pPr>
            <a:r>
              <a:rPr lang="en-US" altLang="zh-CN" sz="2400" smtClean="0">
                <a:sym typeface="Symbol" pitchFamily="18" charset="2"/>
              </a:rPr>
              <a:t></a:t>
            </a:r>
            <a:r>
              <a:rPr lang="zh-CN" altLang="en-US" sz="2400" smtClean="0">
                <a:sym typeface="Symbol" pitchFamily="18" charset="2"/>
              </a:rPr>
              <a:t></a:t>
            </a:r>
            <a:r>
              <a:rPr lang="en-US" altLang="zh-CN" sz="2400" smtClean="0">
                <a:sym typeface="Symbol" pitchFamily="18" charset="2"/>
              </a:rPr>
              <a:t>p(</a:t>
            </a:r>
            <a:r>
              <a:rPr lang="zh-CN" altLang="en-US" sz="2400" smtClean="0">
                <a:sym typeface="Symbol" pitchFamily="18" charset="2"/>
              </a:rPr>
              <a:t></a:t>
            </a:r>
            <a:r>
              <a:rPr lang="en-US" altLang="zh-CN" sz="2400" smtClean="0">
                <a:sym typeface="Symbol" pitchFamily="18" charset="2"/>
              </a:rPr>
              <a:t>qr)</a:t>
            </a:r>
          </a:p>
          <a:p>
            <a:pPr lvl="1">
              <a:buFont typeface="Wingdings" pitchFamily="2" charset="2"/>
              <a:buNone/>
            </a:pPr>
            <a:r>
              <a:rPr lang="en-US" altLang="zh-CN" sz="2400" smtClean="0">
                <a:sym typeface="Symbol" pitchFamily="18" charset="2"/>
              </a:rPr>
              <a:t>(</a:t>
            </a:r>
            <a:r>
              <a:rPr lang="zh-CN" altLang="en-US" sz="2400" smtClean="0">
                <a:sym typeface="Symbol" pitchFamily="18" charset="2"/>
              </a:rPr>
              <a:t></a:t>
            </a:r>
            <a:r>
              <a:rPr lang="en-US" altLang="zh-CN" sz="2400" smtClean="0">
                <a:sym typeface="Symbol" pitchFamily="18" charset="2"/>
              </a:rPr>
              <a:t>p</a:t>
            </a:r>
            <a:r>
              <a:rPr lang="zh-CN" altLang="en-US" sz="2400" smtClean="0">
                <a:sym typeface="Symbol" pitchFamily="18" charset="2"/>
              </a:rPr>
              <a:t></a:t>
            </a:r>
            <a:r>
              <a:rPr lang="en-US" altLang="zh-CN" sz="2400" smtClean="0">
                <a:sym typeface="Symbol" pitchFamily="18" charset="2"/>
              </a:rPr>
              <a:t>q)r</a:t>
            </a:r>
          </a:p>
          <a:p>
            <a:pPr lvl="1">
              <a:buFont typeface="Wingdings" pitchFamily="2" charset="2"/>
              <a:buNone/>
            </a:pPr>
            <a:r>
              <a:rPr lang="en-US" altLang="zh-CN" sz="2400" smtClean="0">
                <a:sym typeface="Symbol" pitchFamily="18" charset="2"/>
              </a:rPr>
              <a:t></a:t>
            </a:r>
            <a:r>
              <a:rPr lang="zh-CN" altLang="en-US" sz="2400" smtClean="0">
                <a:sym typeface="Symbol" pitchFamily="18" charset="2"/>
              </a:rPr>
              <a:t></a:t>
            </a:r>
            <a:r>
              <a:rPr lang="en-US" altLang="zh-CN" sz="2400" smtClean="0">
                <a:sym typeface="Symbol" pitchFamily="18" charset="2"/>
              </a:rPr>
              <a:t>(pq)r</a:t>
            </a:r>
          </a:p>
          <a:p>
            <a:pPr lvl="1">
              <a:buFont typeface="Wingdings" pitchFamily="2" charset="2"/>
              <a:buNone/>
            </a:pPr>
            <a:r>
              <a:rPr lang="en-US" altLang="zh-CN" sz="2400" smtClean="0">
                <a:sym typeface="Symbol" pitchFamily="18" charset="2"/>
              </a:rPr>
              <a:t></a:t>
            </a:r>
            <a:r>
              <a:rPr lang="en-US" altLang="zh-CN" sz="2400" smtClean="0"/>
              <a:t>(p</a:t>
            </a:r>
            <a:r>
              <a:rPr lang="en-US" altLang="zh-CN" sz="2400" smtClean="0">
                <a:sym typeface="Symbol" pitchFamily="18" charset="2"/>
              </a:rPr>
              <a:t></a:t>
            </a:r>
            <a:r>
              <a:rPr lang="en-US" altLang="zh-CN" sz="2400" smtClean="0"/>
              <a:t>q)</a:t>
            </a:r>
            <a:r>
              <a:rPr lang="en-US" altLang="zh-CN" sz="2400" smtClean="0">
                <a:sym typeface="Symbol" pitchFamily="18" charset="2"/>
              </a:rPr>
              <a:t></a:t>
            </a:r>
            <a:r>
              <a:rPr lang="en-US" altLang="zh-CN" sz="2400" smtClean="0"/>
              <a:t>r</a:t>
            </a:r>
            <a:endParaRPr lang="zh-CN" altLang="en-US" sz="2400" smtClean="0"/>
          </a:p>
        </p:txBody>
      </p:sp>
      <p:sp>
        <p:nvSpPr>
          <p:cNvPr id="4" name="灯片编号占位符 3"/>
          <p:cNvSpPr>
            <a:spLocks noGrp="1"/>
          </p:cNvSpPr>
          <p:nvPr>
            <p:ph type="sldNum" sz="quarter" idx="12"/>
          </p:nvPr>
        </p:nvSpPr>
        <p:spPr/>
        <p:txBody>
          <a:bodyPr/>
          <a:lstStyle/>
          <a:p>
            <a:pPr>
              <a:defRPr/>
            </a:pPr>
            <a:fld id="{74FA0AAE-EC97-4FB1-88FC-B971DFB17039}" type="slidenum">
              <a:rPr lang="en-US" altLang="zh-CN"/>
              <a:pPr>
                <a:defRPr/>
              </a:pPr>
              <a:t>53</a:t>
            </a:fld>
            <a:endParaRPr lang="en-US" altLang="zh-CN" dirty="0"/>
          </a:p>
        </p:txBody>
      </p:sp>
      <p:sp>
        <p:nvSpPr>
          <p:cNvPr id="81924" name="矩形 5"/>
          <p:cNvSpPr>
            <a:spLocks noChangeArrowheads="1"/>
          </p:cNvSpPr>
          <p:nvPr/>
        </p:nvSpPr>
        <p:spPr bwMode="auto">
          <a:xfrm>
            <a:off x="3132138" y="3068638"/>
            <a:ext cx="2016125" cy="433387"/>
          </a:xfrm>
          <a:prstGeom prst="rect">
            <a:avLst/>
          </a:prstGeom>
          <a:noFill/>
          <a:ln w="9525" algn="ctr">
            <a:noFill/>
            <a:round/>
            <a:headEnd/>
            <a:tailEnd type="triangle" w="med" len="med"/>
          </a:ln>
        </p:spPr>
        <p:txBody>
          <a:bodyPr wrap="none" lIns="0" tIns="0" rIns="0" bIns="0" anchor="ctr"/>
          <a:lstStyle/>
          <a:p>
            <a:pPr marL="342900" indent="-342900">
              <a:lnSpc>
                <a:spcPct val="110000"/>
              </a:lnSpc>
              <a:spcBef>
                <a:spcPts val="1200"/>
              </a:spcBef>
              <a:spcAft>
                <a:spcPts val="600"/>
              </a:spcAft>
            </a:pPr>
            <a:endParaRPr lang="zh-CN" altLang="en-US" sz="2200">
              <a:latin typeface="楷体" pitchFamily="49" charset="-122"/>
              <a:ea typeface="楷体" pitchFamily="49" charset="-122"/>
            </a:endParaRPr>
          </a:p>
        </p:txBody>
      </p:sp>
      <p:sp>
        <p:nvSpPr>
          <p:cNvPr id="81925" name="矩形 6"/>
          <p:cNvSpPr>
            <a:spLocks noChangeArrowheads="1"/>
          </p:cNvSpPr>
          <p:nvPr/>
        </p:nvSpPr>
        <p:spPr bwMode="auto">
          <a:xfrm>
            <a:off x="3563938" y="4221163"/>
            <a:ext cx="2159000" cy="431800"/>
          </a:xfrm>
          <a:prstGeom prst="rect">
            <a:avLst/>
          </a:prstGeom>
          <a:noFill/>
          <a:ln w="9525" algn="ctr">
            <a:noFill/>
            <a:round/>
            <a:headEnd/>
            <a:tailEnd type="triangle" w="med" len="med"/>
          </a:ln>
        </p:spPr>
        <p:txBody>
          <a:bodyPr wrap="none" lIns="0" tIns="0" rIns="0" bIns="0" anchor="ctr"/>
          <a:lstStyle/>
          <a:p>
            <a:pPr marL="342900" indent="-342900">
              <a:lnSpc>
                <a:spcPct val="110000"/>
              </a:lnSpc>
              <a:spcBef>
                <a:spcPts val="1200"/>
              </a:spcBef>
              <a:spcAft>
                <a:spcPts val="600"/>
              </a:spcAft>
            </a:pPr>
            <a:endParaRPr lang="zh-CN" altLang="en-US" sz="2200">
              <a:latin typeface="楷体" pitchFamily="49" charset="-122"/>
              <a:ea typeface="楷体" pitchFamily="49" charset="-122"/>
            </a:endParaRPr>
          </a:p>
        </p:txBody>
      </p:sp>
      <p:sp>
        <p:nvSpPr>
          <p:cNvPr id="81926" name="矩形 7"/>
          <p:cNvSpPr>
            <a:spLocks noChangeArrowheads="1"/>
          </p:cNvSpPr>
          <p:nvPr/>
        </p:nvSpPr>
        <p:spPr bwMode="auto">
          <a:xfrm>
            <a:off x="3492500" y="4732338"/>
            <a:ext cx="3455988" cy="504825"/>
          </a:xfrm>
          <a:prstGeom prst="rect">
            <a:avLst/>
          </a:prstGeom>
          <a:noFill/>
          <a:ln w="9525" algn="ctr">
            <a:noFill/>
            <a:round/>
            <a:headEnd/>
            <a:tailEnd type="triangle" w="med" len="med"/>
          </a:ln>
        </p:spPr>
        <p:txBody>
          <a:bodyPr wrap="none" lIns="0" tIns="0" rIns="0" bIns="0" anchor="ctr"/>
          <a:lstStyle/>
          <a:p>
            <a:pPr marL="342900" indent="-342900">
              <a:lnSpc>
                <a:spcPct val="110000"/>
              </a:lnSpc>
              <a:spcBef>
                <a:spcPts val="1200"/>
              </a:spcBef>
              <a:spcAft>
                <a:spcPts val="600"/>
              </a:spcAft>
            </a:pPr>
            <a:endParaRPr lang="zh-CN" altLang="en-US" sz="2200">
              <a:latin typeface="楷体" pitchFamily="49" charset="-122"/>
              <a:ea typeface="楷体" pitchFamily="49" charset="-122"/>
            </a:endParaRPr>
          </a:p>
        </p:txBody>
      </p:sp>
      <p:sp>
        <p:nvSpPr>
          <p:cNvPr id="9" name="矩形 8"/>
          <p:cNvSpPr>
            <a:spLocks noChangeArrowheads="1"/>
          </p:cNvSpPr>
          <p:nvPr/>
        </p:nvSpPr>
        <p:spPr bwMode="auto">
          <a:xfrm>
            <a:off x="3492500" y="5295900"/>
            <a:ext cx="3455988" cy="503238"/>
          </a:xfrm>
          <a:prstGeom prst="rect">
            <a:avLst/>
          </a:prstGeom>
          <a:noFill/>
          <a:ln w="9525" algn="ctr">
            <a:noFill/>
            <a:round/>
            <a:headEnd/>
            <a:tailEnd type="triangle" w="med" len="med"/>
          </a:ln>
        </p:spPr>
        <p:txBody>
          <a:bodyPr wrap="none" lIns="0" tIns="0" rIns="0" bIns="0" anchor="ctr"/>
          <a:lstStyle/>
          <a:p>
            <a:pPr marL="342900" indent="-342900">
              <a:lnSpc>
                <a:spcPct val="110000"/>
              </a:lnSpc>
              <a:spcBef>
                <a:spcPts val="1200"/>
              </a:spcBef>
              <a:spcAft>
                <a:spcPts val="600"/>
              </a:spcAft>
            </a:pPr>
            <a:r>
              <a:rPr lang="zh-CN" altLang="en-US" sz="2200">
                <a:latin typeface="楷体" pitchFamily="49" charset="-122"/>
                <a:ea typeface="楷体" pitchFamily="49" charset="-122"/>
              </a:rPr>
              <a:t>等值公式</a:t>
            </a:r>
          </a:p>
        </p:txBody>
      </p:sp>
      <p:sp>
        <p:nvSpPr>
          <p:cNvPr id="10" name="矩形 9"/>
          <p:cNvSpPr>
            <a:spLocks noChangeArrowheads="1"/>
          </p:cNvSpPr>
          <p:nvPr/>
        </p:nvSpPr>
        <p:spPr bwMode="auto">
          <a:xfrm>
            <a:off x="3492500" y="3625850"/>
            <a:ext cx="3455988" cy="503238"/>
          </a:xfrm>
          <a:prstGeom prst="rect">
            <a:avLst/>
          </a:prstGeom>
          <a:noFill/>
          <a:ln w="9525" algn="ctr">
            <a:noFill/>
            <a:round/>
            <a:headEnd/>
            <a:tailEnd type="triangle" w="med" len="med"/>
          </a:ln>
        </p:spPr>
        <p:txBody>
          <a:bodyPr wrap="none" lIns="0" tIns="0" rIns="0" bIns="0" anchor="ctr"/>
          <a:lstStyle/>
          <a:p>
            <a:pPr marL="342900" indent="-342900">
              <a:lnSpc>
                <a:spcPct val="110000"/>
              </a:lnSpc>
              <a:spcBef>
                <a:spcPts val="1200"/>
              </a:spcBef>
              <a:spcAft>
                <a:spcPts val="600"/>
              </a:spcAft>
            </a:pPr>
            <a:r>
              <a:rPr lang="zh-CN" altLang="en-US" sz="2200">
                <a:latin typeface="楷体" pitchFamily="49" charset="-122"/>
                <a:ea typeface="楷体" pitchFamily="49" charset="-122"/>
              </a:rPr>
              <a:t>置换规则</a:t>
            </a:r>
          </a:p>
        </p:txBody>
      </p:sp>
      <p:sp>
        <p:nvSpPr>
          <p:cNvPr id="81929" name="矩形 9"/>
          <p:cNvSpPr>
            <a:spLocks noChangeArrowheads="1"/>
          </p:cNvSpPr>
          <p:nvPr/>
        </p:nvSpPr>
        <p:spPr bwMode="auto">
          <a:xfrm>
            <a:off x="3492500" y="3644900"/>
            <a:ext cx="3455988" cy="503238"/>
          </a:xfrm>
          <a:prstGeom prst="rect">
            <a:avLst/>
          </a:prstGeom>
          <a:noFill/>
          <a:ln w="9525" algn="ctr">
            <a:noFill/>
            <a:round/>
            <a:headEnd/>
            <a:tailEnd type="triangle" w="med" len="med"/>
          </a:ln>
        </p:spPr>
        <p:txBody>
          <a:bodyPr wrap="none" lIns="0" tIns="0" rIns="0" bIns="0" anchor="ctr"/>
          <a:lstStyle/>
          <a:p>
            <a:pPr marL="342900" indent="-342900">
              <a:lnSpc>
                <a:spcPct val="110000"/>
              </a:lnSpc>
              <a:spcBef>
                <a:spcPts val="1200"/>
              </a:spcBef>
              <a:spcAft>
                <a:spcPts val="600"/>
              </a:spcAft>
            </a:pPr>
            <a:endParaRPr lang="zh-CN" altLang="en-US" sz="2200">
              <a:latin typeface="楷体" pitchFamily="49" charset="-122"/>
              <a:ea typeface="楷体" pitchFamily="49" charset="-122"/>
            </a:endParaRPr>
          </a:p>
        </p:txBody>
      </p:sp>
      <p:sp>
        <p:nvSpPr>
          <p:cNvPr id="81930" name="矩形 6"/>
          <p:cNvSpPr>
            <a:spLocks noChangeArrowheads="1"/>
          </p:cNvSpPr>
          <p:nvPr/>
        </p:nvSpPr>
        <p:spPr bwMode="auto">
          <a:xfrm>
            <a:off x="3492500" y="4221163"/>
            <a:ext cx="2951163" cy="431800"/>
          </a:xfrm>
          <a:prstGeom prst="rect">
            <a:avLst/>
          </a:prstGeom>
          <a:noFill/>
          <a:ln w="9525" algn="ctr">
            <a:noFill/>
            <a:round/>
            <a:headEnd/>
            <a:tailEnd type="triangle" w="med" len="med"/>
          </a:ln>
        </p:spPr>
        <p:txBody>
          <a:bodyPr wrap="none" lIns="0" tIns="0" rIns="0" bIns="0" anchor="ctr"/>
          <a:lstStyle/>
          <a:p>
            <a:pPr marL="342900" indent="-342900">
              <a:lnSpc>
                <a:spcPct val="110000"/>
              </a:lnSpc>
              <a:spcBef>
                <a:spcPts val="1200"/>
              </a:spcBef>
              <a:spcAft>
                <a:spcPts val="600"/>
              </a:spcAft>
            </a:pPr>
            <a:endParaRPr lang="zh-CN" altLang="en-US" sz="2200">
              <a:latin typeface="楷体" pitchFamily="49" charset="-122"/>
              <a:ea typeface="楷体" pitchFamily="49" charset="-122"/>
            </a:endParaRPr>
          </a:p>
        </p:txBody>
      </p:sp>
      <p:sp>
        <p:nvSpPr>
          <p:cNvPr id="81931" name="矩形 7"/>
          <p:cNvSpPr>
            <a:spLocks noChangeArrowheads="1"/>
          </p:cNvSpPr>
          <p:nvPr/>
        </p:nvSpPr>
        <p:spPr bwMode="auto">
          <a:xfrm>
            <a:off x="3492500" y="4724400"/>
            <a:ext cx="3455988" cy="504825"/>
          </a:xfrm>
          <a:prstGeom prst="rect">
            <a:avLst/>
          </a:prstGeom>
          <a:noFill/>
          <a:ln w="9525" algn="ctr">
            <a:noFill/>
            <a:round/>
            <a:headEnd/>
            <a:tailEnd type="triangle" w="med" len="med"/>
          </a:ln>
        </p:spPr>
        <p:txBody>
          <a:bodyPr wrap="none" lIns="0" tIns="0" rIns="0" bIns="0" anchor="ctr"/>
          <a:lstStyle/>
          <a:p>
            <a:pPr marL="342900" indent="-342900">
              <a:lnSpc>
                <a:spcPct val="110000"/>
              </a:lnSpc>
              <a:spcBef>
                <a:spcPts val="1200"/>
              </a:spcBef>
              <a:spcAft>
                <a:spcPts val="600"/>
              </a:spcAft>
            </a:pPr>
            <a:endParaRPr lang="zh-CN" altLang="en-US" sz="2200">
              <a:latin typeface="楷体" pitchFamily="49" charset="-122"/>
              <a:ea typeface="楷体" pitchFamily="49" charset="-122"/>
            </a:endParaRPr>
          </a:p>
        </p:txBody>
      </p:sp>
      <p:sp>
        <p:nvSpPr>
          <p:cNvPr id="81932" name="矩形 6"/>
          <p:cNvSpPr>
            <a:spLocks noChangeArrowheads="1"/>
          </p:cNvSpPr>
          <p:nvPr/>
        </p:nvSpPr>
        <p:spPr bwMode="auto">
          <a:xfrm>
            <a:off x="5651500" y="4149725"/>
            <a:ext cx="2951163" cy="431800"/>
          </a:xfrm>
          <a:prstGeom prst="rect">
            <a:avLst/>
          </a:prstGeom>
          <a:noFill/>
          <a:ln w="9525" algn="ctr">
            <a:noFill/>
            <a:round/>
            <a:headEnd/>
            <a:tailEnd type="triangle" w="med" len="med"/>
          </a:ln>
        </p:spPr>
        <p:txBody>
          <a:bodyPr wrap="none" lIns="0" tIns="0" rIns="0" bIns="0" anchor="ctr"/>
          <a:lstStyle/>
          <a:p>
            <a:pPr marL="342900" indent="-342900">
              <a:lnSpc>
                <a:spcPct val="110000"/>
              </a:lnSpc>
              <a:spcBef>
                <a:spcPts val="1200"/>
              </a:spcBef>
              <a:spcAft>
                <a:spcPts val="600"/>
              </a:spcAft>
            </a:pPr>
            <a:endParaRPr lang="zh-CN" altLang="en-US" sz="2200">
              <a:latin typeface="楷体" pitchFamily="49" charset="-122"/>
              <a:ea typeface="楷体" pitchFamily="49" charset="-122"/>
            </a:endParaRPr>
          </a:p>
        </p:txBody>
      </p:sp>
      <p:sp>
        <p:nvSpPr>
          <p:cNvPr id="12" name="矩形 5"/>
          <p:cNvSpPr>
            <a:spLocks noChangeArrowheads="1"/>
          </p:cNvSpPr>
          <p:nvPr/>
        </p:nvSpPr>
        <p:spPr bwMode="auto">
          <a:xfrm>
            <a:off x="3563938" y="3068638"/>
            <a:ext cx="2951162" cy="433387"/>
          </a:xfrm>
          <a:prstGeom prst="rect">
            <a:avLst/>
          </a:prstGeom>
          <a:noFill/>
          <a:ln w="9525" algn="ctr">
            <a:noFill/>
            <a:round/>
            <a:headEnd/>
            <a:tailEnd type="triangle" w="med" len="med"/>
          </a:ln>
        </p:spPr>
        <p:txBody>
          <a:bodyPr wrap="none" lIns="0" tIns="0" rIns="0" bIns="0" anchor="ctr"/>
          <a:lstStyle/>
          <a:p>
            <a:pPr marL="342900" indent="-342900">
              <a:lnSpc>
                <a:spcPct val="110000"/>
              </a:lnSpc>
              <a:spcBef>
                <a:spcPts val="1200"/>
              </a:spcBef>
              <a:spcAft>
                <a:spcPts val="600"/>
              </a:spcAft>
            </a:pPr>
            <a:r>
              <a:rPr lang="zh-CN" altLang="en-US" sz="2200">
                <a:latin typeface="楷体" pitchFamily="49" charset="-122"/>
                <a:ea typeface="楷体" pitchFamily="49" charset="-122"/>
              </a:rPr>
              <a:t>等值公式</a:t>
            </a:r>
          </a:p>
        </p:txBody>
      </p:sp>
      <p:sp>
        <p:nvSpPr>
          <p:cNvPr id="81934" name="矩形 9"/>
          <p:cNvSpPr>
            <a:spLocks noChangeArrowheads="1"/>
          </p:cNvSpPr>
          <p:nvPr/>
        </p:nvSpPr>
        <p:spPr bwMode="auto">
          <a:xfrm>
            <a:off x="3492500" y="3643313"/>
            <a:ext cx="3455988" cy="503237"/>
          </a:xfrm>
          <a:prstGeom prst="rect">
            <a:avLst/>
          </a:prstGeom>
          <a:noFill/>
          <a:ln w="9525" algn="ctr">
            <a:noFill/>
            <a:round/>
            <a:headEnd/>
            <a:tailEnd type="triangle" w="med" len="med"/>
          </a:ln>
        </p:spPr>
        <p:txBody>
          <a:bodyPr wrap="none" lIns="0" tIns="0" rIns="0" bIns="0" anchor="ctr"/>
          <a:lstStyle/>
          <a:p>
            <a:pPr marL="342900" indent="-342900">
              <a:lnSpc>
                <a:spcPct val="110000"/>
              </a:lnSpc>
              <a:spcBef>
                <a:spcPts val="1200"/>
              </a:spcBef>
              <a:spcAft>
                <a:spcPts val="600"/>
              </a:spcAft>
            </a:pPr>
            <a:endParaRPr lang="zh-CN" altLang="en-US" sz="2200">
              <a:latin typeface="楷体" pitchFamily="49" charset="-122"/>
              <a:ea typeface="楷体" pitchFamily="49" charset="-122"/>
            </a:endParaRPr>
          </a:p>
        </p:txBody>
      </p:sp>
      <p:sp>
        <p:nvSpPr>
          <p:cNvPr id="14" name="矩形 7"/>
          <p:cNvSpPr>
            <a:spLocks noChangeArrowheads="1"/>
          </p:cNvSpPr>
          <p:nvPr/>
        </p:nvSpPr>
        <p:spPr bwMode="auto">
          <a:xfrm>
            <a:off x="3492500" y="4724400"/>
            <a:ext cx="3455988" cy="504825"/>
          </a:xfrm>
          <a:prstGeom prst="rect">
            <a:avLst/>
          </a:prstGeom>
          <a:noFill/>
          <a:ln w="9525" algn="ctr">
            <a:noFill/>
            <a:round/>
            <a:headEnd/>
            <a:tailEnd type="triangle" w="med" len="med"/>
          </a:ln>
        </p:spPr>
        <p:txBody>
          <a:bodyPr wrap="none" lIns="0" tIns="0" rIns="0" bIns="0" anchor="ctr"/>
          <a:lstStyle/>
          <a:p>
            <a:pPr marL="342900" indent="-342900">
              <a:lnSpc>
                <a:spcPct val="110000"/>
              </a:lnSpc>
              <a:spcBef>
                <a:spcPts val="1200"/>
              </a:spcBef>
              <a:spcAft>
                <a:spcPts val="600"/>
              </a:spcAft>
            </a:pPr>
            <a:r>
              <a:rPr lang="zh-CN" altLang="en-US" sz="2200">
                <a:latin typeface="楷体" pitchFamily="49" charset="-122"/>
                <a:ea typeface="楷体" pitchFamily="49" charset="-122"/>
              </a:rPr>
              <a:t>德摩根律，置换规则</a:t>
            </a:r>
          </a:p>
        </p:txBody>
      </p:sp>
      <p:sp>
        <p:nvSpPr>
          <p:cNvPr id="15" name="矩形 6"/>
          <p:cNvSpPr>
            <a:spLocks noChangeArrowheads="1"/>
          </p:cNvSpPr>
          <p:nvPr/>
        </p:nvSpPr>
        <p:spPr bwMode="auto">
          <a:xfrm>
            <a:off x="3492500" y="4221163"/>
            <a:ext cx="2951163" cy="431800"/>
          </a:xfrm>
          <a:prstGeom prst="rect">
            <a:avLst/>
          </a:prstGeom>
          <a:noFill/>
          <a:ln w="9525" algn="ctr">
            <a:noFill/>
            <a:round/>
            <a:headEnd/>
            <a:tailEnd type="triangle" w="med" len="med"/>
          </a:ln>
        </p:spPr>
        <p:txBody>
          <a:bodyPr wrap="none" lIns="0" tIns="0" rIns="0" bIns="0" anchor="ctr"/>
          <a:lstStyle/>
          <a:p>
            <a:pPr marL="342900" indent="-342900">
              <a:lnSpc>
                <a:spcPct val="110000"/>
              </a:lnSpc>
              <a:spcBef>
                <a:spcPts val="1200"/>
              </a:spcBef>
              <a:spcAft>
                <a:spcPts val="600"/>
              </a:spcAft>
            </a:pPr>
            <a:r>
              <a:rPr lang="zh-CN" altLang="en-US" sz="2200">
                <a:latin typeface="楷体" pitchFamily="49" charset="-122"/>
                <a:ea typeface="楷体" pitchFamily="49" charset="-122"/>
              </a:rPr>
              <a:t>结合律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22">
                                            <p:txEl>
                                              <p:pRg st="0" end="0"/>
                                            </p:txEl>
                                          </p:spTgt>
                                        </p:tgtEl>
                                        <p:attrNameLst>
                                          <p:attrName>style.visibility</p:attrName>
                                        </p:attrNameLst>
                                      </p:cBhvr>
                                      <p:to>
                                        <p:strVal val="visible"/>
                                      </p:to>
                                    </p:set>
                                    <p:anim calcmode="lin" valueType="num">
                                      <p:cBhvr additive="base">
                                        <p:cTn id="7" dur="500" fill="hold"/>
                                        <p:tgtEl>
                                          <p:spTgt spid="8192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2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1922">
                                            <p:txEl>
                                              <p:pRg st="1" end="1"/>
                                            </p:txEl>
                                          </p:spTgt>
                                        </p:tgtEl>
                                        <p:attrNameLst>
                                          <p:attrName>style.visibility</p:attrName>
                                        </p:attrNameLst>
                                      </p:cBhvr>
                                      <p:to>
                                        <p:strVal val="visible"/>
                                      </p:to>
                                    </p:set>
                                    <p:anim calcmode="lin" valueType="num">
                                      <p:cBhvr additive="base">
                                        <p:cTn id="11" dur="500" fill="hold"/>
                                        <p:tgtEl>
                                          <p:spTgt spid="8192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192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1922">
                                            <p:txEl>
                                              <p:pRg st="2" end="2"/>
                                            </p:txEl>
                                          </p:spTgt>
                                        </p:tgtEl>
                                        <p:attrNameLst>
                                          <p:attrName>style.visibility</p:attrName>
                                        </p:attrNameLst>
                                      </p:cBhvr>
                                      <p:to>
                                        <p:strVal val="visible"/>
                                      </p:to>
                                    </p:set>
                                    <p:anim calcmode="lin" valueType="num">
                                      <p:cBhvr additive="base">
                                        <p:cTn id="17" dur="500" fill="hold"/>
                                        <p:tgtEl>
                                          <p:spTgt spid="81922">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192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81922">
                                            <p:txEl>
                                              <p:pRg st="3" end="3"/>
                                            </p:txEl>
                                          </p:spTgt>
                                        </p:tgtEl>
                                        <p:attrNameLst>
                                          <p:attrName>style.visibility</p:attrName>
                                        </p:attrNameLst>
                                      </p:cBhvr>
                                      <p:to>
                                        <p:strVal val="visible"/>
                                      </p:to>
                                    </p:set>
                                    <p:anim calcmode="lin" valueType="num">
                                      <p:cBhvr additive="base">
                                        <p:cTn id="23" dur="500" fill="hold"/>
                                        <p:tgtEl>
                                          <p:spTgt spid="81922">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192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81922">
                                            <p:txEl>
                                              <p:pRg st="4" end="4"/>
                                            </p:txEl>
                                          </p:spTgt>
                                        </p:tgtEl>
                                        <p:attrNameLst>
                                          <p:attrName>style.visibility</p:attrName>
                                        </p:attrNameLst>
                                      </p:cBhvr>
                                      <p:to>
                                        <p:strVal val="visible"/>
                                      </p:to>
                                    </p:set>
                                    <p:anim calcmode="lin" valueType="num">
                                      <p:cBhvr additive="base">
                                        <p:cTn id="35" dur="500" fill="hold"/>
                                        <p:tgtEl>
                                          <p:spTgt spid="81922">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8192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0">
                                            <p:txEl>
                                              <p:pRg st="0" end="0"/>
                                            </p:txEl>
                                          </p:spTgt>
                                        </p:tgtEl>
                                        <p:attrNameLst>
                                          <p:attrName>style.visibility</p:attrName>
                                        </p:attrNameLst>
                                      </p:cBhvr>
                                      <p:to>
                                        <p:strVal val="visible"/>
                                      </p:to>
                                    </p:set>
                                    <p:anim calcmode="lin" valueType="num">
                                      <p:cBhvr additive="base">
                                        <p:cTn id="41"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81922">
                                            <p:txEl>
                                              <p:pRg st="5" end="5"/>
                                            </p:txEl>
                                          </p:spTgt>
                                        </p:tgtEl>
                                        <p:attrNameLst>
                                          <p:attrName>style.visibility</p:attrName>
                                        </p:attrNameLst>
                                      </p:cBhvr>
                                      <p:to>
                                        <p:strVal val="visible"/>
                                      </p:to>
                                    </p:set>
                                    <p:anim calcmode="lin" valueType="num">
                                      <p:cBhvr additive="base">
                                        <p:cTn id="47" dur="500" fill="hold"/>
                                        <p:tgtEl>
                                          <p:spTgt spid="81922">
                                            <p:txEl>
                                              <p:pRg st="5" end="5"/>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8192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15">
                                            <p:txEl>
                                              <p:pRg st="0" end="0"/>
                                            </p:txEl>
                                          </p:spTgt>
                                        </p:tgtEl>
                                        <p:attrNameLst>
                                          <p:attrName>style.visibility</p:attrName>
                                        </p:attrNameLst>
                                      </p:cBhvr>
                                      <p:to>
                                        <p:strVal val="visible"/>
                                      </p:to>
                                    </p:set>
                                    <p:anim calcmode="lin" valueType="num">
                                      <p:cBhvr additive="base">
                                        <p:cTn id="53"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81922">
                                            <p:txEl>
                                              <p:pRg st="6" end="6"/>
                                            </p:txEl>
                                          </p:spTgt>
                                        </p:tgtEl>
                                        <p:attrNameLst>
                                          <p:attrName>style.visibility</p:attrName>
                                        </p:attrNameLst>
                                      </p:cBhvr>
                                      <p:to>
                                        <p:strVal val="visible"/>
                                      </p:to>
                                    </p:set>
                                    <p:anim calcmode="lin" valueType="num">
                                      <p:cBhvr additive="base">
                                        <p:cTn id="59" dur="500" fill="hold"/>
                                        <p:tgtEl>
                                          <p:spTgt spid="81922">
                                            <p:txEl>
                                              <p:pRg st="6" end="6"/>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8192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14">
                                            <p:txEl>
                                              <p:pRg st="0" end="0"/>
                                            </p:txEl>
                                          </p:spTgt>
                                        </p:tgtEl>
                                        <p:attrNameLst>
                                          <p:attrName>style.visibility</p:attrName>
                                        </p:attrNameLst>
                                      </p:cBhvr>
                                      <p:to>
                                        <p:strVal val="visible"/>
                                      </p:to>
                                    </p:set>
                                    <p:anim calcmode="lin" valueType="num">
                                      <p:cBhvr additive="base">
                                        <p:cTn id="65"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81922">
                                            <p:txEl>
                                              <p:pRg st="7" end="7"/>
                                            </p:txEl>
                                          </p:spTgt>
                                        </p:tgtEl>
                                        <p:attrNameLst>
                                          <p:attrName>style.visibility</p:attrName>
                                        </p:attrNameLst>
                                      </p:cBhvr>
                                      <p:to>
                                        <p:strVal val="visible"/>
                                      </p:to>
                                    </p:set>
                                    <p:anim calcmode="lin" valueType="num">
                                      <p:cBhvr additive="base">
                                        <p:cTn id="71" dur="500" fill="hold"/>
                                        <p:tgtEl>
                                          <p:spTgt spid="81922">
                                            <p:txEl>
                                              <p:pRg st="7" end="7"/>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8192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9"/>
                                        </p:tgtEl>
                                        <p:attrNameLst>
                                          <p:attrName>style.visibility</p:attrName>
                                        </p:attrNameLst>
                                      </p:cBhvr>
                                      <p:to>
                                        <p:strVal val="visible"/>
                                      </p:to>
                                    </p:set>
                                    <p:anim calcmode="lin" valueType="num">
                                      <p:cBhvr additive="base">
                                        <p:cTn id="77" dur="500" fill="hold"/>
                                        <p:tgtEl>
                                          <p:spTgt spid="9"/>
                                        </p:tgtEl>
                                        <p:attrNameLst>
                                          <p:attrName>ppt_x</p:attrName>
                                        </p:attrNameLst>
                                      </p:cBhvr>
                                      <p:tavLst>
                                        <p:tav tm="0">
                                          <p:val>
                                            <p:strVal val="#ppt_x"/>
                                          </p:val>
                                        </p:tav>
                                        <p:tav tm="100000">
                                          <p:val>
                                            <p:strVal val="#ppt_x"/>
                                          </p:val>
                                        </p:tav>
                                      </p:tavLst>
                                    </p:anim>
                                    <p:anim calcmode="lin" valueType="num">
                                      <p:cBhvr additive="base">
                                        <p:cTn id="7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标题 1"/>
          <p:cNvSpPr>
            <a:spLocks noGrp="1"/>
          </p:cNvSpPr>
          <p:nvPr>
            <p:ph type="title"/>
          </p:nvPr>
        </p:nvSpPr>
        <p:spPr>
          <a:xfrm>
            <a:off x="684213" y="333375"/>
            <a:ext cx="7772400" cy="647700"/>
          </a:xfrm>
        </p:spPr>
        <p:txBody>
          <a:bodyPr/>
          <a:lstStyle/>
          <a:p>
            <a:r>
              <a:rPr lang="zh-CN" altLang="en-US" smtClean="0"/>
              <a:t>总结：代入规则和置换规则的区别</a:t>
            </a:r>
          </a:p>
        </p:txBody>
      </p:sp>
      <p:sp>
        <p:nvSpPr>
          <p:cNvPr id="3" name="内容占位符 2"/>
          <p:cNvSpPr>
            <a:spLocks noGrp="1"/>
          </p:cNvSpPr>
          <p:nvPr>
            <p:ph idx="1"/>
          </p:nvPr>
        </p:nvSpPr>
        <p:spPr>
          <a:xfrm>
            <a:off x="468313" y="1412875"/>
            <a:ext cx="8207375" cy="4248150"/>
          </a:xfrm>
        </p:spPr>
        <p:txBody>
          <a:bodyPr/>
          <a:lstStyle/>
          <a:p>
            <a:pPr>
              <a:lnSpc>
                <a:spcPct val="120000"/>
              </a:lnSpc>
              <a:spcAft>
                <a:spcPts val="1200"/>
              </a:spcAft>
            </a:pPr>
            <a:r>
              <a:rPr lang="zh-CN" altLang="en-US" smtClean="0"/>
              <a:t>代入规则的对象是</a:t>
            </a:r>
            <a:r>
              <a:rPr lang="zh-CN" altLang="en-US" u="sng" smtClean="0">
                <a:solidFill>
                  <a:srgbClr val="CC0099"/>
                </a:solidFill>
              </a:rPr>
              <a:t>重言式</a:t>
            </a:r>
            <a:r>
              <a:rPr lang="zh-CN" altLang="en-US" smtClean="0"/>
              <a:t>或</a:t>
            </a:r>
            <a:r>
              <a:rPr lang="zh-CN" altLang="en-US" u="sng" smtClean="0">
                <a:solidFill>
                  <a:srgbClr val="CC0099"/>
                </a:solidFill>
              </a:rPr>
              <a:t>矛盾式</a:t>
            </a:r>
            <a:r>
              <a:rPr lang="zh-CN" altLang="en-US" smtClean="0"/>
              <a:t>，</a:t>
            </a:r>
            <a:r>
              <a:rPr lang="zh-CN" altLang="en-US" smtClean="0">
                <a:solidFill>
                  <a:srgbClr val="FF0000"/>
                </a:solidFill>
              </a:rPr>
              <a:t>代换的结果也是重言式或矛盾式</a:t>
            </a:r>
            <a:r>
              <a:rPr lang="zh-CN" altLang="en-US" smtClean="0"/>
              <a:t>，应用于推导新的命题公式</a:t>
            </a:r>
            <a:r>
              <a:rPr lang="zh-CN" altLang="en-US" smtClean="0">
                <a:solidFill>
                  <a:srgbClr val="C00000"/>
                </a:solidFill>
              </a:rPr>
              <a:t>等价关系</a:t>
            </a:r>
            <a:r>
              <a:rPr lang="zh-CN" altLang="en-US" smtClean="0"/>
              <a:t>和新的命题公式</a:t>
            </a:r>
            <a:r>
              <a:rPr lang="zh-CN" altLang="en-US" smtClean="0">
                <a:solidFill>
                  <a:srgbClr val="C00000"/>
                </a:solidFill>
              </a:rPr>
              <a:t>蕴含关系</a:t>
            </a:r>
            <a:r>
              <a:rPr lang="zh-CN" altLang="en-US" smtClean="0"/>
              <a:t>；</a:t>
            </a:r>
            <a:endParaRPr lang="en-US" altLang="zh-CN" smtClean="0"/>
          </a:p>
          <a:p>
            <a:pPr>
              <a:lnSpc>
                <a:spcPct val="120000"/>
              </a:lnSpc>
              <a:spcAft>
                <a:spcPts val="1200"/>
              </a:spcAft>
            </a:pPr>
            <a:r>
              <a:rPr lang="zh-CN" altLang="en-US" smtClean="0"/>
              <a:t>置换规则的对象是</a:t>
            </a:r>
            <a:r>
              <a:rPr lang="zh-CN" altLang="en-US" u="sng" smtClean="0">
                <a:solidFill>
                  <a:srgbClr val="CC0099"/>
                </a:solidFill>
              </a:rPr>
              <a:t>任一</a:t>
            </a:r>
            <a:r>
              <a:rPr lang="zh-CN" altLang="en-US" smtClean="0"/>
              <a:t>命题公式，</a:t>
            </a:r>
            <a:r>
              <a:rPr lang="zh-CN" altLang="en-US" smtClean="0">
                <a:solidFill>
                  <a:srgbClr val="FF0000"/>
                </a:solidFill>
              </a:rPr>
              <a:t>置换的结果是另一个</a:t>
            </a:r>
            <a:r>
              <a:rPr lang="zh-CN" altLang="en-US" u="sng" smtClean="0">
                <a:solidFill>
                  <a:srgbClr val="FF0000"/>
                </a:solidFill>
              </a:rPr>
              <a:t>与之等价</a:t>
            </a:r>
            <a:r>
              <a:rPr lang="zh-CN" altLang="en-US" smtClean="0">
                <a:solidFill>
                  <a:srgbClr val="FF0000"/>
                </a:solidFill>
              </a:rPr>
              <a:t>的命题公式</a:t>
            </a:r>
            <a:r>
              <a:rPr lang="zh-CN" altLang="en-US" smtClean="0"/>
              <a:t>，应用于推导新的命题公式等价关系；</a:t>
            </a:r>
            <a:endParaRPr lang="en-US" altLang="zh-CN" smtClean="0"/>
          </a:p>
          <a:p>
            <a:pPr>
              <a:lnSpc>
                <a:spcPct val="120000"/>
              </a:lnSpc>
              <a:spcAft>
                <a:spcPts val="1200"/>
              </a:spcAft>
            </a:pPr>
            <a:r>
              <a:rPr lang="zh-CN" altLang="en-US" smtClean="0"/>
              <a:t>代入是对重言式中同一</a:t>
            </a:r>
            <a:r>
              <a:rPr lang="zh-CN" altLang="en-US" smtClean="0">
                <a:solidFill>
                  <a:srgbClr val="FF0000"/>
                </a:solidFill>
              </a:rPr>
              <a:t>命题元素</a:t>
            </a:r>
            <a:r>
              <a:rPr lang="zh-CN" altLang="en-US" smtClean="0"/>
              <a:t>出现的</a:t>
            </a:r>
            <a:r>
              <a:rPr lang="zh-CN" altLang="en-US" smtClean="0">
                <a:solidFill>
                  <a:srgbClr val="FF0000"/>
                </a:solidFill>
              </a:rPr>
              <a:t>每一处</a:t>
            </a:r>
            <a:r>
              <a:rPr lang="zh-CN" altLang="en-US" smtClean="0"/>
              <a:t>进行替换；</a:t>
            </a:r>
            <a:endParaRPr lang="en-US" altLang="zh-CN" smtClean="0"/>
          </a:p>
          <a:p>
            <a:pPr>
              <a:lnSpc>
                <a:spcPct val="120000"/>
              </a:lnSpc>
              <a:spcAft>
                <a:spcPts val="1200"/>
              </a:spcAft>
            </a:pPr>
            <a:r>
              <a:rPr lang="zh-CN" altLang="en-US" smtClean="0"/>
              <a:t>置换是对任一命题公式中的同一</a:t>
            </a:r>
            <a:r>
              <a:rPr lang="zh-CN" altLang="en-US" smtClean="0">
                <a:solidFill>
                  <a:srgbClr val="FF0000"/>
                </a:solidFill>
              </a:rPr>
              <a:t>子公式</a:t>
            </a:r>
            <a:r>
              <a:rPr lang="zh-CN" altLang="en-US" smtClean="0"/>
              <a:t>出现的</a:t>
            </a:r>
            <a:r>
              <a:rPr lang="zh-CN" altLang="en-US" smtClean="0">
                <a:solidFill>
                  <a:srgbClr val="FF0000"/>
                </a:solidFill>
              </a:rPr>
              <a:t>每一处</a:t>
            </a:r>
            <a:r>
              <a:rPr lang="zh-CN" altLang="en-US" smtClean="0"/>
              <a:t>进行等价替换。</a:t>
            </a:r>
          </a:p>
        </p:txBody>
      </p:sp>
      <p:sp>
        <p:nvSpPr>
          <p:cNvPr id="5" name="灯片编号占位符 4"/>
          <p:cNvSpPr>
            <a:spLocks noGrp="1"/>
          </p:cNvSpPr>
          <p:nvPr>
            <p:ph type="sldNum" sz="quarter" idx="12"/>
          </p:nvPr>
        </p:nvSpPr>
        <p:spPr/>
        <p:txBody>
          <a:bodyPr/>
          <a:lstStyle/>
          <a:p>
            <a:pPr>
              <a:defRPr/>
            </a:pPr>
            <a:fld id="{6CB7B438-9492-4EE8-8250-D34D0708C9DE}" type="slidenum">
              <a:rPr lang="en-US" altLang="zh-CN"/>
              <a:pPr>
                <a:defRPr/>
              </a:pPr>
              <a:t>54</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标题 1"/>
          <p:cNvSpPr>
            <a:spLocks noGrp="1"/>
          </p:cNvSpPr>
          <p:nvPr>
            <p:ph type="title"/>
          </p:nvPr>
        </p:nvSpPr>
        <p:spPr>
          <a:xfrm>
            <a:off x="684213" y="333375"/>
            <a:ext cx="7772400" cy="647700"/>
          </a:xfrm>
        </p:spPr>
        <p:txBody>
          <a:bodyPr/>
          <a:lstStyle/>
          <a:p>
            <a:r>
              <a:rPr lang="en-US" altLang="zh-CN" smtClean="0">
                <a:sym typeface="Symbol" pitchFamily="18" charset="2"/>
              </a:rPr>
              <a:t>1.2.6</a:t>
            </a:r>
            <a:r>
              <a:rPr lang="zh-CN" altLang="en-US" smtClean="0">
                <a:sym typeface="Symbol" pitchFamily="18" charset="2"/>
              </a:rPr>
              <a:t>、对偶原理</a:t>
            </a:r>
            <a:endParaRPr lang="zh-CN" altLang="en-US" smtClean="0"/>
          </a:p>
        </p:txBody>
      </p:sp>
      <p:sp>
        <p:nvSpPr>
          <p:cNvPr id="3" name="内容占位符 2"/>
          <p:cNvSpPr>
            <a:spLocks noGrp="1"/>
          </p:cNvSpPr>
          <p:nvPr>
            <p:ph idx="1"/>
          </p:nvPr>
        </p:nvSpPr>
        <p:spPr>
          <a:xfrm>
            <a:off x="468313" y="1412875"/>
            <a:ext cx="8207375" cy="5040313"/>
          </a:xfrm>
        </p:spPr>
        <p:txBody>
          <a:bodyPr/>
          <a:lstStyle/>
          <a:p>
            <a:r>
              <a:rPr lang="zh-CN" altLang="en-US" smtClean="0">
                <a:solidFill>
                  <a:srgbClr val="FF0000"/>
                </a:solidFill>
                <a:sym typeface="Symbol" pitchFamily="18" charset="2"/>
              </a:rPr>
              <a:t>定义</a:t>
            </a:r>
            <a:r>
              <a:rPr lang="en-US" altLang="zh-CN" smtClean="0">
                <a:solidFill>
                  <a:srgbClr val="FF0000"/>
                </a:solidFill>
                <a:sym typeface="Symbol" pitchFamily="18" charset="2"/>
              </a:rPr>
              <a:t>1</a:t>
            </a:r>
            <a:r>
              <a:rPr lang="zh-CN" altLang="en-US" smtClean="0">
                <a:solidFill>
                  <a:srgbClr val="FF0000"/>
                </a:solidFill>
                <a:sym typeface="Symbol" pitchFamily="18" charset="2"/>
              </a:rPr>
              <a:t>（对偶式）：</a:t>
            </a:r>
            <a:endParaRPr lang="en-US" altLang="zh-CN" smtClean="0">
              <a:solidFill>
                <a:srgbClr val="FF0000"/>
              </a:solidFill>
              <a:sym typeface="Symbol" pitchFamily="18" charset="2"/>
            </a:endParaRPr>
          </a:p>
          <a:p>
            <a:pPr lvl="1"/>
            <a:r>
              <a:rPr lang="zh-CN" altLang="en-US" smtClean="0">
                <a:sym typeface="Symbol" pitchFamily="18" charset="2"/>
              </a:rPr>
              <a:t>设有公式</a:t>
            </a:r>
            <a:r>
              <a:rPr lang="en-US" altLang="zh-CN" smtClean="0">
                <a:sym typeface="Symbol" pitchFamily="18" charset="2"/>
              </a:rPr>
              <a:t>A</a:t>
            </a:r>
            <a:r>
              <a:rPr lang="zh-CN" altLang="en-US" smtClean="0">
                <a:sym typeface="Symbol" pitchFamily="18" charset="2"/>
              </a:rPr>
              <a:t>，其中</a:t>
            </a:r>
            <a:r>
              <a:rPr lang="zh-CN" altLang="en-US" smtClean="0">
                <a:solidFill>
                  <a:srgbClr val="FF0000"/>
                </a:solidFill>
                <a:sym typeface="Symbol" pitchFamily="18" charset="2"/>
              </a:rPr>
              <a:t>仅有</a:t>
            </a:r>
            <a:r>
              <a:rPr lang="zh-CN" altLang="en-US" smtClean="0">
                <a:sym typeface="Symbol" pitchFamily="18" charset="2"/>
              </a:rPr>
              <a:t>联结词∧、∨、</a:t>
            </a:r>
            <a:r>
              <a:rPr lang="en-US" altLang="zh-CN" smtClean="0">
                <a:sym typeface="Symbol" pitchFamily="18" charset="2"/>
              </a:rPr>
              <a:t></a:t>
            </a:r>
            <a:r>
              <a:rPr lang="zh-CN" altLang="en-US" smtClean="0">
                <a:sym typeface="Symbol" pitchFamily="18" charset="2"/>
              </a:rPr>
              <a:t>，在</a:t>
            </a:r>
            <a:r>
              <a:rPr lang="en-US" altLang="zh-CN" smtClean="0">
                <a:sym typeface="Symbol" pitchFamily="18" charset="2"/>
              </a:rPr>
              <a:t>A</a:t>
            </a:r>
            <a:r>
              <a:rPr lang="zh-CN" altLang="en-US" smtClean="0">
                <a:sym typeface="Symbol" pitchFamily="18" charset="2"/>
              </a:rPr>
              <a:t>中，将∧、∨、</a:t>
            </a:r>
            <a:r>
              <a:rPr lang="en-US" altLang="zh-CN" smtClean="0">
                <a:sym typeface="Symbol" pitchFamily="18" charset="2"/>
              </a:rPr>
              <a:t>T</a:t>
            </a:r>
            <a:r>
              <a:rPr lang="zh-CN" altLang="en-US" smtClean="0">
                <a:sym typeface="Symbol" pitchFamily="18" charset="2"/>
              </a:rPr>
              <a:t>、</a:t>
            </a:r>
            <a:r>
              <a:rPr lang="en-US" altLang="zh-CN" smtClean="0">
                <a:sym typeface="Symbol" pitchFamily="18" charset="2"/>
              </a:rPr>
              <a:t>F</a:t>
            </a:r>
            <a:r>
              <a:rPr lang="zh-CN" altLang="en-US" smtClean="0">
                <a:sym typeface="Symbol" pitchFamily="18" charset="2"/>
              </a:rPr>
              <a:t>分别换成∨、∧、</a:t>
            </a:r>
            <a:r>
              <a:rPr lang="en-US" altLang="zh-CN" smtClean="0">
                <a:sym typeface="Symbol" pitchFamily="18" charset="2"/>
              </a:rPr>
              <a:t>F</a:t>
            </a:r>
            <a:r>
              <a:rPr lang="zh-CN" altLang="en-US" smtClean="0">
                <a:sym typeface="Symbol" pitchFamily="18" charset="2"/>
              </a:rPr>
              <a:t>、</a:t>
            </a:r>
            <a:r>
              <a:rPr lang="en-US" altLang="zh-CN" smtClean="0">
                <a:sym typeface="Symbol" pitchFamily="18" charset="2"/>
              </a:rPr>
              <a:t>T</a:t>
            </a:r>
            <a:r>
              <a:rPr lang="zh-CN" altLang="en-US" smtClean="0">
                <a:sym typeface="Symbol" pitchFamily="18" charset="2"/>
              </a:rPr>
              <a:t>，得到公式</a:t>
            </a:r>
            <a:r>
              <a:rPr lang="en-US" altLang="zh-CN" smtClean="0">
                <a:sym typeface="Symbol" pitchFamily="18" charset="2"/>
              </a:rPr>
              <a:t>A</a:t>
            </a:r>
            <a:r>
              <a:rPr lang="zh-CN" altLang="en-US" baseline="30000" smtClean="0">
                <a:sym typeface="Symbol" pitchFamily="18" charset="2"/>
              </a:rPr>
              <a:t>*</a:t>
            </a:r>
            <a:r>
              <a:rPr lang="zh-CN" altLang="en-US" smtClean="0">
                <a:sym typeface="Symbol" pitchFamily="18" charset="2"/>
              </a:rPr>
              <a:t>，称</a:t>
            </a:r>
            <a:r>
              <a:rPr lang="en-US" altLang="zh-CN" smtClean="0">
                <a:sym typeface="Symbol" pitchFamily="18" charset="2"/>
              </a:rPr>
              <a:t>A</a:t>
            </a:r>
            <a:r>
              <a:rPr lang="zh-CN" altLang="en-US" baseline="30000" smtClean="0">
                <a:sym typeface="Symbol" pitchFamily="18" charset="2"/>
              </a:rPr>
              <a:t>*</a:t>
            </a:r>
            <a:r>
              <a:rPr lang="zh-CN" altLang="en-US" smtClean="0">
                <a:sym typeface="Symbol" pitchFamily="18" charset="2"/>
              </a:rPr>
              <a:t>为</a:t>
            </a:r>
            <a:r>
              <a:rPr lang="en-US" altLang="zh-CN" smtClean="0">
                <a:sym typeface="Symbol" pitchFamily="18" charset="2"/>
              </a:rPr>
              <a:t>A</a:t>
            </a:r>
            <a:r>
              <a:rPr lang="zh-CN" altLang="en-US" smtClean="0">
                <a:sym typeface="Symbol" pitchFamily="18" charset="2"/>
              </a:rPr>
              <a:t>的</a:t>
            </a:r>
            <a:r>
              <a:rPr lang="zh-CN" altLang="en-US" u="sng" smtClean="0">
                <a:sym typeface="Symbol" pitchFamily="18" charset="2"/>
              </a:rPr>
              <a:t>对偶公式</a:t>
            </a:r>
            <a:r>
              <a:rPr lang="zh-CN" altLang="en-US" smtClean="0">
                <a:sym typeface="Symbol" pitchFamily="18" charset="2"/>
              </a:rPr>
              <a:t>。</a:t>
            </a:r>
            <a:endParaRPr lang="en-US" altLang="zh-CN" smtClean="0">
              <a:sym typeface="Symbol" pitchFamily="18" charset="2"/>
            </a:endParaRPr>
          </a:p>
          <a:p>
            <a:r>
              <a:rPr lang="zh-CN" altLang="en-US" smtClean="0">
                <a:sym typeface="Symbol" pitchFamily="18" charset="2"/>
              </a:rPr>
              <a:t>显然，对偶是相互的。</a:t>
            </a:r>
            <a:endParaRPr lang="en-US" altLang="zh-CN" smtClean="0">
              <a:sym typeface="Symbol" pitchFamily="18" charset="2"/>
            </a:endParaRPr>
          </a:p>
          <a:p>
            <a:r>
              <a:rPr lang="zh-CN" altLang="en-US" smtClean="0">
                <a:solidFill>
                  <a:srgbClr val="FF0000"/>
                </a:solidFill>
                <a:sym typeface="Symbol" pitchFamily="18" charset="2"/>
              </a:rPr>
              <a:t>例</a:t>
            </a:r>
            <a:endParaRPr lang="en-US" altLang="zh-CN" smtClean="0">
              <a:solidFill>
                <a:srgbClr val="FF0000"/>
              </a:solidFill>
              <a:sym typeface="Symbol" pitchFamily="18" charset="2"/>
            </a:endParaRPr>
          </a:p>
          <a:p>
            <a:pPr lvl="1">
              <a:buSzTx/>
              <a:buFont typeface="Times New Roman" pitchFamily="18" charset="0"/>
              <a:buAutoNum type="arabicPeriod"/>
            </a:pPr>
            <a:r>
              <a:rPr lang="zh-CN" altLang="en-US" smtClean="0">
                <a:sym typeface="Symbol" pitchFamily="18" charset="2"/>
              </a:rPr>
              <a:t></a:t>
            </a:r>
            <a:r>
              <a:rPr lang="en-US" altLang="zh-CN" smtClean="0"/>
              <a:t>P</a:t>
            </a:r>
            <a:r>
              <a:rPr lang="el-GR" altLang="zh-CN" smtClean="0"/>
              <a:t>∨</a:t>
            </a:r>
            <a:r>
              <a:rPr lang="en-US" altLang="zh-CN" smtClean="0"/>
              <a:t>(Q</a:t>
            </a:r>
            <a:r>
              <a:rPr lang="el-GR" altLang="zh-CN" smtClean="0"/>
              <a:t>∧</a:t>
            </a:r>
            <a:r>
              <a:rPr lang="en-US" altLang="zh-CN" smtClean="0"/>
              <a:t>R)</a:t>
            </a:r>
            <a:r>
              <a:rPr lang="zh-CN" altLang="en-US" smtClean="0"/>
              <a:t>和</a:t>
            </a:r>
            <a:r>
              <a:rPr lang="zh-CN" altLang="en-US" smtClean="0">
                <a:sym typeface="Symbol" pitchFamily="18" charset="2"/>
              </a:rPr>
              <a:t></a:t>
            </a:r>
            <a:r>
              <a:rPr lang="en-US" altLang="zh-CN" smtClean="0"/>
              <a:t>P</a:t>
            </a:r>
            <a:r>
              <a:rPr lang="el-GR" altLang="zh-CN" smtClean="0"/>
              <a:t>∧</a:t>
            </a:r>
            <a:r>
              <a:rPr lang="en-US" altLang="zh-CN" smtClean="0"/>
              <a:t>(Q</a:t>
            </a:r>
            <a:r>
              <a:rPr lang="el-GR" altLang="zh-CN" smtClean="0"/>
              <a:t>∨</a:t>
            </a:r>
            <a:r>
              <a:rPr lang="en-US" altLang="zh-CN" smtClean="0"/>
              <a:t>R)</a:t>
            </a:r>
            <a:r>
              <a:rPr lang="zh-CN" altLang="en-US" smtClean="0"/>
              <a:t>是互为对偶式；</a:t>
            </a:r>
            <a:endParaRPr lang="en-US" altLang="zh-CN" smtClean="0"/>
          </a:p>
          <a:p>
            <a:pPr lvl="1">
              <a:buSzTx/>
              <a:buFont typeface="Times New Roman" pitchFamily="18" charset="0"/>
              <a:buAutoNum type="arabicPeriod"/>
            </a:pPr>
            <a:r>
              <a:rPr lang="en-US" altLang="zh-CN" smtClean="0"/>
              <a:t>P</a:t>
            </a:r>
            <a:r>
              <a:rPr lang="el-GR" altLang="zh-CN" smtClean="0"/>
              <a:t>∨</a:t>
            </a:r>
            <a:r>
              <a:rPr lang="en-US" altLang="zh-CN" smtClean="0"/>
              <a:t>F</a:t>
            </a:r>
            <a:r>
              <a:rPr lang="zh-CN" altLang="en-US" smtClean="0"/>
              <a:t>和</a:t>
            </a:r>
            <a:r>
              <a:rPr lang="en-US" altLang="zh-CN" smtClean="0"/>
              <a:t>P</a:t>
            </a:r>
            <a:r>
              <a:rPr lang="el-GR" altLang="zh-CN" smtClean="0"/>
              <a:t>∧</a:t>
            </a:r>
            <a:r>
              <a:rPr lang="en-US" altLang="zh-CN" smtClean="0"/>
              <a:t>T</a:t>
            </a:r>
            <a:r>
              <a:rPr lang="zh-CN" altLang="en-US" smtClean="0"/>
              <a:t>互为对偶式。</a:t>
            </a:r>
            <a:endParaRPr lang="en-US" altLang="zh-CN" smtClean="0"/>
          </a:p>
          <a:p>
            <a:pPr lvl="1">
              <a:buSzTx/>
              <a:buFont typeface="Times New Roman" pitchFamily="18" charset="0"/>
              <a:buAutoNum type="arabicPeriod"/>
            </a:pPr>
            <a:r>
              <a:rPr lang="zh-CN" altLang="en-US" smtClean="0"/>
              <a:t>求</a:t>
            </a:r>
            <a:r>
              <a:rPr lang="en-US" altLang="zh-CN" smtClean="0"/>
              <a:t>P</a:t>
            </a:r>
            <a:r>
              <a:rPr lang="en-US" altLang="zh-CN" smtClean="0">
                <a:sym typeface="Symbol" pitchFamily="18" charset="2"/>
              </a:rPr>
              <a:t></a:t>
            </a:r>
            <a:r>
              <a:rPr lang="en-US" altLang="zh-CN" smtClean="0"/>
              <a:t>Q</a:t>
            </a:r>
            <a:r>
              <a:rPr lang="zh-CN" altLang="en-US" smtClean="0"/>
              <a:t>的对偶式</a:t>
            </a:r>
            <a:endParaRPr lang="en-US" altLang="zh-CN" smtClean="0"/>
          </a:p>
          <a:p>
            <a:pPr lvl="2"/>
            <a:r>
              <a:rPr lang="en-US" altLang="zh-CN" smtClean="0"/>
              <a:t>P</a:t>
            </a:r>
            <a:r>
              <a:rPr lang="en-US" altLang="zh-CN" smtClean="0">
                <a:sym typeface="Symbol" pitchFamily="18" charset="2"/>
              </a:rPr>
              <a:t></a:t>
            </a:r>
            <a:r>
              <a:rPr lang="en-US" altLang="zh-CN" smtClean="0"/>
              <a:t>Q</a:t>
            </a:r>
            <a:r>
              <a:rPr lang="en-US" altLang="zh-CN" smtClean="0">
                <a:sym typeface="Symbol" pitchFamily="18" charset="2"/>
              </a:rPr>
              <a:t></a:t>
            </a:r>
            <a:r>
              <a:rPr lang="zh-CN" altLang="en-US" smtClean="0">
                <a:sym typeface="Symbol" pitchFamily="18" charset="2"/>
              </a:rPr>
              <a:t></a:t>
            </a:r>
            <a:r>
              <a:rPr lang="en-US" altLang="zh-CN" smtClean="0">
                <a:sym typeface="Symbol" pitchFamily="18" charset="2"/>
              </a:rPr>
              <a:t>P</a:t>
            </a:r>
            <a:r>
              <a:rPr lang="el-GR" altLang="zh-CN" smtClean="0"/>
              <a:t>∨</a:t>
            </a:r>
            <a:r>
              <a:rPr lang="en-US" altLang="zh-CN" smtClean="0">
                <a:sym typeface="Symbol" pitchFamily="18" charset="2"/>
              </a:rPr>
              <a:t>Q</a:t>
            </a:r>
            <a:r>
              <a:rPr lang="zh-CN" altLang="en-US" smtClean="0">
                <a:sym typeface="Symbol" pitchFamily="18" charset="2"/>
              </a:rPr>
              <a:t>，对偶式为：</a:t>
            </a:r>
            <a:r>
              <a:rPr lang="en-US" altLang="zh-CN" smtClean="0">
                <a:sym typeface="Symbol" pitchFamily="18" charset="2"/>
              </a:rPr>
              <a:t>P</a:t>
            </a:r>
            <a:r>
              <a:rPr lang="el-GR" altLang="zh-CN" smtClean="0"/>
              <a:t>∧</a:t>
            </a:r>
            <a:r>
              <a:rPr lang="en-US" altLang="zh-CN" smtClean="0">
                <a:sym typeface="Symbol" pitchFamily="18" charset="2"/>
              </a:rPr>
              <a:t>Q</a:t>
            </a:r>
          </a:p>
        </p:txBody>
      </p:sp>
      <p:sp>
        <p:nvSpPr>
          <p:cNvPr id="5" name="灯片编号占位符 4"/>
          <p:cNvSpPr>
            <a:spLocks noGrp="1"/>
          </p:cNvSpPr>
          <p:nvPr>
            <p:ph type="sldNum" sz="quarter" idx="12"/>
          </p:nvPr>
        </p:nvSpPr>
        <p:spPr/>
        <p:txBody>
          <a:bodyPr/>
          <a:lstStyle/>
          <a:p>
            <a:pPr>
              <a:defRPr/>
            </a:pPr>
            <a:fld id="{59701FE0-A8B5-4E3D-A2BC-70A4B5F9F92D}" type="slidenum">
              <a:rPr lang="en-US" altLang="zh-CN"/>
              <a:pPr>
                <a:defRPr/>
              </a:pPr>
              <a:t>55</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标题 1"/>
          <p:cNvSpPr>
            <a:spLocks noGrp="1"/>
          </p:cNvSpPr>
          <p:nvPr>
            <p:ph type="title"/>
          </p:nvPr>
        </p:nvSpPr>
        <p:spPr>
          <a:xfrm>
            <a:off x="684213" y="333375"/>
            <a:ext cx="7772400" cy="647700"/>
          </a:xfrm>
        </p:spPr>
        <p:txBody>
          <a:bodyPr/>
          <a:lstStyle/>
          <a:p>
            <a:r>
              <a:rPr lang="zh-CN" altLang="en-US" smtClean="0"/>
              <a:t>对偶原理相关定理</a:t>
            </a:r>
          </a:p>
        </p:txBody>
      </p:sp>
      <p:sp>
        <p:nvSpPr>
          <p:cNvPr id="3" name="内容占位符 2"/>
          <p:cNvSpPr>
            <a:spLocks noGrp="1"/>
          </p:cNvSpPr>
          <p:nvPr>
            <p:ph idx="1"/>
          </p:nvPr>
        </p:nvSpPr>
        <p:spPr>
          <a:xfrm>
            <a:off x="468313" y="1412875"/>
            <a:ext cx="8207375" cy="4683125"/>
          </a:xfrm>
        </p:spPr>
        <p:txBody>
          <a:bodyPr/>
          <a:lstStyle/>
          <a:p>
            <a:pPr>
              <a:defRPr/>
            </a:pPr>
            <a:r>
              <a:rPr lang="zh-CN" altLang="en-US" dirty="0">
                <a:solidFill>
                  <a:srgbClr val="FF0000"/>
                </a:solidFill>
              </a:rPr>
              <a:t>定理</a:t>
            </a:r>
            <a:r>
              <a:rPr lang="en-US" altLang="zh-CN" dirty="0">
                <a:solidFill>
                  <a:srgbClr val="FF0000"/>
                </a:solidFill>
              </a:rPr>
              <a:t>1.2-1</a:t>
            </a:r>
            <a:r>
              <a:rPr lang="zh-CN" altLang="en-US" dirty="0">
                <a:solidFill>
                  <a:srgbClr val="FF0000"/>
                </a:solidFill>
              </a:rPr>
              <a:t>：</a:t>
            </a:r>
            <a:r>
              <a:rPr lang="zh-CN" altLang="en-US" dirty="0"/>
              <a:t>设</a:t>
            </a:r>
            <a:r>
              <a:rPr lang="en-US" altLang="zh-CN" dirty="0"/>
              <a:t>A</a:t>
            </a:r>
            <a:r>
              <a:rPr lang="zh-CN" altLang="en-US" dirty="0"/>
              <a:t>和</a:t>
            </a:r>
            <a:r>
              <a:rPr lang="en-US" altLang="zh-CN" dirty="0"/>
              <a:t>A</a:t>
            </a:r>
            <a:r>
              <a:rPr lang="zh-CN" altLang="en-US" baseline="30000" dirty="0"/>
              <a:t>*</a:t>
            </a:r>
            <a:r>
              <a:rPr lang="zh-CN" altLang="en-US" dirty="0"/>
              <a:t>是对偶式，</a:t>
            </a:r>
            <a:r>
              <a:rPr lang="en-US" altLang="zh-CN" dirty="0"/>
              <a:t>P</a:t>
            </a:r>
            <a:r>
              <a:rPr lang="en-US" altLang="zh-CN" baseline="-25000" dirty="0"/>
              <a:t>1</a:t>
            </a:r>
            <a:r>
              <a:rPr lang="en-US" altLang="zh-CN" dirty="0"/>
              <a:t>,P</a:t>
            </a:r>
            <a:r>
              <a:rPr lang="en-US" altLang="zh-CN" baseline="-25000" dirty="0"/>
              <a:t>2</a:t>
            </a:r>
            <a:r>
              <a:rPr lang="en-US" altLang="zh-CN" dirty="0"/>
              <a:t>,...,</a:t>
            </a:r>
            <a:r>
              <a:rPr lang="en-US" altLang="zh-CN" dirty="0" err="1"/>
              <a:t>P</a:t>
            </a:r>
            <a:r>
              <a:rPr lang="en-US" altLang="zh-CN" baseline="-25000" dirty="0" err="1"/>
              <a:t>n</a:t>
            </a:r>
            <a:r>
              <a:rPr lang="zh-CN" altLang="en-US" dirty="0"/>
              <a:t>是出现在</a:t>
            </a:r>
            <a:r>
              <a:rPr lang="en-US" altLang="zh-CN" dirty="0"/>
              <a:t>A</a:t>
            </a:r>
            <a:r>
              <a:rPr lang="zh-CN" altLang="en-US" dirty="0"/>
              <a:t>和</a:t>
            </a:r>
            <a:r>
              <a:rPr lang="en-US" altLang="zh-CN" dirty="0"/>
              <a:t>A</a:t>
            </a:r>
            <a:r>
              <a:rPr lang="zh-CN" altLang="en-US" dirty="0"/>
              <a:t>*中的所有命题变元，于是：</a:t>
            </a:r>
            <a:endParaRPr lang="en-US" altLang="zh-CN" dirty="0"/>
          </a:p>
          <a:p>
            <a:pPr marL="1622425">
              <a:buFont typeface="Wingdings" pitchFamily="2" charset="2"/>
              <a:buNone/>
              <a:defRPr/>
            </a:pPr>
            <a:r>
              <a:rPr lang="zh-CN" altLang="en-US" dirty="0">
                <a:sym typeface="Symbol" pitchFamily="18" charset="2"/>
              </a:rPr>
              <a:t></a:t>
            </a:r>
            <a:r>
              <a:rPr lang="en-US" altLang="zh-CN" dirty="0"/>
              <a:t>A(P</a:t>
            </a:r>
            <a:r>
              <a:rPr lang="en-US" altLang="zh-CN" baseline="-25000" dirty="0"/>
              <a:t>1</a:t>
            </a:r>
            <a:r>
              <a:rPr lang="en-US" altLang="zh-CN" dirty="0"/>
              <a:t>,P</a:t>
            </a:r>
            <a:r>
              <a:rPr lang="en-US" altLang="zh-CN" baseline="-25000" dirty="0"/>
              <a:t>2</a:t>
            </a:r>
            <a:r>
              <a:rPr lang="en-US" altLang="zh-CN" dirty="0"/>
              <a:t>,...,</a:t>
            </a:r>
            <a:r>
              <a:rPr lang="en-US" altLang="zh-CN" dirty="0" err="1"/>
              <a:t>P</a:t>
            </a:r>
            <a:r>
              <a:rPr lang="en-US" altLang="zh-CN" baseline="-25000" dirty="0" err="1"/>
              <a:t>n</a:t>
            </a:r>
            <a:r>
              <a:rPr lang="en-US" altLang="zh-CN" dirty="0"/>
              <a:t>)</a:t>
            </a:r>
            <a:r>
              <a:rPr lang="en-US" altLang="zh-CN" dirty="0">
                <a:sym typeface="Symbol" pitchFamily="18" charset="2"/>
              </a:rPr>
              <a:t>A</a:t>
            </a:r>
            <a:r>
              <a:rPr lang="en-US" altLang="zh-CN" baseline="30000" dirty="0">
                <a:sym typeface="Symbol" pitchFamily="18" charset="2"/>
              </a:rPr>
              <a:t>*</a:t>
            </a:r>
            <a:r>
              <a:rPr lang="en-US" altLang="zh-CN" dirty="0">
                <a:sym typeface="Symbol" pitchFamily="18" charset="2"/>
              </a:rPr>
              <a:t>(</a:t>
            </a:r>
            <a:r>
              <a:rPr lang="zh-CN" altLang="en-US" dirty="0">
                <a:sym typeface="Symbol" pitchFamily="18" charset="2"/>
              </a:rPr>
              <a:t></a:t>
            </a:r>
            <a:r>
              <a:rPr lang="en-US" altLang="zh-CN" dirty="0"/>
              <a:t>P</a:t>
            </a:r>
            <a:r>
              <a:rPr lang="en-US" altLang="zh-CN" baseline="-25000" dirty="0"/>
              <a:t>1</a:t>
            </a:r>
            <a:r>
              <a:rPr lang="en-US" altLang="zh-CN" dirty="0"/>
              <a:t>,</a:t>
            </a:r>
            <a:r>
              <a:rPr lang="zh-CN" altLang="en-US" dirty="0">
                <a:sym typeface="Symbol" pitchFamily="18" charset="2"/>
              </a:rPr>
              <a:t></a:t>
            </a:r>
            <a:r>
              <a:rPr lang="en-US" altLang="zh-CN" dirty="0"/>
              <a:t>P</a:t>
            </a:r>
            <a:r>
              <a:rPr lang="en-US" altLang="zh-CN" baseline="-25000" dirty="0"/>
              <a:t>2</a:t>
            </a:r>
            <a:r>
              <a:rPr lang="en-US" altLang="zh-CN" dirty="0"/>
              <a:t>,...,</a:t>
            </a:r>
            <a:r>
              <a:rPr lang="zh-CN" altLang="en-US" dirty="0">
                <a:sym typeface="Symbol" pitchFamily="18" charset="2"/>
              </a:rPr>
              <a:t></a:t>
            </a:r>
            <a:r>
              <a:rPr lang="en-US" altLang="zh-CN" dirty="0" err="1"/>
              <a:t>P</a:t>
            </a:r>
            <a:r>
              <a:rPr lang="en-US" altLang="zh-CN" baseline="-25000" dirty="0" err="1"/>
              <a:t>n</a:t>
            </a:r>
            <a:r>
              <a:rPr lang="en-US" altLang="zh-CN" dirty="0">
                <a:sym typeface="Symbol" pitchFamily="18" charset="2"/>
              </a:rPr>
              <a:t>)</a:t>
            </a:r>
          </a:p>
          <a:p>
            <a:pPr>
              <a:defRPr/>
            </a:pPr>
            <a:r>
              <a:rPr lang="zh-CN" altLang="en-US" dirty="0">
                <a:solidFill>
                  <a:srgbClr val="FF0000"/>
                </a:solidFill>
                <a:sym typeface="Symbol" pitchFamily="18" charset="2"/>
              </a:rPr>
              <a:t>例</a:t>
            </a:r>
            <a:endParaRPr lang="en-US" altLang="zh-CN" dirty="0">
              <a:solidFill>
                <a:srgbClr val="FF0000"/>
              </a:solidFill>
              <a:sym typeface="Symbol" pitchFamily="18" charset="2"/>
            </a:endParaRPr>
          </a:p>
          <a:p>
            <a:pPr lvl="1">
              <a:defRPr/>
            </a:pPr>
            <a:r>
              <a:rPr lang="en-US" altLang="zh-CN" dirty="0">
                <a:sym typeface="Symbol" pitchFamily="18" charset="2"/>
              </a:rPr>
              <a:t>A</a:t>
            </a:r>
            <a:r>
              <a:rPr lang="en-US" altLang="zh-CN" dirty="0"/>
              <a:t>(P,Q,R)</a:t>
            </a:r>
            <a:r>
              <a:rPr lang="en-US" altLang="zh-CN" dirty="0">
                <a:sym typeface="Symbol" pitchFamily="18" charset="2"/>
              </a:rPr>
              <a:t>=</a:t>
            </a:r>
            <a:r>
              <a:rPr lang="zh-CN" altLang="en-US" dirty="0">
                <a:sym typeface="Symbol" pitchFamily="18" charset="2"/>
              </a:rPr>
              <a:t></a:t>
            </a:r>
            <a:r>
              <a:rPr lang="en-US" altLang="zh-CN" dirty="0"/>
              <a:t>P</a:t>
            </a:r>
            <a:r>
              <a:rPr lang="el-GR" altLang="zh-CN" dirty="0"/>
              <a:t>∨</a:t>
            </a:r>
            <a:r>
              <a:rPr lang="en-US" altLang="zh-CN" dirty="0"/>
              <a:t>(Q</a:t>
            </a:r>
            <a:r>
              <a:rPr lang="el-GR" altLang="zh-CN" dirty="0"/>
              <a:t>∧</a:t>
            </a:r>
            <a:r>
              <a:rPr lang="en-US" altLang="zh-CN" dirty="0"/>
              <a:t>R)</a:t>
            </a:r>
            <a:r>
              <a:rPr lang="zh-CN" altLang="en-US" dirty="0"/>
              <a:t>；</a:t>
            </a:r>
            <a:endParaRPr lang="en-US" altLang="zh-CN" dirty="0"/>
          </a:p>
          <a:p>
            <a:pPr lvl="1">
              <a:defRPr/>
            </a:pPr>
            <a:r>
              <a:rPr lang="en-US" altLang="zh-CN" dirty="0"/>
              <a:t>A</a:t>
            </a:r>
            <a:r>
              <a:rPr lang="zh-CN" altLang="en-US" baseline="30000" dirty="0"/>
              <a:t>*</a:t>
            </a:r>
            <a:r>
              <a:rPr lang="en-US" altLang="zh-CN" dirty="0"/>
              <a:t>(P,Q,R)=</a:t>
            </a:r>
            <a:r>
              <a:rPr lang="zh-CN" altLang="en-US" dirty="0">
                <a:sym typeface="Symbol" pitchFamily="18" charset="2"/>
              </a:rPr>
              <a:t></a:t>
            </a:r>
            <a:r>
              <a:rPr lang="en-US" altLang="zh-CN" dirty="0"/>
              <a:t>P</a:t>
            </a:r>
            <a:r>
              <a:rPr lang="el-GR" altLang="zh-CN" dirty="0"/>
              <a:t>∧</a:t>
            </a:r>
            <a:r>
              <a:rPr lang="en-US" altLang="zh-CN" dirty="0"/>
              <a:t>(Q</a:t>
            </a:r>
            <a:r>
              <a:rPr lang="el-GR" altLang="zh-CN" dirty="0"/>
              <a:t>∨</a:t>
            </a:r>
            <a:r>
              <a:rPr lang="en-US" altLang="zh-CN" dirty="0"/>
              <a:t>R)</a:t>
            </a:r>
          </a:p>
          <a:p>
            <a:pPr marL="712788" lvl="1" indent="0">
              <a:spcAft>
                <a:spcPts val="0"/>
              </a:spcAft>
              <a:buFont typeface="Wingdings" pitchFamily="2" charset="2"/>
              <a:buNone/>
              <a:defRPr/>
            </a:pPr>
            <a:r>
              <a:rPr lang="zh-CN" altLang="en-US">
                <a:sym typeface="Symbol" pitchFamily="18" charset="2"/>
              </a:rPr>
              <a:t>因为，</a:t>
            </a:r>
            <a:r>
              <a:rPr lang="en-US" altLang="zh-CN" dirty="0"/>
              <a:t>A=</a:t>
            </a:r>
            <a:r>
              <a:rPr lang="zh-CN" altLang="en-US" dirty="0">
                <a:sym typeface="Symbol" pitchFamily="18" charset="2"/>
              </a:rPr>
              <a:t></a:t>
            </a:r>
            <a:r>
              <a:rPr lang="en-US" altLang="zh-CN" dirty="0">
                <a:sym typeface="Symbol" pitchFamily="18" charset="2"/>
              </a:rPr>
              <a:t>(</a:t>
            </a:r>
            <a:r>
              <a:rPr lang="zh-CN" altLang="en-US" dirty="0">
                <a:sym typeface="Symbol" pitchFamily="18" charset="2"/>
              </a:rPr>
              <a:t></a:t>
            </a:r>
            <a:r>
              <a:rPr lang="en-US" altLang="zh-CN" dirty="0"/>
              <a:t>P</a:t>
            </a:r>
            <a:r>
              <a:rPr lang="el-GR" altLang="zh-CN" dirty="0"/>
              <a:t>∨</a:t>
            </a:r>
            <a:r>
              <a:rPr lang="en-US" altLang="zh-CN" dirty="0"/>
              <a:t>(Q</a:t>
            </a:r>
            <a:r>
              <a:rPr lang="el-GR" altLang="zh-CN" dirty="0"/>
              <a:t>∧</a:t>
            </a:r>
            <a:r>
              <a:rPr lang="en-US" altLang="zh-CN" dirty="0"/>
              <a:t>R)</a:t>
            </a:r>
            <a:r>
              <a:rPr lang="en-US" altLang="zh-CN" dirty="0">
                <a:sym typeface="Symbol" pitchFamily="18" charset="2"/>
              </a:rPr>
              <a:t>)=P</a:t>
            </a:r>
            <a:r>
              <a:rPr lang="el-GR" altLang="zh-CN" dirty="0"/>
              <a:t>∧</a:t>
            </a:r>
            <a:r>
              <a:rPr lang="zh-CN" altLang="en-US" dirty="0">
                <a:sym typeface="Symbol" pitchFamily="18" charset="2"/>
              </a:rPr>
              <a:t></a:t>
            </a:r>
            <a:r>
              <a:rPr lang="en-US" altLang="zh-CN" dirty="0"/>
              <a:t>(Q</a:t>
            </a:r>
            <a:r>
              <a:rPr lang="el-GR" altLang="zh-CN" dirty="0"/>
              <a:t>∧</a:t>
            </a:r>
            <a:r>
              <a:rPr lang="en-US" altLang="zh-CN" dirty="0"/>
              <a:t>R)=P</a:t>
            </a:r>
            <a:r>
              <a:rPr lang="el-GR" altLang="zh-CN" dirty="0"/>
              <a:t>∧</a:t>
            </a:r>
            <a:r>
              <a:rPr lang="en-US" altLang="zh-CN" dirty="0"/>
              <a:t>(</a:t>
            </a:r>
            <a:r>
              <a:rPr lang="zh-CN" altLang="en-US" dirty="0">
                <a:sym typeface="Symbol" pitchFamily="18" charset="2"/>
              </a:rPr>
              <a:t></a:t>
            </a:r>
            <a:r>
              <a:rPr lang="en-US" altLang="zh-CN" dirty="0"/>
              <a:t>Q</a:t>
            </a:r>
            <a:r>
              <a:rPr lang="el-GR" altLang="zh-CN" dirty="0"/>
              <a:t>∨</a:t>
            </a:r>
            <a:r>
              <a:rPr lang="zh-CN" altLang="en-US" dirty="0">
                <a:sym typeface="Symbol" pitchFamily="18" charset="2"/>
              </a:rPr>
              <a:t></a:t>
            </a:r>
            <a:r>
              <a:rPr lang="en-US" altLang="zh-CN" dirty="0"/>
              <a:t>R)</a:t>
            </a:r>
          </a:p>
          <a:p>
            <a:pPr marL="712788" lvl="1" indent="0">
              <a:buFont typeface="Wingdings" pitchFamily="2" charset="2"/>
              <a:buNone/>
              <a:defRPr/>
            </a:pPr>
            <a:r>
              <a:rPr lang="zh-CN" altLang="en-US"/>
              <a:t>所以，</a:t>
            </a:r>
            <a:r>
              <a:rPr lang="en-US" altLang="zh-CN"/>
              <a:t>A</a:t>
            </a:r>
            <a:r>
              <a:rPr lang="en-US" altLang="zh-CN" baseline="30000" dirty="0"/>
              <a:t>*</a:t>
            </a:r>
            <a:r>
              <a:rPr lang="en-US" altLang="zh-CN" dirty="0"/>
              <a:t>(</a:t>
            </a:r>
            <a:r>
              <a:rPr lang="zh-CN" altLang="en-US" dirty="0">
                <a:sym typeface="Symbol" pitchFamily="18" charset="2"/>
              </a:rPr>
              <a:t></a:t>
            </a:r>
            <a:r>
              <a:rPr lang="en-US" altLang="zh-CN" dirty="0"/>
              <a:t>P,</a:t>
            </a:r>
            <a:r>
              <a:rPr lang="zh-CN" altLang="en-US" dirty="0">
                <a:sym typeface="Symbol" pitchFamily="18" charset="2"/>
              </a:rPr>
              <a:t></a:t>
            </a:r>
            <a:r>
              <a:rPr lang="en-US" altLang="zh-CN" dirty="0"/>
              <a:t>Q,</a:t>
            </a:r>
            <a:r>
              <a:rPr lang="zh-CN" altLang="en-US" dirty="0">
                <a:sym typeface="Symbol" pitchFamily="18" charset="2"/>
              </a:rPr>
              <a:t></a:t>
            </a:r>
            <a:r>
              <a:rPr lang="en-US" altLang="zh-CN" dirty="0"/>
              <a:t>R)=P</a:t>
            </a:r>
            <a:r>
              <a:rPr lang="el-GR" altLang="zh-CN" dirty="0"/>
              <a:t>∧</a:t>
            </a:r>
            <a:r>
              <a:rPr lang="en-US" altLang="zh-CN" dirty="0"/>
              <a:t>(</a:t>
            </a:r>
            <a:r>
              <a:rPr lang="zh-CN" altLang="en-US" dirty="0">
                <a:sym typeface="Symbol" pitchFamily="18" charset="2"/>
              </a:rPr>
              <a:t></a:t>
            </a:r>
            <a:r>
              <a:rPr lang="en-US" altLang="zh-CN" dirty="0"/>
              <a:t>Q</a:t>
            </a:r>
            <a:r>
              <a:rPr lang="el-GR" altLang="zh-CN" dirty="0"/>
              <a:t>∨</a:t>
            </a:r>
            <a:r>
              <a:rPr lang="zh-CN" altLang="en-US" dirty="0">
                <a:sym typeface="Symbol" pitchFamily="18" charset="2"/>
              </a:rPr>
              <a:t></a:t>
            </a:r>
            <a:r>
              <a:rPr lang="en-US" altLang="zh-CN" dirty="0"/>
              <a:t>R)</a:t>
            </a:r>
          </a:p>
          <a:p>
            <a:pPr>
              <a:defRPr/>
            </a:pPr>
            <a:r>
              <a:rPr lang="zh-CN" altLang="en-US" dirty="0">
                <a:sym typeface="Symbol" pitchFamily="18" charset="2"/>
              </a:rPr>
              <a:t>显然，</a:t>
            </a:r>
            <a:r>
              <a:rPr lang="en-US" altLang="zh-CN"/>
              <a:t>A</a:t>
            </a:r>
            <a:r>
              <a:rPr lang="en-US" altLang="zh-CN" baseline="30000"/>
              <a:t>*</a:t>
            </a:r>
            <a:r>
              <a:rPr lang="en-US" altLang="zh-CN"/>
              <a:t>(P</a:t>
            </a:r>
            <a:r>
              <a:rPr lang="en-US" altLang="zh-CN" baseline="-25000"/>
              <a:t>1</a:t>
            </a:r>
            <a:r>
              <a:rPr lang="en-US" altLang="zh-CN" dirty="0"/>
              <a:t>,P</a:t>
            </a:r>
            <a:r>
              <a:rPr lang="en-US" altLang="zh-CN" baseline="-25000" dirty="0"/>
              <a:t>2</a:t>
            </a:r>
            <a:r>
              <a:rPr lang="en-US" altLang="zh-CN" dirty="0"/>
              <a:t>,...,</a:t>
            </a:r>
            <a:r>
              <a:rPr lang="en-US" altLang="zh-CN" dirty="0" err="1"/>
              <a:t>P</a:t>
            </a:r>
            <a:r>
              <a:rPr lang="en-US" altLang="zh-CN" baseline="-25000" dirty="0" err="1"/>
              <a:t>n</a:t>
            </a:r>
            <a:r>
              <a:rPr lang="en-US" altLang="zh-CN" dirty="0"/>
              <a:t>)=A(</a:t>
            </a:r>
            <a:r>
              <a:rPr lang="zh-CN" altLang="en-US" dirty="0">
                <a:sym typeface="Symbol" pitchFamily="18" charset="2"/>
              </a:rPr>
              <a:t></a:t>
            </a:r>
            <a:r>
              <a:rPr lang="en-US" altLang="zh-CN" dirty="0"/>
              <a:t>P</a:t>
            </a:r>
            <a:r>
              <a:rPr lang="en-US" altLang="zh-CN" baseline="-25000" dirty="0"/>
              <a:t>1</a:t>
            </a:r>
            <a:r>
              <a:rPr lang="en-US" altLang="zh-CN" dirty="0"/>
              <a:t>,</a:t>
            </a:r>
            <a:r>
              <a:rPr lang="zh-CN" altLang="en-US" dirty="0">
                <a:sym typeface="Symbol" pitchFamily="18" charset="2"/>
              </a:rPr>
              <a:t></a:t>
            </a:r>
            <a:r>
              <a:rPr lang="en-US" altLang="zh-CN" dirty="0"/>
              <a:t>P</a:t>
            </a:r>
            <a:r>
              <a:rPr lang="en-US" altLang="zh-CN" baseline="-25000" dirty="0"/>
              <a:t>2</a:t>
            </a:r>
            <a:r>
              <a:rPr lang="en-US" altLang="zh-CN" dirty="0"/>
              <a:t>,...,</a:t>
            </a:r>
            <a:r>
              <a:rPr lang="zh-CN" altLang="en-US" dirty="0">
                <a:sym typeface="Symbol" pitchFamily="18" charset="2"/>
              </a:rPr>
              <a:t></a:t>
            </a:r>
            <a:r>
              <a:rPr lang="en-US" altLang="zh-CN" dirty="0" err="1"/>
              <a:t>P</a:t>
            </a:r>
            <a:r>
              <a:rPr lang="en-US" altLang="zh-CN" baseline="-25000" dirty="0" err="1"/>
              <a:t>n</a:t>
            </a:r>
            <a:r>
              <a:rPr lang="en-US" altLang="zh-CN" dirty="0"/>
              <a:t>)</a:t>
            </a:r>
            <a:endParaRPr lang="zh-CN" altLang="en-US" dirty="0"/>
          </a:p>
        </p:txBody>
      </p:sp>
      <p:sp>
        <p:nvSpPr>
          <p:cNvPr id="4" name="灯片编号占位符 3"/>
          <p:cNvSpPr>
            <a:spLocks noGrp="1"/>
          </p:cNvSpPr>
          <p:nvPr>
            <p:ph type="sldNum" sz="quarter" idx="12"/>
          </p:nvPr>
        </p:nvSpPr>
        <p:spPr/>
        <p:txBody>
          <a:bodyPr/>
          <a:lstStyle/>
          <a:p>
            <a:pPr>
              <a:defRPr/>
            </a:pPr>
            <a:fld id="{F0E30BC9-AEEC-465C-937D-B89CF3E0196B}" type="slidenum">
              <a:rPr lang="en-US" altLang="zh-CN"/>
              <a:pPr>
                <a:defRPr/>
              </a:pPr>
              <a:t>56</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标题 1"/>
          <p:cNvSpPr>
            <a:spLocks noGrp="1"/>
          </p:cNvSpPr>
          <p:nvPr>
            <p:ph type="title"/>
          </p:nvPr>
        </p:nvSpPr>
        <p:spPr>
          <a:xfrm>
            <a:off x="684213" y="333375"/>
            <a:ext cx="7772400" cy="647700"/>
          </a:xfrm>
        </p:spPr>
        <p:txBody>
          <a:bodyPr/>
          <a:lstStyle/>
          <a:p>
            <a:r>
              <a:rPr lang="zh-CN" altLang="en-US" smtClean="0"/>
              <a:t>对偶原理相关定理（续）</a:t>
            </a:r>
          </a:p>
        </p:txBody>
      </p:sp>
      <p:sp>
        <p:nvSpPr>
          <p:cNvPr id="3" name="内容占位符 2"/>
          <p:cNvSpPr>
            <a:spLocks noGrp="1"/>
          </p:cNvSpPr>
          <p:nvPr>
            <p:ph idx="1"/>
          </p:nvPr>
        </p:nvSpPr>
        <p:spPr>
          <a:xfrm>
            <a:off x="468313" y="1341438"/>
            <a:ext cx="8207375" cy="4967287"/>
          </a:xfrm>
        </p:spPr>
        <p:txBody>
          <a:bodyPr/>
          <a:lstStyle/>
          <a:p>
            <a:pPr>
              <a:spcBef>
                <a:spcPts val="300"/>
              </a:spcBef>
              <a:defRPr/>
            </a:pPr>
            <a:r>
              <a:rPr lang="zh-CN" altLang="en-US" dirty="0">
                <a:solidFill>
                  <a:srgbClr val="FF0000"/>
                </a:solidFill>
                <a:sym typeface="Symbol" pitchFamily="18" charset="2"/>
              </a:rPr>
              <a:t>定理</a:t>
            </a:r>
            <a:r>
              <a:rPr lang="en-US" altLang="zh-CN" dirty="0">
                <a:solidFill>
                  <a:srgbClr val="FF0000"/>
                </a:solidFill>
                <a:sym typeface="Symbol" pitchFamily="18" charset="2"/>
              </a:rPr>
              <a:t>1.2-2</a:t>
            </a:r>
            <a:r>
              <a:rPr lang="zh-CN" altLang="en-US" dirty="0">
                <a:solidFill>
                  <a:srgbClr val="FF0000"/>
                </a:solidFill>
                <a:sym typeface="Symbol" pitchFamily="18" charset="2"/>
              </a:rPr>
              <a:t>（对偶定理）：</a:t>
            </a:r>
            <a:endParaRPr lang="en-US" altLang="zh-CN" dirty="0">
              <a:solidFill>
                <a:srgbClr val="FF0000"/>
              </a:solidFill>
              <a:sym typeface="Symbol" pitchFamily="18" charset="2"/>
            </a:endParaRPr>
          </a:p>
          <a:p>
            <a:pPr marL="361950" lvl="1" indent="0">
              <a:spcBef>
                <a:spcPts val="300"/>
              </a:spcBef>
              <a:buFont typeface="Wingdings" pitchFamily="2" charset="2"/>
              <a:buNone/>
              <a:defRPr/>
            </a:pPr>
            <a:r>
              <a:rPr lang="zh-CN" altLang="en-US" sz="2400" dirty="0">
                <a:sym typeface="Symbol" pitchFamily="18" charset="2"/>
              </a:rPr>
              <a:t>设</a:t>
            </a:r>
            <a:r>
              <a:rPr lang="en-US" altLang="zh-CN" sz="2400" dirty="0">
                <a:sym typeface="Symbol" pitchFamily="18" charset="2"/>
              </a:rPr>
              <a:t>A</a:t>
            </a:r>
            <a:r>
              <a:rPr lang="zh-CN" altLang="en-US" sz="2400" dirty="0">
                <a:sym typeface="Symbol" pitchFamily="18" charset="2"/>
              </a:rPr>
              <a:t>，</a:t>
            </a:r>
            <a:r>
              <a:rPr lang="en-US" altLang="zh-CN" sz="2400" dirty="0">
                <a:sym typeface="Symbol" pitchFamily="18" charset="2"/>
              </a:rPr>
              <a:t>B</a:t>
            </a:r>
            <a:r>
              <a:rPr lang="zh-CN" altLang="en-US" sz="2400" dirty="0">
                <a:sym typeface="Symbol" pitchFamily="18" charset="2"/>
              </a:rPr>
              <a:t>是命题公式，如果</a:t>
            </a:r>
            <a:r>
              <a:rPr lang="en-US" altLang="zh-CN" sz="2400" dirty="0">
                <a:sym typeface="Symbol" pitchFamily="18" charset="2"/>
              </a:rPr>
              <a:t>AB</a:t>
            </a:r>
            <a:r>
              <a:rPr lang="zh-CN" altLang="en-US" sz="2400" dirty="0">
                <a:sym typeface="Symbol" pitchFamily="18" charset="2"/>
              </a:rPr>
              <a:t>，则</a:t>
            </a:r>
            <a:r>
              <a:rPr lang="en-US" altLang="zh-CN" sz="2400" dirty="0">
                <a:sym typeface="Symbol" pitchFamily="18" charset="2"/>
              </a:rPr>
              <a:t>A</a:t>
            </a:r>
            <a:r>
              <a:rPr lang="en-US" altLang="zh-CN" sz="2400" baseline="30000" dirty="0">
                <a:sym typeface="Symbol" pitchFamily="18" charset="2"/>
              </a:rPr>
              <a:t>*</a:t>
            </a:r>
            <a:r>
              <a:rPr lang="en-US" altLang="zh-CN" sz="2400" dirty="0">
                <a:sym typeface="Symbol" pitchFamily="18" charset="2"/>
              </a:rPr>
              <a:t>B</a:t>
            </a:r>
            <a:r>
              <a:rPr lang="en-US" altLang="zh-CN" sz="2400" baseline="30000" dirty="0">
                <a:sym typeface="Symbol" pitchFamily="18" charset="2"/>
              </a:rPr>
              <a:t>*</a:t>
            </a:r>
          </a:p>
          <a:p>
            <a:pPr>
              <a:spcBef>
                <a:spcPts val="300"/>
              </a:spcBef>
              <a:defRPr/>
            </a:pPr>
            <a:r>
              <a:rPr lang="zh-CN" altLang="en-US" dirty="0">
                <a:solidFill>
                  <a:srgbClr val="FF0000"/>
                </a:solidFill>
                <a:sym typeface="Symbol" pitchFamily="18" charset="2"/>
              </a:rPr>
              <a:t>例</a:t>
            </a:r>
            <a:endParaRPr lang="en-US" altLang="zh-CN" dirty="0">
              <a:solidFill>
                <a:srgbClr val="FF0000"/>
              </a:solidFill>
              <a:sym typeface="Symbol" pitchFamily="18" charset="2"/>
            </a:endParaRPr>
          </a:p>
          <a:p>
            <a:pPr marL="627063" lvl="1" indent="0">
              <a:spcBef>
                <a:spcPts val="300"/>
              </a:spcBef>
              <a:buFont typeface="Wingdings" pitchFamily="2" charset="2"/>
              <a:buNone/>
              <a:defRPr/>
            </a:pPr>
            <a:r>
              <a:rPr lang="en-US" altLang="zh-CN" dirty="0">
                <a:sym typeface="Symbol" pitchFamily="18" charset="2"/>
              </a:rPr>
              <a:t>P</a:t>
            </a:r>
            <a:r>
              <a:rPr lang="el-GR" altLang="zh-CN" dirty="0"/>
              <a:t>∨</a:t>
            </a:r>
            <a:r>
              <a:rPr lang="en-US" altLang="zh-CN" dirty="0"/>
              <a:t>(</a:t>
            </a:r>
            <a:r>
              <a:rPr lang="en-US" altLang="zh-CN" dirty="0">
                <a:sym typeface="Symbol" pitchFamily="18" charset="2"/>
              </a:rPr>
              <a:t>Q</a:t>
            </a:r>
            <a:r>
              <a:rPr lang="el-GR" altLang="zh-CN" dirty="0"/>
              <a:t>∨</a:t>
            </a:r>
            <a:r>
              <a:rPr lang="en-US" altLang="zh-CN" dirty="0">
                <a:sym typeface="Symbol" pitchFamily="18" charset="2"/>
              </a:rPr>
              <a:t>R)(P</a:t>
            </a:r>
            <a:r>
              <a:rPr lang="el-GR" altLang="zh-CN" dirty="0"/>
              <a:t>∨</a:t>
            </a:r>
            <a:r>
              <a:rPr lang="en-US" altLang="zh-CN" dirty="0"/>
              <a:t>)</a:t>
            </a:r>
            <a:r>
              <a:rPr lang="en-US" altLang="zh-CN" dirty="0">
                <a:sym typeface="Symbol" pitchFamily="18" charset="2"/>
              </a:rPr>
              <a:t>Q</a:t>
            </a:r>
            <a:r>
              <a:rPr lang="el-GR" altLang="zh-CN" dirty="0"/>
              <a:t>∨</a:t>
            </a:r>
            <a:r>
              <a:rPr lang="en-US" altLang="zh-CN" dirty="0">
                <a:sym typeface="Symbol" pitchFamily="18" charset="2"/>
              </a:rPr>
              <a:t>R</a:t>
            </a:r>
          </a:p>
          <a:p>
            <a:pPr marL="627063" lvl="1" indent="0">
              <a:spcBef>
                <a:spcPts val="300"/>
              </a:spcBef>
              <a:buFont typeface="Wingdings" pitchFamily="2" charset="2"/>
              <a:buNone/>
              <a:defRPr/>
            </a:pPr>
            <a:r>
              <a:rPr lang="en-US" altLang="zh-CN" dirty="0">
                <a:sym typeface="Symbol" pitchFamily="18" charset="2"/>
              </a:rPr>
              <a:t>P</a:t>
            </a:r>
            <a:r>
              <a:rPr lang="el-GR" altLang="zh-CN" dirty="0"/>
              <a:t>∧</a:t>
            </a:r>
            <a:r>
              <a:rPr lang="en-US" altLang="zh-CN" dirty="0"/>
              <a:t>(</a:t>
            </a:r>
            <a:r>
              <a:rPr lang="en-US" altLang="zh-CN" dirty="0">
                <a:sym typeface="Symbol" pitchFamily="18" charset="2"/>
              </a:rPr>
              <a:t>Q</a:t>
            </a:r>
            <a:r>
              <a:rPr lang="el-GR" altLang="zh-CN" dirty="0"/>
              <a:t>∧</a:t>
            </a:r>
            <a:r>
              <a:rPr lang="en-US" altLang="zh-CN" dirty="0">
                <a:sym typeface="Symbol" pitchFamily="18" charset="2"/>
              </a:rPr>
              <a:t>R)(P</a:t>
            </a:r>
            <a:r>
              <a:rPr lang="el-GR" altLang="zh-CN" dirty="0"/>
              <a:t>∧</a:t>
            </a:r>
            <a:r>
              <a:rPr lang="en-US" altLang="zh-CN" dirty="0">
                <a:sym typeface="Symbol" pitchFamily="18" charset="2"/>
              </a:rPr>
              <a:t>Q)</a:t>
            </a:r>
            <a:r>
              <a:rPr lang="el-GR" altLang="zh-CN" dirty="0"/>
              <a:t>∧</a:t>
            </a:r>
            <a:r>
              <a:rPr lang="en-US" altLang="zh-CN" dirty="0">
                <a:sym typeface="Symbol" pitchFamily="18" charset="2"/>
              </a:rPr>
              <a:t>R</a:t>
            </a:r>
          </a:p>
          <a:p>
            <a:pPr>
              <a:spcBef>
                <a:spcPts val="300"/>
              </a:spcBef>
              <a:defRPr/>
            </a:pPr>
            <a:r>
              <a:rPr lang="zh-CN" altLang="en-US" dirty="0">
                <a:solidFill>
                  <a:srgbClr val="FF0000"/>
                </a:solidFill>
                <a:sym typeface="Symbol" pitchFamily="18" charset="2"/>
              </a:rPr>
              <a:t>定理</a:t>
            </a:r>
            <a:r>
              <a:rPr lang="en-US" altLang="zh-CN" dirty="0">
                <a:solidFill>
                  <a:srgbClr val="FF0000"/>
                </a:solidFill>
                <a:sym typeface="Symbol" pitchFamily="18" charset="2"/>
              </a:rPr>
              <a:t>1.2-3</a:t>
            </a:r>
            <a:r>
              <a:rPr lang="zh-CN" altLang="en-US" dirty="0">
                <a:solidFill>
                  <a:srgbClr val="FF0000"/>
                </a:solidFill>
                <a:sym typeface="Symbol" pitchFamily="18" charset="2"/>
              </a:rPr>
              <a:t>：</a:t>
            </a:r>
            <a:endParaRPr lang="en-US" altLang="zh-CN" dirty="0">
              <a:solidFill>
                <a:srgbClr val="FF0000"/>
              </a:solidFill>
              <a:sym typeface="Symbol" pitchFamily="18" charset="2"/>
            </a:endParaRPr>
          </a:p>
          <a:p>
            <a:pPr lvl="1">
              <a:spcBef>
                <a:spcPts val="300"/>
              </a:spcBef>
              <a:defRPr/>
            </a:pPr>
            <a:r>
              <a:rPr lang="zh-CN" altLang="en-US" dirty="0">
                <a:sym typeface="Symbol" pitchFamily="18" charset="2"/>
              </a:rPr>
              <a:t>设</a:t>
            </a:r>
            <a:r>
              <a:rPr lang="en-US" altLang="zh-CN" dirty="0">
                <a:sym typeface="Symbol" pitchFamily="18" charset="2"/>
              </a:rPr>
              <a:t>A</a:t>
            </a:r>
            <a:r>
              <a:rPr lang="zh-CN" altLang="en-US" dirty="0">
                <a:sym typeface="Symbol" pitchFamily="18" charset="2"/>
              </a:rPr>
              <a:t>，</a:t>
            </a:r>
            <a:r>
              <a:rPr lang="en-US" altLang="zh-CN" dirty="0">
                <a:sym typeface="Symbol" pitchFamily="18" charset="2"/>
              </a:rPr>
              <a:t>B</a:t>
            </a:r>
            <a:r>
              <a:rPr lang="zh-CN" altLang="en-US" dirty="0">
                <a:sym typeface="Symbol" pitchFamily="18" charset="2"/>
              </a:rPr>
              <a:t>是命题公式，如果</a:t>
            </a:r>
            <a:r>
              <a:rPr lang="en-US" altLang="zh-CN" dirty="0">
                <a:sym typeface="Symbol" pitchFamily="18" charset="2"/>
              </a:rPr>
              <a:t>AB</a:t>
            </a:r>
            <a:r>
              <a:rPr lang="zh-CN" altLang="en-US" dirty="0">
                <a:sym typeface="Symbol" pitchFamily="18" charset="2"/>
              </a:rPr>
              <a:t>，则</a:t>
            </a:r>
            <a:r>
              <a:rPr lang="en-US" altLang="zh-CN" dirty="0">
                <a:sym typeface="Symbol" pitchFamily="18" charset="2"/>
              </a:rPr>
              <a:t>B</a:t>
            </a:r>
            <a:r>
              <a:rPr lang="zh-CN" altLang="en-US" baseline="30000" dirty="0">
                <a:sym typeface="Symbol" pitchFamily="18" charset="2"/>
              </a:rPr>
              <a:t>*</a:t>
            </a:r>
            <a:r>
              <a:rPr lang="en-US" altLang="zh-CN" dirty="0">
                <a:sym typeface="Symbol" pitchFamily="18" charset="2"/>
              </a:rPr>
              <a:t>A</a:t>
            </a:r>
            <a:r>
              <a:rPr lang="zh-CN" altLang="en-US" baseline="30000" dirty="0">
                <a:sym typeface="Symbol" pitchFamily="18" charset="2"/>
              </a:rPr>
              <a:t>*</a:t>
            </a:r>
            <a:endParaRPr lang="en-US" altLang="zh-CN" baseline="30000" dirty="0">
              <a:sym typeface="Symbol" pitchFamily="18" charset="2"/>
            </a:endParaRPr>
          </a:p>
          <a:p>
            <a:pPr>
              <a:spcBef>
                <a:spcPts val="300"/>
              </a:spcBef>
              <a:defRPr/>
            </a:pPr>
            <a:r>
              <a:rPr lang="zh-CN" altLang="en-US" dirty="0">
                <a:solidFill>
                  <a:srgbClr val="FF0000"/>
                </a:solidFill>
                <a:sym typeface="Symbol" pitchFamily="18" charset="2"/>
              </a:rPr>
              <a:t>例</a:t>
            </a:r>
            <a:endParaRPr lang="en-US" altLang="zh-CN" dirty="0">
              <a:solidFill>
                <a:srgbClr val="FF0000"/>
              </a:solidFill>
              <a:sym typeface="Symbol" pitchFamily="18" charset="2"/>
            </a:endParaRPr>
          </a:p>
          <a:p>
            <a:pPr marL="627063" lvl="1" indent="0">
              <a:spcBef>
                <a:spcPts val="300"/>
              </a:spcBef>
              <a:buFont typeface="Wingdings" pitchFamily="2" charset="2"/>
              <a:buNone/>
              <a:defRPr/>
            </a:pPr>
            <a:r>
              <a:rPr lang="en-US" altLang="zh-CN" dirty="0"/>
              <a:t>P</a:t>
            </a:r>
            <a:r>
              <a:rPr lang="en-US" altLang="zh-CN" dirty="0">
                <a:sym typeface="Symbol" pitchFamily="18" charset="2"/>
              </a:rPr>
              <a:t></a:t>
            </a:r>
            <a:r>
              <a:rPr lang="en-US" altLang="zh-CN" dirty="0"/>
              <a:t>P</a:t>
            </a:r>
            <a:r>
              <a:rPr lang="el-GR" altLang="zh-CN" dirty="0"/>
              <a:t>∨</a:t>
            </a:r>
            <a:r>
              <a:rPr lang="en-US" altLang="zh-CN" dirty="0"/>
              <a:t>Q</a:t>
            </a:r>
          </a:p>
          <a:p>
            <a:pPr marL="627063" lvl="1" indent="0">
              <a:spcBef>
                <a:spcPts val="300"/>
              </a:spcBef>
              <a:buFont typeface="Wingdings" pitchFamily="2" charset="2"/>
              <a:buNone/>
              <a:defRPr/>
            </a:pPr>
            <a:r>
              <a:rPr lang="en-US" altLang="zh-CN" dirty="0"/>
              <a:t>P</a:t>
            </a:r>
            <a:r>
              <a:rPr lang="el-GR" altLang="zh-CN" dirty="0"/>
              <a:t>∧</a:t>
            </a:r>
            <a:r>
              <a:rPr lang="en-US" altLang="zh-CN" dirty="0"/>
              <a:t>Q</a:t>
            </a:r>
            <a:r>
              <a:rPr lang="en-US" altLang="zh-CN" dirty="0">
                <a:sym typeface="Symbol" pitchFamily="18" charset="2"/>
              </a:rPr>
              <a:t>P</a:t>
            </a:r>
            <a:endParaRPr lang="zh-CN" altLang="en-US" dirty="0"/>
          </a:p>
          <a:p>
            <a:pPr>
              <a:spcBef>
                <a:spcPts val="300"/>
              </a:spcBef>
              <a:defRPr/>
            </a:pPr>
            <a:endParaRPr lang="zh-CN" altLang="en-US" dirty="0"/>
          </a:p>
        </p:txBody>
      </p:sp>
      <p:sp>
        <p:nvSpPr>
          <p:cNvPr id="4" name="灯片编号占位符 3"/>
          <p:cNvSpPr>
            <a:spLocks noGrp="1"/>
          </p:cNvSpPr>
          <p:nvPr>
            <p:ph type="sldNum" sz="quarter" idx="12"/>
          </p:nvPr>
        </p:nvSpPr>
        <p:spPr/>
        <p:txBody>
          <a:bodyPr/>
          <a:lstStyle/>
          <a:p>
            <a:pPr>
              <a:defRPr/>
            </a:pPr>
            <a:fld id="{8BFCD735-F973-42B3-9C61-CB1BB9264E80}" type="slidenum">
              <a:rPr lang="en-US" altLang="zh-CN"/>
              <a:pPr>
                <a:defRPr/>
              </a:pPr>
              <a:t>57</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txBox="1">
            <a:spLocks noGrp="1"/>
          </p:cNvSpPr>
          <p:nvPr/>
        </p:nvSpPr>
        <p:spPr bwMode="auto">
          <a:xfrm>
            <a:off x="6553200" y="6245225"/>
            <a:ext cx="1981200" cy="476250"/>
          </a:xfrm>
          <a:prstGeom prst="rect">
            <a:avLst/>
          </a:prstGeom>
          <a:noFill/>
          <a:ln>
            <a:miter lim="800000"/>
            <a:headEnd/>
            <a:tailEnd/>
          </a:ln>
        </p:spPr>
        <p:txBody>
          <a:bodyPr/>
          <a:lstStyle/>
          <a:p>
            <a:pPr algn="r">
              <a:defRPr/>
            </a:pPr>
            <a:fld id="{A1F016FD-9824-4A9D-9723-9A1ABA29F04B}" type="slidenum">
              <a:rPr kumimoji="0" lang="en-US" altLang="zh-CN" sz="1200">
                <a:solidFill>
                  <a:schemeClr val="tx1"/>
                </a:solidFill>
                <a:latin typeface="+mn-lt"/>
                <a:ea typeface="宋体" pitchFamily="2" charset="-122"/>
                <a:cs typeface="+mn-cs"/>
              </a:rPr>
              <a:pPr algn="r">
                <a:defRPr/>
              </a:pPr>
              <a:t>58</a:t>
            </a:fld>
            <a:endParaRPr kumimoji="0" lang="en-US" altLang="zh-CN" sz="1200">
              <a:solidFill>
                <a:schemeClr val="tx1"/>
              </a:solidFill>
              <a:latin typeface="+mn-lt"/>
              <a:ea typeface="宋体" pitchFamily="2" charset="-122"/>
              <a:cs typeface="+mn-cs"/>
            </a:endParaRPr>
          </a:p>
        </p:txBody>
      </p:sp>
      <p:sp>
        <p:nvSpPr>
          <p:cNvPr id="87042" name="Rectangle 2"/>
          <p:cNvSpPr>
            <a:spLocks noGrp="1" noChangeArrowheads="1"/>
          </p:cNvSpPr>
          <p:nvPr>
            <p:ph type="title" idx="4294967295"/>
          </p:nvPr>
        </p:nvSpPr>
        <p:spPr>
          <a:xfrm>
            <a:off x="827088" y="0"/>
            <a:ext cx="7772400" cy="1143000"/>
          </a:xfrm>
        </p:spPr>
        <p:txBody>
          <a:bodyPr anchor="b"/>
          <a:lstStyle/>
          <a:p>
            <a:pPr eaLnBrk="1" hangingPunct="1"/>
            <a:r>
              <a:rPr lang="zh-CN" altLang="en-US" sz="3600" smtClean="0">
                <a:solidFill>
                  <a:srgbClr val="0000FF"/>
                </a:solidFill>
                <a:latin typeface="华文行楷" pitchFamily="2" charset="-122"/>
                <a:ea typeface="华文行楷" pitchFamily="2" charset="-122"/>
              </a:rPr>
              <a:t>命题公式逻辑恒等的应用：</a:t>
            </a:r>
            <a:endParaRPr lang="zh-CN" altLang="zh-CN" sz="3600" smtClean="0">
              <a:solidFill>
                <a:srgbClr val="0000FF"/>
              </a:solidFill>
              <a:latin typeface="华文行楷" pitchFamily="2" charset="-122"/>
              <a:ea typeface="华文行楷" pitchFamily="2" charset="-122"/>
            </a:endParaRPr>
          </a:p>
        </p:txBody>
      </p:sp>
      <p:sp>
        <p:nvSpPr>
          <p:cNvPr id="137220" name="Rectangle 4"/>
          <p:cNvSpPr>
            <a:spLocks noChangeArrowheads="1"/>
          </p:cNvSpPr>
          <p:nvPr/>
        </p:nvSpPr>
        <p:spPr bwMode="auto">
          <a:xfrm>
            <a:off x="874713" y="1628775"/>
            <a:ext cx="8269287" cy="4652963"/>
          </a:xfrm>
          <a:prstGeom prst="rect">
            <a:avLst/>
          </a:prstGeom>
          <a:noFill/>
          <a:ln w="9525">
            <a:noFill/>
            <a:miter lim="800000"/>
            <a:headEnd/>
            <a:tailEnd/>
          </a:ln>
        </p:spPr>
        <p:txBody>
          <a:bodyPr/>
          <a:lstStyle/>
          <a:p>
            <a:pPr marL="469900" indent="-469900">
              <a:lnSpc>
                <a:spcPct val="150000"/>
              </a:lnSpc>
              <a:spcBef>
                <a:spcPct val="20000"/>
              </a:spcBef>
              <a:buClr>
                <a:schemeClr val="accent2"/>
              </a:buClr>
              <a:buFont typeface="Wingdings" pitchFamily="2" charset="2"/>
              <a:buNone/>
            </a:pPr>
            <a:r>
              <a:rPr kumimoji="0" lang="zh-CN" altLang="en-US" sz="2800" b="1">
                <a:solidFill>
                  <a:schemeClr val="tx1"/>
                </a:solidFill>
                <a:latin typeface="Verdana" pitchFamily="34" charset="0"/>
                <a:ea typeface="宋体" charset="-122"/>
              </a:rPr>
              <a:t>    </a:t>
            </a:r>
            <a:r>
              <a:rPr lang="en-US" altLang="zh-CN" sz="2200">
                <a:solidFill>
                  <a:srgbClr val="0000FF"/>
                </a:solidFill>
                <a:latin typeface="楷体" pitchFamily="49" charset="-122"/>
                <a:ea typeface="楷体" pitchFamily="49" charset="-122"/>
              </a:rPr>
              <a:t>1</a:t>
            </a:r>
            <a:r>
              <a:rPr lang="zh-CN" altLang="en-US" sz="2200">
                <a:solidFill>
                  <a:srgbClr val="0000FF"/>
                </a:solidFill>
                <a:latin typeface="楷体" pitchFamily="49" charset="-122"/>
                <a:ea typeface="楷体" pitchFamily="49" charset="-122"/>
              </a:rPr>
              <a:t>、判定两个命题公式是否逻辑相等；</a:t>
            </a:r>
          </a:p>
          <a:p>
            <a:pPr marL="469900" indent="-469900">
              <a:lnSpc>
                <a:spcPct val="150000"/>
              </a:lnSpc>
              <a:spcBef>
                <a:spcPct val="20000"/>
              </a:spcBef>
              <a:buClr>
                <a:schemeClr val="accent2"/>
              </a:buClr>
              <a:buFont typeface="Wingdings" pitchFamily="2" charset="2"/>
              <a:buNone/>
            </a:pPr>
            <a:r>
              <a:rPr lang="zh-CN" altLang="en-US" sz="2200">
                <a:solidFill>
                  <a:srgbClr val="0000FF"/>
                </a:solidFill>
                <a:latin typeface="楷体" pitchFamily="49" charset="-122"/>
                <a:ea typeface="楷体" pitchFamily="49" charset="-122"/>
              </a:rPr>
              <a:t>    </a:t>
            </a:r>
            <a:r>
              <a:rPr lang="en-US" altLang="zh-CN" sz="2200">
                <a:solidFill>
                  <a:srgbClr val="0000FF"/>
                </a:solidFill>
                <a:latin typeface="楷体" pitchFamily="49" charset="-122"/>
                <a:ea typeface="楷体" pitchFamily="49" charset="-122"/>
              </a:rPr>
              <a:t>2</a:t>
            </a:r>
            <a:r>
              <a:rPr lang="zh-CN" altLang="en-US" sz="2200">
                <a:solidFill>
                  <a:srgbClr val="0000FF"/>
                </a:solidFill>
                <a:latin typeface="楷体" pitchFamily="49" charset="-122"/>
                <a:ea typeface="楷体" pitchFamily="49" charset="-122"/>
              </a:rPr>
              <a:t>、判断是否为重言式或矛盾式；</a:t>
            </a:r>
          </a:p>
          <a:p>
            <a:pPr marL="469900" indent="-469900">
              <a:lnSpc>
                <a:spcPct val="150000"/>
              </a:lnSpc>
              <a:spcBef>
                <a:spcPct val="20000"/>
              </a:spcBef>
              <a:buClr>
                <a:schemeClr val="accent2"/>
              </a:buClr>
              <a:buFont typeface="Wingdings" pitchFamily="2" charset="2"/>
              <a:buNone/>
            </a:pPr>
            <a:r>
              <a:rPr lang="zh-CN" altLang="en-US" sz="2200">
                <a:solidFill>
                  <a:srgbClr val="0000FF"/>
                </a:solidFill>
                <a:latin typeface="楷体" pitchFamily="49" charset="-122"/>
                <a:ea typeface="楷体" pitchFamily="49" charset="-122"/>
              </a:rPr>
              <a:t>    </a:t>
            </a:r>
            <a:r>
              <a:rPr lang="en-US" altLang="zh-CN" sz="2200">
                <a:solidFill>
                  <a:srgbClr val="0000FF"/>
                </a:solidFill>
                <a:latin typeface="楷体" pitchFamily="49" charset="-122"/>
                <a:ea typeface="楷体" pitchFamily="49" charset="-122"/>
              </a:rPr>
              <a:t>3</a:t>
            </a:r>
            <a:r>
              <a:rPr lang="zh-CN" altLang="en-US" sz="2200">
                <a:solidFill>
                  <a:srgbClr val="0000FF"/>
                </a:solidFill>
                <a:latin typeface="楷体" pitchFamily="49" charset="-122"/>
                <a:ea typeface="楷体" pitchFamily="49" charset="-122"/>
              </a:rPr>
              <a:t>、对命题公式进行化简</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37220">
                                            <p:txEl>
                                              <p:pRg st="0" end="0"/>
                                            </p:txEl>
                                          </p:spTgt>
                                        </p:tgtEl>
                                        <p:attrNameLst>
                                          <p:attrName>style.visibility</p:attrName>
                                        </p:attrNameLst>
                                      </p:cBhvr>
                                      <p:to>
                                        <p:strVal val="visible"/>
                                      </p:to>
                                    </p:set>
                                    <p:anim calcmode="lin" valueType="num">
                                      <p:cBhvr additive="base">
                                        <p:cTn id="7" dur="500" fill="hold"/>
                                        <p:tgtEl>
                                          <p:spTgt spid="13722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722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7220">
                                            <p:txEl>
                                              <p:pRg st="1" end="1"/>
                                            </p:txEl>
                                          </p:spTgt>
                                        </p:tgtEl>
                                        <p:attrNameLst>
                                          <p:attrName>style.visibility</p:attrName>
                                        </p:attrNameLst>
                                      </p:cBhvr>
                                      <p:to>
                                        <p:strVal val="visible"/>
                                      </p:to>
                                    </p:set>
                                    <p:anim calcmode="lin" valueType="num">
                                      <p:cBhvr additive="base">
                                        <p:cTn id="13" dur="500" fill="hold"/>
                                        <p:tgtEl>
                                          <p:spTgt spid="13722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722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7220">
                                            <p:txEl>
                                              <p:pRg st="2" end="2"/>
                                            </p:txEl>
                                          </p:spTgt>
                                        </p:tgtEl>
                                        <p:attrNameLst>
                                          <p:attrName>style.visibility</p:attrName>
                                        </p:attrNameLst>
                                      </p:cBhvr>
                                      <p:to>
                                        <p:strVal val="visible"/>
                                      </p:to>
                                    </p:set>
                                    <p:anim calcmode="lin" valueType="num">
                                      <p:cBhvr additive="base">
                                        <p:cTn id="19" dur="500" fill="hold"/>
                                        <p:tgtEl>
                                          <p:spTgt spid="13722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722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灯片编号占位符 5"/>
          <p:cNvSpPr txBox="1">
            <a:spLocks noGrp="1"/>
          </p:cNvSpPr>
          <p:nvPr/>
        </p:nvSpPr>
        <p:spPr bwMode="auto">
          <a:xfrm>
            <a:off x="6553200" y="6245225"/>
            <a:ext cx="1981200" cy="476250"/>
          </a:xfrm>
          <a:prstGeom prst="rect">
            <a:avLst/>
          </a:prstGeom>
          <a:noFill/>
          <a:ln>
            <a:miter lim="800000"/>
            <a:headEnd/>
            <a:tailEnd/>
          </a:ln>
        </p:spPr>
        <p:txBody>
          <a:bodyPr/>
          <a:lstStyle/>
          <a:p>
            <a:pPr algn="r">
              <a:defRPr/>
            </a:pPr>
            <a:fld id="{4D1714DB-1FBF-4D40-AEE7-747C023BED4A}" type="slidenum">
              <a:rPr kumimoji="0" lang="en-US" altLang="zh-CN" sz="1200">
                <a:solidFill>
                  <a:schemeClr val="tx1"/>
                </a:solidFill>
                <a:latin typeface="+mn-lt"/>
                <a:ea typeface="宋体" pitchFamily="2" charset="-122"/>
                <a:cs typeface="+mn-cs"/>
              </a:rPr>
              <a:pPr algn="r">
                <a:defRPr/>
              </a:pPr>
              <a:t>59</a:t>
            </a:fld>
            <a:endParaRPr kumimoji="0" lang="en-US" altLang="zh-CN" sz="1200">
              <a:solidFill>
                <a:schemeClr val="tx1"/>
              </a:solidFill>
              <a:latin typeface="+mn-lt"/>
              <a:ea typeface="宋体" pitchFamily="2" charset="-122"/>
              <a:cs typeface="+mn-cs"/>
            </a:endParaRPr>
          </a:p>
        </p:txBody>
      </p:sp>
      <p:sp>
        <p:nvSpPr>
          <p:cNvPr id="88066" name="Rectangle 2"/>
          <p:cNvSpPr>
            <a:spLocks noGrp="1" noChangeArrowheads="1"/>
          </p:cNvSpPr>
          <p:nvPr>
            <p:ph type="title" idx="4294967295"/>
          </p:nvPr>
        </p:nvSpPr>
        <p:spPr>
          <a:xfrm>
            <a:off x="684213" y="0"/>
            <a:ext cx="7772400" cy="1143000"/>
          </a:xfrm>
        </p:spPr>
        <p:txBody>
          <a:bodyPr anchor="b"/>
          <a:lstStyle/>
          <a:p>
            <a:pPr eaLnBrk="1" hangingPunct="1"/>
            <a:r>
              <a:rPr lang="zh-CN" altLang="en-US" sz="3600" smtClean="0">
                <a:solidFill>
                  <a:srgbClr val="0000FF"/>
                </a:solidFill>
                <a:latin typeface="华文行楷" pitchFamily="2" charset="-122"/>
                <a:ea typeface="华文行楷" pitchFamily="2" charset="-122"/>
                <a:cs typeface="楷体_GB2312"/>
              </a:rPr>
              <a:t>逻辑等值应用实例</a:t>
            </a:r>
          </a:p>
        </p:txBody>
      </p:sp>
      <p:sp>
        <p:nvSpPr>
          <p:cNvPr id="156676" name="Rectangle 3"/>
          <p:cNvSpPr>
            <a:spLocks noGrp="1" noChangeArrowheads="1"/>
          </p:cNvSpPr>
          <p:nvPr>
            <p:ph type="body" idx="4294967295"/>
          </p:nvPr>
        </p:nvSpPr>
        <p:spPr>
          <a:xfrm>
            <a:off x="566738" y="1752600"/>
            <a:ext cx="8110537" cy="4267200"/>
          </a:xfrm>
        </p:spPr>
        <p:txBody>
          <a:bodyPr/>
          <a:lstStyle/>
          <a:p>
            <a:pPr marL="469900" indent="-469900" eaLnBrk="1" hangingPunct="1">
              <a:lnSpc>
                <a:spcPct val="90000"/>
              </a:lnSpc>
              <a:spcBef>
                <a:spcPct val="50000"/>
              </a:spcBef>
              <a:buFontTx/>
              <a:buNone/>
            </a:pPr>
            <a:r>
              <a:rPr lang="zh-CN" altLang="en-US" sz="2200" smtClean="0">
                <a:solidFill>
                  <a:srgbClr val="0000FF"/>
                </a:solidFill>
                <a:latin typeface="楷体" pitchFamily="49" charset="-122"/>
                <a:ea typeface="楷体" pitchFamily="49" charset="-122"/>
                <a:cs typeface="楷体_GB2312"/>
              </a:rPr>
              <a:t>将下面用高级语言写成的一段程序化简：</a:t>
            </a:r>
            <a:endParaRPr lang="zh-CN" altLang="en-US" sz="2200" smtClean="0">
              <a:solidFill>
                <a:srgbClr val="0000FF"/>
              </a:solidFill>
              <a:latin typeface="楷体" pitchFamily="49" charset="-122"/>
              <a:ea typeface="楷体" pitchFamily="49" charset="-122"/>
              <a:cs typeface="Times New Roman" pitchFamily="18" charset="0"/>
            </a:endParaRPr>
          </a:p>
          <a:p>
            <a:pPr marL="469900" indent="-469900" eaLnBrk="1" hangingPunct="1">
              <a:lnSpc>
                <a:spcPct val="90000"/>
              </a:lnSpc>
              <a:spcBef>
                <a:spcPct val="50000"/>
              </a:spcBef>
              <a:buFontTx/>
              <a:buNone/>
            </a:pPr>
            <a:r>
              <a:rPr lang="zh-CN" altLang="en-US" sz="2200" smtClean="0">
                <a:solidFill>
                  <a:srgbClr val="0000FF"/>
                </a:solidFill>
                <a:latin typeface="楷体" pitchFamily="49" charset="-122"/>
                <a:ea typeface="楷体" pitchFamily="49" charset="-122"/>
              </a:rPr>
              <a:t> </a:t>
            </a:r>
            <a:r>
              <a:rPr lang="en-US" altLang="zh-CN" sz="2200" smtClean="0">
                <a:solidFill>
                  <a:srgbClr val="0000FF"/>
                </a:solidFill>
                <a:ea typeface="楷体" pitchFamily="49" charset="-122"/>
              </a:rPr>
              <a:t>if A then if B then X else Y else </a:t>
            </a:r>
          </a:p>
          <a:p>
            <a:pPr marL="469900" indent="-469900" eaLnBrk="1" hangingPunct="1">
              <a:lnSpc>
                <a:spcPct val="90000"/>
              </a:lnSpc>
              <a:spcBef>
                <a:spcPct val="50000"/>
              </a:spcBef>
              <a:buFontTx/>
              <a:buNone/>
            </a:pPr>
            <a:r>
              <a:rPr lang="en-US" altLang="zh-CN" sz="2200" smtClean="0">
                <a:solidFill>
                  <a:srgbClr val="0000FF"/>
                </a:solidFill>
                <a:ea typeface="楷体" pitchFamily="49" charset="-122"/>
              </a:rPr>
              <a:t>      if B then X else Y</a:t>
            </a:r>
            <a:r>
              <a:rPr lang="zh-CN" altLang="en-US" sz="2600" b="1" smtClean="0"/>
              <a:t>　</a:t>
            </a:r>
          </a:p>
        </p:txBody>
      </p:sp>
      <p:grpSp>
        <p:nvGrpSpPr>
          <p:cNvPr id="2" name="Group 4"/>
          <p:cNvGrpSpPr>
            <a:grpSpLocks/>
          </p:cNvGrpSpPr>
          <p:nvPr/>
        </p:nvGrpSpPr>
        <p:grpSpPr bwMode="auto">
          <a:xfrm>
            <a:off x="3708400" y="2205038"/>
            <a:ext cx="4800600" cy="3951287"/>
            <a:chOff x="1104" y="1344"/>
            <a:chExt cx="3024" cy="2489"/>
          </a:xfrm>
        </p:grpSpPr>
        <p:sp>
          <p:nvSpPr>
            <p:cNvPr id="88069" name="Line 5"/>
            <p:cNvSpPr>
              <a:spLocks noChangeShapeType="1"/>
            </p:cNvSpPr>
            <p:nvPr/>
          </p:nvSpPr>
          <p:spPr bwMode="auto">
            <a:xfrm>
              <a:off x="2739" y="1543"/>
              <a:ext cx="0" cy="199"/>
            </a:xfrm>
            <a:prstGeom prst="line">
              <a:avLst/>
            </a:prstGeom>
            <a:noFill/>
            <a:ln w="9525">
              <a:solidFill>
                <a:schemeClr val="tx1"/>
              </a:solidFill>
              <a:round/>
              <a:headEnd/>
              <a:tailEnd type="triangle" w="med" len="med"/>
            </a:ln>
          </p:spPr>
          <p:txBody>
            <a:bodyPr/>
            <a:lstStyle/>
            <a:p>
              <a:endParaRPr lang="zh-CN" altLang="en-US"/>
            </a:p>
          </p:txBody>
        </p:sp>
        <p:sp>
          <p:nvSpPr>
            <p:cNvPr id="88070" name="AutoShape 6"/>
            <p:cNvSpPr>
              <a:spLocks noChangeArrowheads="1"/>
            </p:cNvSpPr>
            <p:nvPr/>
          </p:nvSpPr>
          <p:spPr bwMode="auto">
            <a:xfrm>
              <a:off x="2183" y="1344"/>
              <a:ext cx="1111" cy="199"/>
            </a:xfrm>
            <a:prstGeom prst="flowChartAlternateProcess">
              <a:avLst/>
            </a:prstGeom>
            <a:noFill/>
            <a:ln w="9525">
              <a:solidFill>
                <a:schemeClr val="tx1"/>
              </a:solidFill>
              <a:miter lim="800000"/>
              <a:headEnd/>
              <a:tailEnd/>
            </a:ln>
          </p:spPr>
          <p:txBody>
            <a:bodyPr/>
            <a:lstStyle/>
            <a:p>
              <a:pPr eaLnBrk="0" hangingPunct="0"/>
              <a:endParaRPr kumimoji="0" lang="zh-CN" altLang="en-US" sz="1800">
                <a:solidFill>
                  <a:schemeClr val="tx1"/>
                </a:solidFill>
                <a:latin typeface="Arial" charset="0"/>
                <a:ea typeface="宋体" charset="-122"/>
              </a:endParaRPr>
            </a:p>
          </p:txBody>
        </p:sp>
        <p:sp>
          <p:nvSpPr>
            <p:cNvPr id="88071" name="AutoShape 7"/>
            <p:cNvSpPr>
              <a:spLocks noChangeArrowheads="1"/>
            </p:cNvSpPr>
            <p:nvPr/>
          </p:nvSpPr>
          <p:spPr bwMode="auto">
            <a:xfrm>
              <a:off x="2461" y="1742"/>
              <a:ext cx="555" cy="299"/>
            </a:xfrm>
            <a:prstGeom prst="flowChartDecision">
              <a:avLst/>
            </a:prstGeom>
            <a:noFill/>
            <a:ln w="9525">
              <a:solidFill>
                <a:schemeClr val="tx1"/>
              </a:solidFill>
              <a:miter lim="800000"/>
              <a:headEnd/>
              <a:tailEnd/>
            </a:ln>
          </p:spPr>
          <p:txBody>
            <a:bodyPr/>
            <a:lstStyle/>
            <a:p>
              <a:pPr algn="just" eaLnBrk="0" hangingPunct="0"/>
              <a:r>
                <a:rPr kumimoji="0" lang="en-US" altLang="zh-CN" sz="1800">
                  <a:solidFill>
                    <a:schemeClr val="tx1"/>
                  </a:solidFill>
                  <a:latin typeface="Times New Roman" pitchFamily="18" charset="0"/>
                  <a:ea typeface="宋体" charset="-122"/>
                </a:rPr>
                <a:t>A</a:t>
              </a:r>
            </a:p>
          </p:txBody>
        </p:sp>
        <p:sp>
          <p:nvSpPr>
            <p:cNvPr id="88072" name="Line 8"/>
            <p:cNvSpPr>
              <a:spLocks noChangeShapeType="1"/>
            </p:cNvSpPr>
            <p:nvPr/>
          </p:nvSpPr>
          <p:spPr bwMode="auto">
            <a:xfrm flipH="1">
              <a:off x="2183" y="1941"/>
              <a:ext cx="278" cy="0"/>
            </a:xfrm>
            <a:prstGeom prst="line">
              <a:avLst/>
            </a:prstGeom>
            <a:noFill/>
            <a:ln w="9525">
              <a:solidFill>
                <a:schemeClr val="tx1"/>
              </a:solidFill>
              <a:round/>
              <a:headEnd/>
              <a:tailEnd/>
            </a:ln>
          </p:spPr>
          <p:txBody>
            <a:bodyPr/>
            <a:lstStyle/>
            <a:p>
              <a:endParaRPr lang="zh-CN" altLang="en-US"/>
            </a:p>
          </p:txBody>
        </p:sp>
        <p:sp>
          <p:nvSpPr>
            <p:cNvPr id="88073" name="Line 9"/>
            <p:cNvSpPr>
              <a:spLocks noChangeShapeType="1"/>
            </p:cNvSpPr>
            <p:nvPr/>
          </p:nvSpPr>
          <p:spPr bwMode="auto">
            <a:xfrm>
              <a:off x="2183" y="1941"/>
              <a:ext cx="0" cy="199"/>
            </a:xfrm>
            <a:prstGeom prst="line">
              <a:avLst/>
            </a:prstGeom>
            <a:noFill/>
            <a:ln w="9525">
              <a:solidFill>
                <a:schemeClr val="tx1"/>
              </a:solidFill>
              <a:round/>
              <a:headEnd/>
              <a:tailEnd type="triangle" w="med" len="med"/>
            </a:ln>
          </p:spPr>
          <p:txBody>
            <a:bodyPr/>
            <a:lstStyle/>
            <a:p>
              <a:endParaRPr lang="zh-CN" altLang="en-US"/>
            </a:p>
          </p:txBody>
        </p:sp>
        <p:sp>
          <p:nvSpPr>
            <p:cNvPr id="88074" name="Line 10"/>
            <p:cNvSpPr>
              <a:spLocks noChangeShapeType="1"/>
            </p:cNvSpPr>
            <p:nvPr/>
          </p:nvSpPr>
          <p:spPr bwMode="auto">
            <a:xfrm>
              <a:off x="3016" y="1941"/>
              <a:ext cx="417" cy="0"/>
            </a:xfrm>
            <a:prstGeom prst="line">
              <a:avLst/>
            </a:prstGeom>
            <a:noFill/>
            <a:ln w="9525">
              <a:solidFill>
                <a:schemeClr val="tx1"/>
              </a:solidFill>
              <a:round/>
              <a:headEnd/>
              <a:tailEnd/>
            </a:ln>
          </p:spPr>
          <p:txBody>
            <a:bodyPr/>
            <a:lstStyle/>
            <a:p>
              <a:endParaRPr lang="zh-CN" altLang="en-US"/>
            </a:p>
          </p:txBody>
        </p:sp>
        <p:sp>
          <p:nvSpPr>
            <p:cNvPr id="88075" name="Line 11"/>
            <p:cNvSpPr>
              <a:spLocks noChangeShapeType="1"/>
            </p:cNvSpPr>
            <p:nvPr/>
          </p:nvSpPr>
          <p:spPr bwMode="auto">
            <a:xfrm>
              <a:off x="3433" y="1941"/>
              <a:ext cx="0" cy="199"/>
            </a:xfrm>
            <a:prstGeom prst="line">
              <a:avLst/>
            </a:prstGeom>
            <a:noFill/>
            <a:ln w="9525">
              <a:solidFill>
                <a:schemeClr val="tx1"/>
              </a:solidFill>
              <a:round/>
              <a:headEnd/>
              <a:tailEnd type="triangle" w="med" len="med"/>
            </a:ln>
          </p:spPr>
          <p:txBody>
            <a:bodyPr/>
            <a:lstStyle/>
            <a:p>
              <a:endParaRPr lang="zh-CN" altLang="en-US"/>
            </a:p>
          </p:txBody>
        </p:sp>
        <p:sp>
          <p:nvSpPr>
            <p:cNvPr id="88076" name="AutoShape 12"/>
            <p:cNvSpPr>
              <a:spLocks noChangeArrowheads="1"/>
            </p:cNvSpPr>
            <p:nvPr/>
          </p:nvSpPr>
          <p:spPr bwMode="auto">
            <a:xfrm>
              <a:off x="1905" y="2140"/>
              <a:ext cx="556" cy="399"/>
            </a:xfrm>
            <a:prstGeom prst="diamond">
              <a:avLst/>
            </a:prstGeom>
            <a:noFill/>
            <a:ln w="9525">
              <a:solidFill>
                <a:schemeClr val="tx1"/>
              </a:solidFill>
              <a:miter lim="800000"/>
              <a:headEnd/>
              <a:tailEnd/>
            </a:ln>
          </p:spPr>
          <p:txBody>
            <a:bodyPr/>
            <a:lstStyle/>
            <a:p>
              <a:pPr eaLnBrk="0" hangingPunct="0"/>
              <a:endParaRPr kumimoji="0" lang="zh-CN" altLang="en-US" sz="1800">
                <a:solidFill>
                  <a:schemeClr val="tx1"/>
                </a:solidFill>
                <a:latin typeface="Arial" charset="0"/>
                <a:ea typeface="宋体" charset="-122"/>
              </a:endParaRPr>
            </a:p>
          </p:txBody>
        </p:sp>
        <p:sp>
          <p:nvSpPr>
            <p:cNvPr id="88077" name="Freeform 13"/>
            <p:cNvSpPr>
              <a:spLocks/>
            </p:cNvSpPr>
            <p:nvPr/>
          </p:nvSpPr>
          <p:spPr bwMode="auto">
            <a:xfrm>
              <a:off x="1627" y="2340"/>
              <a:ext cx="278" cy="0"/>
            </a:xfrm>
            <a:custGeom>
              <a:avLst/>
              <a:gdLst>
                <a:gd name="T0" fmla="*/ 10 w 360"/>
                <a:gd name="T1" fmla="*/ 0 h 1"/>
                <a:gd name="T2" fmla="*/ 0 w 360"/>
                <a:gd name="T3" fmla="*/ 0 h 1"/>
                <a:gd name="T4" fmla="*/ 10 w 360"/>
                <a:gd name="T5" fmla="*/ 0 h 1"/>
                <a:gd name="T6" fmla="*/ 0 60000 65536"/>
                <a:gd name="T7" fmla="*/ 0 60000 65536"/>
                <a:gd name="T8" fmla="*/ 0 60000 65536"/>
                <a:gd name="T9" fmla="*/ 0 w 360"/>
                <a:gd name="T10" fmla="*/ 0 h 1"/>
                <a:gd name="T11" fmla="*/ 360 w 360"/>
                <a:gd name="T12" fmla="*/ 0 h 1"/>
              </a:gdLst>
              <a:ahLst/>
              <a:cxnLst>
                <a:cxn ang="T6">
                  <a:pos x="T0" y="T1"/>
                </a:cxn>
                <a:cxn ang="T7">
                  <a:pos x="T2" y="T3"/>
                </a:cxn>
                <a:cxn ang="T8">
                  <a:pos x="T4" y="T5"/>
                </a:cxn>
              </a:cxnLst>
              <a:rect l="T9" t="T10" r="T11" b="T12"/>
              <a:pathLst>
                <a:path w="360" h="1">
                  <a:moveTo>
                    <a:pt x="360" y="0"/>
                  </a:moveTo>
                  <a:cubicBezTo>
                    <a:pt x="360" y="0"/>
                    <a:pt x="0" y="0"/>
                    <a:pt x="0" y="0"/>
                  </a:cubicBezTo>
                  <a:cubicBezTo>
                    <a:pt x="0" y="0"/>
                    <a:pt x="360" y="0"/>
                    <a:pt x="360" y="0"/>
                  </a:cubicBezTo>
                  <a:close/>
                </a:path>
              </a:pathLst>
            </a:custGeom>
            <a:noFill/>
            <a:ln w="9525">
              <a:solidFill>
                <a:schemeClr val="tx1"/>
              </a:solidFill>
              <a:round/>
              <a:headEnd/>
              <a:tailEnd/>
            </a:ln>
          </p:spPr>
          <p:txBody>
            <a:bodyPr/>
            <a:lstStyle/>
            <a:p>
              <a:endParaRPr lang="zh-CN" altLang="en-US"/>
            </a:p>
          </p:txBody>
        </p:sp>
        <p:sp>
          <p:nvSpPr>
            <p:cNvPr id="88078" name="Line 14"/>
            <p:cNvSpPr>
              <a:spLocks noChangeShapeType="1"/>
            </p:cNvSpPr>
            <p:nvPr/>
          </p:nvSpPr>
          <p:spPr bwMode="auto">
            <a:xfrm>
              <a:off x="1627" y="2340"/>
              <a:ext cx="0" cy="497"/>
            </a:xfrm>
            <a:prstGeom prst="line">
              <a:avLst/>
            </a:prstGeom>
            <a:noFill/>
            <a:ln w="9525">
              <a:solidFill>
                <a:schemeClr val="tx1"/>
              </a:solidFill>
              <a:round/>
              <a:headEnd/>
              <a:tailEnd/>
            </a:ln>
          </p:spPr>
          <p:txBody>
            <a:bodyPr/>
            <a:lstStyle/>
            <a:p>
              <a:endParaRPr lang="zh-CN" altLang="en-US"/>
            </a:p>
          </p:txBody>
        </p:sp>
        <p:sp>
          <p:nvSpPr>
            <p:cNvPr id="88079" name="AutoShape 15"/>
            <p:cNvSpPr>
              <a:spLocks noChangeArrowheads="1"/>
            </p:cNvSpPr>
            <p:nvPr/>
          </p:nvSpPr>
          <p:spPr bwMode="auto">
            <a:xfrm>
              <a:off x="3155" y="2140"/>
              <a:ext cx="556" cy="399"/>
            </a:xfrm>
            <a:prstGeom prst="diamond">
              <a:avLst/>
            </a:prstGeom>
            <a:noFill/>
            <a:ln w="9525">
              <a:solidFill>
                <a:schemeClr val="tx1"/>
              </a:solidFill>
              <a:miter lim="800000"/>
              <a:headEnd/>
              <a:tailEnd/>
            </a:ln>
          </p:spPr>
          <p:txBody>
            <a:bodyPr/>
            <a:lstStyle/>
            <a:p>
              <a:pPr eaLnBrk="0" hangingPunct="0"/>
              <a:endParaRPr kumimoji="0" lang="zh-CN" altLang="en-US" sz="1800">
                <a:solidFill>
                  <a:schemeClr val="tx1"/>
                </a:solidFill>
                <a:latin typeface="Arial" charset="0"/>
                <a:ea typeface="宋体" charset="-122"/>
              </a:endParaRPr>
            </a:p>
          </p:txBody>
        </p:sp>
        <p:sp>
          <p:nvSpPr>
            <p:cNvPr id="88080" name="Line 16"/>
            <p:cNvSpPr>
              <a:spLocks noChangeShapeType="1"/>
            </p:cNvSpPr>
            <p:nvPr/>
          </p:nvSpPr>
          <p:spPr bwMode="auto">
            <a:xfrm>
              <a:off x="2461" y="2340"/>
              <a:ext cx="139" cy="0"/>
            </a:xfrm>
            <a:prstGeom prst="line">
              <a:avLst/>
            </a:prstGeom>
            <a:noFill/>
            <a:ln w="9525">
              <a:solidFill>
                <a:schemeClr val="tx1"/>
              </a:solidFill>
              <a:round/>
              <a:headEnd/>
              <a:tailEnd/>
            </a:ln>
          </p:spPr>
          <p:txBody>
            <a:bodyPr/>
            <a:lstStyle/>
            <a:p>
              <a:endParaRPr lang="zh-CN" altLang="en-US"/>
            </a:p>
          </p:txBody>
        </p:sp>
        <p:sp>
          <p:nvSpPr>
            <p:cNvPr id="88081" name="Line 17"/>
            <p:cNvSpPr>
              <a:spLocks noChangeShapeType="1"/>
            </p:cNvSpPr>
            <p:nvPr/>
          </p:nvSpPr>
          <p:spPr bwMode="auto">
            <a:xfrm>
              <a:off x="2600" y="2340"/>
              <a:ext cx="0" cy="497"/>
            </a:xfrm>
            <a:prstGeom prst="line">
              <a:avLst/>
            </a:prstGeom>
            <a:noFill/>
            <a:ln w="9525">
              <a:solidFill>
                <a:schemeClr val="tx1"/>
              </a:solidFill>
              <a:round/>
              <a:headEnd/>
              <a:tailEnd/>
            </a:ln>
          </p:spPr>
          <p:txBody>
            <a:bodyPr/>
            <a:lstStyle/>
            <a:p>
              <a:endParaRPr lang="zh-CN" altLang="en-US"/>
            </a:p>
          </p:txBody>
        </p:sp>
        <p:sp>
          <p:nvSpPr>
            <p:cNvPr id="88082" name="Line 18"/>
            <p:cNvSpPr>
              <a:spLocks noChangeShapeType="1"/>
            </p:cNvSpPr>
            <p:nvPr/>
          </p:nvSpPr>
          <p:spPr bwMode="auto">
            <a:xfrm>
              <a:off x="2600" y="2837"/>
              <a:ext cx="1528" cy="0"/>
            </a:xfrm>
            <a:prstGeom prst="line">
              <a:avLst/>
            </a:prstGeom>
            <a:noFill/>
            <a:ln w="9525">
              <a:solidFill>
                <a:schemeClr val="tx1"/>
              </a:solidFill>
              <a:round/>
              <a:headEnd/>
              <a:tailEnd/>
            </a:ln>
          </p:spPr>
          <p:txBody>
            <a:bodyPr/>
            <a:lstStyle/>
            <a:p>
              <a:endParaRPr lang="zh-CN" altLang="en-US"/>
            </a:p>
          </p:txBody>
        </p:sp>
        <p:sp>
          <p:nvSpPr>
            <p:cNvPr id="88083" name="Line 19"/>
            <p:cNvSpPr>
              <a:spLocks noChangeShapeType="1"/>
            </p:cNvSpPr>
            <p:nvPr/>
          </p:nvSpPr>
          <p:spPr bwMode="auto">
            <a:xfrm>
              <a:off x="3711" y="2340"/>
              <a:ext cx="278" cy="0"/>
            </a:xfrm>
            <a:prstGeom prst="line">
              <a:avLst/>
            </a:prstGeom>
            <a:noFill/>
            <a:ln w="9525">
              <a:solidFill>
                <a:schemeClr val="tx1"/>
              </a:solidFill>
              <a:round/>
              <a:headEnd/>
              <a:tailEnd/>
            </a:ln>
          </p:spPr>
          <p:txBody>
            <a:bodyPr/>
            <a:lstStyle/>
            <a:p>
              <a:endParaRPr lang="zh-CN" altLang="en-US"/>
            </a:p>
          </p:txBody>
        </p:sp>
        <p:sp>
          <p:nvSpPr>
            <p:cNvPr id="88084" name="Line 20"/>
            <p:cNvSpPr>
              <a:spLocks noChangeShapeType="1"/>
            </p:cNvSpPr>
            <p:nvPr/>
          </p:nvSpPr>
          <p:spPr bwMode="auto">
            <a:xfrm flipV="1">
              <a:off x="4128" y="2340"/>
              <a:ext cx="0" cy="497"/>
            </a:xfrm>
            <a:prstGeom prst="line">
              <a:avLst/>
            </a:prstGeom>
            <a:noFill/>
            <a:ln w="9525">
              <a:solidFill>
                <a:schemeClr val="tx1"/>
              </a:solidFill>
              <a:round/>
              <a:headEnd/>
              <a:tailEnd/>
            </a:ln>
          </p:spPr>
          <p:txBody>
            <a:bodyPr/>
            <a:lstStyle/>
            <a:p>
              <a:endParaRPr lang="zh-CN" altLang="en-US"/>
            </a:p>
          </p:txBody>
        </p:sp>
        <p:sp>
          <p:nvSpPr>
            <p:cNvPr id="88085" name="Line 21"/>
            <p:cNvSpPr>
              <a:spLocks noChangeShapeType="1"/>
            </p:cNvSpPr>
            <p:nvPr/>
          </p:nvSpPr>
          <p:spPr bwMode="auto">
            <a:xfrm flipH="1">
              <a:off x="3989" y="2340"/>
              <a:ext cx="139" cy="0"/>
            </a:xfrm>
            <a:prstGeom prst="line">
              <a:avLst/>
            </a:prstGeom>
            <a:noFill/>
            <a:ln w="9525">
              <a:solidFill>
                <a:schemeClr val="tx1"/>
              </a:solidFill>
              <a:round/>
              <a:headEnd/>
              <a:tailEnd/>
            </a:ln>
          </p:spPr>
          <p:txBody>
            <a:bodyPr/>
            <a:lstStyle/>
            <a:p>
              <a:endParaRPr lang="zh-CN" altLang="en-US"/>
            </a:p>
          </p:txBody>
        </p:sp>
        <p:sp>
          <p:nvSpPr>
            <p:cNvPr id="88086" name="Line 22"/>
            <p:cNvSpPr>
              <a:spLocks noChangeShapeType="1"/>
            </p:cNvSpPr>
            <p:nvPr/>
          </p:nvSpPr>
          <p:spPr bwMode="auto">
            <a:xfrm flipH="1">
              <a:off x="2877" y="2340"/>
              <a:ext cx="278" cy="0"/>
            </a:xfrm>
            <a:prstGeom prst="line">
              <a:avLst/>
            </a:prstGeom>
            <a:noFill/>
            <a:ln w="9525">
              <a:solidFill>
                <a:schemeClr val="tx1"/>
              </a:solidFill>
              <a:round/>
              <a:headEnd/>
              <a:tailEnd/>
            </a:ln>
          </p:spPr>
          <p:txBody>
            <a:bodyPr/>
            <a:lstStyle/>
            <a:p>
              <a:endParaRPr lang="zh-CN" altLang="en-US"/>
            </a:p>
          </p:txBody>
        </p:sp>
        <p:sp>
          <p:nvSpPr>
            <p:cNvPr id="88087" name="Line 23"/>
            <p:cNvSpPr>
              <a:spLocks noChangeShapeType="1"/>
            </p:cNvSpPr>
            <p:nvPr/>
          </p:nvSpPr>
          <p:spPr bwMode="auto">
            <a:xfrm>
              <a:off x="2877" y="2340"/>
              <a:ext cx="0" cy="696"/>
            </a:xfrm>
            <a:prstGeom prst="line">
              <a:avLst/>
            </a:prstGeom>
            <a:noFill/>
            <a:ln w="9525">
              <a:solidFill>
                <a:schemeClr val="tx1"/>
              </a:solidFill>
              <a:round/>
              <a:headEnd/>
              <a:tailEnd/>
            </a:ln>
          </p:spPr>
          <p:txBody>
            <a:bodyPr/>
            <a:lstStyle/>
            <a:p>
              <a:endParaRPr lang="zh-CN" altLang="en-US"/>
            </a:p>
          </p:txBody>
        </p:sp>
        <p:sp>
          <p:nvSpPr>
            <p:cNvPr id="88088" name="Line 24"/>
            <p:cNvSpPr>
              <a:spLocks noChangeShapeType="1"/>
            </p:cNvSpPr>
            <p:nvPr/>
          </p:nvSpPr>
          <p:spPr bwMode="auto">
            <a:xfrm flipH="1">
              <a:off x="1627" y="3036"/>
              <a:ext cx="1250" cy="0"/>
            </a:xfrm>
            <a:prstGeom prst="line">
              <a:avLst/>
            </a:prstGeom>
            <a:noFill/>
            <a:ln w="9525">
              <a:solidFill>
                <a:schemeClr val="tx1"/>
              </a:solidFill>
              <a:round/>
              <a:headEnd/>
              <a:tailEnd/>
            </a:ln>
          </p:spPr>
          <p:txBody>
            <a:bodyPr/>
            <a:lstStyle/>
            <a:p>
              <a:endParaRPr lang="zh-CN" altLang="en-US"/>
            </a:p>
          </p:txBody>
        </p:sp>
        <p:sp>
          <p:nvSpPr>
            <p:cNvPr id="88089" name="Line 25"/>
            <p:cNvSpPr>
              <a:spLocks noChangeShapeType="1"/>
            </p:cNvSpPr>
            <p:nvPr/>
          </p:nvSpPr>
          <p:spPr bwMode="auto">
            <a:xfrm>
              <a:off x="1627" y="2638"/>
              <a:ext cx="0" cy="398"/>
            </a:xfrm>
            <a:prstGeom prst="line">
              <a:avLst/>
            </a:prstGeom>
            <a:noFill/>
            <a:ln w="9525">
              <a:solidFill>
                <a:schemeClr val="tx1"/>
              </a:solidFill>
              <a:round/>
              <a:headEnd/>
              <a:tailEnd/>
            </a:ln>
          </p:spPr>
          <p:txBody>
            <a:bodyPr/>
            <a:lstStyle/>
            <a:p>
              <a:endParaRPr lang="zh-CN" altLang="en-US"/>
            </a:p>
          </p:txBody>
        </p:sp>
        <p:sp>
          <p:nvSpPr>
            <p:cNvPr id="88090" name="Line 26"/>
            <p:cNvSpPr>
              <a:spLocks noChangeShapeType="1"/>
            </p:cNvSpPr>
            <p:nvPr/>
          </p:nvSpPr>
          <p:spPr bwMode="auto">
            <a:xfrm>
              <a:off x="2183" y="3036"/>
              <a:ext cx="0" cy="200"/>
            </a:xfrm>
            <a:prstGeom prst="line">
              <a:avLst/>
            </a:prstGeom>
            <a:noFill/>
            <a:ln w="9525">
              <a:solidFill>
                <a:schemeClr val="tx1"/>
              </a:solidFill>
              <a:round/>
              <a:headEnd/>
              <a:tailEnd type="triangle" w="med" len="med"/>
            </a:ln>
          </p:spPr>
          <p:txBody>
            <a:bodyPr/>
            <a:lstStyle/>
            <a:p>
              <a:endParaRPr lang="zh-CN" altLang="en-US"/>
            </a:p>
          </p:txBody>
        </p:sp>
        <p:sp>
          <p:nvSpPr>
            <p:cNvPr id="88091" name="Line 27"/>
            <p:cNvSpPr>
              <a:spLocks noChangeShapeType="1"/>
            </p:cNvSpPr>
            <p:nvPr/>
          </p:nvSpPr>
          <p:spPr bwMode="auto">
            <a:xfrm>
              <a:off x="3572" y="2837"/>
              <a:ext cx="0" cy="399"/>
            </a:xfrm>
            <a:prstGeom prst="line">
              <a:avLst/>
            </a:prstGeom>
            <a:noFill/>
            <a:ln w="9525">
              <a:solidFill>
                <a:schemeClr val="tx1"/>
              </a:solidFill>
              <a:round/>
              <a:headEnd/>
              <a:tailEnd type="triangle" w="med" len="med"/>
            </a:ln>
          </p:spPr>
          <p:txBody>
            <a:bodyPr/>
            <a:lstStyle/>
            <a:p>
              <a:endParaRPr lang="zh-CN" altLang="en-US"/>
            </a:p>
          </p:txBody>
        </p:sp>
        <p:sp>
          <p:nvSpPr>
            <p:cNvPr id="88092" name="Rectangle 28"/>
            <p:cNvSpPr>
              <a:spLocks noChangeArrowheads="1"/>
            </p:cNvSpPr>
            <p:nvPr/>
          </p:nvSpPr>
          <p:spPr bwMode="auto">
            <a:xfrm>
              <a:off x="1766" y="3236"/>
              <a:ext cx="695" cy="199"/>
            </a:xfrm>
            <a:prstGeom prst="rect">
              <a:avLst/>
            </a:prstGeom>
            <a:noFill/>
            <a:ln w="9525">
              <a:solidFill>
                <a:schemeClr val="tx1"/>
              </a:solidFill>
              <a:miter lim="800000"/>
              <a:headEnd/>
              <a:tailEnd/>
            </a:ln>
          </p:spPr>
          <p:txBody>
            <a:bodyPr/>
            <a:lstStyle/>
            <a:p>
              <a:pPr eaLnBrk="0" hangingPunct="0"/>
              <a:endParaRPr kumimoji="0" lang="zh-CN" altLang="en-US" sz="1800">
                <a:solidFill>
                  <a:schemeClr val="tx1"/>
                </a:solidFill>
                <a:latin typeface="Arial" charset="0"/>
                <a:ea typeface="宋体" charset="-122"/>
              </a:endParaRPr>
            </a:p>
          </p:txBody>
        </p:sp>
        <p:sp>
          <p:nvSpPr>
            <p:cNvPr id="88093" name="Rectangle 29"/>
            <p:cNvSpPr>
              <a:spLocks noChangeArrowheads="1"/>
            </p:cNvSpPr>
            <p:nvPr/>
          </p:nvSpPr>
          <p:spPr bwMode="auto">
            <a:xfrm>
              <a:off x="3155" y="3236"/>
              <a:ext cx="695" cy="199"/>
            </a:xfrm>
            <a:prstGeom prst="rect">
              <a:avLst/>
            </a:prstGeom>
            <a:noFill/>
            <a:ln w="9525">
              <a:solidFill>
                <a:schemeClr val="tx1"/>
              </a:solidFill>
              <a:miter lim="800000"/>
              <a:headEnd/>
              <a:tailEnd/>
            </a:ln>
          </p:spPr>
          <p:txBody>
            <a:bodyPr/>
            <a:lstStyle/>
            <a:p>
              <a:pPr eaLnBrk="0" hangingPunct="0"/>
              <a:endParaRPr kumimoji="0" lang="zh-CN" altLang="en-US" sz="1800">
                <a:solidFill>
                  <a:schemeClr val="tx1"/>
                </a:solidFill>
                <a:latin typeface="Arial" charset="0"/>
                <a:ea typeface="宋体" charset="-122"/>
              </a:endParaRPr>
            </a:p>
          </p:txBody>
        </p:sp>
        <p:sp>
          <p:nvSpPr>
            <p:cNvPr id="88094" name="Line 30"/>
            <p:cNvSpPr>
              <a:spLocks noChangeShapeType="1"/>
            </p:cNvSpPr>
            <p:nvPr/>
          </p:nvSpPr>
          <p:spPr bwMode="auto">
            <a:xfrm>
              <a:off x="2183" y="3435"/>
              <a:ext cx="0" cy="199"/>
            </a:xfrm>
            <a:prstGeom prst="line">
              <a:avLst/>
            </a:prstGeom>
            <a:noFill/>
            <a:ln w="9525">
              <a:solidFill>
                <a:schemeClr val="tx1"/>
              </a:solidFill>
              <a:round/>
              <a:headEnd/>
              <a:tailEnd/>
            </a:ln>
          </p:spPr>
          <p:txBody>
            <a:bodyPr/>
            <a:lstStyle/>
            <a:p>
              <a:endParaRPr lang="zh-CN" altLang="en-US"/>
            </a:p>
          </p:txBody>
        </p:sp>
        <p:sp>
          <p:nvSpPr>
            <p:cNvPr id="88095" name="Line 31"/>
            <p:cNvSpPr>
              <a:spLocks noChangeShapeType="1"/>
            </p:cNvSpPr>
            <p:nvPr/>
          </p:nvSpPr>
          <p:spPr bwMode="auto">
            <a:xfrm>
              <a:off x="3572" y="3435"/>
              <a:ext cx="0" cy="199"/>
            </a:xfrm>
            <a:prstGeom prst="line">
              <a:avLst/>
            </a:prstGeom>
            <a:noFill/>
            <a:ln w="9525">
              <a:solidFill>
                <a:schemeClr val="tx1"/>
              </a:solidFill>
              <a:round/>
              <a:headEnd/>
              <a:tailEnd/>
            </a:ln>
          </p:spPr>
          <p:txBody>
            <a:bodyPr/>
            <a:lstStyle/>
            <a:p>
              <a:endParaRPr lang="zh-CN" altLang="en-US"/>
            </a:p>
          </p:txBody>
        </p:sp>
        <p:sp>
          <p:nvSpPr>
            <p:cNvPr id="88096" name="Line 32"/>
            <p:cNvSpPr>
              <a:spLocks noChangeShapeType="1"/>
            </p:cNvSpPr>
            <p:nvPr/>
          </p:nvSpPr>
          <p:spPr bwMode="auto">
            <a:xfrm>
              <a:off x="2183" y="3634"/>
              <a:ext cx="1389" cy="0"/>
            </a:xfrm>
            <a:prstGeom prst="line">
              <a:avLst/>
            </a:prstGeom>
            <a:noFill/>
            <a:ln w="9525">
              <a:solidFill>
                <a:schemeClr val="tx1"/>
              </a:solidFill>
              <a:round/>
              <a:headEnd/>
              <a:tailEnd/>
            </a:ln>
          </p:spPr>
          <p:txBody>
            <a:bodyPr/>
            <a:lstStyle/>
            <a:p>
              <a:endParaRPr lang="zh-CN" altLang="en-US"/>
            </a:p>
          </p:txBody>
        </p:sp>
        <p:sp>
          <p:nvSpPr>
            <p:cNvPr id="88097" name="Line 33"/>
            <p:cNvSpPr>
              <a:spLocks noChangeShapeType="1"/>
            </p:cNvSpPr>
            <p:nvPr/>
          </p:nvSpPr>
          <p:spPr bwMode="auto">
            <a:xfrm>
              <a:off x="2739" y="3634"/>
              <a:ext cx="0" cy="199"/>
            </a:xfrm>
            <a:prstGeom prst="line">
              <a:avLst/>
            </a:prstGeom>
            <a:noFill/>
            <a:ln w="9525">
              <a:solidFill>
                <a:schemeClr val="tx1"/>
              </a:solidFill>
              <a:round/>
              <a:headEnd/>
              <a:tailEnd type="triangle" w="med" len="med"/>
            </a:ln>
          </p:spPr>
          <p:txBody>
            <a:bodyPr/>
            <a:lstStyle/>
            <a:p>
              <a:endParaRPr lang="zh-CN" altLang="en-US"/>
            </a:p>
          </p:txBody>
        </p:sp>
        <p:sp>
          <p:nvSpPr>
            <p:cNvPr id="88098" name="Text Box 34"/>
            <p:cNvSpPr txBox="1">
              <a:spLocks noChangeArrowheads="1"/>
            </p:cNvSpPr>
            <p:nvPr/>
          </p:nvSpPr>
          <p:spPr bwMode="auto">
            <a:xfrm>
              <a:off x="2600" y="1744"/>
              <a:ext cx="416" cy="299"/>
            </a:xfrm>
            <a:prstGeom prst="rect">
              <a:avLst/>
            </a:prstGeom>
            <a:noFill/>
            <a:ln w="9525">
              <a:noFill/>
              <a:miter lim="800000"/>
              <a:headEnd/>
              <a:tailEnd/>
            </a:ln>
          </p:spPr>
          <p:txBody>
            <a:bodyPr/>
            <a:lstStyle/>
            <a:p>
              <a:pPr algn="just" eaLnBrk="0" hangingPunct="0"/>
              <a:endParaRPr kumimoji="0" lang="zh-CN" altLang="zh-CN" sz="1000">
                <a:solidFill>
                  <a:schemeClr val="tx1"/>
                </a:solidFill>
                <a:latin typeface="Times New Roman" pitchFamily="18" charset="0"/>
                <a:ea typeface="宋体" charset="-122"/>
              </a:endParaRPr>
            </a:p>
          </p:txBody>
        </p:sp>
        <p:sp>
          <p:nvSpPr>
            <p:cNvPr id="88099" name="Text Box 35"/>
            <p:cNvSpPr txBox="1">
              <a:spLocks noChangeArrowheads="1"/>
            </p:cNvSpPr>
            <p:nvPr/>
          </p:nvSpPr>
          <p:spPr bwMode="auto">
            <a:xfrm>
              <a:off x="1905" y="3136"/>
              <a:ext cx="417" cy="299"/>
            </a:xfrm>
            <a:prstGeom prst="rect">
              <a:avLst/>
            </a:prstGeom>
            <a:noFill/>
            <a:ln w="9525">
              <a:noFill/>
              <a:miter lim="800000"/>
              <a:headEnd/>
              <a:tailEnd/>
            </a:ln>
          </p:spPr>
          <p:txBody>
            <a:bodyPr/>
            <a:lstStyle/>
            <a:p>
              <a:pPr algn="just" eaLnBrk="0" hangingPunct="0"/>
              <a:endParaRPr kumimoji="0" lang="en-US" altLang="zh-CN" sz="1000">
                <a:solidFill>
                  <a:schemeClr val="tx1"/>
                </a:solidFill>
                <a:latin typeface="Times New Roman" pitchFamily="18" charset="0"/>
                <a:ea typeface="宋体" charset="-122"/>
              </a:endParaRPr>
            </a:p>
            <a:p>
              <a:pPr algn="just" eaLnBrk="0" hangingPunct="0"/>
              <a:r>
                <a:rPr kumimoji="0" lang="zh-CN" altLang="en-US" sz="1800" b="1">
                  <a:solidFill>
                    <a:schemeClr val="tx1"/>
                  </a:solidFill>
                  <a:latin typeface="Times New Roman" pitchFamily="18" charset="0"/>
                  <a:ea typeface="宋体" charset="-122"/>
                </a:rPr>
                <a:t>Ｘ</a:t>
              </a:r>
            </a:p>
          </p:txBody>
        </p:sp>
        <p:sp>
          <p:nvSpPr>
            <p:cNvPr id="88100" name="Text Box 36"/>
            <p:cNvSpPr txBox="1">
              <a:spLocks noChangeArrowheads="1"/>
            </p:cNvSpPr>
            <p:nvPr/>
          </p:nvSpPr>
          <p:spPr bwMode="auto">
            <a:xfrm>
              <a:off x="3294" y="3136"/>
              <a:ext cx="417" cy="299"/>
            </a:xfrm>
            <a:prstGeom prst="rect">
              <a:avLst/>
            </a:prstGeom>
            <a:noFill/>
            <a:ln w="9525">
              <a:noFill/>
              <a:miter lim="800000"/>
              <a:headEnd/>
              <a:tailEnd/>
            </a:ln>
          </p:spPr>
          <p:txBody>
            <a:bodyPr/>
            <a:lstStyle/>
            <a:p>
              <a:pPr algn="just" eaLnBrk="0" hangingPunct="0"/>
              <a:endParaRPr kumimoji="0" lang="en-US" altLang="zh-CN" sz="1800">
                <a:solidFill>
                  <a:schemeClr val="tx1"/>
                </a:solidFill>
                <a:latin typeface="Times New Roman" pitchFamily="18" charset="0"/>
                <a:ea typeface="宋体" charset="-122"/>
              </a:endParaRPr>
            </a:p>
            <a:p>
              <a:pPr algn="just" eaLnBrk="0" hangingPunct="0"/>
              <a:endParaRPr kumimoji="0" lang="en-US" altLang="zh-CN" sz="1800">
                <a:solidFill>
                  <a:schemeClr val="tx1"/>
                </a:solidFill>
                <a:latin typeface="Times New Roman" pitchFamily="18" charset="0"/>
                <a:ea typeface="宋体" charset="-122"/>
              </a:endParaRPr>
            </a:p>
          </p:txBody>
        </p:sp>
        <p:sp>
          <p:nvSpPr>
            <p:cNvPr id="88101" name="Text Box 37"/>
            <p:cNvSpPr txBox="1">
              <a:spLocks noChangeArrowheads="1"/>
            </p:cNvSpPr>
            <p:nvPr/>
          </p:nvSpPr>
          <p:spPr bwMode="auto">
            <a:xfrm>
              <a:off x="1776" y="2160"/>
              <a:ext cx="417" cy="299"/>
            </a:xfrm>
            <a:prstGeom prst="rect">
              <a:avLst/>
            </a:prstGeom>
            <a:noFill/>
            <a:ln w="9525">
              <a:noFill/>
              <a:miter lim="800000"/>
              <a:headEnd/>
              <a:tailEnd/>
            </a:ln>
          </p:spPr>
          <p:txBody>
            <a:bodyPr/>
            <a:lstStyle/>
            <a:p>
              <a:pPr eaLnBrk="0" hangingPunct="0"/>
              <a:r>
                <a:rPr kumimoji="0" lang="zh-CN" altLang="en-US" sz="1600">
                  <a:solidFill>
                    <a:schemeClr val="tx1"/>
                  </a:solidFill>
                  <a:latin typeface="Times New Roman" pitchFamily="18" charset="0"/>
                  <a:ea typeface="宋体" charset="-122"/>
                </a:rPr>
                <a:t>Ｔ</a:t>
              </a:r>
            </a:p>
          </p:txBody>
        </p:sp>
        <p:sp>
          <p:nvSpPr>
            <p:cNvPr id="88102" name="Text Box 38"/>
            <p:cNvSpPr txBox="1">
              <a:spLocks noChangeArrowheads="1"/>
            </p:cNvSpPr>
            <p:nvPr/>
          </p:nvSpPr>
          <p:spPr bwMode="auto">
            <a:xfrm>
              <a:off x="3294" y="2140"/>
              <a:ext cx="417" cy="299"/>
            </a:xfrm>
            <a:prstGeom prst="rect">
              <a:avLst/>
            </a:prstGeom>
            <a:noFill/>
            <a:ln w="9525">
              <a:noFill/>
              <a:miter lim="800000"/>
              <a:headEnd/>
              <a:tailEnd/>
            </a:ln>
          </p:spPr>
          <p:txBody>
            <a:bodyPr/>
            <a:lstStyle/>
            <a:p>
              <a:pPr algn="just" eaLnBrk="0" hangingPunct="0"/>
              <a:r>
                <a:rPr kumimoji="0" lang="zh-CN" altLang="en-US" sz="1800" b="1">
                  <a:solidFill>
                    <a:schemeClr val="tx1"/>
                  </a:solidFill>
                  <a:latin typeface="Times New Roman" pitchFamily="18" charset="0"/>
                  <a:ea typeface="宋体" charset="-122"/>
                </a:rPr>
                <a:t>Ｂ</a:t>
              </a:r>
            </a:p>
          </p:txBody>
        </p:sp>
        <p:sp>
          <p:nvSpPr>
            <p:cNvPr id="88103" name="Text Box 39"/>
            <p:cNvSpPr txBox="1">
              <a:spLocks noChangeArrowheads="1"/>
            </p:cNvSpPr>
            <p:nvPr/>
          </p:nvSpPr>
          <p:spPr bwMode="auto">
            <a:xfrm>
              <a:off x="1905" y="1742"/>
              <a:ext cx="417" cy="299"/>
            </a:xfrm>
            <a:prstGeom prst="rect">
              <a:avLst/>
            </a:prstGeom>
            <a:noFill/>
            <a:ln w="9525">
              <a:noFill/>
              <a:miter lim="800000"/>
              <a:headEnd/>
              <a:tailEnd/>
            </a:ln>
          </p:spPr>
          <p:txBody>
            <a:bodyPr/>
            <a:lstStyle/>
            <a:p>
              <a:pPr algn="just" eaLnBrk="0" hangingPunct="0"/>
              <a:r>
                <a:rPr kumimoji="0" lang="en-US" altLang="zh-CN" sz="2000">
                  <a:solidFill>
                    <a:schemeClr val="tx1"/>
                  </a:solidFill>
                  <a:latin typeface="Times New Roman" pitchFamily="18" charset="0"/>
                  <a:ea typeface="宋体" charset="-122"/>
                </a:rPr>
                <a:t>T</a:t>
              </a:r>
            </a:p>
          </p:txBody>
        </p:sp>
        <p:sp>
          <p:nvSpPr>
            <p:cNvPr id="88104" name="Text Box 40"/>
            <p:cNvSpPr txBox="1">
              <a:spLocks noChangeArrowheads="1"/>
            </p:cNvSpPr>
            <p:nvPr/>
          </p:nvSpPr>
          <p:spPr bwMode="auto">
            <a:xfrm>
              <a:off x="3294" y="1742"/>
              <a:ext cx="417" cy="299"/>
            </a:xfrm>
            <a:prstGeom prst="rect">
              <a:avLst/>
            </a:prstGeom>
            <a:noFill/>
            <a:ln w="9525">
              <a:noFill/>
              <a:miter lim="800000"/>
              <a:headEnd/>
              <a:tailEnd/>
            </a:ln>
          </p:spPr>
          <p:txBody>
            <a:bodyPr/>
            <a:lstStyle/>
            <a:p>
              <a:pPr algn="just" eaLnBrk="0" hangingPunct="0"/>
              <a:r>
                <a:rPr kumimoji="0" lang="en-US" altLang="zh-CN" sz="2000">
                  <a:solidFill>
                    <a:schemeClr val="tx1"/>
                  </a:solidFill>
                  <a:latin typeface="Times New Roman" pitchFamily="18" charset="0"/>
                  <a:ea typeface="宋体" charset="-122"/>
                </a:rPr>
                <a:t>F</a:t>
              </a:r>
            </a:p>
          </p:txBody>
        </p:sp>
        <p:sp>
          <p:nvSpPr>
            <p:cNvPr id="88105" name="Text Box 41"/>
            <p:cNvSpPr txBox="1">
              <a:spLocks noChangeArrowheads="1"/>
            </p:cNvSpPr>
            <p:nvPr/>
          </p:nvSpPr>
          <p:spPr bwMode="auto">
            <a:xfrm>
              <a:off x="1488" y="2140"/>
              <a:ext cx="417" cy="299"/>
            </a:xfrm>
            <a:prstGeom prst="rect">
              <a:avLst/>
            </a:prstGeom>
            <a:noFill/>
            <a:ln w="9525">
              <a:noFill/>
              <a:miter lim="800000"/>
              <a:headEnd/>
              <a:tailEnd/>
            </a:ln>
          </p:spPr>
          <p:txBody>
            <a:bodyPr/>
            <a:lstStyle/>
            <a:p>
              <a:pPr algn="just" eaLnBrk="0" hangingPunct="0"/>
              <a:endParaRPr kumimoji="0" lang="zh-CN" altLang="zh-CN" sz="1000">
                <a:solidFill>
                  <a:schemeClr val="tx1"/>
                </a:solidFill>
                <a:latin typeface="Times New Roman" pitchFamily="18" charset="0"/>
                <a:ea typeface="宋体" charset="-122"/>
              </a:endParaRPr>
            </a:p>
          </p:txBody>
        </p:sp>
        <p:sp>
          <p:nvSpPr>
            <p:cNvPr id="88106" name="Text Box 42"/>
            <p:cNvSpPr txBox="1">
              <a:spLocks noChangeArrowheads="1"/>
            </p:cNvSpPr>
            <p:nvPr/>
          </p:nvSpPr>
          <p:spPr bwMode="auto">
            <a:xfrm>
              <a:off x="2880" y="2160"/>
              <a:ext cx="417" cy="299"/>
            </a:xfrm>
            <a:prstGeom prst="rect">
              <a:avLst/>
            </a:prstGeom>
            <a:noFill/>
            <a:ln w="9525">
              <a:noFill/>
              <a:miter lim="800000"/>
              <a:headEnd/>
              <a:tailEnd/>
            </a:ln>
          </p:spPr>
          <p:txBody>
            <a:bodyPr/>
            <a:lstStyle/>
            <a:p>
              <a:pPr algn="just" eaLnBrk="0" hangingPunct="0"/>
              <a:r>
                <a:rPr kumimoji="0" lang="en-US" altLang="zh-CN" sz="1400">
                  <a:solidFill>
                    <a:schemeClr val="tx1"/>
                  </a:solidFill>
                  <a:latin typeface="Times New Roman" pitchFamily="18" charset="0"/>
                  <a:ea typeface="宋体" charset="-122"/>
                </a:rPr>
                <a:t>T</a:t>
              </a:r>
            </a:p>
          </p:txBody>
        </p:sp>
        <p:sp>
          <p:nvSpPr>
            <p:cNvPr id="88107" name="Text Box 43"/>
            <p:cNvSpPr txBox="1">
              <a:spLocks noChangeArrowheads="1"/>
            </p:cNvSpPr>
            <p:nvPr/>
          </p:nvSpPr>
          <p:spPr bwMode="auto">
            <a:xfrm>
              <a:off x="3711" y="2041"/>
              <a:ext cx="417" cy="299"/>
            </a:xfrm>
            <a:prstGeom prst="rect">
              <a:avLst/>
            </a:prstGeom>
            <a:noFill/>
            <a:ln w="9525">
              <a:noFill/>
              <a:miter lim="800000"/>
              <a:headEnd/>
              <a:tailEnd/>
            </a:ln>
          </p:spPr>
          <p:txBody>
            <a:bodyPr/>
            <a:lstStyle/>
            <a:p>
              <a:pPr algn="just" eaLnBrk="0" hangingPunct="0"/>
              <a:r>
                <a:rPr kumimoji="0" lang="en-US" altLang="zh-CN" sz="1800">
                  <a:solidFill>
                    <a:schemeClr val="tx1"/>
                  </a:solidFill>
                  <a:latin typeface="Times New Roman" pitchFamily="18" charset="0"/>
                  <a:ea typeface="宋体" charset="-122"/>
                </a:rPr>
                <a:t>F</a:t>
              </a:r>
            </a:p>
          </p:txBody>
        </p:sp>
        <p:sp>
          <p:nvSpPr>
            <p:cNvPr id="88108" name="Text Box 44"/>
            <p:cNvSpPr txBox="1">
              <a:spLocks noChangeArrowheads="1"/>
            </p:cNvSpPr>
            <p:nvPr/>
          </p:nvSpPr>
          <p:spPr bwMode="auto">
            <a:xfrm>
              <a:off x="2461" y="2140"/>
              <a:ext cx="416" cy="299"/>
            </a:xfrm>
            <a:prstGeom prst="rect">
              <a:avLst/>
            </a:prstGeom>
            <a:noFill/>
            <a:ln w="9525">
              <a:noFill/>
              <a:miter lim="800000"/>
              <a:headEnd/>
              <a:tailEnd/>
            </a:ln>
          </p:spPr>
          <p:txBody>
            <a:bodyPr/>
            <a:lstStyle/>
            <a:p>
              <a:pPr algn="just" eaLnBrk="0" hangingPunct="0"/>
              <a:r>
                <a:rPr kumimoji="0" lang="en-US" altLang="zh-CN" sz="1800">
                  <a:solidFill>
                    <a:schemeClr val="tx1"/>
                  </a:solidFill>
                  <a:latin typeface="Times New Roman" pitchFamily="18" charset="0"/>
                  <a:ea typeface="宋体" charset="-122"/>
                </a:rPr>
                <a:t>F</a:t>
              </a:r>
            </a:p>
          </p:txBody>
        </p:sp>
        <p:sp>
          <p:nvSpPr>
            <p:cNvPr id="88109" name="Line 45"/>
            <p:cNvSpPr>
              <a:spLocks noChangeShapeType="1"/>
            </p:cNvSpPr>
            <p:nvPr/>
          </p:nvSpPr>
          <p:spPr bwMode="auto">
            <a:xfrm>
              <a:off x="2739" y="1543"/>
              <a:ext cx="0" cy="199"/>
            </a:xfrm>
            <a:prstGeom prst="line">
              <a:avLst/>
            </a:prstGeom>
            <a:noFill/>
            <a:ln w="9525">
              <a:solidFill>
                <a:schemeClr val="tx1"/>
              </a:solidFill>
              <a:round/>
              <a:headEnd/>
              <a:tailEnd type="triangle" w="med" len="med"/>
            </a:ln>
          </p:spPr>
          <p:txBody>
            <a:bodyPr/>
            <a:lstStyle/>
            <a:p>
              <a:endParaRPr lang="zh-CN" altLang="en-US"/>
            </a:p>
          </p:txBody>
        </p:sp>
        <p:sp>
          <p:nvSpPr>
            <p:cNvPr id="88110" name="AutoShape 46"/>
            <p:cNvSpPr>
              <a:spLocks noChangeArrowheads="1"/>
            </p:cNvSpPr>
            <p:nvPr/>
          </p:nvSpPr>
          <p:spPr bwMode="auto">
            <a:xfrm>
              <a:off x="2183" y="1344"/>
              <a:ext cx="1111" cy="199"/>
            </a:xfrm>
            <a:prstGeom prst="flowChartAlternateProcess">
              <a:avLst/>
            </a:prstGeom>
            <a:noFill/>
            <a:ln w="9525">
              <a:solidFill>
                <a:schemeClr val="tx1"/>
              </a:solidFill>
              <a:miter lim="800000"/>
              <a:headEnd/>
              <a:tailEnd/>
            </a:ln>
          </p:spPr>
          <p:txBody>
            <a:bodyPr/>
            <a:lstStyle/>
            <a:p>
              <a:pPr eaLnBrk="0" hangingPunct="0"/>
              <a:endParaRPr kumimoji="0" lang="zh-CN" altLang="en-US" sz="1800">
                <a:solidFill>
                  <a:schemeClr val="tx1"/>
                </a:solidFill>
                <a:latin typeface="Arial" charset="0"/>
                <a:ea typeface="宋体" charset="-122"/>
              </a:endParaRPr>
            </a:p>
          </p:txBody>
        </p:sp>
        <p:sp>
          <p:nvSpPr>
            <p:cNvPr id="88111" name="AutoShape 47"/>
            <p:cNvSpPr>
              <a:spLocks noChangeArrowheads="1"/>
            </p:cNvSpPr>
            <p:nvPr/>
          </p:nvSpPr>
          <p:spPr bwMode="auto">
            <a:xfrm>
              <a:off x="2461" y="1742"/>
              <a:ext cx="555" cy="299"/>
            </a:xfrm>
            <a:prstGeom prst="flowChartDecision">
              <a:avLst/>
            </a:prstGeom>
            <a:noFill/>
            <a:ln w="9525">
              <a:solidFill>
                <a:schemeClr val="tx1"/>
              </a:solidFill>
              <a:miter lim="800000"/>
              <a:headEnd/>
              <a:tailEnd/>
            </a:ln>
          </p:spPr>
          <p:txBody>
            <a:bodyPr/>
            <a:lstStyle/>
            <a:p>
              <a:pPr algn="just" eaLnBrk="0" hangingPunct="0"/>
              <a:r>
                <a:rPr kumimoji="0" lang="en-US" altLang="zh-CN" sz="1800">
                  <a:solidFill>
                    <a:schemeClr val="tx1"/>
                  </a:solidFill>
                  <a:latin typeface="Times New Roman" pitchFamily="18" charset="0"/>
                  <a:ea typeface="宋体" charset="-122"/>
                </a:rPr>
                <a:t>A</a:t>
              </a:r>
            </a:p>
          </p:txBody>
        </p:sp>
        <p:sp>
          <p:nvSpPr>
            <p:cNvPr id="88112" name="Line 48"/>
            <p:cNvSpPr>
              <a:spLocks noChangeShapeType="1"/>
            </p:cNvSpPr>
            <p:nvPr/>
          </p:nvSpPr>
          <p:spPr bwMode="auto">
            <a:xfrm flipH="1">
              <a:off x="2183" y="1941"/>
              <a:ext cx="278" cy="0"/>
            </a:xfrm>
            <a:prstGeom prst="line">
              <a:avLst/>
            </a:prstGeom>
            <a:noFill/>
            <a:ln w="9525">
              <a:solidFill>
                <a:schemeClr val="tx1"/>
              </a:solidFill>
              <a:round/>
              <a:headEnd/>
              <a:tailEnd/>
            </a:ln>
          </p:spPr>
          <p:txBody>
            <a:bodyPr/>
            <a:lstStyle/>
            <a:p>
              <a:endParaRPr lang="zh-CN" altLang="en-US"/>
            </a:p>
          </p:txBody>
        </p:sp>
        <p:sp>
          <p:nvSpPr>
            <p:cNvPr id="88113" name="Line 49"/>
            <p:cNvSpPr>
              <a:spLocks noChangeShapeType="1"/>
            </p:cNvSpPr>
            <p:nvPr/>
          </p:nvSpPr>
          <p:spPr bwMode="auto">
            <a:xfrm>
              <a:off x="2183" y="1941"/>
              <a:ext cx="0" cy="199"/>
            </a:xfrm>
            <a:prstGeom prst="line">
              <a:avLst/>
            </a:prstGeom>
            <a:noFill/>
            <a:ln w="9525">
              <a:solidFill>
                <a:schemeClr val="tx1"/>
              </a:solidFill>
              <a:round/>
              <a:headEnd/>
              <a:tailEnd type="triangle" w="med" len="med"/>
            </a:ln>
          </p:spPr>
          <p:txBody>
            <a:bodyPr/>
            <a:lstStyle/>
            <a:p>
              <a:endParaRPr lang="zh-CN" altLang="en-US"/>
            </a:p>
          </p:txBody>
        </p:sp>
        <p:sp>
          <p:nvSpPr>
            <p:cNvPr id="88114" name="Line 50"/>
            <p:cNvSpPr>
              <a:spLocks noChangeShapeType="1"/>
            </p:cNvSpPr>
            <p:nvPr/>
          </p:nvSpPr>
          <p:spPr bwMode="auto">
            <a:xfrm>
              <a:off x="3016" y="1941"/>
              <a:ext cx="417" cy="0"/>
            </a:xfrm>
            <a:prstGeom prst="line">
              <a:avLst/>
            </a:prstGeom>
            <a:noFill/>
            <a:ln w="9525">
              <a:solidFill>
                <a:schemeClr val="tx1"/>
              </a:solidFill>
              <a:round/>
              <a:headEnd/>
              <a:tailEnd/>
            </a:ln>
          </p:spPr>
          <p:txBody>
            <a:bodyPr/>
            <a:lstStyle/>
            <a:p>
              <a:endParaRPr lang="zh-CN" altLang="en-US"/>
            </a:p>
          </p:txBody>
        </p:sp>
        <p:sp>
          <p:nvSpPr>
            <p:cNvPr id="88115" name="Line 51"/>
            <p:cNvSpPr>
              <a:spLocks noChangeShapeType="1"/>
            </p:cNvSpPr>
            <p:nvPr/>
          </p:nvSpPr>
          <p:spPr bwMode="auto">
            <a:xfrm>
              <a:off x="3433" y="1941"/>
              <a:ext cx="0" cy="199"/>
            </a:xfrm>
            <a:prstGeom prst="line">
              <a:avLst/>
            </a:prstGeom>
            <a:noFill/>
            <a:ln w="9525">
              <a:solidFill>
                <a:schemeClr val="tx1"/>
              </a:solidFill>
              <a:round/>
              <a:headEnd/>
              <a:tailEnd type="triangle" w="med" len="med"/>
            </a:ln>
          </p:spPr>
          <p:txBody>
            <a:bodyPr/>
            <a:lstStyle/>
            <a:p>
              <a:endParaRPr lang="zh-CN" altLang="en-US"/>
            </a:p>
          </p:txBody>
        </p:sp>
        <p:sp>
          <p:nvSpPr>
            <p:cNvPr id="88116" name="AutoShape 52"/>
            <p:cNvSpPr>
              <a:spLocks noChangeArrowheads="1"/>
            </p:cNvSpPr>
            <p:nvPr/>
          </p:nvSpPr>
          <p:spPr bwMode="auto">
            <a:xfrm>
              <a:off x="1905" y="2140"/>
              <a:ext cx="556" cy="399"/>
            </a:xfrm>
            <a:prstGeom prst="diamond">
              <a:avLst/>
            </a:prstGeom>
            <a:noFill/>
            <a:ln w="9525">
              <a:solidFill>
                <a:schemeClr val="tx1"/>
              </a:solidFill>
              <a:miter lim="800000"/>
              <a:headEnd/>
              <a:tailEnd/>
            </a:ln>
          </p:spPr>
          <p:txBody>
            <a:bodyPr/>
            <a:lstStyle/>
            <a:p>
              <a:pPr eaLnBrk="0" hangingPunct="0"/>
              <a:endParaRPr kumimoji="0" lang="zh-CN" altLang="en-US" sz="1800">
                <a:solidFill>
                  <a:schemeClr val="tx1"/>
                </a:solidFill>
                <a:latin typeface="Arial" charset="0"/>
                <a:ea typeface="宋体" charset="-122"/>
              </a:endParaRPr>
            </a:p>
          </p:txBody>
        </p:sp>
        <p:sp>
          <p:nvSpPr>
            <p:cNvPr id="88117" name="Freeform 53"/>
            <p:cNvSpPr>
              <a:spLocks/>
            </p:cNvSpPr>
            <p:nvPr/>
          </p:nvSpPr>
          <p:spPr bwMode="auto">
            <a:xfrm>
              <a:off x="1627" y="2340"/>
              <a:ext cx="278" cy="0"/>
            </a:xfrm>
            <a:custGeom>
              <a:avLst/>
              <a:gdLst>
                <a:gd name="T0" fmla="*/ 10 w 360"/>
                <a:gd name="T1" fmla="*/ 0 h 1"/>
                <a:gd name="T2" fmla="*/ 0 w 360"/>
                <a:gd name="T3" fmla="*/ 0 h 1"/>
                <a:gd name="T4" fmla="*/ 10 w 360"/>
                <a:gd name="T5" fmla="*/ 0 h 1"/>
                <a:gd name="T6" fmla="*/ 0 60000 65536"/>
                <a:gd name="T7" fmla="*/ 0 60000 65536"/>
                <a:gd name="T8" fmla="*/ 0 60000 65536"/>
                <a:gd name="T9" fmla="*/ 0 w 360"/>
                <a:gd name="T10" fmla="*/ 0 h 1"/>
                <a:gd name="T11" fmla="*/ 360 w 360"/>
                <a:gd name="T12" fmla="*/ 0 h 1"/>
              </a:gdLst>
              <a:ahLst/>
              <a:cxnLst>
                <a:cxn ang="T6">
                  <a:pos x="T0" y="T1"/>
                </a:cxn>
                <a:cxn ang="T7">
                  <a:pos x="T2" y="T3"/>
                </a:cxn>
                <a:cxn ang="T8">
                  <a:pos x="T4" y="T5"/>
                </a:cxn>
              </a:cxnLst>
              <a:rect l="T9" t="T10" r="T11" b="T12"/>
              <a:pathLst>
                <a:path w="360" h="1">
                  <a:moveTo>
                    <a:pt x="360" y="0"/>
                  </a:moveTo>
                  <a:cubicBezTo>
                    <a:pt x="360" y="0"/>
                    <a:pt x="0" y="0"/>
                    <a:pt x="0" y="0"/>
                  </a:cubicBezTo>
                  <a:cubicBezTo>
                    <a:pt x="0" y="0"/>
                    <a:pt x="360" y="0"/>
                    <a:pt x="360" y="0"/>
                  </a:cubicBezTo>
                  <a:close/>
                </a:path>
              </a:pathLst>
            </a:custGeom>
            <a:noFill/>
            <a:ln w="9525">
              <a:solidFill>
                <a:schemeClr val="tx1"/>
              </a:solidFill>
              <a:round/>
              <a:headEnd/>
              <a:tailEnd/>
            </a:ln>
          </p:spPr>
          <p:txBody>
            <a:bodyPr/>
            <a:lstStyle/>
            <a:p>
              <a:endParaRPr lang="zh-CN" altLang="en-US"/>
            </a:p>
          </p:txBody>
        </p:sp>
        <p:sp>
          <p:nvSpPr>
            <p:cNvPr id="88118" name="Line 54"/>
            <p:cNvSpPr>
              <a:spLocks noChangeShapeType="1"/>
            </p:cNvSpPr>
            <p:nvPr/>
          </p:nvSpPr>
          <p:spPr bwMode="auto">
            <a:xfrm>
              <a:off x="1627" y="2340"/>
              <a:ext cx="0" cy="497"/>
            </a:xfrm>
            <a:prstGeom prst="line">
              <a:avLst/>
            </a:prstGeom>
            <a:noFill/>
            <a:ln w="9525">
              <a:solidFill>
                <a:schemeClr val="tx1"/>
              </a:solidFill>
              <a:round/>
              <a:headEnd/>
              <a:tailEnd/>
            </a:ln>
          </p:spPr>
          <p:txBody>
            <a:bodyPr/>
            <a:lstStyle/>
            <a:p>
              <a:endParaRPr lang="zh-CN" altLang="en-US"/>
            </a:p>
          </p:txBody>
        </p:sp>
        <p:sp>
          <p:nvSpPr>
            <p:cNvPr id="88119" name="AutoShape 55"/>
            <p:cNvSpPr>
              <a:spLocks noChangeArrowheads="1"/>
            </p:cNvSpPr>
            <p:nvPr/>
          </p:nvSpPr>
          <p:spPr bwMode="auto">
            <a:xfrm>
              <a:off x="3155" y="2140"/>
              <a:ext cx="556" cy="399"/>
            </a:xfrm>
            <a:prstGeom prst="diamond">
              <a:avLst/>
            </a:prstGeom>
            <a:noFill/>
            <a:ln w="9525">
              <a:solidFill>
                <a:schemeClr val="tx1"/>
              </a:solidFill>
              <a:miter lim="800000"/>
              <a:headEnd/>
              <a:tailEnd/>
            </a:ln>
          </p:spPr>
          <p:txBody>
            <a:bodyPr/>
            <a:lstStyle/>
            <a:p>
              <a:pPr eaLnBrk="0" hangingPunct="0"/>
              <a:endParaRPr kumimoji="0" lang="zh-CN" altLang="en-US" sz="1800">
                <a:solidFill>
                  <a:schemeClr val="tx1"/>
                </a:solidFill>
                <a:latin typeface="Arial" charset="0"/>
                <a:ea typeface="宋体" charset="-122"/>
              </a:endParaRPr>
            </a:p>
          </p:txBody>
        </p:sp>
        <p:sp>
          <p:nvSpPr>
            <p:cNvPr id="88120" name="Line 56"/>
            <p:cNvSpPr>
              <a:spLocks noChangeShapeType="1"/>
            </p:cNvSpPr>
            <p:nvPr/>
          </p:nvSpPr>
          <p:spPr bwMode="auto">
            <a:xfrm>
              <a:off x="2461" y="2340"/>
              <a:ext cx="139" cy="0"/>
            </a:xfrm>
            <a:prstGeom prst="line">
              <a:avLst/>
            </a:prstGeom>
            <a:noFill/>
            <a:ln w="9525">
              <a:solidFill>
                <a:schemeClr val="tx1"/>
              </a:solidFill>
              <a:round/>
              <a:headEnd/>
              <a:tailEnd/>
            </a:ln>
          </p:spPr>
          <p:txBody>
            <a:bodyPr/>
            <a:lstStyle/>
            <a:p>
              <a:endParaRPr lang="zh-CN" altLang="en-US"/>
            </a:p>
          </p:txBody>
        </p:sp>
        <p:sp>
          <p:nvSpPr>
            <p:cNvPr id="88121" name="Line 57"/>
            <p:cNvSpPr>
              <a:spLocks noChangeShapeType="1"/>
            </p:cNvSpPr>
            <p:nvPr/>
          </p:nvSpPr>
          <p:spPr bwMode="auto">
            <a:xfrm>
              <a:off x="2600" y="2340"/>
              <a:ext cx="0" cy="497"/>
            </a:xfrm>
            <a:prstGeom prst="line">
              <a:avLst/>
            </a:prstGeom>
            <a:noFill/>
            <a:ln w="9525">
              <a:solidFill>
                <a:schemeClr val="tx1"/>
              </a:solidFill>
              <a:round/>
              <a:headEnd/>
              <a:tailEnd/>
            </a:ln>
          </p:spPr>
          <p:txBody>
            <a:bodyPr/>
            <a:lstStyle/>
            <a:p>
              <a:endParaRPr lang="zh-CN" altLang="en-US"/>
            </a:p>
          </p:txBody>
        </p:sp>
        <p:sp>
          <p:nvSpPr>
            <p:cNvPr id="88122" name="Line 58"/>
            <p:cNvSpPr>
              <a:spLocks noChangeShapeType="1"/>
            </p:cNvSpPr>
            <p:nvPr/>
          </p:nvSpPr>
          <p:spPr bwMode="auto">
            <a:xfrm>
              <a:off x="2600" y="2837"/>
              <a:ext cx="1528" cy="0"/>
            </a:xfrm>
            <a:prstGeom prst="line">
              <a:avLst/>
            </a:prstGeom>
            <a:noFill/>
            <a:ln w="9525">
              <a:solidFill>
                <a:schemeClr val="tx1"/>
              </a:solidFill>
              <a:round/>
              <a:headEnd/>
              <a:tailEnd/>
            </a:ln>
          </p:spPr>
          <p:txBody>
            <a:bodyPr/>
            <a:lstStyle/>
            <a:p>
              <a:endParaRPr lang="zh-CN" altLang="en-US"/>
            </a:p>
          </p:txBody>
        </p:sp>
        <p:sp>
          <p:nvSpPr>
            <p:cNvPr id="88123" name="Line 59"/>
            <p:cNvSpPr>
              <a:spLocks noChangeShapeType="1"/>
            </p:cNvSpPr>
            <p:nvPr/>
          </p:nvSpPr>
          <p:spPr bwMode="auto">
            <a:xfrm>
              <a:off x="3711" y="2340"/>
              <a:ext cx="278" cy="0"/>
            </a:xfrm>
            <a:prstGeom prst="line">
              <a:avLst/>
            </a:prstGeom>
            <a:noFill/>
            <a:ln w="9525">
              <a:solidFill>
                <a:schemeClr val="tx1"/>
              </a:solidFill>
              <a:round/>
              <a:headEnd/>
              <a:tailEnd/>
            </a:ln>
          </p:spPr>
          <p:txBody>
            <a:bodyPr/>
            <a:lstStyle/>
            <a:p>
              <a:endParaRPr lang="zh-CN" altLang="en-US"/>
            </a:p>
          </p:txBody>
        </p:sp>
        <p:sp>
          <p:nvSpPr>
            <p:cNvPr id="88124" name="Line 60"/>
            <p:cNvSpPr>
              <a:spLocks noChangeShapeType="1"/>
            </p:cNvSpPr>
            <p:nvPr/>
          </p:nvSpPr>
          <p:spPr bwMode="auto">
            <a:xfrm flipV="1">
              <a:off x="4128" y="2340"/>
              <a:ext cx="0" cy="497"/>
            </a:xfrm>
            <a:prstGeom prst="line">
              <a:avLst/>
            </a:prstGeom>
            <a:noFill/>
            <a:ln w="9525">
              <a:solidFill>
                <a:schemeClr val="tx1"/>
              </a:solidFill>
              <a:round/>
              <a:headEnd/>
              <a:tailEnd/>
            </a:ln>
          </p:spPr>
          <p:txBody>
            <a:bodyPr/>
            <a:lstStyle/>
            <a:p>
              <a:endParaRPr lang="zh-CN" altLang="en-US"/>
            </a:p>
          </p:txBody>
        </p:sp>
        <p:sp>
          <p:nvSpPr>
            <p:cNvPr id="88125" name="Line 61"/>
            <p:cNvSpPr>
              <a:spLocks noChangeShapeType="1"/>
            </p:cNvSpPr>
            <p:nvPr/>
          </p:nvSpPr>
          <p:spPr bwMode="auto">
            <a:xfrm flipH="1">
              <a:off x="3989" y="2340"/>
              <a:ext cx="139" cy="0"/>
            </a:xfrm>
            <a:prstGeom prst="line">
              <a:avLst/>
            </a:prstGeom>
            <a:noFill/>
            <a:ln w="9525">
              <a:solidFill>
                <a:schemeClr val="tx1"/>
              </a:solidFill>
              <a:round/>
              <a:headEnd/>
              <a:tailEnd/>
            </a:ln>
          </p:spPr>
          <p:txBody>
            <a:bodyPr/>
            <a:lstStyle/>
            <a:p>
              <a:endParaRPr lang="zh-CN" altLang="en-US"/>
            </a:p>
          </p:txBody>
        </p:sp>
        <p:sp>
          <p:nvSpPr>
            <p:cNvPr id="88126" name="Line 62"/>
            <p:cNvSpPr>
              <a:spLocks noChangeShapeType="1"/>
            </p:cNvSpPr>
            <p:nvPr/>
          </p:nvSpPr>
          <p:spPr bwMode="auto">
            <a:xfrm flipH="1">
              <a:off x="2877" y="2340"/>
              <a:ext cx="278" cy="0"/>
            </a:xfrm>
            <a:prstGeom prst="line">
              <a:avLst/>
            </a:prstGeom>
            <a:noFill/>
            <a:ln w="9525">
              <a:solidFill>
                <a:schemeClr val="tx1"/>
              </a:solidFill>
              <a:round/>
              <a:headEnd/>
              <a:tailEnd/>
            </a:ln>
          </p:spPr>
          <p:txBody>
            <a:bodyPr/>
            <a:lstStyle/>
            <a:p>
              <a:endParaRPr lang="zh-CN" altLang="en-US"/>
            </a:p>
          </p:txBody>
        </p:sp>
        <p:sp>
          <p:nvSpPr>
            <p:cNvPr id="88127" name="Line 63"/>
            <p:cNvSpPr>
              <a:spLocks noChangeShapeType="1"/>
            </p:cNvSpPr>
            <p:nvPr/>
          </p:nvSpPr>
          <p:spPr bwMode="auto">
            <a:xfrm>
              <a:off x="2877" y="2340"/>
              <a:ext cx="0" cy="696"/>
            </a:xfrm>
            <a:prstGeom prst="line">
              <a:avLst/>
            </a:prstGeom>
            <a:noFill/>
            <a:ln w="9525">
              <a:solidFill>
                <a:schemeClr val="tx1"/>
              </a:solidFill>
              <a:round/>
              <a:headEnd/>
              <a:tailEnd/>
            </a:ln>
          </p:spPr>
          <p:txBody>
            <a:bodyPr/>
            <a:lstStyle/>
            <a:p>
              <a:endParaRPr lang="zh-CN" altLang="en-US"/>
            </a:p>
          </p:txBody>
        </p:sp>
        <p:sp>
          <p:nvSpPr>
            <p:cNvPr id="88128" name="Line 64"/>
            <p:cNvSpPr>
              <a:spLocks noChangeShapeType="1"/>
            </p:cNvSpPr>
            <p:nvPr/>
          </p:nvSpPr>
          <p:spPr bwMode="auto">
            <a:xfrm flipH="1">
              <a:off x="1627" y="3036"/>
              <a:ext cx="1250" cy="0"/>
            </a:xfrm>
            <a:prstGeom prst="line">
              <a:avLst/>
            </a:prstGeom>
            <a:noFill/>
            <a:ln w="9525">
              <a:solidFill>
                <a:schemeClr val="tx1"/>
              </a:solidFill>
              <a:round/>
              <a:headEnd/>
              <a:tailEnd/>
            </a:ln>
          </p:spPr>
          <p:txBody>
            <a:bodyPr/>
            <a:lstStyle/>
            <a:p>
              <a:endParaRPr lang="zh-CN" altLang="en-US"/>
            </a:p>
          </p:txBody>
        </p:sp>
        <p:sp>
          <p:nvSpPr>
            <p:cNvPr id="88129" name="Line 65"/>
            <p:cNvSpPr>
              <a:spLocks noChangeShapeType="1"/>
            </p:cNvSpPr>
            <p:nvPr/>
          </p:nvSpPr>
          <p:spPr bwMode="auto">
            <a:xfrm>
              <a:off x="1627" y="2638"/>
              <a:ext cx="0" cy="398"/>
            </a:xfrm>
            <a:prstGeom prst="line">
              <a:avLst/>
            </a:prstGeom>
            <a:noFill/>
            <a:ln w="9525">
              <a:solidFill>
                <a:schemeClr val="tx1"/>
              </a:solidFill>
              <a:round/>
              <a:headEnd/>
              <a:tailEnd/>
            </a:ln>
          </p:spPr>
          <p:txBody>
            <a:bodyPr/>
            <a:lstStyle/>
            <a:p>
              <a:endParaRPr lang="zh-CN" altLang="en-US"/>
            </a:p>
          </p:txBody>
        </p:sp>
        <p:sp>
          <p:nvSpPr>
            <p:cNvPr id="88130" name="Line 66"/>
            <p:cNvSpPr>
              <a:spLocks noChangeShapeType="1"/>
            </p:cNvSpPr>
            <p:nvPr/>
          </p:nvSpPr>
          <p:spPr bwMode="auto">
            <a:xfrm>
              <a:off x="2183" y="3036"/>
              <a:ext cx="0" cy="200"/>
            </a:xfrm>
            <a:prstGeom prst="line">
              <a:avLst/>
            </a:prstGeom>
            <a:noFill/>
            <a:ln w="9525">
              <a:solidFill>
                <a:schemeClr val="tx1"/>
              </a:solidFill>
              <a:round/>
              <a:headEnd/>
              <a:tailEnd type="triangle" w="med" len="med"/>
            </a:ln>
          </p:spPr>
          <p:txBody>
            <a:bodyPr/>
            <a:lstStyle/>
            <a:p>
              <a:endParaRPr lang="zh-CN" altLang="en-US"/>
            </a:p>
          </p:txBody>
        </p:sp>
        <p:sp>
          <p:nvSpPr>
            <p:cNvPr id="88131" name="Line 67"/>
            <p:cNvSpPr>
              <a:spLocks noChangeShapeType="1"/>
            </p:cNvSpPr>
            <p:nvPr/>
          </p:nvSpPr>
          <p:spPr bwMode="auto">
            <a:xfrm>
              <a:off x="3572" y="2837"/>
              <a:ext cx="0" cy="399"/>
            </a:xfrm>
            <a:prstGeom prst="line">
              <a:avLst/>
            </a:prstGeom>
            <a:noFill/>
            <a:ln w="9525">
              <a:solidFill>
                <a:schemeClr val="tx1"/>
              </a:solidFill>
              <a:round/>
              <a:headEnd/>
              <a:tailEnd type="triangle" w="med" len="med"/>
            </a:ln>
          </p:spPr>
          <p:txBody>
            <a:bodyPr/>
            <a:lstStyle/>
            <a:p>
              <a:endParaRPr lang="zh-CN" altLang="en-US"/>
            </a:p>
          </p:txBody>
        </p:sp>
        <p:sp>
          <p:nvSpPr>
            <p:cNvPr id="88132" name="Rectangle 68"/>
            <p:cNvSpPr>
              <a:spLocks noChangeArrowheads="1"/>
            </p:cNvSpPr>
            <p:nvPr/>
          </p:nvSpPr>
          <p:spPr bwMode="auto">
            <a:xfrm>
              <a:off x="1766" y="3236"/>
              <a:ext cx="695" cy="199"/>
            </a:xfrm>
            <a:prstGeom prst="rect">
              <a:avLst/>
            </a:prstGeom>
            <a:noFill/>
            <a:ln w="9525">
              <a:solidFill>
                <a:schemeClr val="tx1"/>
              </a:solidFill>
              <a:miter lim="800000"/>
              <a:headEnd/>
              <a:tailEnd/>
            </a:ln>
          </p:spPr>
          <p:txBody>
            <a:bodyPr/>
            <a:lstStyle/>
            <a:p>
              <a:pPr eaLnBrk="0" hangingPunct="0"/>
              <a:endParaRPr kumimoji="0" lang="zh-CN" altLang="en-US" sz="1800">
                <a:solidFill>
                  <a:schemeClr val="tx1"/>
                </a:solidFill>
                <a:latin typeface="Arial" charset="0"/>
                <a:ea typeface="宋体" charset="-122"/>
              </a:endParaRPr>
            </a:p>
          </p:txBody>
        </p:sp>
        <p:sp>
          <p:nvSpPr>
            <p:cNvPr id="88133" name="Rectangle 69"/>
            <p:cNvSpPr>
              <a:spLocks noChangeArrowheads="1"/>
            </p:cNvSpPr>
            <p:nvPr/>
          </p:nvSpPr>
          <p:spPr bwMode="auto">
            <a:xfrm>
              <a:off x="3155" y="3236"/>
              <a:ext cx="695" cy="199"/>
            </a:xfrm>
            <a:prstGeom prst="rect">
              <a:avLst/>
            </a:prstGeom>
            <a:noFill/>
            <a:ln w="9525">
              <a:solidFill>
                <a:schemeClr val="tx1"/>
              </a:solidFill>
              <a:miter lim="800000"/>
              <a:headEnd/>
              <a:tailEnd/>
            </a:ln>
          </p:spPr>
          <p:txBody>
            <a:bodyPr/>
            <a:lstStyle/>
            <a:p>
              <a:pPr eaLnBrk="0" hangingPunct="0"/>
              <a:endParaRPr kumimoji="0" lang="zh-CN" altLang="en-US" sz="1800">
                <a:solidFill>
                  <a:schemeClr val="tx1"/>
                </a:solidFill>
                <a:latin typeface="Arial" charset="0"/>
                <a:ea typeface="宋体" charset="-122"/>
              </a:endParaRPr>
            </a:p>
          </p:txBody>
        </p:sp>
        <p:sp>
          <p:nvSpPr>
            <p:cNvPr id="88134" name="Line 70"/>
            <p:cNvSpPr>
              <a:spLocks noChangeShapeType="1"/>
            </p:cNvSpPr>
            <p:nvPr/>
          </p:nvSpPr>
          <p:spPr bwMode="auto">
            <a:xfrm>
              <a:off x="2183" y="3435"/>
              <a:ext cx="0" cy="199"/>
            </a:xfrm>
            <a:prstGeom prst="line">
              <a:avLst/>
            </a:prstGeom>
            <a:noFill/>
            <a:ln w="9525">
              <a:solidFill>
                <a:schemeClr val="tx1"/>
              </a:solidFill>
              <a:round/>
              <a:headEnd/>
              <a:tailEnd/>
            </a:ln>
          </p:spPr>
          <p:txBody>
            <a:bodyPr/>
            <a:lstStyle/>
            <a:p>
              <a:endParaRPr lang="zh-CN" altLang="en-US"/>
            </a:p>
          </p:txBody>
        </p:sp>
        <p:sp>
          <p:nvSpPr>
            <p:cNvPr id="88135" name="Line 71"/>
            <p:cNvSpPr>
              <a:spLocks noChangeShapeType="1"/>
            </p:cNvSpPr>
            <p:nvPr/>
          </p:nvSpPr>
          <p:spPr bwMode="auto">
            <a:xfrm>
              <a:off x="3572" y="3435"/>
              <a:ext cx="0" cy="199"/>
            </a:xfrm>
            <a:prstGeom prst="line">
              <a:avLst/>
            </a:prstGeom>
            <a:noFill/>
            <a:ln w="9525">
              <a:solidFill>
                <a:schemeClr val="tx1"/>
              </a:solidFill>
              <a:round/>
              <a:headEnd/>
              <a:tailEnd/>
            </a:ln>
          </p:spPr>
          <p:txBody>
            <a:bodyPr/>
            <a:lstStyle/>
            <a:p>
              <a:endParaRPr lang="zh-CN" altLang="en-US"/>
            </a:p>
          </p:txBody>
        </p:sp>
        <p:sp>
          <p:nvSpPr>
            <p:cNvPr id="88136" name="Line 72"/>
            <p:cNvSpPr>
              <a:spLocks noChangeShapeType="1"/>
            </p:cNvSpPr>
            <p:nvPr/>
          </p:nvSpPr>
          <p:spPr bwMode="auto">
            <a:xfrm>
              <a:off x="2183" y="3634"/>
              <a:ext cx="1389" cy="0"/>
            </a:xfrm>
            <a:prstGeom prst="line">
              <a:avLst/>
            </a:prstGeom>
            <a:noFill/>
            <a:ln w="9525">
              <a:solidFill>
                <a:schemeClr val="tx1"/>
              </a:solidFill>
              <a:round/>
              <a:headEnd/>
              <a:tailEnd/>
            </a:ln>
          </p:spPr>
          <p:txBody>
            <a:bodyPr/>
            <a:lstStyle/>
            <a:p>
              <a:endParaRPr lang="zh-CN" altLang="en-US"/>
            </a:p>
          </p:txBody>
        </p:sp>
        <p:sp>
          <p:nvSpPr>
            <p:cNvPr id="88137" name="Line 73"/>
            <p:cNvSpPr>
              <a:spLocks noChangeShapeType="1"/>
            </p:cNvSpPr>
            <p:nvPr/>
          </p:nvSpPr>
          <p:spPr bwMode="auto">
            <a:xfrm>
              <a:off x="2739" y="3634"/>
              <a:ext cx="0" cy="199"/>
            </a:xfrm>
            <a:prstGeom prst="line">
              <a:avLst/>
            </a:prstGeom>
            <a:noFill/>
            <a:ln w="9525">
              <a:solidFill>
                <a:schemeClr val="tx1"/>
              </a:solidFill>
              <a:round/>
              <a:headEnd/>
              <a:tailEnd type="triangle" w="med" len="med"/>
            </a:ln>
          </p:spPr>
          <p:txBody>
            <a:bodyPr/>
            <a:lstStyle/>
            <a:p>
              <a:endParaRPr lang="zh-CN" altLang="en-US"/>
            </a:p>
          </p:txBody>
        </p:sp>
        <p:sp>
          <p:nvSpPr>
            <p:cNvPr id="88138" name="Text Box 74"/>
            <p:cNvSpPr txBox="1">
              <a:spLocks noChangeArrowheads="1"/>
            </p:cNvSpPr>
            <p:nvPr/>
          </p:nvSpPr>
          <p:spPr bwMode="auto">
            <a:xfrm>
              <a:off x="3312" y="3216"/>
              <a:ext cx="417" cy="299"/>
            </a:xfrm>
            <a:prstGeom prst="rect">
              <a:avLst/>
            </a:prstGeom>
            <a:noFill/>
            <a:ln w="9525">
              <a:noFill/>
              <a:miter lim="800000"/>
              <a:headEnd/>
              <a:tailEnd/>
            </a:ln>
          </p:spPr>
          <p:txBody>
            <a:bodyPr/>
            <a:lstStyle/>
            <a:p>
              <a:pPr algn="just" eaLnBrk="0" hangingPunct="0"/>
              <a:r>
                <a:rPr kumimoji="0" lang="zh-CN" altLang="en-US" sz="1800" b="1">
                  <a:solidFill>
                    <a:schemeClr val="tx1"/>
                  </a:solidFill>
                  <a:latin typeface="Times New Roman" pitchFamily="18" charset="0"/>
                  <a:ea typeface="宋体" charset="-122"/>
                </a:rPr>
                <a:t>Ｙ</a:t>
              </a:r>
            </a:p>
          </p:txBody>
        </p:sp>
        <p:sp>
          <p:nvSpPr>
            <p:cNvPr id="88139" name="Text Box 75"/>
            <p:cNvSpPr txBox="1">
              <a:spLocks noChangeArrowheads="1"/>
            </p:cNvSpPr>
            <p:nvPr/>
          </p:nvSpPr>
          <p:spPr bwMode="auto">
            <a:xfrm>
              <a:off x="2064" y="2112"/>
              <a:ext cx="417" cy="327"/>
            </a:xfrm>
            <a:prstGeom prst="rect">
              <a:avLst/>
            </a:prstGeom>
            <a:noFill/>
            <a:ln w="9525">
              <a:noFill/>
              <a:miter lim="800000"/>
              <a:headEnd/>
              <a:tailEnd/>
            </a:ln>
          </p:spPr>
          <p:txBody>
            <a:bodyPr/>
            <a:lstStyle/>
            <a:p>
              <a:pPr eaLnBrk="0" hangingPunct="0"/>
              <a:r>
                <a:rPr kumimoji="0" lang="zh-CN" altLang="en-US" sz="1600">
                  <a:solidFill>
                    <a:schemeClr val="tx1"/>
                  </a:solidFill>
                  <a:latin typeface="Times New Roman" pitchFamily="18" charset="0"/>
                  <a:ea typeface="宋体" charset="-122"/>
                </a:rPr>
                <a:t>　　    </a:t>
              </a:r>
              <a:r>
                <a:rPr kumimoji="0" lang="zh-CN" altLang="en-US" sz="1600" b="1">
                  <a:solidFill>
                    <a:schemeClr val="tx1"/>
                  </a:solidFill>
                  <a:latin typeface="Times New Roman" pitchFamily="18" charset="0"/>
                  <a:ea typeface="宋体" charset="-122"/>
                </a:rPr>
                <a:t>Ｂ</a:t>
              </a:r>
              <a:endParaRPr kumimoji="0" lang="zh-CN" altLang="en-US" sz="1800" b="1">
                <a:solidFill>
                  <a:schemeClr val="tx1"/>
                </a:solidFill>
                <a:latin typeface="Times New Roman" pitchFamily="18" charset="0"/>
                <a:ea typeface="宋体" charset="-122"/>
              </a:endParaRPr>
            </a:p>
          </p:txBody>
        </p:sp>
        <p:sp>
          <p:nvSpPr>
            <p:cNvPr id="88140" name="Text Box 76"/>
            <p:cNvSpPr txBox="1">
              <a:spLocks noChangeArrowheads="1"/>
            </p:cNvSpPr>
            <p:nvPr/>
          </p:nvSpPr>
          <p:spPr bwMode="auto">
            <a:xfrm>
              <a:off x="1104" y="2160"/>
              <a:ext cx="417" cy="299"/>
            </a:xfrm>
            <a:prstGeom prst="rect">
              <a:avLst/>
            </a:prstGeom>
            <a:noFill/>
            <a:ln w="9525">
              <a:noFill/>
              <a:miter lim="800000"/>
              <a:headEnd/>
              <a:tailEnd/>
            </a:ln>
          </p:spPr>
          <p:txBody>
            <a:bodyPr/>
            <a:lstStyle/>
            <a:p>
              <a:pPr algn="just" eaLnBrk="0" hangingPunct="0"/>
              <a:endParaRPr kumimoji="0" lang="zh-CN" altLang="zh-CN" sz="1000">
                <a:solidFill>
                  <a:schemeClr val="tx1"/>
                </a:solidFill>
                <a:latin typeface="Times New Roman" pitchFamily="18" charset="0"/>
                <a:ea typeface="宋体" charset="-122"/>
              </a:endParaRPr>
            </a:p>
          </p:txBody>
        </p:sp>
        <p:sp>
          <p:nvSpPr>
            <p:cNvPr id="88141" name="Text Box 77"/>
            <p:cNvSpPr txBox="1">
              <a:spLocks noChangeArrowheads="1"/>
            </p:cNvSpPr>
            <p:nvPr/>
          </p:nvSpPr>
          <p:spPr bwMode="auto">
            <a:xfrm>
              <a:off x="2928" y="2160"/>
              <a:ext cx="417" cy="299"/>
            </a:xfrm>
            <a:prstGeom prst="rect">
              <a:avLst/>
            </a:prstGeom>
            <a:noFill/>
            <a:ln w="9525">
              <a:noFill/>
              <a:miter lim="800000"/>
              <a:headEnd/>
              <a:tailEnd/>
            </a:ln>
          </p:spPr>
          <p:txBody>
            <a:bodyPr/>
            <a:lstStyle/>
            <a:p>
              <a:pPr algn="just" eaLnBrk="0" hangingPunct="0"/>
              <a:endParaRPr kumimoji="0" lang="zh-CN" altLang="zh-CN" sz="1400">
                <a:solidFill>
                  <a:schemeClr val="tx1"/>
                </a:solidFill>
                <a:latin typeface="Times New Roman" pitchFamily="18" charset="0"/>
                <a:ea typeface="宋体"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56676">
                                            <p:txEl>
                                              <p:pRg st="0" end="0"/>
                                            </p:txEl>
                                          </p:spTgt>
                                        </p:tgtEl>
                                        <p:attrNameLst>
                                          <p:attrName>style.visibility</p:attrName>
                                        </p:attrNameLst>
                                      </p:cBhvr>
                                      <p:to>
                                        <p:strVal val="visible"/>
                                      </p:to>
                                    </p:set>
                                    <p:anim calcmode="lin" valueType="num">
                                      <p:cBhvr additive="base">
                                        <p:cTn id="11" dur="500" fill="hold"/>
                                        <p:tgtEl>
                                          <p:spTgt spid="156676">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5667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56676">
                                            <p:txEl>
                                              <p:pRg st="1" end="1"/>
                                            </p:txEl>
                                          </p:spTgt>
                                        </p:tgtEl>
                                        <p:attrNameLst>
                                          <p:attrName>style.visibility</p:attrName>
                                        </p:attrNameLst>
                                      </p:cBhvr>
                                      <p:to>
                                        <p:strVal val="visible"/>
                                      </p:to>
                                    </p:set>
                                    <p:anim calcmode="lin" valueType="num">
                                      <p:cBhvr additive="base">
                                        <p:cTn id="17" dur="500" fill="hold"/>
                                        <p:tgtEl>
                                          <p:spTgt spid="156676">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56676">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56676">
                                            <p:txEl>
                                              <p:pRg st="2" end="2"/>
                                            </p:txEl>
                                          </p:spTgt>
                                        </p:tgtEl>
                                        <p:attrNameLst>
                                          <p:attrName>style.visibility</p:attrName>
                                        </p:attrNameLst>
                                      </p:cBhvr>
                                      <p:to>
                                        <p:strVal val="visible"/>
                                      </p:to>
                                    </p:set>
                                    <p:anim calcmode="lin" valueType="num">
                                      <p:cBhvr additive="base">
                                        <p:cTn id="21" dur="500" fill="hold"/>
                                        <p:tgtEl>
                                          <p:spTgt spid="156676">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5667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ppt_x"/>
                                          </p:val>
                                        </p:tav>
                                        <p:tav tm="100000">
                                          <p:val>
                                            <p:strVal val="#ppt_x"/>
                                          </p:val>
                                        </p:tav>
                                      </p:tavLst>
                                    </p:anim>
                                    <p:anim calcmode="lin" valueType="num">
                                      <p:cBhvr additive="base">
                                        <p:cTn id="2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1"/>
          <p:cNvSpPr>
            <a:spLocks noGrp="1"/>
          </p:cNvSpPr>
          <p:nvPr>
            <p:ph type="title"/>
          </p:nvPr>
        </p:nvSpPr>
        <p:spPr>
          <a:xfrm>
            <a:off x="684213" y="333375"/>
            <a:ext cx="7772400" cy="647700"/>
          </a:xfrm>
        </p:spPr>
        <p:txBody>
          <a:bodyPr/>
          <a:lstStyle/>
          <a:p>
            <a:r>
              <a:rPr lang="zh-CN" altLang="en-US" smtClean="0"/>
              <a:t>示例</a:t>
            </a:r>
          </a:p>
        </p:txBody>
      </p:sp>
      <p:sp>
        <p:nvSpPr>
          <p:cNvPr id="33794" name="内容占位符 2"/>
          <p:cNvSpPr>
            <a:spLocks noGrp="1"/>
          </p:cNvSpPr>
          <p:nvPr>
            <p:ph idx="1"/>
          </p:nvPr>
        </p:nvSpPr>
        <p:spPr>
          <a:xfrm>
            <a:off x="468313" y="1412875"/>
            <a:ext cx="8207375" cy="4683125"/>
          </a:xfrm>
        </p:spPr>
        <p:txBody>
          <a:bodyPr/>
          <a:lstStyle/>
          <a:p>
            <a:pPr>
              <a:spcAft>
                <a:spcPts val="1200"/>
              </a:spcAft>
            </a:pPr>
            <a:r>
              <a:rPr lang="zh-CN" altLang="en-US" smtClean="0"/>
              <a:t>今天下雪。</a:t>
            </a:r>
            <a:endParaRPr lang="en-US" altLang="zh-CN" smtClean="0"/>
          </a:p>
          <a:p>
            <a:pPr>
              <a:spcAft>
                <a:spcPts val="1200"/>
              </a:spcAft>
            </a:pPr>
            <a:r>
              <a:rPr lang="en-US" altLang="zh-CN" smtClean="0"/>
              <a:t>The only positive integers that divide 23 are 1 and itself.</a:t>
            </a:r>
          </a:p>
          <a:p>
            <a:pPr>
              <a:spcAft>
                <a:spcPts val="1200"/>
              </a:spcAft>
            </a:pPr>
            <a:r>
              <a:rPr lang="en-US" altLang="zh-CN" smtClean="0"/>
              <a:t>5+4=28</a:t>
            </a:r>
          </a:p>
          <a:p>
            <a:pPr marL="342900" lvl="1" indent="-342900">
              <a:spcAft>
                <a:spcPts val="1200"/>
              </a:spcAft>
              <a:buSzPct val="60000"/>
              <a:buFont typeface="Wingdings" pitchFamily="2" charset="2"/>
              <a:buChar char="n"/>
            </a:pPr>
            <a:r>
              <a:rPr lang="en-US" altLang="zh-CN" sz="2400" smtClean="0"/>
              <a:t>I wish I were a gold medal holder.</a:t>
            </a:r>
          </a:p>
          <a:p>
            <a:pPr>
              <a:spcAft>
                <a:spcPts val="1200"/>
              </a:spcAft>
            </a:pPr>
            <a:r>
              <a:rPr lang="zh-CN" altLang="en-US" smtClean="0"/>
              <a:t>你贵姓？</a:t>
            </a:r>
            <a:endParaRPr lang="en-US" altLang="zh-CN" smtClean="0"/>
          </a:p>
          <a:p>
            <a:pPr>
              <a:spcAft>
                <a:spcPts val="1200"/>
              </a:spcAft>
            </a:pPr>
            <a:r>
              <a:rPr lang="en-US" altLang="zh-CN" smtClean="0"/>
              <a:t>x+y</a:t>
            </a:r>
            <a:r>
              <a:rPr lang="zh-CN" altLang="en-US" smtClean="0">
                <a:latin typeface="宋体" charset="-122"/>
                <a:sym typeface="Symbol" pitchFamily="18" charset="2"/>
              </a:rPr>
              <a:t>＞</a:t>
            </a:r>
            <a:r>
              <a:rPr lang="en-US" altLang="zh-CN" smtClean="0"/>
              <a:t>10</a:t>
            </a:r>
          </a:p>
          <a:p>
            <a:pPr>
              <a:spcAft>
                <a:spcPts val="1200"/>
              </a:spcAft>
            </a:pPr>
            <a:r>
              <a:rPr lang="zh-CN" altLang="en-US" smtClean="0"/>
              <a:t>星期二有离散数学课。</a:t>
            </a:r>
            <a:endParaRPr lang="en-US" altLang="zh-CN" smtClean="0"/>
          </a:p>
          <a:p>
            <a:pPr>
              <a:spcAft>
                <a:spcPts val="1200"/>
              </a:spcAft>
            </a:pPr>
            <a:endParaRPr lang="zh-CN" altLang="en-US" smtClean="0"/>
          </a:p>
        </p:txBody>
      </p:sp>
      <p:sp>
        <p:nvSpPr>
          <p:cNvPr id="4" name="灯片编号占位符 3"/>
          <p:cNvSpPr>
            <a:spLocks noGrp="1"/>
          </p:cNvSpPr>
          <p:nvPr>
            <p:ph type="sldNum" sz="quarter" idx="12"/>
          </p:nvPr>
        </p:nvSpPr>
        <p:spPr/>
        <p:txBody>
          <a:bodyPr/>
          <a:lstStyle/>
          <a:p>
            <a:pPr>
              <a:defRPr/>
            </a:pPr>
            <a:fld id="{0840D60B-C9D4-41A5-9D6D-B68A20743A71}" type="slidenum">
              <a:rPr lang="en-US" altLang="zh-CN"/>
              <a:pPr>
                <a:defRPr/>
              </a:pPr>
              <a:t>6</a:t>
            </a:fld>
            <a:endParaRPr lang="en-US" altLang="zh-CN" dirty="0"/>
          </a:p>
        </p:txBody>
      </p:sp>
      <p:sp>
        <p:nvSpPr>
          <p:cNvPr id="5" name="矩形 4"/>
          <p:cNvSpPr>
            <a:spLocks noChangeArrowheads="1"/>
          </p:cNvSpPr>
          <p:nvPr/>
        </p:nvSpPr>
        <p:spPr bwMode="auto">
          <a:xfrm>
            <a:off x="3341688" y="4149725"/>
            <a:ext cx="2736850" cy="2087563"/>
          </a:xfrm>
          <a:prstGeom prst="rect">
            <a:avLst/>
          </a:prstGeom>
          <a:noFill/>
          <a:ln w="9525" algn="ctr">
            <a:noFill/>
            <a:round/>
            <a:headEnd/>
            <a:tailEnd type="triangle" w="med" len="med"/>
          </a:ln>
        </p:spPr>
        <p:txBody>
          <a:bodyPr wrap="none" lIns="0" tIns="0" rIns="0" bIns="0" anchor="ctr"/>
          <a:lstStyle/>
          <a:p>
            <a:pPr marL="342900" indent="-342900" algn="ctr">
              <a:lnSpc>
                <a:spcPct val="110000"/>
              </a:lnSpc>
              <a:spcBef>
                <a:spcPts val="300"/>
              </a:spcBef>
              <a:spcAft>
                <a:spcPts val="1200"/>
              </a:spcAft>
            </a:pPr>
            <a:r>
              <a:rPr lang="en-US" altLang="zh-CN">
                <a:solidFill>
                  <a:srgbClr val="FF0000"/>
                </a:solidFill>
                <a:latin typeface="楷体" pitchFamily="49" charset="-122"/>
                <a:ea typeface="楷体" pitchFamily="49" charset="-122"/>
              </a:rPr>
              <a:t>No</a:t>
            </a:r>
          </a:p>
          <a:p>
            <a:pPr marL="342900" indent="-342900" algn="ctr">
              <a:lnSpc>
                <a:spcPct val="110000"/>
              </a:lnSpc>
              <a:spcBef>
                <a:spcPts val="300"/>
              </a:spcBef>
              <a:spcAft>
                <a:spcPts val="1200"/>
              </a:spcAft>
            </a:pPr>
            <a:r>
              <a:rPr lang="en-US" altLang="zh-CN">
                <a:solidFill>
                  <a:srgbClr val="FF0000"/>
                </a:solidFill>
                <a:latin typeface="楷体" pitchFamily="49" charset="-122"/>
                <a:ea typeface="楷体" pitchFamily="49" charset="-122"/>
              </a:rPr>
              <a:t>No</a:t>
            </a:r>
          </a:p>
          <a:p>
            <a:pPr marL="342900" indent="-342900" algn="ctr">
              <a:lnSpc>
                <a:spcPct val="110000"/>
              </a:lnSpc>
              <a:spcBef>
                <a:spcPts val="300"/>
              </a:spcBef>
              <a:spcAft>
                <a:spcPts val="1200"/>
              </a:spcAft>
            </a:pPr>
            <a:r>
              <a:rPr lang="en-US" altLang="zh-CN">
                <a:solidFill>
                  <a:srgbClr val="FF0000"/>
                </a:solidFill>
                <a:latin typeface="楷体" pitchFamily="49" charset="-122"/>
                <a:ea typeface="楷体" pitchFamily="49" charset="-122"/>
              </a:rPr>
              <a:t>Yes</a:t>
            </a:r>
            <a:endParaRPr lang="zh-CN" altLang="en-US">
              <a:solidFill>
                <a:srgbClr val="FF0000"/>
              </a:solidFill>
              <a:latin typeface="楷体" pitchFamily="49" charset="-122"/>
              <a:ea typeface="楷体" pitchFamily="49" charset="-122"/>
            </a:endParaRPr>
          </a:p>
        </p:txBody>
      </p:sp>
      <p:sp>
        <p:nvSpPr>
          <p:cNvPr id="6" name="矩形 5"/>
          <p:cNvSpPr>
            <a:spLocks noChangeArrowheads="1"/>
          </p:cNvSpPr>
          <p:nvPr/>
        </p:nvSpPr>
        <p:spPr bwMode="auto">
          <a:xfrm>
            <a:off x="2843213" y="2349500"/>
            <a:ext cx="1728787" cy="1223963"/>
          </a:xfrm>
          <a:prstGeom prst="rect">
            <a:avLst/>
          </a:prstGeom>
          <a:noFill/>
          <a:ln w="9525" algn="ctr">
            <a:noFill/>
            <a:round/>
            <a:headEnd/>
            <a:tailEnd type="triangle" w="med" len="med"/>
          </a:ln>
        </p:spPr>
        <p:txBody>
          <a:bodyPr wrap="none" lIns="0" tIns="0" rIns="0" bIns="0" anchor="ctr"/>
          <a:lstStyle/>
          <a:p>
            <a:pPr marL="342900" indent="-342900" algn="ctr">
              <a:lnSpc>
                <a:spcPct val="110000"/>
              </a:lnSpc>
              <a:spcBef>
                <a:spcPts val="300"/>
              </a:spcBef>
              <a:spcAft>
                <a:spcPts val="1200"/>
              </a:spcAft>
            </a:pPr>
            <a:r>
              <a:rPr lang="en-US" altLang="zh-CN">
                <a:solidFill>
                  <a:srgbClr val="FF0000"/>
                </a:solidFill>
                <a:latin typeface="楷体" pitchFamily="49" charset="-122"/>
                <a:ea typeface="楷体" pitchFamily="49" charset="-122"/>
              </a:rPr>
              <a:t>Yes</a:t>
            </a:r>
          </a:p>
          <a:p>
            <a:pPr marL="342900" indent="-342900" algn="ctr">
              <a:lnSpc>
                <a:spcPct val="110000"/>
              </a:lnSpc>
              <a:spcBef>
                <a:spcPts val="300"/>
              </a:spcBef>
              <a:spcAft>
                <a:spcPts val="1200"/>
              </a:spcAft>
            </a:pPr>
            <a:r>
              <a:rPr lang="en-US" altLang="zh-CN">
                <a:solidFill>
                  <a:srgbClr val="FF0000"/>
                </a:solidFill>
                <a:latin typeface="楷体" pitchFamily="49" charset="-122"/>
                <a:ea typeface="楷体" pitchFamily="49" charset="-122"/>
              </a:rPr>
              <a:t>Yes</a:t>
            </a:r>
            <a:endParaRPr lang="zh-CN" altLang="en-US">
              <a:solidFill>
                <a:srgbClr val="FF0000"/>
              </a:solidFill>
              <a:latin typeface="楷体" pitchFamily="49" charset="-122"/>
              <a:ea typeface="楷体" pitchFamily="49" charset="-122"/>
            </a:endParaRPr>
          </a:p>
        </p:txBody>
      </p:sp>
      <p:sp>
        <p:nvSpPr>
          <p:cNvPr id="7" name="矩形 6"/>
          <p:cNvSpPr>
            <a:spLocks noChangeArrowheads="1"/>
          </p:cNvSpPr>
          <p:nvPr/>
        </p:nvSpPr>
        <p:spPr bwMode="auto">
          <a:xfrm>
            <a:off x="2484438" y="1354138"/>
            <a:ext cx="1150937" cy="576262"/>
          </a:xfrm>
          <a:prstGeom prst="rect">
            <a:avLst/>
          </a:prstGeom>
          <a:noFill/>
          <a:ln w="9525" algn="ctr">
            <a:noFill/>
            <a:round/>
            <a:headEnd/>
            <a:tailEnd type="triangle" w="med" len="med"/>
          </a:ln>
        </p:spPr>
        <p:txBody>
          <a:bodyPr wrap="none" lIns="0" tIns="0" rIns="0" bIns="0" anchor="ctr"/>
          <a:lstStyle/>
          <a:p>
            <a:pPr marL="342900" indent="-342900" algn="ctr">
              <a:lnSpc>
                <a:spcPct val="110000"/>
              </a:lnSpc>
              <a:spcBef>
                <a:spcPts val="300"/>
              </a:spcBef>
              <a:spcAft>
                <a:spcPts val="1200"/>
              </a:spcAft>
            </a:pPr>
            <a:r>
              <a:rPr lang="en-US" altLang="zh-CN">
                <a:solidFill>
                  <a:srgbClr val="FF0000"/>
                </a:solidFill>
                <a:latin typeface="楷体" pitchFamily="49" charset="-122"/>
                <a:ea typeface="楷体" pitchFamily="49" charset="-122"/>
              </a:rPr>
              <a:t>Yes</a:t>
            </a:r>
            <a:endParaRPr lang="zh-CN" altLang="en-US">
              <a:solidFill>
                <a:srgbClr val="FF0000"/>
              </a:solidFill>
              <a:latin typeface="楷体" pitchFamily="49" charset="-122"/>
              <a:ea typeface="楷体" pitchFamily="49" charset="-122"/>
            </a:endParaRPr>
          </a:p>
        </p:txBody>
      </p:sp>
      <p:sp>
        <p:nvSpPr>
          <p:cNvPr id="8" name="矩形 7"/>
          <p:cNvSpPr>
            <a:spLocks noChangeArrowheads="1"/>
          </p:cNvSpPr>
          <p:nvPr/>
        </p:nvSpPr>
        <p:spPr bwMode="auto">
          <a:xfrm>
            <a:off x="6300788" y="3641725"/>
            <a:ext cx="1150937" cy="576263"/>
          </a:xfrm>
          <a:prstGeom prst="rect">
            <a:avLst/>
          </a:prstGeom>
          <a:noFill/>
          <a:ln w="9525" algn="ctr">
            <a:noFill/>
            <a:round/>
            <a:headEnd/>
            <a:tailEnd type="triangle" w="med" len="med"/>
          </a:ln>
        </p:spPr>
        <p:txBody>
          <a:bodyPr wrap="none" lIns="0" tIns="0" rIns="0" bIns="0" anchor="ctr"/>
          <a:lstStyle/>
          <a:p>
            <a:pPr marL="342900" indent="-342900" algn="ctr">
              <a:lnSpc>
                <a:spcPct val="110000"/>
              </a:lnSpc>
              <a:spcBef>
                <a:spcPts val="300"/>
              </a:spcBef>
              <a:spcAft>
                <a:spcPts val="1200"/>
              </a:spcAft>
            </a:pPr>
            <a:r>
              <a:rPr lang="en-US" altLang="zh-CN">
                <a:solidFill>
                  <a:srgbClr val="FF0000"/>
                </a:solidFill>
                <a:latin typeface="楷体" pitchFamily="49" charset="-122"/>
                <a:ea typeface="楷体" pitchFamily="49" charset="-122"/>
              </a:rPr>
              <a:t>No</a:t>
            </a:r>
            <a:endParaRPr lang="zh-CN" altLang="en-US">
              <a:solidFill>
                <a:srgbClr val="FF0000"/>
              </a:solidFill>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txBox="1">
            <a:spLocks noGrp="1"/>
          </p:cNvSpPr>
          <p:nvPr/>
        </p:nvSpPr>
        <p:spPr bwMode="auto">
          <a:xfrm>
            <a:off x="6553200" y="6245225"/>
            <a:ext cx="1981200" cy="476250"/>
          </a:xfrm>
          <a:prstGeom prst="rect">
            <a:avLst/>
          </a:prstGeom>
          <a:noFill/>
          <a:ln>
            <a:miter lim="800000"/>
            <a:headEnd/>
            <a:tailEnd/>
          </a:ln>
        </p:spPr>
        <p:txBody>
          <a:bodyPr/>
          <a:lstStyle/>
          <a:p>
            <a:pPr algn="r">
              <a:defRPr/>
            </a:pPr>
            <a:fld id="{B1B9F79F-C8D6-4F21-98D5-ED8F34384D4A}" type="slidenum">
              <a:rPr kumimoji="0" lang="en-US" altLang="zh-CN" sz="1200">
                <a:solidFill>
                  <a:schemeClr val="tx1"/>
                </a:solidFill>
                <a:latin typeface="+mn-lt"/>
                <a:ea typeface="宋体" pitchFamily="2" charset="-122"/>
                <a:cs typeface="+mn-cs"/>
              </a:rPr>
              <a:pPr algn="r">
                <a:defRPr/>
              </a:pPr>
              <a:t>60</a:t>
            </a:fld>
            <a:endParaRPr kumimoji="0" lang="en-US" altLang="zh-CN" sz="1200">
              <a:solidFill>
                <a:schemeClr val="tx1"/>
              </a:solidFill>
              <a:latin typeface="+mn-lt"/>
              <a:ea typeface="宋体" pitchFamily="2" charset="-122"/>
              <a:cs typeface="+mn-cs"/>
            </a:endParaRPr>
          </a:p>
        </p:txBody>
      </p:sp>
      <p:sp>
        <p:nvSpPr>
          <p:cNvPr id="139267" name="Rectangle 3"/>
          <p:cNvSpPr>
            <a:spLocks noChangeArrowheads="1"/>
          </p:cNvSpPr>
          <p:nvPr/>
        </p:nvSpPr>
        <p:spPr bwMode="auto">
          <a:xfrm>
            <a:off x="755650" y="1773238"/>
            <a:ext cx="7345363" cy="3622675"/>
          </a:xfrm>
          <a:prstGeom prst="rect">
            <a:avLst/>
          </a:prstGeom>
          <a:noFill/>
          <a:ln w="9525">
            <a:noFill/>
            <a:miter lim="800000"/>
            <a:headEnd/>
            <a:tailEnd/>
          </a:ln>
        </p:spPr>
        <p:txBody>
          <a:bodyPr>
            <a:spAutoFit/>
          </a:bodyPr>
          <a:lstStyle/>
          <a:p>
            <a:pPr>
              <a:lnSpc>
                <a:spcPct val="70000"/>
              </a:lnSpc>
              <a:spcBef>
                <a:spcPct val="50000"/>
              </a:spcBef>
              <a:buClr>
                <a:schemeClr val="tx1"/>
              </a:buClr>
              <a:buSzPct val="80000"/>
              <a:buFont typeface="Wingdings" pitchFamily="2" charset="2"/>
              <a:buNone/>
            </a:pPr>
            <a:r>
              <a:rPr lang="zh-CN" altLang="en-US" sz="2200">
                <a:solidFill>
                  <a:srgbClr val="0000FF"/>
                </a:solidFill>
                <a:latin typeface="Times New Roman" pitchFamily="18" charset="0"/>
                <a:ea typeface="楷体" pitchFamily="49" charset="-122"/>
              </a:rPr>
              <a:t>此段程序执行</a:t>
            </a:r>
            <a:r>
              <a:rPr lang="en-US" altLang="zh-CN" sz="2200">
                <a:solidFill>
                  <a:srgbClr val="0000FF"/>
                </a:solidFill>
                <a:latin typeface="Times New Roman" pitchFamily="18" charset="0"/>
                <a:ea typeface="楷体" pitchFamily="49" charset="-122"/>
              </a:rPr>
              <a:t>X</a:t>
            </a:r>
            <a:r>
              <a:rPr lang="zh-CN" altLang="en-US" sz="2200">
                <a:solidFill>
                  <a:srgbClr val="0000FF"/>
                </a:solidFill>
                <a:latin typeface="Times New Roman" pitchFamily="18" charset="0"/>
                <a:ea typeface="楷体" pitchFamily="49" charset="-122"/>
              </a:rPr>
              <a:t>的条件为：  </a:t>
            </a:r>
            <a:r>
              <a:rPr lang="en-US" altLang="zh-CN" sz="2200">
                <a:solidFill>
                  <a:srgbClr val="0000FF"/>
                </a:solidFill>
                <a:latin typeface="Times New Roman" pitchFamily="18" charset="0"/>
                <a:ea typeface="楷体" pitchFamily="49" charset="-122"/>
              </a:rPr>
              <a:t>A∧B∨┐A∧B</a:t>
            </a:r>
            <a:endParaRPr lang="en-US" altLang="zh-CN" sz="2200">
              <a:solidFill>
                <a:srgbClr val="0000FF"/>
              </a:solidFill>
              <a:latin typeface="Times New Roman" pitchFamily="18" charset="0"/>
              <a:ea typeface="楷体" pitchFamily="49" charset="-122"/>
              <a:cs typeface="Times New Roman" pitchFamily="18" charset="0"/>
            </a:endParaRPr>
          </a:p>
          <a:p>
            <a:pPr>
              <a:lnSpc>
                <a:spcPct val="70000"/>
              </a:lnSpc>
              <a:spcBef>
                <a:spcPct val="50000"/>
              </a:spcBef>
              <a:buClr>
                <a:schemeClr val="tx1"/>
              </a:buClr>
              <a:buSzPct val="80000"/>
              <a:buFont typeface="Wingdings" pitchFamily="2" charset="2"/>
              <a:buNone/>
            </a:pPr>
            <a:r>
              <a:rPr lang="zh-CN" altLang="en-US" sz="2200">
                <a:solidFill>
                  <a:srgbClr val="0000FF"/>
                </a:solidFill>
                <a:latin typeface="Times New Roman" pitchFamily="18" charset="0"/>
                <a:ea typeface="楷体" pitchFamily="49" charset="-122"/>
              </a:rPr>
              <a:t>执行</a:t>
            </a:r>
            <a:r>
              <a:rPr lang="en-US" altLang="zh-CN" sz="2200">
                <a:solidFill>
                  <a:srgbClr val="0000FF"/>
                </a:solidFill>
                <a:latin typeface="Times New Roman" pitchFamily="18" charset="0"/>
                <a:ea typeface="楷体" pitchFamily="49" charset="-122"/>
              </a:rPr>
              <a:t>Y</a:t>
            </a:r>
            <a:r>
              <a:rPr lang="zh-CN" altLang="en-US" sz="2200">
                <a:solidFill>
                  <a:srgbClr val="0000FF"/>
                </a:solidFill>
                <a:latin typeface="Times New Roman" pitchFamily="18" charset="0"/>
                <a:ea typeface="楷体" pitchFamily="49" charset="-122"/>
              </a:rPr>
              <a:t>的条件为：      </a:t>
            </a:r>
            <a:r>
              <a:rPr lang="en-US" altLang="zh-CN" sz="2200">
                <a:solidFill>
                  <a:srgbClr val="0000FF"/>
                </a:solidFill>
                <a:latin typeface="Times New Roman" pitchFamily="18" charset="0"/>
                <a:ea typeface="楷体" pitchFamily="49" charset="-122"/>
              </a:rPr>
              <a:t>A∧┐B∨┐A∧┐B</a:t>
            </a:r>
          </a:p>
          <a:p>
            <a:pPr>
              <a:lnSpc>
                <a:spcPct val="70000"/>
              </a:lnSpc>
              <a:spcBef>
                <a:spcPct val="50000"/>
              </a:spcBef>
              <a:buClr>
                <a:schemeClr val="tx1"/>
              </a:buClr>
              <a:buSzPct val="80000"/>
              <a:buFont typeface="Wingdings" pitchFamily="2" charset="2"/>
              <a:buNone/>
            </a:pPr>
            <a:r>
              <a:rPr lang="zh-CN" altLang="en-US" sz="2200">
                <a:solidFill>
                  <a:srgbClr val="0000FF"/>
                </a:solidFill>
                <a:latin typeface="Times New Roman" pitchFamily="18" charset="0"/>
                <a:ea typeface="楷体" pitchFamily="49" charset="-122"/>
              </a:rPr>
              <a:t>它们分别可化简为：</a:t>
            </a:r>
          </a:p>
          <a:p>
            <a:pPr>
              <a:lnSpc>
                <a:spcPct val="70000"/>
              </a:lnSpc>
              <a:spcBef>
                <a:spcPct val="50000"/>
              </a:spcBef>
              <a:buClr>
                <a:schemeClr val="tx1"/>
              </a:buClr>
              <a:buSzPct val="80000"/>
              <a:buFont typeface="Wingdings" pitchFamily="2" charset="2"/>
              <a:buNone/>
            </a:pPr>
            <a:r>
              <a:rPr lang="en-US" altLang="zh-CN" sz="2200">
                <a:solidFill>
                  <a:srgbClr val="0000FF"/>
                </a:solidFill>
                <a:latin typeface="Times New Roman" pitchFamily="18" charset="0"/>
                <a:ea typeface="楷体" pitchFamily="49" charset="-122"/>
              </a:rPr>
              <a:t>A∧B∨┐A∧B</a:t>
            </a:r>
            <a:r>
              <a:rPr lang="en-US" altLang="zh-CN" sz="2200">
                <a:solidFill>
                  <a:srgbClr val="0000FF"/>
                </a:solidFill>
                <a:latin typeface="Times New Roman" pitchFamily="18" charset="0"/>
                <a:ea typeface="楷体" pitchFamily="49" charset="-122"/>
                <a:sym typeface="Symbol" pitchFamily="18" charset="2"/>
              </a:rPr>
              <a:t></a:t>
            </a:r>
            <a:r>
              <a:rPr lang="en-US" altLang="zh-CN" sz="2200">
                <a:solidFill>
                  <a:srgbClr val="0000FF"/>
                </a:solidFill>
                <a:latin typeface="Times New Roman" pitchFamily="18" charset="0"/>
                <a:ea typeface="楷体" pitchFamily="49" charset="-122"/>
              </a:rPr>
              <a:t> (A∨┐A)∧ B </a:t>
            </a:r>
            <a:r>
              <a:rPr lang="en-US" altLang="zh-CN" sz="2200">
                <a:solidFill>
                  <a:srgbClr val="0000FF"/>
                </a:solidFill>
                <a:latin typeface="Times New Roman" pitchFamily="18" charset="0"/>
                <a:ea typeface="楷体" pitchFamily="49" charset="-122"/>
                <a:sym typeface="Symbol" pitchFamily="18" charset="2"/>
              </a:rPr>
              <a:t></a:t>
            </a:r>
            <a:r>
              <a:rPr lang="en-US" altLang="zh-CN" sz="2200">
                <a:solidFill>
                  <a:srgbClr val="0000FF"/>
                </a:solidFill>
                <a:latin typeface="Times New Roman" pitchFamily="18" charset="0"/>
                <a:ea typeface="楷体" pitchFamily="49" charset="-122"/>
              </a:rPr>
              <a:t>T∧B </a:t>
            </a:r>
            <a:r>
              <a:rPr lang="en-US" altLang="zh-CN" sz="2200">
                <a:solidFill>
                  <a:srgbClr val="0000FF"/>
                </a:solidFill>
                <a:latin typeface="Times New Roman" pitchFamily="18" charset="0"/>
                <a:ea typeface="楷体" pitchFamily="49" charset="-122"/>
                <a:sym typeface="Symbol" pitchFamily="18" charset="2"/>
              </a:rPr>
              <a:t></a:t>
            </a:r>
            <a:r>
              <a:rPr lang="en-US" altLang="zh-CN" sz="2200">
                <a:solidFill>
                  <a:srgbClr val="0000FF"/>
                </a:solidFill>
                <a:latin typeface="Times New Roman" pitchFamily="18" charset="0"/>
                <a:ea typeface="楷体" pitchFamily="49" charset="-122"/>
              </a:rPr>
              <a:t>B</a:t>
            </a:r>
          </a:p>
          <a:p>
            <a:pPr>
              <a:lnSpc>
                <a:spcPct val="70000"/>
              </a:lnSpc>
              <a:spcBef>
                <a:spcPct val="50000"/>
              </a:spcBef>
              <a:buClr>
                <a:schemeClr val="tx1"/>
              </a:buClr>
              <a:buSzPct val="80000"/>
              <a:buFont typeface="Wingdings" pitchFamily="2" charset="2"/>
              <a:buNone/>
            </a:pPr>
            <a:r>
              <a:rPr lang="en-US" altLang="zh-CN" sz="2200">
                <a:solidFill>
                  <a:srgbClr val="0000FF"/>
                </a:solidFill>
                <a:latin typeface="Times New Roman" pitchFamily="18" charset="0"/>
                <a:ea typeface="楷体" pitchFamily="49" charset="-122"/>
              </a:rPr>
              <a:t>A∧┐B∨┐A∧┐B </a:t>
            </a:r>
            <a:r>
              <a:rPr lang="en-US" altLang="zh-CN">
                <a:solidFill>
                  <a:srgbClr val="0000FF"/>
                </a:solidFill>
                <a:ea typeface="宋体" charset="-122"/>
                <a:sym typeface="Symbol" pitchFamily="18" charset="2"/>
              </a:rPr>
              <a:t>(</a:t>
            </a:r>
            <a:r>
              <a:rPr lang="en-US" altLang="zh-CN" sz="2200">
                <a:solidFill>
                  <a:srgbClr val="0000FF"/>
                </a:solidFill>
                <a:latin typeface="Times New Roman" pitchFamily="18" charset="0"/>
                <a:ea typeface="楷体" pitchFamily="49" charset="-122"/>
              </a:rPr>
              <a:t>A∨┐A)</a:t>
            </a:r>
            <a:r>
              <a:rPr lang="zh-CN" altLang="en-US" sz="2200">
                <a:solidFill>
                  <a:srgbClr val="0000FF"/>
                </a:solidFill>
                <a:latin typeface="Times New Roman" pitchFamily="18" charset="0"/>
                <a:ea typeface="楷体" pitchFamily="49" charset="-122"/>
              </a:rPr>
              <a:t>∧┐</a:t>
            </a:r>
            <a:r>
              <a:rPr lang="en-US" altLang="zh-CN" sz="2200">
                <a:solidFill>
                  <a:srgbClr val="0000FF"/>
                </a:solidFill>
                <a:latin typeface="Times New Roman" pitchFamily="18" charset="0"/>
                <a:ea typeface="楷体" pitchFamily="49" charset="-122"/>
              </a:rPr>
              <a:t>B</a:t>
            </a:r>
            <a:r>
              <a:rPr lang="en-US" altLang="zh-CN" sz="2200">
                <a:solidFill>
                  <a:srgbClr val="0000FF"/>
                </a:solidFill>
                <a:latin typeface="Times New Roman" pitchFamily="18" charset="0"/>
                <a:ea typeface="楷体" pitchFamily="49" charset="-122"/>
                <a:sym typeface="Symbol" pitchFamily="18" charset="2"/>
              </a:rPr>
              <a:t></a:t>
            </a:r>
            <a:r>
              <a:rPr lang="en-US" altLang="zh-CN" sz="2200">
                <a:solidFill>
                  <a:srgbClr val="0000FF"/>
                </a:solidFill>
                <a:latin typeface="Times New Roman" pitchFamily="18" charset="0"/>
                <a:ea typeface="楷体" pitchFamily="49" charset="-122"/>
              </a:rPr>
              <a:t>┐B  </a:t>
            </a:r>
          </a:p>
          <a:p>
            <a:pPr>
              <a:lnSpc>
                <a:spcPct val="70000"/>
              </a:lnSpc>
              <a:spcBef>
                <a:spcPct val="50000"/>
              </a:spcBef>
              <a:buClr>
                <a:schemeClr val="tx1"/>
              </a:buClr>
              <a:buSzPct val="80000"/>
              <a:buFont typeface="Wingdings" pitchFamily="2" charset="2"/>
              <a:buNone/>
            </a:pPr>
            <a:r>
              <a:rPr lang="en-US" altLang="zh-CN" sz="2200">
                <a:solidFill>
                  <a:srgbClr val="0000FF"/>
                </a:solidFill>
                <a:latin typeface="Times New Roman" pitchFamily="18" charset="0"/>
                <a:ea typeface="楷体" pitchFamily="49" charset="-122"/>
              </a:rPr>
              <a:t>  </a:t>
            </a:r>
          </a:p>
          <a:p>
            <a:pPr>
              <a:lnSpc>
                <a:spcPct val="70000"/>
              </a:lnSpc>
              <a:spcBef>
                <a:spcPct val="50000"/>
              </a:spcBef>
              <a:buClr>
                <a:schemeClr val="tx1"/>
              </a:buClr>
              <a:buSzPct val="80000"/>
              <a:buFont typeface="Wingdings" pitchFamily="2" charset="2"/>
              <a:buNone/>
            </a:pPr>
            <a:r>
              <a:rPr lang="zh-CN" altLang="en-US" sz="2200">
                <a:solidFill>
                  <a:srgbClr val="0000FF"/>
                </a:solidFill>
                <a:latin typeface="Times New Roman" pitchFamily="18" charset="0"/>
                <a:ea typeface="楷体" pitchFamily="49" charset="-122"/>
              </a:rPr>
              <a:t>执行</a:t>
            </a:r>
            <a:r>
              <a:rPr lang="en-US" altLang="zh-CN" sz="2200">
                <a:solidFill>
                  <a:srgbClr val="0000FF"/>
                </a:solidFill>
                <a:latin typeface="Times New Roman" pitchFamily="18" charset="0"/>
                <a:ea typeface="楷体" pitchFamily="49" charset="-122"/>
              </a:rPr>
              <a:t>X</a:t>
            </a:r>
            <a:r>
              <a:rPr lang="zh-CN" altLang="en-US" sz="2200">
                <a:solidFill>
                  <a:srgbClr val="0000FF"/>
                </a:solidFill>
                <a:latin typeface="Times New Roman" pitchFamily="18" charset="0"/>
                <a:ea typeface="楷体" pitchFamily="49" charset="-122"/>
              </a:rPr>
              <a:t>的条件是</a:t>
            </a:r>
            <a:r>
              <a:rPr lang="en-US" altLang="zh-CN" sz="2200">
                <a:solidFill>
                  <a:srgbClr val="0000FF"/>
                </a:solidFill>
                <a:latin typeface="Times New Roman" pitchFamily="18" charset="0"/>
                <a:ea typeface="楷体" pitchFamily="49" charset="-122"/>
              </a:rPr>
              <a:t>B</a:t>
            </a:r>
            <a:r>
              <a:rPr lang="zh-CN" altLang="en-US" sz="2200">
                <a:solidFill>
                  <a:srgbClr val="0000FF"/>
                </a:solidFill>
                <a:latin typeface="Times New Roman" pitchFamily="18" charset="0"/>
                <a:ea typeface="楷体" pitchFamily="49" charset="-122"/>
              </a:rPr>
              <a:t>，执行</a:t>
            </a:r>
            <a:r>
              <a:rPr lang="en-US" altLang="zh-CN" sz="2200">
                <a:solidFill>
                  <a:srgbClr val="0000FF"/>
                </a:solidFill>
                <a:latin typeface="Times New Roman" pitchFamily="18" charset="0"/>
                <a:ea typeface="楷体" pitchFamily="49" charset="-122"/>
              </a:rPr>
              <a:t>Y</a:t>
            </a:r>
            <a:r>
              <a:rPr lang="zh-CN" altLang="en-US" sz="2200">
                <a:solidFill>
                  <a:srgbClr val="0000FF"/>
                </a:solidFill>
                <a:latin typeface="Times New Roman" pitchFamily="18" charset="0"/>
                <a:ea typeface="楷体" pitchFamily="49" charset="-122"/>
              </a:rPr>
              <a:t>的条件是</a:t>
            </a:r>
            <a:r>
              <a:rPr lang="en-US" altLang="zh-CN">
                <a:solidFill>
                  <a:srgbClr val="0000FF"/>
                </a:solidFill>
                <a:ea typeface="宋体" charset="-122"/>
              </a:rPr>
              <a:t>┐B</a:t>
            </a:r>
          </a:p>
          <a:p>
            <a:pPr>
              <a:lnSpc>
                <a:spcPct val="70000"/>
              </a:lnSpc>
              <a:spcBef>
                <a:spcPct val="50000"/>
              </a:spcBef>
              <a:buClr>
                <a:schemeClr val="tx1"/>
              </a:buClr>
              <a:buSzPct val="80000"/>
              <a:buFont typeface="Wingdings" pitchFamily="2" charset="2"/>
              <a:buNone/>
            </a:pPr>
            <a:r>
              <a:rPr lang="zh-CN" altLang="en-US" sz="2200">
                <a:solidFill>
                  <a:srgbClr val="0000FF"/>
                </a:solidFill>
                <a:latin typeface="Times New Roman" pitchFamily="18" charset="0"/>
                <a:ea typeface="楷体" pitchFamily="49" charset="-122"/>
              </a:rPr>
              <a:t>所以上述语句可化简成：</a:t>
            </a:r>
          </a:p>
          <a:p>
            <a:pPr>
              <a:lnSpc>
                <a:spcPct val="70000"/>
              </a:lnSpc>
              <a:spcBef>
                <a:spcPct val="50000"/>
              </a:spcBef>
              <a:buClr>
                <a:schemeClr val="tx1"/>
              </a:buClr>
              <a:buSzPct val="80000"/>
              <a:buFont typeface="Wingdings" pitchFamily="2" charset="2"/>
              <a:buNone/>
            </a:pPr>
            <a:r>
              <a:rPr lang="en-US" altLang="zh-CN" sz="2200">
                <a:solidFill>
                  <a:srgbClr val="0000FF"/>
                </a:solidFill>
                <a:latin typeface="Times New Roman" pitchFamily="18" charset="0"/>
                <a:ea typeface="楷体" pitchFamily="49" charset="-122"/>
              </a:rPr>
              <a:t>If  B then X else 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animEffect transition="in" filter="blinds(horizontal)">
                                      <p:cBhvr>
                                        <p:cTn id="7" dur="500"/>
                                        <p:tgtEl>
                                          <p:spTgt spid="1392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9267">
                                            <p:txEl>
                                              <p:pRg st="1" end="1"/>
                                            </p:txEl>
                                          </p:spTgt>
                                        </p:tgtEl>
                                        <p:attrNameLst>
                                          <p:attrName>style.visibility</p:attrName>
                                        </p:attrNameLst>
                                      </p:cBhvr>
                                      <p:to>
                                        <p:strVal val="visible"/>
                                      </p:to>
                                    </p:set>
                                    <p:animEffect transition="in" filter="blinds(horizontal)">
                                      <p:cBhvr>
                                        <p:cTn id="12" dur="500"/>
                                        <p:tgtEl>
                                          <p:spTgt spid="1392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9267">
                                            <p:txEl>
                                              <p:pRg st="2" end="2"/>
                                            </p:txEl>
                                          </p:spTgt>
                                        </p:tgtEl>
                                        <p:attrNameLst>
                                          <p:attrName>style.visibility</p:attrName>
                                        </p:attrNameLst>
                                      </p:cBhvr>
                                      <p:to>
                                        <p:strVal val="visible"/>
                                      </p:to>
                                    </p:set>
                                    <p:animEffect transition="in" filter="blinds(horizontal)">
                                      <p:cBhvr>
                                        <p:cTn id="17" dur="500"/>
                                        <p:tgtEl>
                                          <p:spTgt spid="139267">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139267">
                                            <p:txEl>
                                              <p:pRg st="3" end="3"/>
                                            </p:txEl>
                                          </p:spTgt>
                                        </p:tgtEl>
                                        <p:attrNameLst>
                                          <p:attrName>style.visibility</p:attrName>
                                        </p:attrNameLst>
                                      </p:cBhvr>
                                      <p:to>
                                        <p:strVal val="visible"/>
                                      </p:to>
                                    </p:set>
                                    <p:animEffect transition="in" filter="blinds(horizontal)">
                                      <p:cBhvr>
                                        <p:cTn id="20" dur="500"/>
                                        <p:tgtEl>
                                          <p:spTgt spid="13926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39267">
                                            <p:txEl>
                                              <p:pRg st="4" end="4"/>
                                            </p:txEl>
                                          </p:spTgt>
                                        </p:tgtEl>
                                        <p:attrNameLst>
                                          <p:attrName>style.visibility</p:attrName>
                                        </p:attrNameLst>
                                      </p:cBhvr>
                                      <p:to>
                                        <p:strVal val="visible"/>
                                      </p:to>
                                    </p:set>
                                    <p:animEffect transition="in" filter="blinds(horizontal)">
                                      <p:cBhvr>
                                        <p:cTn id="25" dur="500"/>
                                        <p:tgtEl>
                                          <p:spTgt spid="139267">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39267">
                                            <p:txEl>
                                              <p:pRg st="5" end="5"/>
                                            </p:txEl>
                                          </p:spTgt>
                                        </p:tgtEl>
                                        <p:attrNameLst>
                                          <p:attrName>style.visibility</p:attrName>
                                        </p:attrNameLst>
                                      </p:cBhvr>
                                      <p:to>
                                        <p:strVal val="visible"/>
                                      </p:to>
                                    </p:set>
                                    <p:animEffect transition="in" filter="blinds(horizontal)">
                                      <p:cBhvr>
                                        <p:cTn id="30" dur="500"/>
                                        <p:tgtEl>
                                          <p:spTgt spid="139267">
                                            <p:txEl>
                                              <p:pRg st="5" end="5"/>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139267">
                                            <p:txEl>
                                              <p:pRg st="6" end="6"/>
                                            </p:txEl>
                                          </p:spTgt>
                                        </p:tgtEl>
                                        <p:attrNameLst>
                                          <p:attrName>style.visibility</p:attrName>
                                        </p:attrNameLst>
                                      </p:cBhvr>
                                      <p:to>
                                        <p:strVal val="visible"/>
                                      </p:to>
                                    </p:set>
                                    <p:animEffect transition="in" filter="blinds(horizontal)">
                                      <p:cBhvr>
                                        <p:cTn id="33" dur="500"/>
                                        <p:tgtEl>
                                          <p:spTgt spid="139267">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139267">
                                            <p:txEl>
                                              <p:pRg st="7" end="7"/>
                                            </p:txEl>
                                          </p:spTgt>
                                        </p:tgtEl>
                                        <p:attrNameLst>
                                          <p:attrName>style.visibility</p:attrName>
                                        </p:attrNameLst>
                                      </p:cBhvr>
                                      <p:to>
                                        <p:strVal val="visible"/>
                                      </p:to>
                                    </p:set>
                                    <p:animEffect transition="in" filter="blinds(horizontal)">
                                      <p:cBhvr>
                                        <p:cTn id="38" dur="500"/>
                                        <p:tgtEl>
                                          <p:spTgt spid="139267">
                                            <p:txEl>
                                              <p:pRg st="7" end="7"/>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139267">
                                            <p:txEl>
                                              <p:pRg st="8" end="8"/>
                                            </p:txEl>
                                          </p:spTgt>
                                        </p:tgtEl>
                                        <p:attrNameLst>
                                          <p:attrName>style.visibility</p:attrName>
                                        </p:attrNameLst>
                                      </p:cBhvr>
                                      <p:to>
                                        <p:strVal val="visible"/>
                                      </p:to>
                                    </p:set>
                                    <p:animEffect transition="in" filter="blinds(horizontal)">
                                      <p:cBhvr>
                                        <p:cTn id="41" dur="500"/>
                                        <p:tgtEl>
                                          <p:spTgt spid="13926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txBox="1">
            <a:spLocks noGrp="1"/>
          </p:cNvSpPr>
          <p:nvPr/>
        </p:nvSpPr>
        <p:spPr bwMode="auto">
          <a:xfrm>
            <a:off x="6553200" y="6245225"/>
            <a:ext cx="1981200" cy="476250"/>
          </a:xfrm>
          <a:prstGeom prst="rect">
            <a:avLst/>
          </a:prstGeom>
          <a:noFill/>
          <a:ln>
            <a:miter lim="800000"/>
            <a:headEnd/>
            <a:tailEnd/>
          </a:ln>
        </p:spPr>
        <p:txBody>
          <a:bodyPr/>
          <a:lstStyle/>
          <a:p>
            <a:pPr algn="r">
              <a:defRPr/>
            </a:pPr>
            <a:fld id="{AF43AFA5-8EBB-4DCD-A21E-E1EE5F0BC303}" type="slidenum">
              <a:rPr kumimoji="0" lang="en-US" altLang="zh-CN" sz="1200">
                <a:solidFill>
                  <a:schemeClr val="tx1"/>
                </a:solidFill>
                <a:latin typeface="+mn-lt"/>
                <a:ea typeface="宋体" pitchFamily="2" charset="-122"/>
                <a:cs typeface="+mn-cs"/>
              </a:rPr>
              <a:pPr algn="r">
                <a:defRPr/>
              </a:pPr>
              <a:t>61</a:t>
            </a:fld>
            <a:endParaRPr kumimoji="0" lang="en-US" altLang="zh-CN" sz="1200">
              <a:solidFill>
                <a:schemeClr val="tx1"/>
              </a:solidFill>
              <a:latin typeface="+mn-lt"/>
              <a:ea typeface="宋体" pitchFamily="2" charset="-122"/>
              <a:cs typeface="+mn-cs"/>
            </a:endParaRPr>
          </a:p>
        </p:txBody>
      </p:sp>
      <p:sp>
        <p:nvSpPr>
          <p:cNvPr id="90114" name="Rectangle 2"/>
          <p:cNvSpPr>
            <a:spLocks noGrp="1" noChangeArrowheads="1"/>
          </p:cNvSpPr>
          <p:nvPr>
            <p:ph type="title" idx="4294967295"/>
          </p:nvPr>
        </p:nvSpPr>
        <p:spPr>
          <a:xfrm>
            <a:off x="1371600" y="0"/>
            <a:ext cx="7772400" cy="1143000"/>
          </a:xfrm>
        </p:spPr>
        <p:txBody>
          <a:bodyPr anchor="b"/>
          <a:lstStyle/>
          <a:p>
            <a:pPr eaLnBrk="1" hangingPunct="1"/>
            <a:r>
              <a:rPr lang="zh-CN" altLang="en-US" sz="3600" smtClean="0">
                <a:solidFill>
                  <a:srgbClr val="0000FF"/>
                </a:solidFill>
                <a:latin typeface="华文行楷" pitchFamily="2" charset="-122"/>
                <a:ea typeface="华文行楷" pitchFamily="2" charset="-122"/>
              </a:rPr>
              <a:t>命题可满足性模型</a:t>
            </a:r>
            <a:endParaRPr lang="en-US" altLang="zh-CN" sz="3600" smtClean="0">
              <a:solidFill>
                <a:srgbClr val="0000FF"/>
              </a:solidFill>
              <a:latin typeface="华文行楷" pitchFamily="2" charset="-122"/>
              <a:ea typeface="华文行楷" pitchFamily="2" charset="-122"/>
            </a:endParaRPr>
          </a:p>
        </p:txBody>
      </p:sp>
      <p:sp>
        <p:nvSpPr>
          <p:cNvPr id="90115" name="Rectangle 3"/>
          <p:cNvSpPr>
            <a:spLocks noGrp="1" noChangeArrowheads="1"/>
          </p:cNvSpPr>
          <p:nvPr>
            <p:ph type="body" idx="4294967295"/>
          </p:nvPr>
        </p:nvSpPr>
        <p:spPr>
          <a:xfrm>
            <a:off x="611188" y="1484313"/>
            <a:ext cx="7772400" cy="4114800"/>
          </a:xfrm>
        </p:spPr>
        <p:txBody>
          <a:bodyPr/>
          <a:lstStyle/>
          <a:p>
            <a:pPr marL="469900" indent="-469900" eaLnBrk="1" hangingPunct="1"/>
            <a:r>
              <a:rPr lang="zh-CN" altLang="en-US" sz="2200" smtClean="0">
                <a:solidFill>
                  <a:srgbClr val="0000FF"/>
                </a:solidFill>
                <a:ea typeface="楷体" pitchFamily="49" charset="-122"/>
              </a:rPr>
              <a:t>在不同领域：如机器人学，软件测试，计算机辅助设计、机器视觉、集成电路设计、计算机网络以及遗传学中的许多问题都可以用</a:t>
            </a:r>
            <a:r>
              <a:rPr lang="zh-CN" altLang="en-US" sz="2200" smtClean="0">
                <a:solidFill>
                  <a:srgbClr val="CC0099"/>
                </a:solidFill>
                <a:ea typeface="楷体" pitchFamily="49" charset="-122"/>
              </a:rPr>
              <a:t>命题可满足性来建立模型</a:t>
            </a:r>
            <a:r>
              <a:rPr lang="zh-CN" altLang="en-US" sz="2200" smtClean="0">
                <a:solidFill>
                  <a:srgbClr val="0000FF"/>
                </a:solidFill>
                <a:ea typeface="楷体" pitchFamily="49" charset="-122"/>
              </a:rPr>
              <a:t>。</a:t>
            </a:r>
          </a:p>
          <a:p>
            <a:pPr marL="469900" indent="-469900" eaLnBrk="1" hangingPunct="1"/>
            <a:r>
              <a:rPr lang="zh-CN" altLang="en-US" sz="2200" smtClean="0">
                <a:solidFill>
                  <a:srgbClr val="0000FF"/>
                </a:solidFill>
                <a:ea typeface="楷体" pitchFamily="49" charset="-122"/>
              </a:rPr>
              <a:t>例如</a:t>
            </a:r>
            <a:r>
              <a:rPr lang="en-US" altLang="zh-CN" sz="2200" smtClean="0">
                <a:solidFill>
                  <a:srgbClr val="0000FF"/>
                </a:solidFill>
                <a:ea typeface="楷体" pitchFamily="49" charset="-122"/>
              </a:rPr>
              <a:t>:</a:t>
            </a:r>
            <a:r>
              <a:rPr lang="zh-CN" altLang="en-US" sz="2200" b="1" smtClean="0">
                <a:solidFill>
                  <a:srgbClr val="CC0099"/>
                </a:solidFill>
                <a:ea typeface="楷体" pitchFamily="49" charset="-122"/>
              </a:rPr>
              <a:t>数独谜题</a:t>
            </a:r>
            <a:r>
              <a:rPr lang="en-US" altLang="zh-CN" sz="2200" smtClean="0">
                <a:solidFill>
                  <a:srgbClr val="0000FF"/>
                </a:solidFill>
                <a:ea typeface="楷体" pitchFamily="49" charset="-122"/>
              </a:rPr>
              <a:t>:</a:t>
            </a:r>
            <a:r>
              <a:rPr lang="zh-CN" altLang="en-US" sz="2200" smtClean="0">
                <a:solidFill>
                  <a:srgbClr val="0000FF"/>
                </a:solidFill>
                <a:ea typeface="楷体" pitchFamily="49" charset="-122"/>
              </a:rPr>
              <a:t>（要求每一行，每一列、每个小九宫格都每包含九个不同的数字）</a:t>
            </a:r>
          </a:p>
        </p:txBody>
      </p:sp>
      <p:pic>
        <p:nvPicPr>
          <p:cNvPr id="90116" name="Picture 4"/>
          <p:cNvPicPr>
            <a:picLocks noChangeAspect="1" noChangeArrowheads="1"/>
          </p:cNvPicPr>
          <p:nvPr/>
        </p:nvPicPr>
        <p:blipFill>
          <a:blip r:embed="rId2"/>
          <a:srcRect/>
          <a:stretch>
            <a:fillRect/>
          </a:stretch>
        </p:blipFill>
        <p:spPr bwMode="auto">
          <a:xfrm>
            <a:off x="3995738" y="3213100"/>
            <a:ext cx="3524250" cy="29813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7"/>
          <p:cNvSpPr txBox="1">
            <a:spLocks noGrp="1"/>
          </p:cNvSpPr>
          <p:nvPr/>
        </p:nvSpPr>
        <p:spPr bwMode="auto">
          <a:xfrm>
            <a:off x="6553200" y="6245225"/>
            <a:ext cx="1981200" cy="476250"/>
          </a:xfrm>
          <a:prstGeom prst="rect">
            <a:avLst/>
          </a:prstGeom>
          <a:noFill/>
          <a:ln>
            <a:miter lim="800000"/>
            <a:headEnd/>
            <a:tailEnd/>
          </a:ln>
        </p:spPr>
        <p:txBody>
          <a:bodyPr/>
          <a:lstStyle/>
          <a:p>
            <a:pPr algn="r">
              <a:defRPr/>
            </a:pPr>
            <a:fld id="{A3599F65-5F36-44C5-844C-43F552271031}" type="slidenum">
              <a:rPr kumimoji="0" lang="en-US" altLang="zh-CN" sz="1200">
                <a:solidFill>
                  <a:schemeClr val="tx1"/>
                </a:solidFill>
                <a:latin typeface="+mn-lt"/>
                <a:ea typeface="宋体" pitchFamily="2" charset="-122"/>
                <a:cs typeface="+mn-cs"/>
              </a:rPr>
              <a:pPr algn="r">
                <a:defRPr/>
              </a:pPr>
              <a:t>62</a:t>
            </a:fld>
            <a:endParaRPr kumimoji="0" lang="en-US" altLang="zh-CN" sz="1200">
              <a:solidFill>
                <a:schemeClr val="tx1"/>
              </a:solidFill>
              <a:latin typeface="+mn-lt"/>
              <a:ea typeface="宋体" pitchFamily="2" charset="-122"/>
              <a:cs typeface="+mn-cs"/>
            </a:endParaRPr>
          </a:p>
        </p:txBody>
      </p:sp>
      <p:sp>
        <p:nvSpPr>
          <p:cNvPr id="159751" name="Rectangle 8"/>
          <p:cNvSpPr>
            <a:spLocks noGrp="1" noChangeArrowheads="1"/>
          </p:cNvSpPr>
          <p:nvPr>
            <p:ph type="title" idx="4294967295"/>
          </p:nvPr>
        </p:nvSpPr>
        <p:spPr>
          <a:xfrm>
            <a:off x="539750" y="0"/>
            <a:ext cx="7772400" cy="1143000"/>
          </a:xfrm>
        </p:spPr>
        <p:txBody>
          <a:bodyPr anchor="b"/>
          <a:lstStyle/>
          <a:p>
            <a:pPr eaLnBrk="1" hangingPunct="1"/>
            <a:r>
              <a:rPr lang="zh-CN" altLang="en-US" sz="3600" smtClean="0">
                <a:solidFill>
                  <a:srgbClr val="0000FF"/>
                </a:solidFill>
                <a:latin typeface="华文行楷" pitchFamily="2" charset="-122"/>
                <a:ea typeface="华文行楷" pitchFamily="2" charset="-122"/>
                <a:cs typeface="Times New Roman" pitchFamily="18" charset="0"/>
              </a:rPr>
              <a:t>数独谜题的求解</a:t>
            </a:r>
            <a:r>
              <a:rPr lang="en-US" altLang="zh-CN" sz="3600" smtClean="0">
                <a:solidFill>
                  <a:srgbClr val="0000FF"/>
                </a:solidFill>
                <a:latin typeface="华文行楷" pitchFamily="2" charset="-122"/>
                <a:ea typeface="华文行楷" pitchFamily="2" charset="-122"/>
                <a:cs typeface="Times New Roman" pitchFamily="18" charset="0"/>
              </a:rPr>
              <a:t>(</a:t>
            </a:r>
            <a:r>
              <a:rPr lang="zh-CN" altLang="en-US" sz="3600" smtClean="0">
                <a:solidFill>
                  <a:srgbClr val="0000FF"/>
                </a:solidFill>
                <a:latin typeface="华文行楷" pitchFamily="2" charset="-122"/>
                <a:ea typeface="华文行楷" pitchFamily="2" charset="-122"/>
                <a:cs typeface="Times New Roman" pitchFamily="18" charset="0"/>
              </a:rPr>
              <a:t>命题逻辑法</a:t>
            </a:r>
            <a:r>
              <a:rPr lang="en-US" altLang="zh-CN" sz="3600" smtClean="0">
                <a:solidFill>
                  <a:srgbClr val="0000FF"/>
                </a:solidFill>
                <a:latin typeface="华文行楷" pitchFamily="2" charset="-122"/>
                <a:ea typeface="华文行楷" pitchFamily="2" charset="-122"/>
                <a:cs typeface="Times New Roman" pitchFamily="18" charset="0"/>
              </a:rPr>
              <a:t>)</a:t>
            </a:r>
          </a:p>
        </p:txBody>
      </p:sp>
      <p:sp>
        <p:nvSpPr>
          <p:cNvPr id="159752" name="Rectangle 3"/>
          <p:cNvSpPr>
            <a:spLocks noGrp="1" noChangeArrowheads="1"/>
          </p:cNvSpPr>
          <p:nvPr>
            <p:ph type="body" sz="half" idx="4294967295"/>
          </p:nvPr>
        </p:nvSpPr>
        <p:spPr>
          <a:xfrm>
            <a:off x="539750" y="1773238"/>
            <a:ext cx="7893050" cy="4267200"/>
          </a:xfrm>
        </p:spPr>
        <p:txBody>
          <a:bodyPr/>
          <a:lstStyle/>
          <a:p>
            <a:pPr marL="469900" indent="-469900" eaLnBrk="1" hangingPunct="1">
              <a:lnSpc>
                <a:spcPct val="80000"/>
              </a:lnSpc>
            </a:pPr>
            <a:r>
              <a:rPr lang="zh-CN" altLang="en-US" sz="1600" smtClean="0">
                <a:solidFill>
                  <a:srgbClr val="0033CC"/>
                </a:solidFill>
                <a:latin typeface="楷体" pitchFamily="49" charset="-122"/>
                <a:ea typeface="楷体" pitchFamily="49" charset="-122"/>
              </a:rPr>
              <a:t>用命题逻辑描述，每一行包含每一个数，可表示为</a:t>
            </a:r>
            <a:r>
              <a:rPr lang="en-US" altLang="zh-CN" sz="1600" smtClean="0">
                <a:solidFill>
                  <a:srgbClr val="0033CC"/>
                </a:solidFill>
                <a:latin typeface="楷体" pitchFamily="49" charset="-122"/>
                <a:ea typeface="楷体" pitchFamily="49" charset="-122"/>
              </a:rPr>
              <a:t>: </a:t>
            </a:r>
          </a:p>
          <a:p>
            <a:pPr marL="469900" indent="-469900" eaLnBrk="1" hangingPunct="1">
              <a:lnSpc>
                <a:spcPct val="80000"/>
              </a:lnSpc>
              <a:buFontTx/>
              <a:buNone/>
            </a:pPr>
            <a:r>
              <a:rPr lang="en-US" altLang="zh-CN" sz="1600" smtClean="0">
                <a:latin typeface="楷体" pitchFamily="49" charset="-122"/>
                <a:ea typeface="楷体" pitchFamily="49" charset="-122"/>
              </a:rPr>
              <a:t>                        </a:t>
            </a:r>
          </a:p>
          <a:p>
            <a:pPr marL="469900" indent="-469900" eaLnBrk="1" hangingPunct="1">
              <a:lnSpc>
                <a:spcPct val="80000"/>
              </a:lnSpc>
              <a:buFontTx/>
              <a:buNone/>
            </a:pPr>
            <a:r>
              <a:rPr lang="en-US" altLang="zh-CN" sz="1300" b="1" smtClean="0">
                <a:latin typeface="宋体" charset="-122"/>
              </a:rPr>
              <a:t>       </a:t>
            </a:r>
            <a:r>
              <a:rPr lang="en-US" altLang="zh-CN" sz="2200" b="1" smtClean="0">
                <a:latin typeface="宋体" charset="-122"/>
              </a:rPr>
              <a:t>∧∧∨</a:t>
            </a:r>
            <a:r>
              <a:rPr lang="en-US" altLang="zh-CN" sz="2200" i="1" smtClean="0">
                <a:cs typeface="Times New Roman" pitchFamily="18" charset="0"/>
              </a:rPr>
              <a:t>p(i,j,n)</a:t>
            </a:r>
          </a:p>
          <a:p>
            <a:pPr marL="469900" indent="-469900" eaLnBrk="1" hangingPunct="1">
              <a:lnSpc>
                <a:spcPct val="80000"/>
              </a:lnSpc>
              <a:buFontTx/>
              <a:buNone/>
            </a:pPr>
            <a:endParaRPr lang="en-US" altLang="zh-CN" sz="2200" i="1" smtClean="0"/>
          </a:p>
          <a:p>
            <a:pPr marL="469900" indent="-469900" eaLnBrk="1" hangingPunct="1">
              <a:lnSpc>
                <a:spcPct val="80000"/>
              </a:lnSpc>
              <a:buFontTx/>
              <a:buNone/>
            </a:pPr>
            <a:r>
              <a:rPr lang="en-US" altLang="zh-CN" sz="1600" smtClean="0"/>
              <a:t>   </a:t>
            </a:r>
          </a:p>
          <a:p>
            <a:pPr marL="469900" indent="-469900" eaLnBrk="1" hangingPunct="1">
              <a:lnSpc>
                <a:spcPct val="80000"/>
              </a:lnSpc>
              <a:buFontTx/>
              <a:buNone/>
            </a:pPr>
            <a:r>
              <a:rPr lang="en-US" altLang="zh-CN" sz="2200" b="1" i="1" smtClean="0">
                <a:solidFill>
                  <a:srgbClr val="0033CC"/>
                </a:solidFill>
                <a:ea typeface="楷体" pitchFamily="49" charset="-122"/>
                <a:cs typeface="Times New Roman" pitchFamily="18" charset="0"/>
              </a:rPr>
              <a:t>p(i,j,n)</a:t>
            </a:r>
            <a:r>
              <a:rPr lang="zh-CN" altLang="en-US" sz="2200" b="1" i="1" smtClean="0">
                <a:solidFill>
                  <a:srgbClr val="0033CC"/>
                </a:solidFill>
                <a:ea typeface="楷体" pitchFamily="49" charset="-122"/>
                <a:cs typeface="Times New Roman" pitchFamily="18" charset="0"/>
              </a:rPr>
              <a:t>：</a:t>
            </a:r>
            <a:r>
              <a:rPr lang="zh-CN" altLang="en-US" sz="1600" smtClean="0">
                <a:solidFill>
                  <a:srgbClr val="0033CC"/>
                </a:solidFill>
                <a:ea typeface="楷体" pitchFamily="49" charset="-122"/>
              </a:rPr>
              <a:t>表示一个命题，当数</a:t>
            </a:r>
            <a:r>
              <a:rPr lang="en-US" altLang="zh-CN" sz="1600" smtClean="0">
                <a:solidFill>
                  <a:srgbClr val="0033CC"/>
                </a:solidFill>
                <a:ea typeface="楷体" pitchFamily="49" charset="-122"/>
              </a:rPr>
              <a:t>n</a:t>
            </a:r>
            <a:r>
              <a:rPr lang="zh-CN" altLang="en-US" sz="1600" smtClean="0">
                <a:solidFill>
                  <a:srgbClr val="0033CC"/>
                </a:solidFill>
                <a:ea typeface="楷体" pitchFamily="49" charset="-122"/>
              </a:rPr>
              <a:t>位于第</a:t>
            </a:r>
            <a:r>
              <a:rPr lang="en-US" altLang="zh-CN" sz="1600" smtClean="0">
                <a:solidFill>
                  <a:srgbClr val="0033CC"/>
                </a:solidFill>
                <a:ea typeface="楷体" pitchFamily="49" charset="-122"/>
              </a:rPr>
              <a:t>i</a:t>
            </a:r>
            <a:r>
              <a:rPr lang="zh-CN" altLang="en-US" sz="1600" smtClean="0">
                <a:solidFill>
                  <a:srgbClr val="0033CC"/>
                </a:solidFill>
                <a:ea typeface="楷体" pitchFamily="49" charset="-122"/>
              </a:rPr>
              <a:t>行和第</a:t>
            </a:r>
            <a:r>
              <a:rPr lang="en-US" altLang="zh-CN" sz="1600" smtClean="0">
                <a:solidFill>
                  <a:srgbClr val="0033CC"/>
                </a:solidFill>
                <a:ea typeface="楷体" pitchFamily="49" charset="-122"/>
              </a:rPr>
              <a:t>j</a:t>
            </a:r>
            <a:r>
              <a:rPr lang="zh-CN" altLang="en-US" sz="1600" smtClean="0">
                <a:solidFill>
                  <a:srgbClr val="0033CC"/>
                </a:solidFill>
                <a:ea typeface="楷体" pitchFamily="49" charset="-122"/>
              </a:rPr>
              <a:t>列的单元时，它为真。</a:t>
            </a:r>
          </a:p>
          <a:p>
            <a:pPr marL="469900" indent="-469900" eaLnBrk="1" hangingPunct="1">
              <a:lnSpc>
                <a:spcPct val="80000"/>
              </a:lnSpc>
            </a:pPr>
            <a:endParaRPr lang="zh-CN" altLang="en-US" sz="1600" smtClean="0">
              <a:solidFill>
                <a:srgbClr val="0033CC"/>
              </a:solidFill>
              <a:ea typeface="楷体" pitchFamily="49" charset="-122"/>
            </a:endParaRPr>
          </a:p>
          <a:p>
            <a:pPr marL="469900" indent="-469900" eaLnBrk="1" hangingPunct="1">
              <a:lnSpc>
                <a:spcPct val="80000"/>
              </a:lnSpc>
            </a:pPr>
            <a:r>
              <a:rPr lang="zh-CN" altLang="en-US" sz="1600" smtClean="0">
                <a:solidFill>
                  <a:srgbClr val="0033CC"/>
                </a:solidFill>
                <a:ea typeface="楷体" pitchFamily="49" charset="-122"/>
              </a:rPr>
              <a:t>类似地，可表示每一列包含每一个数；</a:t>
            </a:r>
          </a:p>
          <a:p>
            <a:pPr marL="469900" indent="-469900" eaLnBrk="1" hangingPunct="1">
              <a:lnSpc>
                <a:spcPct val="80000"/>
              </a:lnSpc>
            </a:pPr>
            <a:r>
              <a:rPr lang="zh-CN" altLang="en-US" sz="1600" smtClean="0">
                <a:solidFill>
                  <a:srgbClr val="0033CC"/>
                </a:solidFill>
                <a:ea typeface="楷体" pitchFamily="49" charset="-122"/>
              </a:rPr>
              <a:t>每一个九宫格包含每一个数。</a:t>
            </a:r>
          </a:p>
          <a:p>
            <a:pPr marL="469900" indent="-469900" eaLnBrk="1" hangingPunct="1">
              <a:lnSpc>
                <a:spcPct val="80000"/>
              </a:lnSpc>
            </a:pPr>
            <a:endParaRPr lang="zh-CN" altLang="en-US" sz="1300" b="1" smtClean="0">
              <a:solidFill>
                <a:srgbClr val="0033CC"/>
              </a:solidFill>
              <a:latin typeface="宋体" charset="-122"/>
              <a:ea typeface="楷体" pitchFamily="49" charset="-122"/>
            </a:endParaRPr>
          </a:p>
          <a:p>
            <a:pPr marL="469900" indent="-469900" eaLnBrk="1" hangingPunct="1">
              <a:lnSpc>
                <a:spcPct val="80000"/>
              </a:lnSpc>
              <a:buFontTx/>
              <a:buNone/>
            </a:pPr>
            <a:r>
              <a:rPr lang="zh-CN" altLang="en-US" sz="2200" b="1" smtClean="0">
                <a:latin typeface="宋体" charset="-122"/>
              </a:rPr>
              <a:t>   </a:t>
            </a:r>
          </a:p>
          <a:p>
            <a:pPr marL="469900" indent="-469900" eaLnBrk="1" hangingPunct="1">
              <a:lnSpc>
                <a:spcPct val="80000"/>
              </a:lnSpc>
              <a:buFontTx/>
              <a:buNone/>
            </a:pPr>
            <a:r>
              <a:rPr lang="zh-CN" altLang="en-US" sz="2200" b="1" smtClean="0">
                <a:latin typeface="宋体" charset="-122"/>
              </a:rPr>
              <a:t> ∧∧∧∨∨ </a:t>
            </a:r>
            <a:r>
              <a:rPr lang="en-US" altLang="zh-CN" sz="2200" i="1" smtClean="0">
                <a:cs typeface="Times New Roman" pitchFamily="18" charset="0"/>
              </a:rPr>
              <a:t>p(3r+i,3s+j,n)</a:t>
            </a:r>
          </a:p>
          <a:p>
            <a:pPr marL="469900" indent="-469900" eaLnBrk="1" hangingPunct="1">
              <a:lnSpc>
                <a:spcPct val="80000"/>
              </a:lnSpc>
            </a:pPr>
            <a:endParaRPr lang="en-US" altLang="zh-CN" sz="2200" i="1" smtClean="0">
              <a:cs typeface="Times New Roman" pitchFamily="18" charset="0"/>
            </a:endParaRPr>
          </a:p>
          <a:p>
            <a:pPr marL="469900" indent="-469900" eaLnBrk="1" hangingPunct="1">
              <a:lnSpc>
                <a:spcPct val="80000"/>
              </a:lnSpc>
            </a:pPr>
            <a:r>
              <a:rPr lang="zh-CN" altLang="en-US" sz="2000" smtClean="0">
                <a:solidFill>
                  <a:srgbClr val="0033CC"/>
                </a:solidFill>
                <a:ea typeface="楷体" pitchFamily="49" charset="-122"/>
              </a:rPr>
              <a:t>给定一个数独谜题，要求解这个谜题，我们可以寻找一个可满足性问题的解，该问题要求一组</a:t>
            </a:r>
            <a:r>
              <a:rPr lang="en-US" altLang="zh-CN" sz="2000" smtClean="0">
                <a:solidFill>
                  <a:srgbClr val="CC0099"/>
                </a:solidFill>
                <a:ea typeface="楷体" pitchFamily="49" charset="-122"/>
              </a:rPr>
              <a:t>729</a:t>
            </a:r>
            <a:r>
              <a:rPr lang="zh-CN" altLang="en-US" sz="2000" smtClean="0">
                <a:solidFill>
                  <a:srgbClr val="CC0099"/>
                </a:solidFill>
                <a:ea typeface="楷体" pitchFamily="49" charset="-122"/>
              </a:rPr>
              <a:t>个变元</a:t>
            </a:r>
            <a:r>
              <a:rPr lang="en-US" altLang="zh-CN" sz="2000" smtClean="0">
                <a:solidFill>
                  <a:srgbClr val="CC0099"/>
                </a:solidFill>
                <a:ea typeface="楷体" pitchFamily="49" charset="-122"/>
              </a:rPr>
              <a:t>p(i,j,n)</a:t>
            </a:r>
            <a:r>
              <a:rPr lang="zh-CN" altLang="en-US" sz="2000" smtClean="0">
                <a:solidFill>
                  <a:srgbClr val="CC0099"/>
                </a:solidFill>
                <a:ea typeface="楷体" pitchFamily="49" charset="-122"/>
              </a:rPr>
              <a:t>的真值</a:t>
            </a:r>
            <a:r>
              <a:rPr lang="zh-CN" altLang="en-US" sz="2000" smtClean="0">
                <a:solidFill>
                  <a:srgbClr val="0033CC"/>
                </a:solidFill>
                <a:ea typeface="楷体" pitchFamily="49" charset="-122"/>
              </a:rPr>
              <a:t>，使得所有列出的合取式为真。</a:t>
            </a:r>
          </a:p>
        </p:txBody>
      </p:sp>
      <p:graphicFrame>
        <p:nvGraphicFramePr>
          <p:cNvPr id="159749" name="Object 4"/>
          <p:cNvGraphicFramePr>
            <a:graphicFrameLocks noChangeAspect="1"/>
          </p:cNvGraphicFramePr>
          <p:nvPr>
            <p:ph sz="quarter" idx="4294967295"/>
          </p:nvPr>
        </p:nvGraphicFramePr>
        <p:xfrm>
          <a:off x="6496050" y="2868613"/>
          <a:ext cx="111125" cy="207962"/>
        </p:xfrm>
        <a:graphic>
          <a:graphicData uri="http://schemas.openxmlformats.org/presentationml/2006/ole">
            <p:oleObj spid="_x0000_s159749" name="公式" r:id="rId3" imgW="114120" imgH="215640" progId="Equation.3">
              <p:embed/>
            </p:oleObj>
          </a:graphicData>
        </a:graphic>
      </p:graphicFrame>
      <p:sp>
        <p:nvSpPr>
          <p:cNvPr id="159753" name="Text Box 13"/>
          <p:cNvSpPr txBox="1">
            <a:spLocks noChangeArrowheads="1"/>
          </p:cNvSpPr>
          <p:nvPr/>
        </p:nvSpPr>
        <p:spPr bwMode="auto">
          <a:xfrm>
            <a:off x="1116013" y="2565400"/>
            <a:ext cx="1320800" cy="366713"/>
          </a:xfrm>
          <a:prstGeom prst="rect">
            <a:avLst/>
          </a:prstGeom>
          <a:noFill/>
          <a:ln w="9525">
            <a:noFill/>
            <a:miter lim="800000"/>
            <a:headEnd/>
            <a:tailEnd/>
          </a:ln>
        </p:spPr>
        <p:txBody>
          <a:bodyPr wrap="none">
            <a:spAutoFit/>
          </a:bodyPr>
          <a:lstStyle/>
          <a:p>
            <a:pPr eaLnBrk="0" hangingPunct="0"/>
            <a:r>
              <a:rPr kumimoji="0" lang="en-US" altLang="zh-CN" sz="1800">
                <a:solidFill>
                  <a:schemeClr val="tx1"/>
                </a:solidFill>
                <a:latin typeface="Arial" charset="0"/>
                <a:ea typeface="宋体" charset="-122"/>
              </a:rPr>
              <a:t>i=1 n=1 j=1</a:t>
            </a:r>
          </a:p>
        </p:txBody>
      </p:sp>
      <p:sp>
        <p:nvSpPr>
          <p:cNvPr id="159754" name="Text Box 14"/>
          <p:cNvSpPr txBox="1">
            <a:spLocks noChangeArrowheads="1"/>
          </p:cNvSpPr>
          <p:nvPr/>
        </p:nvSpPr>
        <p:spPr bwMode="auto">
          <a:xfrm>
            <a:off x="1187450" y="2060575"/>
            <a:ext cx="1009650" cy="366713"/>
          </a:xfrm>
          <a:prstGeom prst="rect">
            <a:avLst/>
          </a:prstGeom>
          <a:noFill/>
          <a:ln w="9525">
            <a:noFill/>
            <a:miter lim="800000"/>
            <a:headEnd/>
            <a:tailEnd/>
          </a:ln>
        </p:spPr>
        <p:txBody>
          <a:bodyPr wrap="none">
            <a:spAutoFit/>
          </a:bodyPr>
          <a:lstStyle/>
          <a:p>
            <a:pPr eaLnBrk="0" hangingPunct="0"/>
            <a:r>
              <a:rPr kumimoji="0" lang="en-US" altLang="zh-CN" sz="1800">
                <a:solidFill>
                  <a:schemeClr val="tx1"/>
                </a:solidFill>
                <a:latin typeface="Arial" charset="0"/>
                <a:ea typeface="宋体" charset="-122"/>
              </a:rPr>
              <a:t>9   9    9</a:t>
            </a:r>
          </a:p>
        </p:txBody>
      </p:sp>
      <p:sp>
        <p:nvSpPr>
          <p:cNvPr id="159755" name="Text Box 24"/>
          <p:cNvSpPr txBox="1">
            <a:spLocks noChangeArrowheads="1"/>
          </p:cNvSpPr>
          <p:nvPr/>
        </p:nvSpPr>
        <p:spPr bwMode="auto">
          <a:xfrm>
            <a:off x="468313" y="5013325"/>
            <a:ext cx="2087562" cy="336550"/>
          </a:xfrm>
          <a:prstGeom prst="rect">
            <a:avLst/>
          </a:prstGeom>
          <a:noFill/>
          <a:ln w="9525">
            <a:noFill/>
            <a:miter lim="800000"/>
            <a:headEnd/>
            <a:tailEnd/>
          </a:ln>
        </p:spPr>
        <p:txBody>
          <a:bodyPr>
            <a:spAutoFit/>
          </a:bodyPr>
          <a:lstStyle/>
          <a:p>
            <a:pPr eaLnBrk="0" hangingPunct="0"/>
            <a:r>
              <a:rPr kumimoji="0" lang="en-US" altLang="zh-CN" sz="1600">
                <a:solidFill>
                  <a:schemeClr val="tx1"/>
                </a:solidFill>
                <a:latin typeface="Arial" charset="0"/>
                <a:ea typeface="宋体" charset="-122"/>
              </a:rPr>
              <a:t>r=0 s=0 n=1 i=1 j=1</a:t>
            </a:r>
          </a:p>
        </p:txBody>
      </p:sp>
      <p:sp>
        <p:nvSpPr>
          <p:cNvPr id="159756" name="Text Box 25"/>
          <p:cNvSpPr txBox="1">
            <a:spLocks noChangeArrowheads="1"/>
          </p:cNvSpPr>
          <p:nvPr/>
        </p:nvSpPr>
        <p:spPr bwMode="auto">
          <a:xfrm>
            <a:off x="611188" y="4508500"/>
            <a:ext cx="2087562" cy="336550"/>
          </a:xfrm>
          <a:prstGeom prst="rect">
            <a:avLst/>
          </a:prstGeom>
          <a:noFill/>
          <a:ln w="9525">
            <a:noFill/>
            <a:miter lim="800000"/>
            <a:headEnd/>
            <a:tailEnd/>
          </a:ln>
        </p:spPr>
        <p:txBody>
          <a:bodyPr>
            <a:spAutoFit/>
          </a:bodyPr>
          <a:lstStyle/>
          <a:p>
            <a:pPr eaLnBrk="0" hangingPunct="0"/>
            <a:r>
              <a:rPr kumimoji="0" lang="en-US" altLang="zh-CN" sz="1600">
                <a:solidFill>
                  <a:schemeClr val="tx1"/>
                </a:solidFill>
                <a:latin typeface="Arial" charset="0"/>
                <a:ea typeface="宋体" charset="-122"/>
              </a:rPr>
              <a:t>   2     2   9    3   3</a:t>
            </a: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txBox="1">
            <a:spLocks noGrp="1"/>
          </p:cNvSpPr>
          <p:nvPr/>
        </p:nvSpPr>
        <p:spPr bwMode="auto">
          <a:xfrm>
            <a:off x="6553200" y="6245225"/>
            <a:ext cx="1981200" cy="476250"/>
          </a:xfrm>
          <a:prstGeom prst="rect">
            <a:avLst/>
          </a:prstGeom>
          <a:noFill/>
          <a:ln>
            <a:miter lim="800000"/>
            <a:headEnd/>
            <a:tailEnd/>
          </a:ln>
        </p:spPr>
        <p:txBody>
          <a:bodyPr/>
          <a:lstStyle/>
          <a:p>
            <a:pPr algn="r">
              <a:defRPr/>
            </a:pPr>
            <a:fld id="{1D50AD05-5C92-4E8C-BB5C-87BABB0F12F1}" type="slidenum">
              <a:rPr kumimoji="0" lang="en-US" altLang="zh-CN" sz="1200">
                <a:solidFill>
                  <a:schemeClr val="tx1"/>
                </a:solidFill>
                <a:latin typeface="+mn-lt"/>
                <a:ea typeface="宋体" pitchFamily="2" charset="-122"/>
                <a:cs typeface="+mn-cs"/>
              </a:rPr>
              <a:pPr algn="r">
                <a:defRPr/>
              </a:pPr>
              <a:t>63</a:t>
            </a:fld>
            <a:endParaRPr kumimoji="0" lang="en-US" altLang="zh-CN" sz="1200">
              <a:solidFill>
                <a:schemeClr val="tx1"/>
              </a:solidFill>
              <a:latin typeface="+mn-lt"/>
              <a:ea typeface="宋体" pitchFamily="2" charset="-122"/>
              <a:cs typeface="+mn-cs"/>
            </a:endParaRPr>
          </a:p>
        </p:txBody>
      </p:sp>
      <p:sp>
        <p:nvSpPr>
          <p:cNvPr id="160770" name="Rectangle 2"/>
          <p:cNvSpPr>
            <a:spLocks noGrp="1" noChangeArrowheads="1"/>
          </p:cNvSpPr>
          <p:nvPr>
            <p:ph type="title" idx="4294967295"/>
          </p:nvPr>
        </p:nvSpPr>
        <p:spPr>
          <a:xfrm>
            <a:off x="0" y="333375"/>
            <a:ext cx="8001000" cy="755650"/>
          </a:xfrm>
        </p:spPr>
        <p:txBody>
          <a:bodyPr anchor="b"/>
          <a:lstStyle/>
          <a:p>
            <a:pPr eaLnBrk="1" hangingPunct="1"/>
            <a:r>
              <a:rPr lang="zh-CN" altLang="en-US" sz="3600" smtClean="0">
                <a:solidFill>
                  <a:srgbClr val="0000FF"/>
                </a:solidFill>
                <a:ea typeface="华文行楷" pitchFamily="2" charset="-122"/>
                <a:cs typeface="Times New Roman" pitchFamily="18" charset="0"/>
              </a:rPr>
              <a:t>可满足性问题求解 </a:t>
            </a:r>
            <a:r>
              <a:rPr lang="en-US" altLang="zh-CN" sz="3600" smtClean="0">
                <a:solidFill>
                  <a:srgbClr val="0000FF"/>
                </a:solidFill>
                <a:ea typeface="华文行楷" pitchFamily="2" charset="-122"/>
                <a:cs typeface="Times New Roman" pitchFamily="18" charset="0"/>
              </a:rPr>
              <a:t>(NP-</a:t>
            </a:r>
            <a:r>
              <a:rPr lang="zh-CN" altLang="en-US" sz="3600" smtClean="0">
                <a:solidFill>
                  <a:srgbClr val="0000FF"/>
                </a:solidFill>
                <a:ea typeface="华文行楷" pitchFamily="2" charset="-122"/>
                <a:cs typeface="Times New Roman" pitchFamily="18" charset="0"/>
              </a:rPr>
              <a:t>难</a:t>
            </a:r>
            <a:r>
              <a:rPr lang="en-US" altLang="zh-CN" sz="3600" smtClean="0">
                <a:solidFill>
                  <a:srgbClr val="0000FF"/>
                </a:solidFill>
                <a:ea typeface="华文行楷" pitchFamily="2" charset="-122"/>
                <a:cs typeface="Times New Roman" pitchFamily="18" charset="0"/>
              </a:rPr>
              <a:t>)</a:t>
            </a:r>
          </a:p>
        </p:txBody>
      </p:sp>
      <p:sp>
        <p:nvSpPr>
          <p:cNvPr id="160772" name="Rectangle 3"/>
          <p:cNvSpPr>
            <a:spLocks noGrp="1" noChangeArrowheads="1"/>
          </p:cNvSpPr>
          <p:nvPr>
            <p:ph type="body" idx="4294967295"/>
          </p:nvPr>
        </p:nvSpPr>
        <p:spPr>
          <a:xfrm>
            <a:off x="395288" y="1341438"/>
            <a:ext cx="7634287" cy="4267200"/>
          </a:xfrm>
        </p:spPr>
        <p:txBody>
          <a:bodyPr/>
          <a:lstStyle/>
          <a:p>
            <a:pPr marL="469900" indent="-469900" eaLnBrk="1" hangingPunct="1">
              <a:lnSpc>
                <a:spcPct val="95000"/>
              </a:lnSpc>
              <a:spcBef>
                <a:spcPct val="50000"/>
              </a:spcBef>
              <a:buClr>
                <a:srgbClr val="A50021"/>
              </a:buClr>
              <a:buSzPct val="70000"/>
              <a:buFont typeface="Wingdings" pitchFamily="2" charset="2"/>
              <a:buChar char="n"/>
            </a:pPr>
            <a:r>
              <a:rPr lang="zh-CN" altLang="en-US" sz="2400" b="1" smtClean="0">
                <a:solidFill>
                  <a:srgbClr val="0033CC"/>
                </a:solidFill>
                <a:latin typeface="楷体" pitchFamily="49" charset="-122"/>
                <a:ea typeface="楷体" pitchFamily="49" charset="-122"/>
                <a:cs typeface="楷体_GB2312"/>
              </a:rPr>
              <a:t>可满足性问题求解</a:t>
            </a:r>
            <a:r>
              <a:rPr lang="en-US" altLang="zh-CN" sz="2400" smtClean="0">
                <a:solidFill>
                  <a:srgbClr val="0033CC"/>
                </a:solidFill>
                <a:latin typeface="楷体" pitchFamily="49" charset="-122"/>
                <a:ea typeface="楷体" pitchFamily="49" charset="-122"/>
                <a:cs typeface="楷体_GB2312"/>
              </a:rPr>
              <a:t>: </a:t>
            </a:r>
            <a:r>
              <a:rPr lang="zh-CN" altLang="en-US" sz="2400" smtClean="0">
                <a:solidFill>
                  <a:srgbClr val="0033CC"/>
                </a:solidFill>
                <a:latin typeface="楷体" pitchFamily="49" charset="-122"/>
                <a:ea typeface="楷体" pitchFamily="49" charset="-122"/>
                <a:cs typeface="楷体_GB2312"/>
              </a:rPr>
              <a:t>用真值表可以判定复合命题是否是可满足的。</a:t>
            </a:r>
          </a:p>
          <a:p>
            <a:pPr marL="469900" indent="-469900" eaLnBrk="1" hangingPunct="1">
              <a:lnSpc>
                <a:spcPct val="95000"/>
              </a:lnSpc>
              <a:spcBef>
                <a:spcPct val="50000"/>
              </a:spcBef>
              <a:buClr>
                <a:srgbClr val="A50021"/>
              </a:buClr>
              <a:buSzPct val="70000"/>
              <a:buFont typeface="Wingdings" pitchFamily="2" charset="2"/>
              <a:buChar char="n"/>
            </a:pPr>
            <a:r>
              <a:rPr lang="zh-CN" altLang="en-US" sz="2400" smtClean="0">
                <a:solidFill>
                  <a:srgbClr val="0033CC"/>
                </a:solidFill>
                <a:latin typeface="楷体" pitchFamily="49" charset="-122"/>
                <a:ea typeface="楷体" pitchFamily="49" charset="-122"/>
                <a:cs typeface="楷体_GB2312"/>
              </a:rPr>
              <a:t>当命题变元很少时，可以手动来完成。当命题变元很多时，例如</a:t>
            </a:r>
            <a:r>
              <a:rPr lang="en-US" altLang="zh-CN" sz="2400" smtClean="0">
                <a:solidFill>
                  <a:srgbClr val="0033CC"/>
                </a:solidFill>
                <a:latin typeface="楷体" pitchFamily="49" charset="-122"/>
                <a:ea typeface="楷体" pitchFamily="49" charset="-122"/>
                <a:cs typeface="楷体_GB2312"/>
              </a:rPr>
              <a:t>,</a:t>
            </a:r>
            <a:r>
              <a:rPr lang="zh-CN" altLang="en-US" sz="2400" smtClean="0">
                <a:solidFill>
                  <a:srgbClr val="0033CC"/>
                </a:solidFill>
                <a:latin typeface="楷体" pitchFamily="49" charset="-122"/>
                <a:ea typeface="楷体" pitchFamily="49" charset="-122"/>
                <a:cs typeface="楷体_GB2312"/>
              </a:rPr>
              <a:t>有</a:t>
            </a:r>
            <a:r>
              <a:rPr lang="en-US" altLang="zh-CN" sz="2400" smtClean="0">
                <a:solidFill>
                  <a:srgbClr val="0033CC"/>
                </a:solidFill>
                <a:latin typeface="楷体" pitchFamily="49" charset="-122"/>
                <a:ea typeface="楷体" pitchFamily="49" charset="-122"/>
                <a:cs typeface="楷体_GB2312"/>
              </a:rPr>
              <a:t>20</a:t>
            </a:r>
            <a:r>
              <a:rPr lang="zh-CN" altLang="en-US" sz="2400" smtClean="0">
                <a:solidFill>
                  <a:srgbClr val="0033CC"/>
                </a:solidFill>
                <a:latin typeface="楷体" pitchFamily="49" charset="-122"/>
                <a:ea typeface="楷体" pitchFamily="49" charset="-122"/>
                <a:cs typeface="楷体_GB2312"/>
              </a:rPr>
              <a:t>个命题变元时，真值表就有</a:t>
            </a:r>
            <a:r>
              <a:rPr lang="en-US" altLang="zh-CN" sz="2400" smtClean="0">
                <a:solidFill>
                  <a:srgbClr val="0033CC"/>
                </a:solidFill>
                <a:latin typeface="楷体" pitchFamily="49" charset="-122"/>
                <a:ea typeface="楷体" pitchFamily="49" charset="-122"/>
                <a:cs typeface="楷体_GB2312"/>
              </a:rPr>
              <a:t>2</a:t>
            </a:r>
            <a:r>
              <a:rPr lang="en-US" altLang="zh-CN" sz="2400" baseline="30000" smtClean="0">
                <a:solidFill>
                  <a:srgbClr val="0033CC"/>
                </a:solidFill>
                <a:latin typeface="楷体" pitchFamily="49" charset="-122"/>
                <a:ea typeface="楷体" pitchFamily="49" charset="-122"/>
                <a:cs typeface="楷体_GB2312"/>
              </a:rPr>
              <a:t>20</a:t>
            </a:r>
            <a:r>
              <a:rPr lang="zh-CN" altLang="en-US" sz="2400" smtClean="0">
                <a:solidFill>
                  <a:srgbClr val="0033CC"/>
                </a:solidFill>
                <a:latin typeface="楷体" pitchFamily="49" charset="-122"/>
                <a:ea typeface="楷体" pitchFamily="49" charset="-122"/>
                <a:cs typeface="楷体_GB2312"/>
              </a:rPr>
              <a:t>行，显然需要计算机来判断是否是可满足式。</a:t>
            </a:r>
          </a:p>
          <a:p>
            <a:pPr marL="469900" indent="-469900" eaLnBrk="1" hangingPunct="1">
              <a:lnSpc>
                <a:spcPct val="95000"/>
              </a:lnSpc>
              <a:spcBef>
                <a:spcPct val="50000"/>
              </a:spcBef>
              <a:buClr>
                <a:srgbClr val="A50021"/>
              </a:buClr>
              <a:buSzPct val="70000"/>
              <a:buFont typeface="Wingdings" pitchFamily="2" charset="2"/>
              <a:buChar char="n"/>
            </a:pPr>
            <a:r>
              <a:rPr lang="zh-CN" altLang="en-US" sz="2400" smtClean="0">
                <a:solidFill>
                  <a:srgbClr val="0033CC"/>
                </a:solidFill>
                <a:latin typeface="楷体" pitchFamily="49" charset="-122"/>
                <a:ea typeface="楷体" pitchFamily="49" charset="-122"/>
                <a:cs typeface="楷体_GB2312"/>
              </a:rPr>
              <a:t>当许多应用建模涉及成千上万个变量的复合命题的可满足性时，例如</a:t>
            </a:r>
            <a:r>
              <a:rPr lang="en-US" altLang="zh-CN" sz="2400" smtClean="0">
                <a:solidFill>
                  <a:srgbClr val="0033CC"/>
                </a:solidFill>
                <a:latin typeface="楷体" pitchFamily="49" charset="-122"/>
                <a:ea typeface="楷体" pitchFamily="49" charset="-122"/>
                <a:cs typeface="楷体_GB2312"/>
              </a:rPr>
              <a:t>,</a:t>
            </a:r>
            <a:r>
              <a:rPr lang="zh-CN" altLang="en-US" sz="2400" smtClean="0">
                <a:solidFill>
                  <a:srgbClr val="0033CC"/>
                </a:solidFill>
                <a:latin typeface="楷体" pitchFamily="49" charset="-122"/>
                <a:ea typeface="楷体" pitchFamily="49" charset="-122"/>
                <a:cs typeface="楷体_GB2312"/>
              </a:rPr>
              <a:t>当变量为</a:t>
            </a:r>
            <a:r>
              <a:rPr lang="en-US" altLang="zh-CN" sz="2400" smtClean="0">
                <a:solidFill>
                  <a:srgbClr val="0033CC"/>
                </a:solidFill>
                <a:latin typeface="楷体" pitchFamily="49" charset="-122"/>
                <a:ea typeface="楷体" pitchFamily="49" charset="-122"/>
                <a:cs typeface="楷体_GB2312"/>
              </a:rPr>
              <a:t>1000</a:t>
            </a:r>
            <a:r>
              <a:rPr lang="zh-CN" altLang="en-US" sz="2400" smtClean="0">
                <a:solidFill>
                  <a:srgbClr val="0033CC"/>
                </a:solidFill>
                <a:latin typeface="楷体" pitchFamily="49" charset="-122"/>
                <a:ea typeface="楷体" pitchFamily="49" charset="-122"/>
                <a:cs typeface="楷体_GB2312"/>
              </a:rPr>
              <a:t>时</a:t>
            </a:r>
            <a:r>
              <a:rPr lang="en-US" altLang="zh-CN" sz="2400" smtClean="0">
                <a:solidFill>
                  <a:srgbClr val="0033CC"/>
                </a:solidFill>
                <a:latin typeface="楷体" pitchFamily="49" charset="-122"/>
                <a:ea typeface="楷体" pitchFamily="49" charset="-122"/>
                <a:cs typeface="楷体_GB2312"/>
              </a:rPr>
              <a:t>,</a:t>
            </a:r>
            <a:r>
              <a:rPr lang="zh-CN" altLang="en-US" sz="2400" smtClean="0">
                <a:solidFill>
                  <a:srgbClr val="0033CC"/>
                </a:solidFill>
                <a:latin typeface="楷体" pitchFamily="49" charset="-122"/>
                <a:ea typeface="楷体" pitchFamily="49" charset="-122"/>
                <a:cs typeface="楷体_GB2312"/>
              </a:rPr>
              <a:t>要检查</a:t>
            </a:r>
            <a:r>
              <a:rPr lang="en-US" altLang="zh-CN" sz="2400" smtClean="0">
                <a:solidFill>
                  <a:srgbClr val="0033CC"/>
                </a:solidFill>
                <a:latin typeface="楷体" pitchFamily="49" charset="-122"/>
                <a:ea typeface="楷体" pitchFamily="49" charset="-122"/>
                <a:cs typeface="楷体_GB2312"/>
              </a:rPr>
              <a:t>2</a:t>
            </a:r>
            <a:r>
              <a:rPr lang="en-US" altLang="zh-CN" sz="2400" baseline="30000" smtClean="0">
                <a:solidFill>
                  <a:srgbClr val="0033CC"/>
                </a:solidFill>
                <a:latin typeface="楷体" pitchFamily="49" charset="-122"/>
                <a:ea typeface="楷体" pitchFamily="49" charset="-122"/>
                <a:cs typeface="楷体_GB2312"/>
              </a:rPr>
              <a:t>1000</a:t>
            </a:r>
            <a:r>
              <a:rPr lang="zh-CN" altLang="en-US" sz="2400" smtClean="0">
                <a:solidFill>
                  <a:srgbClr val="0033CC"/>
                </a:solidFill>
                <a:latin typeface="楷体" pitchFamily="49" charset="-122"/>
                <a:ea typeface="楷体" pitchFamily="49" charset="-122"/>
                <a:cs typeface="楷体_GB2312"/>
              </a:rPr>
              <a:t>种可能的真值组合中的每一种</a:t>
            </a:r>
            <a:r>
              <a:rPr lang="en-US" altLang="zh-CN" sz="2400" smtClean="0">
                <a:solidFill>
                  <a:srgbClr val="0033CC"/>
                </a:solidFill>
                <a:latin typeface="楷体" pitchFamily="49" charset="-122"/>
                <a:ea typeface="楷体" pitchFamily="49" charset="-122"/>
                <a:cs typeface="楷体_GB2312"/>
              </a:rPr>
              <a:t>,</a:t>
            </a:r>
            <a:r>
              <a:rPr lang="zh-CN" altLang="en-US" sz="2400" smtClean="0">
                <a:solidFill>
                  <a:srgbClr val="0033CC"/>
                </a:solidFill>
                <a:latin typeface="楷体" pitchFamily="49" charset="-122"/>
                <a:ea typeface="楷体" pitchFamily="49" charset="-122"/>
                <a:cs typeface="楷体_GB2312"/>
              </a:rPr>
              <a:t>一台计算机在几万亿年之内都不可能完成</a:t>
            </a:r>
            <a:r>
              <a:rPr lang="en-US" altLang="zh-CN" sz="2400" smtClean="0">
                <a:solidFill>
                  <a:srgbClr val="0033CC"/>
                </a:solidFill>
                <a:latin typeface="楷体" pitchFamily="49" charset="-122"/>
                <a:ea typeface="楷体" pitchFamily="49" charset="-122"/>
                <a:cs typeface="楷体_GB2312"/>
              </a:rPr>
              <a:t>!</a:t>
            </a:r>
            <a:r>
              <a:rPr lang="zh-CN" altLang="en-US" sz="2400" smtClean="0">
                <a:solidFill>
                  <a:srgbClr val="0033CC"/>
                </a:solidFill>
                <a:latin typeface="楷体" pitchFamily="49" charset="-122"/>
                <a:ea typeface="楷体" pitchFamily="49" charset="-122"/>
                <a:cs typeface="楷体_GB2312"/>
              </a:rPr>
              <a:t>（这是一个</a:t>
            </a:r>
            <a:r>
              <a:rPr lang="en-US" altLang="zh-CN" sz="2400" smtClean="0">
                <a:solidFill>
                  <a:srgbClr val="0033CC"/>
                </a:solidFill>
                <a:latin typeface="楷体" pitchFamily="49" charset="-122"/>
                <a:ea typeface="楷体" pitchFamily="49" charset="-122"/>
                <a:cs typeface="楷体_GB2312"/>
              </a:rPr>
              <a:t>NP</a:t>
            </a:r>
            <a:r>
              <a:rPr lang="zh-CN" altLang="en-US" sz="2400" smtClean="0">
                <a:solidFill>
                  <a:srgbClr val="0033CC"/>
                </a:solidFill>
                <a:latin typeface="楷体" pitchFamily="49" charset="-122"/>
                <a:ea typeface="楷体" pitchFamily="49" charset="-122"/>
                <a:cs typeface="楷体_GB2312"/>
              </a:rPr>
              <a:t>难的问题）</a:t>
            </a:r>
          </a:p>
          <a:p>
            <a:pPr marL="469900" indent="-469900" eaLnBrk="1" hangingPunct="1">
              <a:lnSpc>
                <a:spcPct val="95000"/>
              </a:lnSpc>
              <a:spcBef>
                <a:spcPct val="50000"/>
              </a:spcBef>
              <a:buClr>
                <a:srgbClr val="A50021"/>
              </a:buClr>
              <a:buSzPct val="70000"/>
              <a:buFont typeface="Wingdings" pitchFamily="2" charset="2"/>
              <a:buChar char="n"/>
            </a:pPr>
            <a:r>
              <a:rPr lang="zh-CN" altLang="en-US" sz="2400" smtClean="0">
                <a:solidFill>
                  <a:srgbClr val="CC0099"/>
                </a:solidFill>
                <a:latin typeface="楷体" pitchFamily="49" charset="-122"/>
                <a:ea typeface="楷体" pitchFamily="49" charset="-122"/>
                <a:cs typeface="楷体_GB2312"/>
              </a:rPr>
              <a:t>但是，在实际应用中，某些特定类型的复合命题的可满足性问题求解方法还是有一些进展，如数独谜题的求解。</a:t>
            </a:r>
          </a:p>
          <a:p>
            <a:pPr marL="469900" indent="-469900" eaLnBrk="1" hangingPunct="1">
              <a:lnSpc>
                <a:spcPct val="90000"/>
              </a:lnSpc>
            </a:pPr>
            <a:endParaRPr lang="en-US" altLang="zh-CN" sz="2400" smtClean="0">
              <a:solidFill>
                <a:srgbClr val="CC0099"/>
              </a:solidFill>
              <a:latin typeface="楷体" pitchFamily="49" charset="-122"/>
              <a:ea typeface="楷体" pitchFamily="49" charset="-122"/>
              <a:cs typeface="楷体_GB231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0772">
                                            <p:txEl>
                                              <p:pRg st="0" end="0"/>
                                            </p:txEl>
                                          </p:spTgt>
                                        </p:tgtEl>
                                        <p:attrNameLst>
                                          <p:attrName>style.visibility</p:attrName>
                                        </p:attrNameLst>
                                      </p:cBhvr>
                                      <p:to>
                                        <p:strVal val="visible"/>
                                      </p:to>
                                    </p:set>
                                    <p:anim calcmode="lin" valueType="num">
                                      <p:cBhvr additive="base">
                                        <p:cTn id="7" dur="500" fill="hold"/>
                                        <p:tgtEl>
                                          <p:spTgt spid="16077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077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0772">
                                            <p:txEl>
                                              <p:pRg st="1" end="1"/>
                                            </p:txEl>
                                          </p:spTgt>
                                        </p:tgtEl>
                                        <p:attrNameLst>
                                          <p:attrName>style.visibility</p:attrName>
                                        </p:attrNameLst>
                                      </p:cBhvr>
                                      <p:to>
                                        <p:strVal val="visible"/>
                                      </p:to>
                                    </p:set>
                                    <p:anim calcmode="lin" valueType="num">
                                      <p:cBhvr additive="base">
                                        <p:cTn id="13" dur="500" fill="hold"/>
                                        <p:tgtEl>
                                          <p:spTgt spid="16077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077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0772">
                                            <p:txEl>
                                              <p:pRg st="2" end="2"/>
                                            </p:txEl>
                                          </p:spTgt>
                                        </p:tgtEl>
                                        <p:attrNameLst>
                                          <p:attrName>style.visibility</p:attrName>
                                        </p:attrNameLst>
                                      </p:cBhvr>
                                      <p:to>
                                        <p:strVal val="visible"/>
                                      </p:to>
                                    </p:set>
                                    <p:anim calcmode="lin" valueType="num">
                                      <p:cBhvr additive="base">
                                        <p:cTn id="19" dur="500" fill="hold"/>
                                        <p:tgtEl>
                                          <p:spTgt spid="16077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077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60772">
                                            <p:txEl>
                                              <p:pRg st="3" end="3"/>
                                            </p:txEl>
                                          </p:spTgt>
                                        </p:tgtEl>
                                        <p:attrNameLst>
                                          <p:attrName>style.visibility</p:attrName>
                                        </p:attrNameLst>
                                      </p:cBhvr>
                                      <p:to>
                                        <p:strVal val="visible"/>
                                      </p:to>
                                    </p:set>
                                    <p:anim calcmode="lin" valueType="num">
                                      <p:cBhvr additive="base">
                                        <p:cTn id="25" dur="500" fill="hold"/>
                                        <p:tgtEl>
                                          <p:spTgt spid="16077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077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6"/>
          <p:cNvSpPr txBox="1">
            <a:spLocks noGrp="1"/>
          </p:cNvSpPr>
          <p:nvPr/>
        </p:nvSpPr>
        <p:spPr bwMode="auto">
          <a:xfrm>
            <a:off x="6553200" y="6245225"/>
            <a:ext cx="1981200" cy="476250"/>
          </a:xfrm>
          <a:prstGeom prst="rect">
            <a:avLst/>
          </a:prstGeom>
          <a:noFill/>
          <a:ln>
            <a:miter lim="800000"/>
            <a:headEnd/>
            <a:tailEnd/>
          </a:ln>
        </p:spPr>
        <p:txBody>
          <a:bodyPr/>
          <a:lstStyle/>
          <a:p>
            <a:pPr algn="r">
              <a:defRPr/>
            </a:pPr>
            <a:fld id="{5268C107-CDAB-4708-9C78-098F2EE8D8C9}" type="slidenum">
              <a:rPr kumimoji="0" lang="en-US" altLang="zh-CN" sz="1200">
                <a:solidFill>
                  <a:schemeClr val="tx1"/>
                </a:solidFill>
                <a:latin typeface="+mn-lt"/>
                <a:ea typeface="宋体" pitchFamily="2" charset="-122"/>
                <a:cs typeface="+mn-cs"/>
              </a:rPr>
              <a:pPr algn="r">
                <a:defRPr/>
              </a:pPr>
              <a:t>64</a:t>
            </a:fld>
            <a:endParaRPr kumimoji="0" lang="en-US" altLang="zh-CN" sz="1200">
              <a:solidFill>
                <a:schemeClr val="tx1"/>
              </a:solidFill>
              <a:latin typeface="+mn-lt"/>
              <a:ea typeface="宋体" pitchFamily="2" charset="-122"/>
              <a:cs typeface="+mn-cs"/>
            </a:endParaRPr>
          </a:p>
        </p:txBody>
      </p:sp>
      <p:sp>
        <p:nvSpPr>
          <p:cNvPr id="201730" name="Text Box 2"/>
          <p:cNvSpPr txBox="1">
            <a:spLocks noChangeArrowheads="1"/>
          </p:cNvSpPr>
          <p:nvPr/>
        </p:nvSpPr>
        <p:spPr bwMode="auto">
          <a:xfrm>
            <a:off x="468313" y="1052513"/>
            <a:ext cx="7488237" cy="4179887"/>
          </a:xfrm>
          <a:prstGeom prst="rect">
            <a:avLst/>
          </a:prstGeom>
          <a:noFill/>
          <a:ln w="9525">
            <a:noFill/>
            <a:miter lim="800000"/>
            <a:headEnd/>
            <a:tailEnd/>
          </a:ln>
        </p:spPr>
        <p:txBody>
          <a:bodyPr>
            <a:spAutoFit/>
          </a:bodyPr>
          <a:lstStyle/>
          <a:p>
            <a:pPr>
              <a:spcBef>
                <a:spcPct val="50000"/>
              </a:spcBef>
            </a:pPr>
            <a:r>
              <a:rPr lang="en-US" altLang="zh-CN" sz="2800" b="1">
                <a:solidFill>
                  <a:schemeClr val="tx1"/>
                </a:solidFill>
                <a:latin typeface="Times New Roman" pitchFamily="18" charset="0"/>
                <a:ea typeface="宋体" charset="-122"/>
              </a:rPr>
              <a:t>    </a:t>
            </a:r>
          </a:p>
          <a:p>
            <a:pPr>
              <a:spcBef>
                <a:spcPct val="50000"/>
              </a:spcBef>
            </a:pPr>
            <a:r>
              <a:rPr lang="en-US" altLang="zh-CN" sz="2800" b="1">
                <a:solidFill>
                  <a:srgbClr val="0033CC"/>
                </a:solidFill>
                <a:latin typeface="Times New Roman" pitchFamily="18" charset="0"/>
                <a:ea typeface="楷体" pitchFamily="49" charset="-122"/>
              </a:rPr>
              <a:t>1.</a:t>
            </a:r>
            <a:r>
              <a:rPr lang="zh-CN" altLang="en-US" sz="2800" b="1">
                <a:solidFill>
                  <a:srgbClr val="0033CC"/>
                </a:solidFill>
                <a:latin typeface="Times New Roman" pitchFamily="18" charset="0"/>
                <a:ea typeface="楷体" pitchFamily="49" charset="-122"/>
              </a:rPr>
              <a:t>判断下列等值式是否成立</a:t>
            </a:r>
          </a:p>
          <a:p>
            <a:pPr>
              <a:spcBef>
                <a:spcPct val="50000"/>
              </a:spcBef>
            </a:pPr>
            <a:r>
              <a:rPr lang="zh-CN" altLang="en-US" b="1">
                <a:solidFill>
                  <a:srgbClr val="0033CC"/>
                </a:solidFill>
                <a:latin typeface="Times New Roman" pitchFamily="18" charset="0"/>
                <a:ea typeface="楷体" pitchFamily="49" charset="-122"/>
              </a:rPr>
              <a:t>（</a:t>
            </a:r>
            <a:r>
              <a:rPr lang="en-US" altLang="zh-CN" b="1">
                <a:solidFill>
                  <a:srgbClr val="0033CC"/>
                </a:solidFill>
                <a:latin typeface="Times New Roman" pitchFamily="18" charset="0"/>
                <a:ea typeface="楷体" pitchFamily="49" charset="-122"/>
              </a:rPr>
              <a:t>P</a:t>
            </a:r>
            <a:r>
              <a:rPr lang="en-US" altLang="zh-CN" b="1">
                <a:solidFill>
                  <a:srgbClr val="0033CC"/>
                </a:solidFill>
                <a:latin typeface="Times New Roman" pitchFamily="18" charset="0"/>
                <a:ea typeface="楷体" pitchFamily="49" charset="-122"/>
                <a:sym typeface="Symbol" pitchFamily="18" charset="2"/>
              </a:rPr>
              <a:t></a:t>
            </a:r>
            <a:r>
              <a:rPr lang="en-US" altLang="zh-CN" b="1">
                <a:solidFill>
                  <a:srgbClr val="0033CC"/>
                </a:solidFill>
                <a:latin typeface="Times New Roman" pitchFamily="18" charset="0"/>
                <a:ea typeface="楷体" pitchFamily="49" charset="-122"/>
              </a:rPr>
              <a:t>Q</a:t>
            </a:r>
            <a:r>
              <a:rPr lang="zh-CN" altLang="en-US" b="1">
                <a:solidFill>
                  <a:srgbClr val="0033CC"/>
                </a:solidFill>
                <a:latin typeface="Times New Roman" pitchFamily="18" charset="0"/>
                <a:ea typeface="楷体" pitchFamily="49" charset="-122"/>
              </a:rPr>
              <a:t>）∧ （</a:t>
            </a:r>
            <a:r>
              <a:rPr lang="en-US" altLang="zh-CN" b="1">
                <a:solidFill>
                  <a:srgbClr val="0033CC"/>
                </a:solidFill>
                <a:latin typeface="Times New Roman" pitchFamily="18" charset="0"/>
                <a:ea typeface="楷体" pitchFamily="49" charset="-122"/>
              </a:rPr>
              <a:t>R </a:t>
            </a:r>
            <a:r>
              <a:rPr lang="en-US" altLang="zh-CN" b="1">
                <a:solidFill>
                  <a:srgbClr val="0033CC"/>
                </a:solidFill>
                <a:latin typeface="Times New Roman" pitchFamily="18" charset="0"/>
                <a:ea typeface="楷体" pitchFamily="49" charset="-122"/>
                <a:sym typeface="Symbol" pitchFamily="18" charset="2"/>
              </a:rPr>
              <a:t></a:t>
            </a:r>
            <a:r>
              <a:rPr lang="en-US" altLang="zh-CN" b="1">
                <a:solidFill>
                  <a:srgbClr val="0033CC"/>
                </a:solidFill>
                <a:latin typeface="Times New Roman" pitchFamily="18" charset="0"/>
                <a:ea typeface="楷体" pitchFamily="49" charset="-122"/>
              </a:rPr>
              <a:t> Q</a:t>
            </a:r>
            <a:r>
              <a:rPr lang="zh-CN" altLang="en-US" b="1">
                <a:solidFill>
                  <a:srgbClr val="0033CC"/>
                </a:solidFill>
                <a:latin typeface="Times New Roman" pitchFamily="18" charset="0"/>
                <a:ea typeface="楷体" pitchFamily="49" charset="-122"/>
              </a:rPr>
              <a:t>）</a:t>
            </a:r>
            <a:r>
              <a:rPr lang="zh-CN" altLang="en-US" b="1">
                <a:solidFill>
                  <a:srgbClr val="0033CC"/>
                </a:solidFill>
                <a:latin typeface="Times New Roman" pitchFamily="18" charset="0"/>
                <a:ea typeface="楷体" pitchFamily="49" charset="-122"/>
                <a:sym typeface="Symbol" pitchFamily="18" charset="2"/>
              </a:rPr>
              <a:t></a:t>
            </a:r>
            <a:r>
              <a:rPr lang="zh-CN" altLang="en-US" b="1">
                <a:solidFill>
                  <a:srgbClr val="0033CC"/>
                </a:solidFill>
                <a:latin typeface="Times New Roman" pitchFamily="18" charset="0"/>
                <a:ea typeface="楷体" pitchFamily="49" charset="-122"/>
              </a:rPr>
              <a:t>（</a:t>
            </a:r>
            <a:r>
              <a:rPr lang="en-US" altLang="zh-CN" b="1">
                <a:solidFill>
                  <a:srgbClr val="0033CC"/>
                </a:solidFill>
                <a:latin typeface="Times New Roman" pitchFamily="18" charset="0"/>
                <a:ea typeface="楷体" pitchFamily="49" charset="-122"/>
              </a:rPr>
              <a:t>P∨R</a:t>
            </a:r>
            <a:r>
              <a:rPr lang="zh-CN" altLang="en-US" b="1">
                <a:solidFill>
                  <a:srgbClr val="0033CC"/>
                </a:solidFill>
                <a:latin typeface="Times New Roman" pitchFamily="18" charset="0"/>
                <a:ea typeface="楷体" pitchFamily="49" charset="-122"/>
              </a:rPr>
              <a:t>）</a:t>
            </a:r>
            <a:r>
              <a:rPr lang="zh-CN" altLang="en-US" b="1">
                <a:solidFill>
                  <a:srgbClr val="0033CC"/>
                </a:solidFill>
                <a:latin typeface="Times New Roman" pitchFamily="18" charset="0"/>
                <a:ea typeface="楷体" pitchFamily="49" charset="-122"/>
                <a:sym typeface="Symbol" pitchFamily="18" charset="2"/>
              </a:rPr>
              <a:t></a:t>
            </a:r>
            <a:r>
              <a:rPr lang="zh-CN" altLang="en-US" b="1">
                <a:solidFill>
                  <a:srgbClr val="0033CC"/>
                </a:solidFill>
                <a:latin typeface="Times New Roman" pitchFamily="18" charset="0"/>
                <a:ea typeface="楷体" pitchFamily="49" charset="-122"/>
              </a:rPr>
              <a:t> </a:t>
            </a:r>
            <a:r>
              <a:rPr lang="en-US" altLang="zh-CN" b="1">
                <a:solidFill>
                  <a:srgbClr val="0033CC"/>
                </a:solidFill>
                <a:latin typeface="Times New Roman" pitchFamily="18" charset="0"/>
                <a:ea typeface="楷体" pitchFamily="49" charset="-122"/>
              </a:rPr>
              <a:t>Q</a:t>
            </a:r>
          </a:p>
          <a:p>
            <a:pPr>
              <a:spcBef>
                <a:spcPct val="50000"/>
              </a:spcBef>
            </a:pPr>
            <a:r>
              <a:rPr lang="en-US" altLang="zh-CN" b="1">
                <a:solidFill>
                  <a:srgbClr val="0033CC"/>
                </a:solidFill>
                <a:latin typeface="Times New Roman" pitchFamily="18" charset="0"/>
                <a:ea typeface="楷体" pitchFamily="49" charset="-122"/>
              </a:rPr>
              <a:t>    </a:t>
            </a:r>
            <a:r>
              <a:rPr lang="zh-CN" altLang="en-US" sz="2800" b="1">
                <a:solidFill>
                  <a:srgbClr val="0033CC"/>
                </a:solidFill>
                <a:latin typeface="Times New Roman" pitchFamily="18" charset="0"/>
                <a:ea typeface="楷体" pitchFamily="49" charset="-122"/>
              </a:rPr>
              <a:t> </a:t>
            </a:r>
          </a:p>
          <a:p>
            <a:pPr>
              <a:spcBef>
                <a:spcPct val="50000"/>
              </a:spcBef>
            </a:pPr>
            <a:r>
              <a:rPr lang="zh-CN" altLang="en-US" sz="2800" b="1">
                <a:solidFill>
                  <a:srgbClr val="0033CC"/>
                </a:solidFill>
                <a:latin typeface="Times New Roman" pitchFamily="18" charset="0"/>
                <a:ea typeface="楷体" pitchFamily="49" charset="-122"/>
              </a:rPr>
              <a:t> </a:t>
            </a:r>
            <a:r>
              <a:rPr lang="en-US" altLang="zh-CN" sz="2800" b="1">
                <a:solidFill>
                  <a:srgbClr val="0033CC"/>
                </a:solidFill>
                <a:latin typeface="Times New Roman" pitchFamily="18" charset="0"/>
                <a:ea typeface="楷体" pitchFamily="49" charset="-122"/>
              </a:rPr>
              <a:t>2</a:t>
            </a:r>
            <a:r>
              <a:rPr lang="zh-CN" altLang="en-US" sz="2800" b="1">
                <a:solidFill>
                  <a:srgbClr val="0033CC"/>
                </a:solidFill>
                <a:latin typeface="Times New Roman" pitchFamily="18" charset="0"/>
                <a:ea typeface="楷体" pitchFamily="49" charset="-122"/>
              </a:rPr>
              <a:t>．判定下列蕴含式是否成立</a:t>
            </a:r>
          </a:p>
          <a:p>
            <a:pPr>
              <a:spcBef>
                <a:spcPct val="50000"/>
              </a:spcBef>
            </a:pPr>
            <a:r>
              <a:rPr lang="zh-CN" altLang="en-US" sz="2800" b="1">
                <a:solidFill>
                  <a:srgbClr val="0033CC"/>
                </a:solidFill>
                <a:latin typeface="Times New Roman" pitchFamily="18" charset="0"/>
                <a:ea typeface="楷体" pitchFamily="49" charset="-122"/>
              </a:rPr>
              <a:t>       </a:t>
            </a:r>
            <a:r>
              <a:rPr lang="en-US" altLang="zh-CN" b="1">
                <a:solidFill>
                  <a:srgbClr val="0033CC"/>
                </a:solidFill>
                <a:latin typeface="Times New Roman" pitchFamily="18" charset="0"/>
                <a:ea typeface="楷体" pitchFamily="49" charset="-122"/>
              </a:rPr>
              <a:t>P</a:t>
            </a:r>
            <a:r>
              <a:rPr lang="en-US" altLang="zh-CN" b="1">
                <a:solidFill>
                  <a:srgbClr val="0033CC"/>
                </a:solidFill>
                <a:latin typeface="Times New Roman" pitchFamily="18" charset="0"/>
                <a:ea typeface="楷体" pitchFamily="49" charset="-122"/>
                <a:sym typeface="Symbol" pitchFamily="18" charset="2"/>
              </a:rPr>
              <a:t>(</a:t>
            </a:r>
            <a:r>
              <a:rPr lang="en-US" altLang="zh-CN" b="1">
                <a:solidFill>
                  <a:srgbClr val="0033CC"/>
                </a:solidFill>
                <a:latin typeface="Times New Roman" pitchFamily="18" charset="0"/>
                <a:ea typeface="楷体" pitchFamily="49" charset="-122"/>
              </a:rPr>
              <a:t>Q</a:t>
            </a:r>
            <a:r>
              <a:rPr lang="en-US" altLang="zh-CN" b="1">
                <a:solidFill>
                  <a:srgbClr val="0033CC"/>
                </a:solidFill>
                <a:latin typeface="Times New Roman" pitchFamily="18" charset="0"/>
                <a:ea typeface="楷体" pitchFamily="49" charset="-122"/>
                <a:sym typeface="Symbol" pitchFamily="18" charset="2"/>
              </a:rPr>
              <a:t></a:t>
            </a:r>
            <a:r>
              <a:rPr lang="en-US" altLang="zh-CN" b="1">
                <a:solidFill>
                  <a:srgbClr val="0033CC"/>
                </a:solidFill>
                <a:latin typeface="Times New Roman" pitchFamily="18" charset="0"/>
                <a:ea typeface="楷体" pitchFamily="49" charset="-122"/>
              </a:rPr>
              <a:t>R)</a:t>
            </a:r>
            <a:r>
              <a:rPr lang="en-US" altLang="zh-CN" b="1">
                <a:solidFill>
                  <a:srgbClr val="0033CC"/>
                </a:solidFill>
                <a:latin typeface="Times New Roman" pitchFamily="18" charset="0"/>
                <a:ea typeface="楷体" pitchFamily="49" charset="-122"/>
                <a:sym typeface="Symbol" pitchFamily="18" charset="2"/>
              </a:rPr>
              <a:t>(</a:t>
            </a:r>
            <a:r>
              <a:rPr lang="en-US" altLang="zh-CN" b="1">
                <a:solidFill>
                  <a:srgbClr val="0033CC"/>
                </a:solidFill>
                <a:latin typeface="Times New Roman" pitchFamily="18" charset="0"/>
                <a:ea typeface="楷体" pitchFamily="49" charset="-122"/>
              </a:rPr>
              <a:t>P</a:t>
            </a:r>
            <a:r>
              <a:rPr lang="en-US" altLang="zh-CN" b="1">
                <a:solidFill>
                  <a:srgbClr val="0033CC"/>
                </a:solidFill>
                <a:latin typeface="Times New Roman" pitchFamily="18" charset="0"/>
                <a:ea typeface="楷体" pitchFamily="49" charset="-122"/>
                <a:sym typeface="Symbol" pitchFamily="18" charset="2"/>
              </a:rPr>
              <a:t></a:t>
            </a:r>
            <a:r>
              <a:rPr lang="en-US" altLang="zh-CN" b="1">
                <a:solidFill>
                  <a:srgbClr val="0033CC"/>
                </a:solidFill>
                <a:latin typeface="Times New Roman" pitchFamily="18" charset="0"/>
                <a:ea typeface="楷体" pitchFamily="49" charset="-122"/>
              </a:rPr>
              <a:t>Q)</a:t>
            </a:r>
            <a:r>
              <a:rPr lang="en-US" altLang="zh-CN" b="1">
                <a:solidFill>
                  <a:srgbClr val="0033CC"/>
                </a:solidFill>
                <a:latin typeface="Times New Roman" pitchFamily="18" charset="0"/>
                <a:ea typeface="楷体" pitchFamily="49" charset="-122"/>
                <a:sym typeface="Symbol" pitchFamily="18" charset="2"/>
              </a:rPr>
              <a:t>(</a:t>
            </a:r>
            <a:r>
              <a:rPr lang="en-US" altLang="zh-CN" b="1">
                <a:solidFill>
                  <a:srgbClr val="0033CC"/>
                </a:solidFill>
                <a:latin typeface="Times New Roman" pitchFamily="18" charset="0"/>
                <a:ea typeface="楷体" pitchFamily="49" charset="-122"/>
              </a:rPr>
              <a:t>P</a:t>
            </a:r>
            <a:r>
              <a:rPr lang="en-US" altLang="zh-CN" b="1">
                <a:solidFill>
                  <a:srgbClr val="0033CC"/>
                </a:solidFill>
                <a:latin typeface="Times New Roman" pitchFamily="18" charset="0"/>
                <a:ea typeface="楷体" pitchFamily="49" charset="-122"/>
                <a:sym typeface="Symbol" pitchFamily="18" charset="2"/>
              </a:rPr>
              <a:t></a:t>
            </a:r>
            <a:r>
              <a:rPr lang="en-US" altLang="zh-CN" b="1">
                <a:solidFill>
                  <a:srgbClr val="0033CC"/>
                </a:solidFill>
                <a:latin typeface="Times New Roman" pitchFamily="18" charset="0"/>
                <a:ea typeface="楷体" pitchFamily="49" charset="-122"/>
              </a:rPr>
              <a:t>R</a:t>
            </a:r>
            <a:r>
              <a:rPr lang="zh-CN" altLang="en-US" b="1">
                <a:solidFill>
                  <a:srgbClr val="0033CC"/>
                </a:solidFill>
                <a:latin typeface="Times New Roman" pitchFamily="18" charset="0"/>
                <a:ea typeface="楷体" pitchFamily="49" charset="-122"/>
              </a:rPr>
              <a:t>）</a:t>
            </a:r>
          </a:p>
          <a:p>
            <a:pPr>
              <a:spcBef>
                <a:spcPct val="50000"/>
              </a:spcBef>
            </a:pPr>
            <a:endParaRPr lang="en-US" altLang="zh-CN" b="1">
              <a:solidFill>
                <a:srgbClr val="0033CC"/>
              </a:solidFill>
              <a:latin typeface="Times New Roman" pitchFamily="18" charset="0"/>
              <a:ea typeface="楷体" pitchFamily="49" charset="-122"/>
            </a:endParaRPr>
          </a:p>
        </p:txBody>
      </p:sp>
      <p:sp>
        <p:nvSpPr>
          <p:cNvPr id="161800" name="Text Box 12"/>
          <p:cNvSpPr txBox="1">
            <a:spLocks noChangeArrowheads="1"/>
          </p:cNvSpPr>
          <p:nvPr/>
        </p:nvSpPr>
        <p:spPr bwMode="auto">
          <a:xfrm>
            <a:off x="1476375" y="476250"/>
            <a:ext cx="1098550" cy="641350"/>
          </a:xfrm>
          <a:prstGeom prst="rect">
            <a:avLst/>
          </a:prstGeom>
          <a:noFill/>
          <a:ln w="9525">
            <a:noFill/>
            <a:miter lim="800000"/>
            <a:headEnd/>
            <a:tailEnd/>
          </a:ln>
        </p:spPr>
        <p:txBody>
          <a:bodyPr wrap="none">
            <a:spAutoFit/>
          </a:bodyPr>
          <a:lstStyle/>
          <a:p>
            <a:r>
              <a:rPr lang="zh-CN" altLang="en-US" sz="3600">
                <a:solidFill>
                  <a:srgbClr val="0000FF"/>
                </a:solidFill>
                <a:latin typeface="Times New Roman" pitchFamily="18" charset="0"/>
                <a:ea typeface="华文行楷" pitchFamily="2" charset="-122"/>
                <a:cs typeface="Times New Roman" pitchFamily="18" charset="0"/>
              </a:rPr>
              <a:t>练习</a:t>
            </a:r>
          </a:p>
        </p:txBody>
      </p:sp>
      <p:graphicFrame>
        <p:nvGraphicFramePr>
          <p:cNvPr id="161797" name="Object 15"/>
          <p:cNvGraphicFramePr>
            <a:graphicFrameLocks noChangeAspect="1"/>
          </p:cNvGraphicFramePr>
          <p:nvPr>
            <p:ph sz="half" idx="4294967295"/>
          </p:nvPr>
        </p:nvGraphicFramePr>
        <p:xfrm>
          <a:off x="4643438" y="1989138"/>
          <a:ext cx="3811587" cy="4114800"/>
        </p:xfrm>
        <a:graphic>
          <a:graphicData uri="http://schemas.openxmlformats.org/presentationml/2006/ole">
            <p:oleObj spid="_x0000_s161797" name="图表" r:id="rId3" imgW="3924300" imgH="4267110" progId="MSGraph.Chart.8">
              <p:embed followColorScheme="full"/>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1730">
                                            <p:txEl>
                                              <p:pRg st="1" end="1"/>
                                            </p:txEl>
                                          </p:spTgt>
                                        </p:tgtEl>
                                        <p:attrNameLst>
                                          <p:attrName>style.visibility</p:attrName>
                                        </p:attrNameLst>
                                      </p:cBhvr>
                                      <p:to>
                                        <p:strVal val="visible"/>
                                      </p:to>
                                    </p:set>
                                    <p:anim calcmode="lin" valueType="num">
                                      <p:cBhvr additive="base">
                                        <p:cTn id="7" dur="500" fill="hold"/>
                                        <p:tgtEl>
                                          <p:spTgt spid="20173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1730">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01730">
                                            <p:txEl>
                                              <p:pRg st="2" end="2"/>
                                            </p:txEl>
                                          </p:spTgt>
                                        </p:tgtEl>
                                        <p:attrNameLst>
                                          <p:attrName>style.visibility</p:attrName>
                                        </p:attrNameLst>
                                      </p:cBhvr>
                                      <p:to>
                                        <p:strVal val="visible"/>
                                      </p:to>
                                    </p:set>
                                    <p:anim calcmode="lin" valueType="num">
                                      <p:cBhvr additive="base">
                                        <p:cTn id="11" dur="500" fill="hold"/>
                                        <p:tgtEl>
                                          <p:spTgt spid="201730">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01730">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01730">
                                            <p:txEl>
                                              <p:pRg st="3" end="3"/>
                                            </p:txEl>
                                          </p:spTgt>
                                        </p:tgtEl>
                                        <p:attrNameLst>
                                          <p:attrName>style.visibility</p:attrName>
                                        </p:attrNameLst>
                                      </p:cBhvr>
                                      <p:to>
                                        <p:strVal val="visible"/>
                                      </p:to>
                                    </p:set>
                                    <p:anim calcmode="lin" valueType="num">
                                      <p:cBhvr additive="base">
                                        <p:cTn id="15" dur="500" fill="hold"/>
                                        <p:tgtEl>
                                          <p:spTgt spid="201730">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0173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01730">
                                            <p:txEl>
                                              <p:pRg st="4" end="4"/>
                                            </p:txEl>
                                          </p:spTgt>
                                        </p:tgtEl>
                                        <p:attrNameLst>
                                          <p:attrName>style.visibility</p:attrName>
                                        </p:attrNameLst>
                                      </p:cBhvr>
                                      <p:to>
                                        <p:strVal val="visible"/>
                                      </p:to>
                                    </p:set>
                                    <p:anim calcmode="lin" valueType="num">
                                      <p:cBhvr additive="base">
                                        <p:cTn id="21" dur="500" fill="hold"/>
                                        <p:tgtEl>
                                          <p:spTgt spid="201730">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01730">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01730">
                                            <p:txEl>
                                              <p:pRg st="5" end="5"/>
                                            </p:txEl>
                                          </p:spTgt>
                                        </p:tgtEl>
                                        <p:attrNameLst>
                                          <p:attrName>style.visibility</p:attrName>
                                        </p:attrNameLst>
                                      </p:cBhvr>
                                      <p:to>
                                        <p:strVal val="visible"/>
                                      </p:to>
                                    </p:set>
                                    <p:anim calcmode="lin" valueType="num">
                                      <p:cBhvr additive="base">
                                        <p:cTn id="25" dur="500" fill="hold"/>
                                        <p:tgtEl>
                                          <p:spTgt spid="201730">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1730">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标题 1"/>
          <p:cNvSpPr>
            <a:spLocks noGrp="1"/>
          </p:cNvSpPr>
          <p:nvPr>
            <p:ph type="ctrTitle"/>
          </p:nvPr>
        </p:nvSpPr>
        <p:spPr>
          <a:xfrm>
            <a:off x="685800" y="1676400"/>
            <a:ext cx="7772400" cy="1538288"/>
          </a:xfrm>
        </p:spPr>
        <p:txBody>
          <a:bodyPr/>
          <a:lstStyle/>
          <a:p>
            <a:pPr eaLnBrk="1" hangingPunct="1"/>
            <a:r>
              <a:rPr lang="en-US" altLang="zh-CN" sz="4000" smtClean="0">
                <a:solidFill>
                  <a:srgbClr val="0000FF"/>
                </a:solidFill>
                <a:latin typeface="华文行楷" pitchFamily="2" charset="-122"/>
                <a:ea typeface="华文行楷" pitchFamily="2" charset="-122"/>
              </a:rPr>
              <a:t>1.3</a:t>
            </a:r>
            <a:r>
              <a:rPr lang="zh-CN" altLang="en-US" sz="4000" smtClean="0">
                <a:solidFill>
                  <a:srgbClr val="0000FF"/>
                </a:solidFill>
                <a:latin typeface="华文行楷" pitchFamily="2" charset="-122"/>
                <a:ea typeface="华文行楷" pitchFamily="2" charset="-122"/>
              </a:rPr>
              <a:t>、范式</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标题 1"/>
          <p:cNvSpPr>
            <a:spLocks noGrp="1"/>
          </p:cNvSpPr>
          <p:nvPr>
            <p:ph type="title"/>
          </p:nvPr>
        </p:nvSpPr>
        <p:spPr>
          <a:xfrm>
            <a:off x="684213" y="333375"/>
            <a:ext cx="7772400" cy="647700"/>
          </a:xfrm>
        </p:spPr>
        <p:txBody>
          <a:bodyPr/>
          <a:lstStyle/>
          <a:p>
            <a:r>
              <a:rPr lang="en-US" altLang="zh-CN" smtClean="0"/>
              <a:t>1.3.1</a:t>
            </a:r>
            <a:r>
              <a:rPr lang="zh-CN" altLang="en-US" smtClean="0"/>
              <a:t>、析取范式与合取范式</a:t>
            </a:r>
          </a:p>
        </p:txBody>
      </p:sp>
      <p:sp>
        <p:nvSpPr>
          <p:cNvPr id="163842" name="内容占位符 2"/>
          <p:cNvSpPr>
            <a:spLocks noGrp="1"/>
          </p:cNvSpPr>
          <p:nvPr>
            <p:ph idx="1"/>
          </p:nvPr>
        </p:nvSpPr>
        <p:spPr>
          <a:xfrm>
            <a:off x="468313" y="1341438"/>
            <a:ext cx="8207375" cy="5111750"/>
          </a:xfrm>
        </p:spPr>
        <p:txBody>
          <a:bodyPr/>
          <a:lstStyle/>
          <a:p>
            <a:pPr>
              <a:spcBef>
                <a:spcPct val="0"/>
              </a:spcBef>
            </a:pPr>
            <a:r>
              <a:rPr lang="zh-CN" altLang="en-US" smtClean="0">
                <a:solidFill>
                  <a:srgbClr val="0033CC"/>
                </a:solidFill>
              </a:rPr>
              <a:t>将合取</a:t>
            </a:r>
            <a:r>
              <a:rPr lang="en-US" altLang="zh-CN" smtClean="0">
                <a:solidFill>
                  <a:srgbClr val="0033CC"/>
                </a:solidFill>
              </a:rPr>
              <a:t>(</a:t>
            </a:r>
            <a:r>
              <a:rPr lang="en-US" altLang="zh-CN" sz="2600" smtClean="0">
                <a:sym typeface="Symbol" pitchFamily="18" charset="2"/>
              </a:rPr>
              <a:t>∧)</a:t>
            </a:r>
            <a:r>
              <a:rPr lang="zh-CN" altLang="en-US" smtClean="0">
                <a:solidFill>
                  <a:srgbClr val="0033CC"/>
                </a:solidFill>
              </a:rPr>
              <a:t>称为</a:t>
            </a:r>
            <a:r>
              <a:rPr lang="zh-CN" altLang="en-US" smtClean="0">
                <a:solidFill>
                  <a:srgbClr val="FF0000"/>
                </a:solidFill>
              </a:rPr>
              <a:t>积</a:t>
            </a:r>
            <a:r>
              <a:rPr lang="zh-CN" altLang="en-US" smtClean="0">
                <a:solidFill>
                  <a:srgbClr val="0033CC"/>
                </a:solidFill>
              </a:rPr>
              <a:t>，将析取</a:t>
            </a:r>
            <a:r>
              <a:rPr lang="en-US" altLang="zh-CN" smtClean="0">
                <a:solidFill>
                  <a:srgbClr val="0033CC"/>
                </a:solidFill>
              </a:rPr>
              <a:t>(</a:t>
            </a:r>
            <a:r>
              <a:rPr lang="en-US" altLang="zh-CN" sz="2600" smtClean="0">
                <a:sym typeface="Symbol" pitchFamily="18" charset="2"/>
              </a:rPr>
              <a:t>∨)</a:t>
            </a:r>
            <a:r>
              <a:rPr lang="zh-CN" altLang="en-US" smtClean="0">
                <a:solidFill>
                  <a:srgbClr val="0033CC"/>
                </a:solidFill>
              </a:rPr>
              <a:t>称为</a:t>
            </a:r>
            <a:r>
              <a:rPr lang="zh-CN" altLang="en-US" smtClean="0">
                <a:solidFill>
                  <a:srgbClr val="FF0000"/>
                </a:solidFill>
              </a:rPr>
              <a:t>和</a:t>
            </a:r>
            <a:r>
              <a:rPr lang="zh-CN" altLang="en-US" smtClean="0">
                <a:solidFill>
                  <a:srgbClr val="0033CC"/>
                </a:solidFill>
              </a:rPr>
              <a:t>。</a:t>
            </a:r>
            <a:endParaRPr lang="en-US" altLang="zh-CN" smtClean="0">
              <a:solidFill>
                <a:srgbClr val="0033CC"/>
              </a:solidFill>
            </a:endParaRPr>
          </a:p>
          <a:p>
            <a:pPr>
              <a:spcBef>
                <a:spcPct val="0"/>
              </a:spcBef>
            </a:pPr>
            <a:r>
              <a:rPr lang="zh-CN" altLang="en-US" smtClean="0">
                <a:solidFill>
                  <a:srgbClr val="FF0000"/>
                </a:solidFill>
              </a:rPr>
              <a:t>定义</a:t>
            </a:r>
            <a:r>
              <a:rPr lang="en-US" altLang="zh-CN" smtClean="0">
                <a:solidFill>
                  <a:srgbClr val="FF0000"/>
                </a:solidFill>
              </a:rPr>
              <a:t>1.3-1</a:t>
            </a:r>
            <a:r>
              <a:rPr lang="zh-CN" altLang="en-US" smtClean="0">
                <a:solidFill>
                  <a:srgbClr val="FF0000"/>
                </a:solidFill>
              </a:rPr>
              <a:t>：</a:t>
            </a:r>
            <a:endParaRPr lang="en-US" altLang="zh-CN" smtClean="0">
              <a:solidFill>
                <a:srgbClr val="FF0000"/>
              </a:solidFill>
            </a:endParaRPr>
          </a:p>
          <a:p>
            <a:pPr lvl="1">
              <a:spcBef>
                <a:spcPct val="0"/>
              </a:spcBef>
            </a:pPr>
            <a:r>
              <a:rPr lang="zh-CN" altLang="en-US" smtClean="0">
                <a:solidFill>
                  <a:srgbClr val="0033CC"/>
                </a:solidFill>
              </a:rPr>
              <a:t>命题公式中的命题变元（或命题变元的否定）之</a:t>
            </a:r>
            <a:r>
              <a:rPr lang="zh-CN" altLang="en-US" smtClean="0">
                <a:solidFill>
                  <a:srgbClr val="FF0000"/>
                </a:solidFill>
              </a:rPr>
              <a:t>积</a:t>
            </a:r>
            <a:r>
              <a:rPr lang="en-US" altLang="zh-CN" smtClean="0">
                <a:solidFill>
                  <a:srgbClr val="FF0000"/>
                </a:solidFill>
              </a:rPr>
              <a:t>/</a:t>
            </a:r>
            <a:r>
              <a:rPr lang="zh-CN" altLang="en-US" smtClean="0">
                <a:solidFill>
                  <a:srgbClr val="FF0000"/>
                </a:solidFill>
              </a:rPr>
              <a:t>和</a:t>
            </a:r>
            <a:r>
              <a:rPr lang="zh-CN" altLang="en-US" smtClean="0">
                <a:solidFill>
                  <a:srgbClr val="0033CC"/>
                </a:solidFill>
              </a:rPr>
              <a:t>，称为</a:t>
            </a:r>
            <a:r>
              <a:rPr lang="zh-CN" altLang="en-US" smtClean="0">
                <a:solidFill>
                  <a:srgbClr val="FF0000"/>
                </a:solidFill>
              </a:rPr>
              <a:t>基本积</a:t>
            </a:r>
            <a:r>
              <a:rPr lang="en-US" altLang="zh-CN" smtClean="0">
                <a:solidFill>
                  <a:srgbClr val="FF0000"/>
                </a:solidFill>
              </a:rPr>
              <a:t>/</a:t>
            </a:r>
            <a:r>
              <a:rPr lang="zh-CN" altLang="en-US" smtClean="0">
                <a:solidFill>
                  <a:srgbClr val="FF0000"/>
                </a:solidFill>
              </a:rPr>
              <a:t>和</a:t>
            </a:r>
            <a:r>
              <a:rPr lang="zh-CN" altLang="en-US" smtClean="0">
                <a:solidFill>
                  <a:srgbClr val="0033CC"/>
                </a:solidFill>
              </a:rPr>
              <a:t>。也称合取式</a:t>
            </a:r>
            <a:r>
              <a:rPr lang="en-US" altLang="zh-CN" smtClean="0">
                <a:solidFill>
                  <a:srgbClr val="0033CC"/>
                </a:solidFill>
              </a:rPr>
              <a:t>/</a:t>
            </a:r>
            <a:r>
              <a:rPr lang="zh-CN" altLang="en-US" smtClean="0">
                <a:solidFill>
                  <a:srgbClr val="0033CC"/>
                </a:solidFill>
              </a:rPr>
              <a:t>析取式</a:t>
            </a:r>
          </a:p>
          <a:p>
            <a:pPr>
              <a:spcBef>
                <a:spcPct val="0"/>
              </a:spcBef>
            </a:pPr>
            <a:r>
              <a:rPr lang="zh-CN" altLang="en-US" smtClean="0">
                <a:solidFill>
                  <a:srgbClr val="FF0000"/>
                </a:solidFill>
              </a:rPr>
              <a:t>例如：</a:t>
            </a:r>
            <a:endParaRPr lang="en-US" altLang="zh-CN" smtClean="0">
              <a:solidFill>
                <a:srgbClr val="FF0000"/>
              </a:solidFill>
            </a:endParaRPr>
          </a:p>
          <a:p>
            <a:pPr lvl="1">
              <a:spcBef>
                <a:spcPct val="0"/>
              </a:spcBef>
            </a:pPr>
            <a:r>
              <a:rPr lang="en-US" altLang="zh-CN" smtClean="0">
                <a:solidFill>
                  <a:srgbClr val="0033CC"/>
                </a:solidFill>
              </a:rPr>
              <a:t>P</a:t>
            </a:r>
            <a:r>
              <a:rPr lang="en-US" altLang="zh-CN" smtClean="0">
                <a:sym typeface="Symbol" pitchFamily="18" charset="2"/>
              </a:rPr>
              <a:t>∧</a:t>
            </a:r>
            <a:r>
              <a:rPr lang="en-US" altLang="zh-CN" smtClean="0">
                <a:solidFill>
                  <a:srgbClr val="0033CC"/>
                </a:solidFill>
              </a:rPr>
              <a:t>Q</a:t>
            </a:r>
            <a:r>
              <a:rPr lang="zh-CN" altLang="en-US" smtClean="0">
                <a:solidFill>
                  <a:srgbClr val="0033CC"/>
                </a:solidFill>
              </a:rPr>
              <a:t>、</a:t>
            </a:r>
            <a:r>
              <a:rPr lang="en-US" altLang="zh-CN" smtClean="0">
                <a:latin typeface="Comic Sans MS" pitchFamily="66" charset="0"/>
                <a:sym typeface="Symbol" pitchFamily="18" charset="2"/>
              </a:rPr>
              <a:t>~</a:t>
            </a:r>
            <a:r>
              <a:rPr lang="en-US" altLang="zh-CN" smtClean="0">
                <a:solidFill>
                  <a:srgbClr val="0033CC"/>
                </a:solidFill>
              </a:rPr>
              <a:t>P</a:t>
            </a:r>
            <a:r>
              <a:rPr lang="en-US" altLang="zh-CN" smtClean="0">
                <a:sym typeface="Symbol" pitchFamily="18" charset="2"/>
              </a:rPr>
              <a:t>∧Q</a:t>
            </a:r>
            <a:r>
              <a:rPr lang="zh-CN" altLang="en-US" smtClean="0">
                <a:solidFill>
                  <a:srgbClr val="0033CC"/>
                </a:solidFill>
              </a:rPr>
              <a:t>都是基本积；</a:t>
            </a:r>
            <a:endParaRPr lang="en-US" altLang="zh-CN" smtClean="0">
              <a:solidFill>
                <a:srgbClr val="0033CC"/>
              </a:solidFill>
            </a:endParaRPr>
          </a:p>
          <a:p>
            <a:pPr lvl="1">
              <a:spcBef>
                <a:spcPct val="0"/>
              </a:spcBef>
            </a:pPr>
            <a:r>
              <a:rPr lang="en-US" altLang="zh-CN" smtClean="0">
                <a:solidFill>
                  <a:srgbClr val="0033CC"/>
                </a:solidFill>
              </a:rPr>
              <a:t>P</a:t>
            </a:r>
            <a:r>
              <a:rPr lang="en-US" altLang="zh-CN" smtClean="0">
                <a:sym typeface="Symbol" pitchFamily="18" charset="2"/>
              </a:rPr>
              <a:t>∨Q</a:t>
            </a:r>
            <a:r>
              <a:rPr lang="zh-CN" altLang="en-US" smtClean="0">
                <a:sym typeface="Symbol" pitchFamily="18" charset="2"/>
              </a:rPr>
              <a:t>、 </a:t>
            </a:r>
            <a:r>
              <a:rPr lang="en-US" altLang="zh-CN" smtClean="0">
                <a:latin typeface="Comic Sans MS" pitchFamily="66" charset="0"/>
                <a:sym typeface="Symbol" pitchFamily="18" charset="2"/>
              </a:rPr>
              <a:t>~</a:t>
            </a:r>
            <a:r>
              <a:rPr lang="en-US" altLang="zh-CN" smtClean="0">
                <a:sym typeface="Symbol" pitchFamily="18" charset="2"/>
              </a:rPr>
              <a:t>P∨Q</a:t>
            </a:r>
            <a:r>
              <a:rPr lang="zh-CN" altLang="en-US" smtClean="0">
                <a:sym typeface="Symbol" pitchFamily="18" charset="2"/>
              </a:rPr>
              <a:t>都是基本和。</a:t>
            </a:r>
            <a:endParaRPr lang="en-US" altLang="zh-CN" smtClean="0">
              <a:solidFill>
                <a:srgbClr val="0033CC"/>
              </a:solidFill>
            </a:endParaRPr>
          </a:p>
          <a:p>
            <a:pPr>
              <a:spcBef>
                <a:spcPct val="0"/>
              </a:spcBef>
            </a:pPr>
            <a:r>
              <a:rPr lang="zh-CN" altLang="en-US" smtClean="0">
                <a:solidFill>
                  <a:srgbClr val="FF0000"/>
                </a:solidFill>
              </a:rPr>
              <a:t>定义</a:t>
            </a:r>
            <a:r>
              <a:rPr lang="en-US" altLang="zh-CN" smtClean="0">
                <a:solidFill>
                  <a:srgbClr val="FF0000"/>
                </a:solidFill>
              </a:rPr>
              <a:t>1.3-2</a:t>
            </a:r>
            <a:r>
              <a:rPr lang="zh-CN" altLang="en-US" smtClean="0">
                <a:solidFill>
                  <a:srgbClr val="FF0000"/>
                </a:solidFill>
              </a:rPr>
              <a:t>：</a:t>
            </a:r>
            <a:endParaRPr lang="en-US" altLang="zh-CN" smtClean="0">
              <a:solidFill>
                <a:srgbClr val="FF0000"/>
              </a:solidFill>
            </a:endParaRPr>
          </a:p>
          <a:p>
            <a:pPr lvl="1">
              <a:spcBef>
                <a:spcPct val="0"/>
              </a:spcBef>
            </a:pPr>
            <a:r>
              <a:rPr lang="zh-CN" altLang="en-US" smtClean="0"/>
              <a:t>一个命题公式称为</a:t>
            </a:r>
            <a:r>
              <a:rPr lang="zh-CN" altLang="en-US" smtClean="0">
                <a:solidFill>
                  <a:srgbClr val="FF0000"/>
                </a:solidFill>
              </a:rPr>
              <a:t>析取范式</a:t>
            </a:r>
            <a:r>
              <a:rPr lang="zh-CN" altLang="en-US" smtClean="0"/>
              <a:t>，如果它具有如下形式：</a:t>
            </a:r>
            <a:r>
              <a:rPr lang="en-US" altLang="zh-CN" smtClean="0"/>
              <a:t>A</a:t>
            </a:r>
            <a:r>
              <a:rPr lang="en-US" altLang="zh-CN" baseline="-25000" smtClean="0"/>
              <a:t>1</a:t>
            </a:r>
            <a:r>
              <a:rPr lang="en-US" altLang="zh-CN" smtClean="0">
                <a:sym typeface="Symbol" pitchFamily="18" charset="2"/>
              </a:rPr>
              <a:t>∨</a:t>
            </a:r>
            <a:r>
              <a:rPr lang="en-US" altLang="zh-CN" smtClean="0"/>
              <a:t>A</a:t>
            </a:r>
            <a:r>
              <a:rPr lang="en-US" altLang="zh-CN" baseline="-25000" smtClean="0"/>
              <a:t>2</a:t>
            </a:r>
            <a:r>
              <a:rPr lang="en-US" altLang="zh-CN" smtClean="0">
                <a:sym typeface="Symbol" pitchFamily="18" charset="2"/>
              </a:rPr>
              <a:t>∨</a:t>
            </a:r>
            <a:r>
              <a:rPr lang="en-US" altLang="zh-CN" smtClean="0">
                <a:cs typeface="Times New Roman" pitchFamily="18" charset="0"/>
                <a:sym typeface="Symbol" pitchFamily="18" charset="2"/>
              </a:rPr>
              <a:t>…</a:t>
            </a:r>
            <a:r>
              <a:rPr lang="en-US" altLang="zh-CN" smtClean="0">
                <a:sym typeface="Symbol" pitchFamily="18" charset="2"/>
              </a:rPr>
              <a:t>∨</a:t>
            </a:r>
            <a:r>
              <a:rPr lang="en-US" altLang="zh-CN" smtClean="0"/>
              <a:t>A</a:t>
            </a:r>
            <a:r>
              <a:rPr lang="en-US" altLang="zh-CN" baseline="-25000" smtClean="0"/>
              <a:t>n</a:t>
            </a:r>
            <a:r>
              <a:rPr lang="zh-CN" altLang="en-US" smtClean="0"/>
              <a:t>，其中</a:t>
            </a:r>
            <a:r>
              <a:rPr lang="en-US" altLang="zh-CN" smtClean="0"/>
              <a:t>A</a:t>
            </a:r>
            <a:r>
              <a:rPr lang="en-US" altLang="zh-CN" baseline="-25000" smtClean="0"/>
              <a:t>1</a:t>
            </a:r>
            <a:r>
              <a:rPr lang="en-US" altLang="zh-CN" smtClean="0">
                <a:sym typeface="Symbol" pitchFamily="18" charset="2"/>
              </a:rPr>
              <a:t>,</a:t>
            </a:r>
            <a:r>
              <a:rPr lang="en-US" altLang="zh-CN" smtClean="0"/>
              <a:t>A</a:t>
            </a:r>
            <a:r>
              <a:rPr lang="en-US" altLang="zh-CN" baseline="-25000" smtClean="0"/>
              <a:t>2</a:t>
            </a:r>
            <a:r>
              <a:rPr lang="en-US" altLang="zh-CN" smtClean="0">
                <a:sym typeface="Symbol" pitchFamily="18" charset="2"/>
              </a:rPr>
              <a:t>,…</a:t>
            </a:r>
            <a:r>
              <a:rPr lang="zh-CN" altLang="en-US" smtClean="0">
                <a:sym typeface="Symbol" pitchFamily="18" charset="2"/>
              </a:rPr>
              <a:t>，</a:t>
            </a:r>
            <a:r>
              <a:rPr lang="en-US" altLang="zh-CN" smtClean="0"/>
              <a:t>A</a:t>
            </a:r>
            <a:r>
              <a:rPr lang="en-US" altLang="zh-CN" baseline="-25000" smtClean="0"/>
              <a:t>n</a:t>
            </a:r>
            <a:r>
              <a:rPr lang="zh-CN" altLang="en-US" smtClean="0"/>
              <a:t>都是</a:t>
            </a:r>
            <a:r>
              <a:rPr lang="zh-CN" altLang="en-US" u="sng" smtClean="0"/>
              <a:t>由命题变元或其否定所组成的合取式</a:t>
            </a:r>
            <a:r>
              <a:rPr lang="zh-CN" altLang="en-US" smtClean="0"/>
              <a:t>。简言之，析取范式由</a:t>
            </a:r>
            <a:r>
              <a:rPr lang="zh-CN" altLang="en-US" smtClean="0">
                <a:solidFill>
                  <a:srgbClr val="FF0000"/>
                </a:solidFill>
              </a:rPr>
              <a:t>基本积</a:t>
            </a:r>
            <a:r>
              <a:rPr lang="en-US" altLang="zh-CN" smtClean="0">
                <a:solidFill>
                  <a:srgbClr val="FF0000"/>
                </a:solidFill>
              </a:rPr>
              <a:t>A</a:t>
            </a:r>
            <a:r>
              <a:rPr lang="en-US" altLang="zh-CN" baseline="-25000" smtClean="0">
                <a:solidFill>
                  <a:srgbClr val="FF0000"/>
                </a:solidFill>
              </a:rPr>
              <a:t>i</a:t>
            </a:r>
            <a:r>
              <a:rPr lang="zh-CN" altLang="en-US" smtClean="0">
                <a:solidFill>
                  <a:srgbClr val="FF0000"/>
                </a:solidFill>
              </a:rPr>
              <a:t>之和</a:t>
            </a:r>
            <a:r>
              <a:rPr lang="zh-CN" altLang="en-US" smtClean="0"/>
              <a:t>组成。</a:t>
            </a:r>
          </a:p>
        </p:txBody>
      </p:sp>
      <p:sp>
        <p:nvSpPr>
          <p:cNvPr id="5" name="灯片编号占位符 4"/>
          <p:cNvSpPr>
            <a:spLocks noGrp="1"/>
          </p:cNvSpPr>
          <p:nvPr>
            <p:ph type="sldNum" sz="quarter" idx="12"/>
          </p:nvPr>
        </p:nvSpPr>
        <p:spPr/>
        <p:txBody>
          <a:bodyPr/>
          <a:lstStyle/>
          <a:p>
            <a:pPr>
              <a:defRPr/>
            </a:pPr>
            <a:fld id="{1C622F16-1AC8-4C9C-93AB-FB0A54F18896}" type="slidenum">
              <a:rPr lang="en-US" altLang="zh-CN"/>
              <a:pPr>
                <a:defRPr/>
              </a:pPr>
              <a:t>66</a:t>
            </a:fld>
            <a:endParaRPr lang="en-US" altLang="zh-CN"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标题 1"/>
          <p:cNvSpPr>
            <a:spLocks noGrp="1"/>
          </p:cNvSpPr>
          <p:nvPr>
            <p:ph type="title"/>
          </p:nvPr>
        </p:nvSpPr>
        <p:spPr>
          <a:xfrm>
            <a:off x="684213" y="333375"/>
            <a:ext cx="7772400" cy="647700"/>
          </a:xfrm>
        </p:spPr>
        <p:txBody>
          <a:bodyPr/>
          <a:lstStyle/>
          <a:p>
            <a:r>
              <a:rPr lang="zh-CN" altLang="en-US" smtClean="0"/>
              <a:t>析取范式与合取范式（续）</a:t>
            </a:r>
          </a:p>
        </p:txBody>
      </p:sp>
      <p:sp>
        <p:nvSpPr>
          <p:cNvPr id="3" name="内容占位符 2"/>
          <p:cNvSpPr>
            <a:spLocks noGrp="1"/>
          </p:cNvSpPr>
          <p:nvPr>
            <p:ph idx="1"/>
          </p:nvPr>
        </p:nvSpPr>
        <p:spPr>
          <a:xfrm>
            <a:off x="468313" y="1412875"/>
            <a:ext cx="8207375" cy="4464050"/>
          </a:xfrm>
        </p:spPr>
        <p:txBody>
          <a:bodyPr/>
          <a:lstStyle/>
          <a:p>
            <a:pPr>
              <a:spcBef>
                <a:spcPct val="0"/>
              </a:spcBef>
            </a:pPr>
            <a:r>
              <a:rPr lang="zh-CN" altLang="en-US" smtClean="0">
                <a:solidFill>
                  <a:srgbClr val="0033CC"/>
                </a:solidFill>
              </a:rPr>
              <a:t>命题公式</a:t>
            </a:r>
            <a:r>
              <a:rPr lang="en-US" altLang="zh-CN" smtClean="0">
                <a:solidFill>
                  <a:srgbClr val="0033CC"/>
                </a:solidFill>
              </a:rPr>
              <a:t>A</a:t>
            </a:r>
            <a:r>
              <a:rPr lang="zh-CN" altLang="en-US" smtClean="0">
                <a:solidFill>
                  <a:srgbClr val="0033CC"/>
                </a:solidFill>
              </a:rPr>
              <a:t>的析取范式是指与</a:t>
            </a:r>
            <a:r>
              <a:rPr lang="en-US" altLang="zh-CN" smtClean="0">
                <a:solidFill>
                  <a:srgbClr val="0033CC"/>
                </a:solidFill>
              </a:rPr>
              <a:t>A</a:t>
            </a:r>
            <a:r>
              <a:rPr lang="zh-CN" altLang="en-US" smtClean="0">
                <a:solidFill>
                  <a:srgbClr val="0033CC"/>
                </a:solidFill>
              </a:rPr>
              <a:t>等价的析取范式。</a:t>
            </a:r>
            <a:endParaRPr lang="en-US" altLang="zh-CN" smtClean="0">
              <a:solidFill>
                <a:srgbClr val="0033CC"/>
              </a:solidFill>
            </a:endParaRPr>
          </a:p>
          <a:p>
            <a:pPr>
              <a:spcBef>
                <a:spcPct val="0"/>
              </a:spcBef>
            </a:pPr>
            <a:r>
              <a:rPr lang="zh-CN" altLang="en-US" smtClean="0">
                <a:solidFill>
                  <a:srgbClr val="FF0000"/>
                </a:solidFill>
              </a:rPr>
              <a:t>例：</a:t>
            </a:r>
            <a:endParaRPr lang="en-US" altLang="zh-CN" smtClean="0">
              <a:solidFill>
                <a:srgbClr val="FF0000"/>
              </a:solidFill>
            </a:endParaRPr>
          </a:p>
          <a:p>
            <a:pPr lvl="1">
              <a:spcBef>
                <a:spcPct val="0"/>
              </a:spcBef>
            </a:pPr>
            <a:r>
              <a:rPr lang="en-US" altLang="zh-CN" smtClean="0">
                <a:sym typeface="Symbol" pitchFamily="18" charset="2"/>
              </a:rPr>
              <a:t>(</a:t>
            </a:r>
            <a:r>
              <a:rPr lang="en-US" altLang="zh-CN" smtClean="0">
                <a:latin typeface="Comic Sans MS" pitchFamily="66" charset="0"/>
                <a:sym typeface="Symbol" pitchFamily="18" charset="2"/>
              </a:rPr>
              <a:t>~ </a:t>
            </a:r>
            <a:r>
              <a:rPr lang="en-US" altLang="zh-CN" smtClean="0">
                <a:solidFill>
                  <a:srgbClr val="0033CC"/>
                </a:solidFill>
              </a:rPr>
              <a:t>P</a:t>
            </a:r>
            <a:r>
              <a:rPr lang="en-US" altLang="zh-CN" smtClean="0">
                <a:sym typeface="Symbol" pitchFamily="18" charset="2"/>
              </a:rPr>
              <a:t>∧</a:t>
            </a:r>
            <a:r>
              <a:rPr lang="en-US" altLang="zh-CN" smtClean="0">
                <a:solidFill>
                  <a:srgbClr val="0033CC"/>
                </a:solidFill>
              </a:rPr>
              <a:t>Q)</a:t>
            </a:r>
            <a:r>
              <a:rPr lang="en-US" altLang="zh-CN" smtClean="0">
                <a:sym typeface="Symbol" pitchFamily="18" charset="2"/>
              </a:rPr>
              <a:t>∨(P∧</a:t>
            </a:r>
            <a:r>
              <a:rPr lang="en-US" altLang="zh-CN" smtClean="0">
                <a:latin typeface="Comic Sans MS" pitchFamily="66" charset="0"/>
                <a:sym typeface="Symbol" pitchFamily="18" charset="2"/>
              </a:rPr>
              <a:t>~</a:t>
            </a:r>
            <a:r>
              <a:rPr lang="en-US" altLang="zh-CN" smtClean="0">
                <a:sym typeface="Symbol" pitchFamily="18" charset="2"/>
              </a:rPr>
              <a:t>Q)</a:t>
            </a:r>
            <a:r>
              <a:rPr lang="zh-CN" altLang="en-US" smtClean="0">
                <a:sym typeface="Symbol" pitchFamily="18" charset="2"/>
              </a:rPr>
              <a:t>是析取范式</a:t>
            </a:r>
            <a:endParaRPr lang="en-US" altLang="zh-CN" smtClean="0">
              <a:sym typeface="Symbol" pitchFamily="18" charset="2"/>
            </a:endParaRPr>
          </a:p>
          <a:p>
            <a:pPr lvl="1"/>
            <a:r>
              <a:rPr lang="zh-CN" altLang="en-US" smtClean="0">
                <a:solidFill>
                  <a:srgbClr val="0033CC"/>
                </a:solidFill>
                <a:sym typeface="Symbol" pitchFamily="18" charset="2"/>
              </a:rPr>
              <a:t>因为，</a:t>
            </a:r>
            <a:r>
              <a:rPr lang="en-US" altLang="zh-CN" smtClean="0">
                <a:solidFill>
                  <a:srgbClr val="0033CC"/>
                </a:solidFill>
                <a:sym typeface="Symbol" pitchFamily="18" charset="2"/>
              </a:rPr>
              <a:t>P</a:t>
            </a:r>
            <a:r>
              <a:rPr lang="en-US" altLang="zh-CN" smtClean="0">
                <a:sym typeface="Symbol" pitchFamily="18" charset="2"/>
              </a:rPr>
              <a:t>∧(</a:t>
            </a:r>
            <a:r>
              <a:rPr lang="en-US" altLang="zh-CN" smtClean="0">
                <a:solidFill>
                  <a:srgbClr val="0033CC"/>
                </a:solidFill>
                <a:sym typeface="Symbol" pitchFamily="18" charset="2"/>
              </a:rPr>
              <a:t>P</a:t>
            </a:r>
            <a:r>
              <a:rPr lang="en-US" altLang="zh-CN" smtClean="0">
                <a:sym typeface="Symbol" pitchFamily="18" charset="2"/>
              </a:rPr>
              <a:t></a:t>
            </a:r>
            <a:r>
              <a:rPr lang="en-US" altLang="zh-CN" smtClean="0">
                <a:solidFill>
                  <a:srgbClr val="0033CC"/>
                </a:solidFill>
                <a:sym typeface="Symbol" pitchFamily="18" charset="2"/>
              </a:rPr>
              <a:t>Q)</a:t>
            </a:r>
            <a:r>
              <a:rPr lang="en-US" altLang="zh-CN" smtClean="0">
                <a:sym typeface="Symbol" pitchFamily="18" charset="2"/>
              </a:rPr>
              <a:t>P∧(</a:t>
            </a:r>
            <a:r>
              <a:rPr lang="en-US" altLang="zh-CN" smtClean="0">
                <a:latin typeface="Comic Sans MS" pitchFamily="66" charset="0"/>
                <a:sym typeface="Symbol" pitchFamily="18" charset="2"/>
              </a:rPr>
              <a:t>~</a:t>
            </a:r>
            <a:r>
              <a:rPr lang="en-US" altLang="zh-CN" smtClean="0">
                <a:sym typeface="Symbol" pitchFamily="18" charset="2"/>
              </a:rPr>
              <a:t>P∨Q)(P∧</a:t>
            </a:r>
            <a:r>
              <a:rPr lang="en-US" altLang="zh-CN" smtClean="0">
                <a:latin typeface="Comic Sans MS" pitchFamily="66" charset="0"/>
                <a:sym typeface="Symbol" pitchFamily="18" charset="2"/>
              </a:rPr>
              <a:t>~</a:t>
            </a:r>
            <a:r>
              <a:rPr lang="en-US" altLang="zh-CN" smtClean="0">
                <a:sym typeface="Symbol" pitchFamily="18" charset="2"/>
              </a:rPr>
              <a:t>P)∨(P∧Q)</a:t>
            </a:r>
          </a:p>
          <a:p>
            <a:pPr lvl="1"/>
            <a:r>
              <a:rPr lang="zh-CN" altLang="en-US" smtClean="0">
                <a:sym typeface="Symbol" pitchFamily="18" charset="2"/>
              </a:rPr>
              <a:t>所以，</a:t>
            </a:r>
            <a:r>
              <a:rPr lang="en-US" altLang="zh-CN" smtClean="0">
                <a:solidFill>
                  <a:srgbClr val="CC0099"/>
                </a:solidFill>
                <a:sym typeface="Symbol" pitchFamily="18" charset="2"/>
              </a:rPr>
              <a:t>Y</a:t>
            </a:r>
            <a:r>
              <a:rPr lang="zh-CN" altLang="en-US" smtClean="0">
                <a:sym typeface="Symbol" pitchFamily="18" charset="2"/>
              </a:rPr>
              <a:t>是</a:t>
            </a:r>
            <a:r>
              <a:rPr lang="en-US" altLang="zh-CN" smtClean="0">
                <a:solidFill>
                  <a:srgbClr val="CC0099"/>
                </a:solidFill>
                <a:sym typeface="Symbol" pitchFamily="18" charset="2"/>
              </a:rPr>
              <a:t>X</a:t>
            </a:r>
            <a:r>
              <a:rPr lang="zh-CN" altLang="en-US" smtClean="0">
                <a:sym typeface="Symbol" pitchFamily="18" charset="2"/>
              </a:rPr>
              <a:t>的析取范式。</a:t>
            </a:r>
            <a:endParaRPr lang="en-US" altLang="zh-CN" smtClean="0">
              <a:sym typeface="Symbol" pitchFamily="18" charset="2"/>
            </a:endParaRPr>
          </a:p>
          <a:p>
            <a:r>
              <a:rPr lang="zh-CN" altLang="en-US" smtClean="0">
                <a:solidFill>
                  <a:srgbClr val="FF0000"/>
                </a:solidFill>
              </a:rPr>
              <a:t>定义</a:t>
            </a:r>
            <a:r>
              <a:rPr lang="en-US" altLang="zh-CN" smtClean="0">
                <a:solidFill>
                  <a:srgbClr val="FF0000"/>
                </a:solidFill>
              </a:rPr>
              <a:t>1.3-3</a:t>
            </a:r>
            <a:r>
              <a:rPr lang="zh-CN" altLang="en-US" smtClean="0"/>
              <a:t>：</a:t>
            </a:r>
            <a:endParaRPr lang="en-US" altLang="zh-CN" smtClean="0"/>
          </a:p>
          <a:p>
            <a:pPr lvl="1">
              <a:spcBef>
                <a:spcPct val="0"/>
              </a:spcBef>
            </a:pPr>
            <a:r>
              <a:rPr lang="zh-CN" altLang="en-US" smtClean="0"/>
              <a:t>一个命题公式称为</a:t>
            </a:r>
            <a:r>
              <a:rPr lang="zh-CN" altLang="en-US" smtClean="0">
                <a:solidFill>
                  <a:srgbClr val="FF0000"/>
                </a:solidFill>
              </a:rPr>
              <a:t>合取范式</a:t>
            </a:r>
            <a:r>
              <a:rPr lang="zh-CN" altLang="en-US" smtClean="0"/>
              <a:t>，如果它具有如下形式：</a:t>
            </a:r>
            <a:r>
              <a:rPr lang="en-US" altLang="zh-CN" smtClean="0"/>
              <a:t>A</a:t>
            </a:r>
            <a:r>
              <a:rPr lang="en-US" altLang="zh-CN" baseline="-25000" smtClean="0"/>
              <a:t>1</a:t>
            </a:r>
            <a:r>
              <a:rPr lang="en-US" altLang="zh-CN" smtClean="0">
                <a:sym typeface="Symbol" pitchFamily="18" charset="2"/>
              </a:rPr>
              <a:t>∧</a:t>
            </a:r>
            <a:r>
              <a:rPr lang="en-US" altLang="zh-CN" smtClean="0"/>
              <a:t>A</a:t>
            </a:r>
            <a:r>
              <a:rPr lang="en-US" altLang="zh-CN" baseline="-25000" smtClean="0"/>
              <a:t>2 </a:t>
            </a:r>
            <a:r>
              <a:rPr lang="en-US" altLang="zh-CN" smtClean="0">
                <a:sym typeface="Symbol" pitchFamily="18" charset="2"/>
              </a:rPr>
              <a:t>∧</a:t>
            </a:r>
            <a:r>
              <a:rPr lang="en-US" altLang="zh-CN" smtClean="0">
                <a:cs typeface="Times New Roman" pitchFamily="18" charset="0"/>
                <a:sym typeface="Symbol" pitchFamily="18" charset="2"/>
              </a:rPr>
              <a:t>…</a:t>
            </a:r>
            <a:r>
              <a:rPr lang="en-US" altLang="zh-CN" smtClean="0">
                <a:sym typeface="Symbol" pitchFamily="18" charset="2"/>
              </a:rPr>
              <a:t>∧</a:t>
            </a:r>
            <a:r>
              <a:rPr lang="en-US" altLang="zh-CN" smtClean="0"/>
              <a:t>A</a:t>
            </a:r>
            <a:r>
              <a:rPr lang="en-US" altLang="zh-CN" baseline="-25000" smtClean="0"/>
              <a:t>n</a:t>
            </a:r>
            <a:r>
              <a:rPr lang="zh-CN" altLang="en-US" smtClean="0"/>
              <a:t>，其中</a:t>
            </a:r>
            <a:r>
              <a:rPr lang="en-US" altLang="zh-CN" smtClean="0"/>
              <a:t>A</a:t>
            </a:r>
            <a:r>
              <a:rPr lang="en-US" altLang="zh-CN" baseline="-25000" smtClean="0"/>
              <a:t>1</a:t>
            </a:r>
            <a:r>
              <a:rPr lang="zh-CN" altLang="en-US" smtClean="0">
                <a:sym typeface="Symbol" pitchFamily="18" charset="2"/>
              </a:rPr>
              <a:t>，</a:t>
            </a:r>
            <a:r>
              <a:rPr lang="zh-CN" altLang="en-US" baseline="-25000" smtClean="0"/>
              <a:t> </a:t>
            </a:r>
            <a:r>
              <a:rPr lang="en-US" altLang="zh-CN" smtClean="0"/>
              <a:t>A</a:t>
            </a:r>
            <a:r>
              <a:rPr lang="en-US" altLang="zh-CN" baseline="-25000" smtClean="0"/>
              <a:t>2</a:t>
            </a:r>
            <a:r>
              <a:rPr lang="zh-CN" altLang="en-US" smtClean="0">
                <a:sym typeface="Symbol" pitchFamily="18" charset="2"/>
              </a:rPr>
              <a:t>，</a:t>
            </a:r>
            <a:r>
              <a:rPr lang="en-US" altLang="zh-CN" smtClean="0">
                <a:sym typeface="Symbol" pitchFamily="18" charset="2"/>
              </a:rPr>
              <a:t>…</a:t>
            </a:r>
            <a:r>
              <a:rPr lang="zh-CN" altLang="en-US" smtClean="0">
                <a:sym typeface="Symbol" pitchFamily="18" charset="2"/>
              </a:rPr>
              <a:t>，</a:t>
            </a:r>
            <a:r>
              <a:rPr lang="en-US" altLang="zh-CN" smtClean="0"/>
              <a:t>A</a:t>
            </a:r>
            <a:r>
              <a:rPr lang="en-US" altLang="zh-CN" baseline="-25000" smtClean="0"/>
              <a:t>n</a:t>
            </a:r>
            <a:r>
              <a:rPr lang="zh-CN" altLang="en-US" smtClean="0"/>
              <a:t>都是</a:t>
            </a:r>
            <a:r>
              <a:rPr lang="zh-CN" altLang="en-US" u="sng" smtClean="0"/>
              <a:t>由命题变元或其否定所组成的析取式</a:t>
            </a:r>
            <a:r>
              <a:rPr lang="zh-CN" altLang="en-US" smtClean="0"/>
              <a:t>。简言之，合取范式由</a:t>
            </a:r>
            <a:r>
              <a:rPr lang="zh-CN" altLang="en-US" smtClean="0">
                <a:solidFill>
                  <a:srgbClr val="FF0000"/>
                </a:solidFill>
              </a:rPr>
              <a:t>基本和</a:t>
            </a:r>
            <a:r>
              <a:rPr lang="en-US" altLang="zh-CN" smtClean="0">
                <a:solidFill>
                  <a:srgbClr val="FF0000"/>
                </a:solidFill>
              </a:rPr>
              <a:t>A</a:t>
            </a:r>
            <a:r>
              <a:rPr lang="en-US" altLang="zh-CN" baseline="-25000" smtClean="0">
                <a:solidFill>
                  <a:srgbClr val="FF0000"/>
                </a:solidFill>
              </a:rPr>
              <a:t>i</a:t>
            </a:r>
            <a:r>
              <a:rPr lang="zh-CN" altLang="en-US" smtClean="0">
                <a:solidFill>
                  <a:srgbClr val="FF0000"/>
                </a:solidFill>
              </a:rPr>
              <a:t>之积</a:t>
            </a:r>
            <a:r>
              <a:rPr lang="zh-CN" altLang="en-US" smtClean="0"/>
              <a:t>组成。</a:t>
            </a:r>
          </a:p>
        </p:txBody>
      </p:sp>
      <p:sp>
        <p:nvSpPr>
          <p:cNvPr id="4" name="灯片编号占位符 3"/>
          <p:cNvSpPr>
            <a:spLocks noGrp="1"/>
          </p:cNvSpPr>
          <p:nvPr>
            <p:ph type="sldNum" sz="quarter" idx="12"/>
          </p:nvPr>
        </p:nvSpPr>
        <p:spPr/>
        <p:txBody>
          <a:bodyPr/>
          <a:lstStyle/>
          <a:p>
            <a:pPr>
              <a:defRPr/>
            </a:pPr>
            <a:fld id="{B2F249D1-0DB9-4DCD-B9E5-1AB1DA276C8A}" type="slidenum">
              <a:rPr lang="en-US" altLang="zh-CN"/>
              <a:pPr>
                <a:defRPr/>
              </a:pPr>
              <a:t>67</a:t>
            </a:fld>
            <a:endParaRPr lang="en-US" altLang="zh-CN" dirty="0"/>
          </a:p>
        </p:txBody>
      </p:sp>
      <p:grpSp>
        <p:nvGrpSpPr>
          <p:cNvPr id="12" name="组合 11"/>
          <p:cNvGrpSpPr>
            <a:grpSpLocks/>
          </p:cNvGrpSpPr>
          <p:nvPr/>
        </p:nvGrpSpPr>
        <p:grpSpPr bwMode="auto">
          <a:xfrm>
            <a:off x="2066925" y="2060575"/>
            <a:ext cx="5430838" cy="1223963"/>
            <a:chOff x="2066960" y="2060848"/>
            <a:chExt cx="5431080" cy="1224136"/>
          </a:xfrm>
        </p:grpSpPr>
        <p:sp>
          <p:nvSpPr>
            <p:cNvPr id="164869" name="矩形 4"/>
            <p:cNvSpPr>
              <a:spLocks noChangeArrowheads="1"/>
            </p:cNvSpPr>
            <p:nvPr/>
          </p:nvSpPr>
          <p:spPr bwMode="auto">
            <a:xfrm>
              <a:off x="2066960" y="2924944"/>
              <a:ext cx="1296144" cy="360040"/>
            </a:xfrm>
            <a:prstGeom prst="rect">
              <a:avLst/>
            </a:prstGeom>
            <a:noFill/>
            <a:ln w="9525" algn="ctr">
              <a:solidFill>
                <a:srgbClr val="FF0000"/>
              </a:solidFill>
              <a:round/>
              <a:headEnd/>
              <a:tailEnd type="triangle" w="med" len="med"/>
            </a:ln>
          </p:spPr>
          <p:txBody>
            <a:bodyPr wrap="none" lIns="0" tIns="0" rIns="0" bIns="0">
              <a:spAutoFit/>
            </a:bodyPr>
            <a:lstStyle/>
            <a:p>
              <a:pPr marL="342900" indent="-342900">
                <a:lnSpc>
                  <a:spcPct val="90000"/>
                </a:lnSpc>
                <a:spcBef>
                  <a:spcPct val="20000"/>
                </a:spcBef>
              </a:pPr>
              <a:endParaRPr lang="zh-CN" altLang="en-US"/>
            </a:p>
          </p:txBody>
        </p:sp>
        <p:sp>
          <p:nvSpPr>
            <p:cNvPr id="164870" name="矩形 5"/>
            <p:cNvSpPr>
              <a:spLocks noChangeArrowheads="1"/>
            </p:cNvSpPr>
            <p:nvPr/>
          </p:nvSpPr>
          <p:spPr bwMode="auto">
            <a:xfrm>
              <a:off x="5409808" y="2924944"/>
              <a:ext cx="2088232" cy="360040"/>
            </a:xfrm>
            <a:prstGeom prst="rect">
              <a:avLst/>
            </a:prstGeom>
            <a:noFill/>
            <a:ln w="9525" algn="ctr">
              <a:solidFill>
                <a:srgbClr val="FF0000"/>
              </a:solidFill>
              <a:round/>
              <a:headEnd/>
              <a:tailEnd type="triangle" w="med" len="med"/>
            </a:ln>
          </p:spPr>
          <p:txBody>
            <a:bodyPr wrap="none" lIns="0" tIns="0" rIns="0" bIns="0">
              <a:spAutoFit/>
            </a:bodyPr>
            <a:lstStyle/>
            <a:p>
              <a:pPr marL="342900" indent="-342900">
                <a:lnSpc>
                  <a:spcPct val="90000"/>
                </a:lnSpc>
                <a:spcBef>
                  <a:spcPct val="20000"/>
                </a:spcBef>
              </a:pPr>
              <a:endParaRPr lang="zh-CN" altLang="en-US"/>
            </a:p>
          </p:txBody>
        </p:sp>
        <p:sp>
          <p:nvSpPr>
            <p:cNvPr id="164871" name="矩形 6"/>
            <p:cNvSpPr>
              <a:spLocks noChangeArrowheads="1"/>
            </p:cNvSpPr>
            <p:nvPr/>
          </p:nvSpPr>
          <p:spPr bwMode="auto">
            <a:xfrm>
              <a:off x="5508104" y="2060848"/>
              <a:ext cx="648072" cy="432048"/>
            </a:xfrm>
            <a:prstGeom prst="rect">
              <a:avLst/>
            </a:prstGeom>
            <a:noFill/>
            <a:ln w="9525" algn="ctr">
              <a:noFill/>
              <a:round/>
              <a:headEnd/>
              <a:tailEnd type="triangle" w="med" len="med"/>
            </a:ln>
          </p:spPr>
          <p:txBody>
            <a:bodyPr wrap="none" lIns="0" tIns="0" rIns="0" bIns="0" anchor="ctr"/>
            <a:lstStyle/>
            <a:p>
              <a:pPr marL="342900" indent="-342900" algn="ctr">
                <a:lnSpc>
                  <a:spcPct val="90000"/>
                </a:lnSpc>
                <a:spcBef>
                  <a:spcPct val="20000"/>
                </a:spcBef>
              </a:pPr>
              <a:r>
                <a:rPr lang="en-US" altLang="zh-CN">
                  <a:solidFill>
                    <a:srgbClr val="CC0099"/>
                  </a:solidFill>
                  <a:latin typeface="楷体" pitchFamily="49" charset="-122"/>
                  <a:ea typeface="楷体" pitchFamily="49" charset="-122"/>
                </a:rPr>
                <a:t>X</a:t>
              </a:r>
              <a:endParaRPr lang="zh-CN" altLang="en-US">
                <a:solidFill>
                  <a:srgbClr val="CC0099"/>
                </a:solidFill>
                <a:latin typeface="楷体" pitchFamily="49" charset="-122"/>
                <a:ea typeface="楷体" pitchFamily="49" charset="-122"/>
              </a:endParaRPr>
            </a:p>
          </p:txBody>
        </p:sp>
        <p:sp>
          <p:nvSpPr>
            <p:cNvPr id="164872" name="矩形 7"/>
            <p:cNvSpPr>
              <a:spLocks noChangeArrowheads="1"/>
            </p:cNvSpPr>
            <p:nvPr/>
          </p:nvSpPr>
          <p:spPr bwMode="auto">
            <a:xfrm>
              <a:off x="6732240" y="2060848"/>
              <a:ext cx="648072" cy="432048"/>
            </a:xfrm>
            <a:prstGeom prst="rect">
              <a:avLst/>
            </a:prstGeom>
            <a:noFill/>
            <a:ln w="9525" algn="ctr">
              <a:noFill/>
              <a:round/>
              <a:headEnd/>
              <a:tailEnd type="triangle" w="med" len="med"/>
            </a:ln>
          </p:spPr>
          <p:txBody>
            <a:bodyPr wrap="none" lIns="0" tIns="0" rIns="0" bIns="0" anchor="ctr"/>
            <a:lstStyle/>
            <a:p>
              <a:pPr marL="342900" indent="-342900" algn="ctr">
                <a:lnSpc>
                  <a:spcPct val="90000"/>
                </a:lnSpc>
                <a:spcBef>
                  <a:spcPct val="20000"/>
                </a:spcBef>
              </a:pPr>
              <a:r>
                <a:rPr lang="en-US" altLang="zh-CN">
                  <a:solidFill>
                    <a:srgbClr val="CC0099"/>
                  </a:solidFill>
                  <a:latin typeface="楷体" pitchFamily="49" charset="-122"/>
                  <a:ea typeface="楷体" pitchFamily="49" charset="-122"/>
                </a:rPr>
                <a:t>Y</a:t>
              </a:r>
              <a:endParaRPr lang="zh-CN" altLang="en-US">
                <a:solidFill>
                  <a:srgbClr val="CC0099"/>
                </a:solidFill>
                <a:latin typeface="楷体" pitchFamily="49" charset="-122"/>
                <a:ea typeface="楷体" pitchFamily="49" charset="-122"/>
              </a:endParaRPr>
            </a:p>
          </p:txBody>
        </p:sp>
        <p:sp>
          <p:nvSpPr>
            <p:cNvPr id="164873" name="任意多边形 8"/>
            <p:cNvSpPr>
              <a:spLocks/>
            </p:cNvSpPr>
            <p:nvPr/>
          </p:nvSpPr>
          <p:spPr bwMode="auto">
            <a:xfrm>
              <a:off x="3439236" y="2429301"/>
              <a:ext cx="2279176" cy="545911"/>
            </a:xfrm>
            <a:custGeom>
              <a:avLst/>
              <a:gdLst>
                <a:gd name="T0" fmla="*/ 2279176 w 2279176"/>
                <a:gd name="T1" fmla="*/ 0 h 545911"/>
                <a:gd name="T2" fmla="*/ 1665027 w 2279176"/>
                <a:gd name="T3" fmla="*/ 313899 h 545911"/>
                <a:gd name="T4" fmla="*/ 0 w 2279176"/>
                <a:gd name="T5" fmla="*/ 545911 h 545911"/>
                <a:gd name="T6" fmla="*/ 0 60000 65536"/>
                <a:gd name="T7" fmla="*/ 0 60000 65536"/>
                <a:gd name="T8" fmla="*/ 0 60000 65536"/>
                <a:gd name="T9" fmla="*/ 0 w 2279176"/>
                <a:gd name="T10" fmla="*/ 0 h 545911"/>
                <a:gd name="T11" fmla="*/ 2279176 w 2279176"/>
                <a:gd name="T12" fmla="*/ 545911 h 545911"/>
              </a:gdLst>
              <a:ahLst/>
              <a:cxnLst>
                <a:cxn ang="T6">
                  <a:pos x="T0" y="T1"/>
                </a:cxn>
                <a:cxn ang="T7">
                  <a:pos x="T2" y="T3"/>
                </a:cxn>
                <a:cxn ang="T8">
                  <a:pos x="T4" y="T5"/>
                </a:cxn>
              </a:cxnLst>
              <a:rect l="T9" t="T10" r="T11" b="T12"/>
              <a:pathLst>
                <a:path w="2279176" h="545911">
                  <a:moveTo>
                    <a:pt x="2279176" y="0"/>
                  </a:moveTo>
                  <a:cubicBezTo>
                    <a:pt x="2162033" y="111457"/>
                    <a:pt x="2044890" y="222914"/>
                    <a:pt x="1665027" y="313899"/>
                  </a:cubicBezTo>
                  <a:cubicBezTo>
                    <a:pt x="1285164" y="404884"/>
                    <a:pt x="642582" y="475397"/>
                    <a:pt x="0" y="545911"/>
                  </a:cubicBezTo>
                </a:path>
              </a:pathLst>
            </a:custGeom>
            <a:noFill/>
            <a:ln w="12700" cap="flat" cmpd="sng" algn="ctr">
              <a:solidFill>
                <a:srgbClr val="CC0099"/>
              </a:solidFill>
              <a:prstDash val="solid"/>
              <a:round/>
              <a:headEnd type="none" w="med" len="med"/>
              <a:tailEnd type="triangle" w="med" len="med"/>
            </a:ln>
          </p:spPr>
          <p:txBody>
            <a:bodyPr wrap="none" lIns="0" tIns="0" rIns="0" bIns="0">
              <a:spAutoFit/>
            </a:bodyPr>
            <a:lstStyle/>
            <a:p>
              <a:endParaRPr lang="zh-CN" altLang="en-US"/>
            </a:p>
          </p:txBody>
        </p:sp>
        <p:cxnSp>
          <p:nvCxnSpPr>
            <p:cNvPr id="164874" name="直接箭头连接符 10"/>
            <p:cNvCxnSpPr>
              <a:cxnSpLocks noChangeShapeType="1"/>
            </p:cNvCxnSpPr>
            <p:nvPr/>
          </p:nvCxnSpPr>
          <p:spPr bwMode="auto">
            <a:xfrm flipH="1">
              <a:off x="6516216" y="2420888"/>
              <a:ext cx="432048" cy="432048"/>
            </a:xfrm>
            <a:prstGeom prst="straightConnector1">
              <a:avLst/>
            </a:prstGeom>
            <a:noFill/>
            <a:ln w="12700" algn="ctr">
              <a:solidFill>
                <a:srgbClr val="CC0099"/>
              </a:solidFill>
              <a:round/>
              <a:headEnd/>
              <a:tailEnd type="triangl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标题 1"/>
          <p:cNvSpPr>
            <a:spLocks noGrp="1"/>
          </p:cNvSpPr>
          <p:nvPr>
            <p:ph type="title"/>
          </p:nvPr>
        </p:nvSpPr>
        <p:spPr>
          <a:xfrm>
            <a:off x="684213" y="333375"/>
            <a:ext cx="7772400" cy="647700"/>
          </a:xfrm>
        </p:spPr>
        <p:txBody>
          <a:bodyPr/>
          <a:lstStyle/>
          <a:p>
            <a:r>
              <a:rPr lang="zh-CN" altLang="en-US" smtClean="0"/>
              <a:t>求范式的步骤</a:t>
            </a:r>
          </a:p>
        </p:txBody>
      </p:sp>
      <p:sp>
        <p:nvSpPr>
          <p:cNvPr id="3" name="内容占位符 2"/>
          <p:cNvSpPr>
            <a:spLocks noGrp="1"/>
          </p:cNvSpPr>
          <p:nvPr>
            <p:ph idx="1"/>
          </p:nvPr>
        </p:nvSpPr>
        <p:spPr>
          <a:xfrm>
            <a:off x="468313" y="1341438"/>
            <a:ext cx="8207375" cy="5111750"/>
          </a:xfrm>
        </p:spPr>
        <p:txBody>
          <a:bodyPr/>
          <a:lstStyle/>
          <a:p>
            <a:r>
              <a:rPr lang="zh-CN" altLang="en-US" smtClean="0"/>
              <a:t>求一个命题公式的析取或合取范式的步骤：</a:t>
            </a:r>
            <a:endParaRPr lang="en-US" altLang="zh-CN" smtClean="0"/>
          </a:p>
          <a:p>
            <a:pPr marL="914400" lvl="1" indent="-457200">
              <a:buSzTx/>
              <a:buFont typeface="宋体" charset="-122"/>
              <a:buAutoNum type="circleNumDbPlain"/>
            </a:pPr>
            <a:r>
              <a:rPr lang="zh-CN" altLang="en-US" smtClean="0"/>
              <a:t>化归：将命题公式中的联结词</a:t>
            </a:r>
            <a:r>
              <a:rPr lang="zh-CN" altLang="en-US" b="1" smtClean="0"/>
              <a:t>化归</a:t>
            </a:r>
            <a:r>
              <a:rPr lang="zh-CN" altLang="en-US" smtClean="0"/>
              <a:t>为只有</a:t>
            </a:r>
            <a:r>
              <a:rPr lang="zh-CN" altLang="en-US" smtClean="0">
                <a:sym typeface="Symbol" pitchFamily="18" charset="2"/>
              </a:rPr>
              <a:t>，</a:t>
            </a:r>
            <a:r>
              <a:rPr lang="en-US" altLang="zh-CN" smtClean="0">
                <a:sym typeface="Symbol" pitchFamily="18" charset="2"/>
              </a:rPr>
              <a:t>∧</a:t>
            </a:r>
            <a:r>
              <a:rPr lang="zh-CN" altLang="en-US" smtClean="0">
                <a:solidFill>
                  <a:srgbClr val="0033CC"/>
                </a:solidFill>
              </a:rPr>
              <a:t>，</a:t>
            </a:r>
            <a:r>
              <a:rPr lang="en-US" altLang="zh-CN" smtClean="0">
                <a:sym typeface="Symbol" pitchFamily="18" charset="2"/>
              </a:rPr>
              <a:t>∨</a:t>
            </a:r>
          </a:p>
          <a:p>
            <a:pPr marL="914400" lvl="1" indent="-457200">
              <a:buSzTx/>
              <a:buFont typeface="宋体" charset="-122"/>
              <a:buAutoNum type="circleNumDbPlain"/>
            </a:pPr>
            <a:r>
              <a:rPr lang="zh-CN" altLang="en-US" smtClean="0"/>
              <a:t>移非：用</a:t>
            </a:r>
            <a:r>
              <a:rPr lang="zh-CN" altLang="en-US" b="1" smtClean="0"/>
              <a:t>德</a:t>
            </a:r>
            <a:r>
              <a:rPr lang="en-US" altLang="zh-CN" b="1" smtClean="0">
                <a:latin typeface="华文新魏" pitchFamily="2" charset="-122"/>
                <a:ea typeface="华文新魏" pitchFamily="2" charset="-122"/>
                <a:sym typeface="Symbol" pitchFamily="18" charset="2"/>
              </a:rPr>
              <a:t>·</a:t>
            </a:r>
            <a:r>
              <a:rPr lang="zh-CN" altLang="en-US" b="1" smtClean="0"/>
              <a:t>摩根律</a:t>
            </a:r>
            <a:r>
              <a:rPr lang="zh-CN" altLang="en-US" smtClean="0"/>
              <a:t>，将求非符号移到命题变元（原子）的前面。</a:t>
            </a:r>
            <a:endParaRPr lang="en-US" altLang="zh-CN" smtClean="0"/>
          </a:p>
          <a:p>
            <a:pPr marL="914400" lvl="1" indent="-457200">
              <a:buSzTx/>
              <a:buFont typeface="宋体" charset="-122"/>
              <a:buAutoNum type="circleNumDbPlain"/>
            </a:pPr>
            <a:r>
              <a:rPr lang="zh-CN" altLang="en-US" smtClean="0"/>
              <a:t>归约：利用</a:t>
            </a:r>
            <a:r>
              <a:rPr lang="zh-CN" altLang="en-US" b="1" smtClean="0"/>
              <a:t>分配律</a:t>
            </a:r>
            <a:r>
              <a:rPr lang="zh-CN" altLang="en-US" smtClean="0"/>
              <a:t>将之化为析取或合取范式。</a:t>
            </a:r>
            <a:endParaRPr lang="en-US" altLang="zh-CN" smtClean="0"/>
          </a:p>
          <a:p>
            <a:r>
              <a:rPr lang="zh-CN" altLang="en-US" smtClean="0">
                <a:solidFill>
                  <a:srgbClr val="FF0000"/>
                </a:solidFill>
              </a:rPr>
              <a:t>习题：</a:t>
            </a:r>
            <a:r>
              <a:rPr lang="zh-CN" altLang="en-US" smtClean="0">
                <a:solidFill>
                  <a:srgbClr val="0033CC"/>
                </a:solidFill>
              </a:rPr>
              <a:t>求出下列命题公式的析取范式和合取范式</a:t>
            </a:r>
            <a:endParaRPr lang="en-US" altLang="zh-CN" smtClean="0">
              <a:solidFill>
                <a:srgbClr val="0033CC"/>
              </a:solidFill>
            </a:endParaRPr>
          </a:p>
          <a:p>
            <a:pPr marL="914400" lvl="1" indent="-457200">
              <a:buFont typeface="Wingdings" pitchFamily="2" charset="2"/>
              <a:buNone/>
            </a:pPr>
            <a:r>
              <a:rPr lang="en-US" altLang="zh-CN" smtClean="0"/>
              <a:t>1</a:t>
            </a:r>
            <a:r>
              <a:rPr lang="zh-CN" altLang="en-US" smtClean="0"/>
              <a:t>、</a:t>
            </a:r>
            <a:r>
              <a:rPr lang="en-US" altLang="zh-CN" smtClean="0"/>
              <a:t>((p</a:t>
            </a:r>
            <a:r>
              <a:rPr lang="en-US" altLang="zh-CN" smtClean="0">
                <a:sym typeface="Symbol" pitchFamily="18" charset="2"/>
              </a:rPr>
              <a:t></a:t>
            </a:r>
            <a:r>
              <a:rPr lang="en-US" altLang="zh-CN" smtClean="0"/>
              <a:t>q)</a:t>
            </a:r>
            <a:r>
              <a:rPr lang="en-US" altLang="zh-CN" smtClean="0">
                <a:sym typeface="Symbol" pitchFamily="18" charset="2"/>
              </a:rPr>
              <a:t></a:t>
            </a:r>
            <a:r>
              <a:rPr lang="en-US" altLang="zh-CN" smtClean="0"/>
              <a:t>r)</a:t>
            </a:r>
            <a:r>
              <a:rPr lang="en-US" altLang="zh-CN" smtClean="0">
                <a:sym typeface="Symbol" pitchFamily="18" charset="2"/>
              </a:rPr>
              <a:t></a:t>
            </a:r>
            <a:r>
              <a:rPr lang="en-US" altLang="zh-CN" smtClean="0"/>
              <a:t>p</a:t>
            </a:r>
          </a:p>
          <a:p>
            <a:pPr marL="914400" lvl="1" indent="-457200">
              <a:buFont typeface="Wingdings" pitchFamily="2" charset="2"/>
              <a:buNone/>
            </a:pPr>
            <a:r>
              <a:rPr lang="en-US" altLang="zh-CN" smtClean="0"/>
              <a:t>2</a:t>
            </a:r>
            <a:r>
              <a:rPr lang="zh-CN" altLang="en-US" smtClean="0"/>
              <a:t>、</a:t>
            </a:r>
            <a:r>
              <a:rPr lang="zh-CN" altLang="en-US" smtClean="0">
                <a:sym typeface="Symbol" pitchFamily="18" charset="2"/>
              </a:rPr>
              <a:t></a:t>
            </a:r>
            <a:r>
              <a:rPr lang="en-US" altLang="zh-CN" smtClean="0">
                <a:sym typeface="Symbol" pitchFamily="18" charset="2"/>
              </a:rPr>
              <a:t>(</a:t>
            </a:r>
            <a:r>
              <a:rPr lang="en-US" altLang="zh-CN" smtClean="0"/>
              <a:t>p</a:t>
            </a:r>
            <a:r>
              <a:rPr lang="en-US" altLang="zh-CN" smtClean="0">
                <a:sym typeface="Symbol" pitchFamily="18" charset="2"/>
              </a:rPr>
              <a:t></a:t>
            </a:r>
            <a:r>
              <a:rPr lang="en-US" altLang="zh-CN" smtClean="0"/>
              <a:t>q)</a:t>
            </a:r>
            <a:r>
              <a:rPr lang="en-US" altLang="zh-CN" smtClean="0">
                <a:sym typeface="Symbol" pitchFamily="18" charset="2"/>
              </a:rPr>
              <a:t></a:t>
            </a:r>
            <a:r>
              <a:rPr lang="en-US" altLang="zh-CN" smtClean="0"/>
              <a:t>(p</a:t>
            </a:r>
            <a:r>
              <a:rPr lang="en-US" altLang="zh-CN" smtClean="0">
                <a:sym typeface="Symbol" pitchFamily="18" charset="2"/>
              </a:rPr>
              <a:t></a:t>
            </a:r>
            <a:r>
              <a:rPr lang="en-US" altLang="zh-CN" smtClean="0"/>
              <a:t>q)</a:t>
            </a:r>
          </a:p>
          <a:p>
            <a:r>
              <a:rPr lang="zh-CN" altLang="en-US" smtClean="0"/>
              <a:t>注：</a:t>
            </a:r>
            <a:endParaRPr lang="en-US" altLang="zh-CN" smtClean="0"/>
          </a:p>
          <a:p>
            <a:pPr marL="914400" lvl="1" indent="-457200"/>
            <a:r>
              <a:rPr lang="zh-CN" altLang="en-US" smtClean="0"/>
              <a:t>一个命题公式的析取或合取范式</a:t>
            </a:r>
            <a:r>
              <a:rPr lang="zh-CN" altLang="en-US" smtClean="0">
                <a:solidFill>
                  <a:srgbClr val="FF0000"/>
                </a:solidFill>
              </a:rPr>
              <a:t>并不是唯一的</a:t>
            </a:r>
            <a:r>
              <a:rPr lang="zh-CN" altLang="en-US" smtClean="0"/>
              <a:t>。</a:t>
            </a:r>
          </a:p>
        </p:txBody>
      </p:sp>
      <p:sp>
        <p:nvSpPr>
          <p:cNvPr id="5" name="灯片编号占位符 4"/>
          <p:cNvSpPr>
            <a:spLocks noGrp="1"/>
          </p:cNvSpPr>
          <p:nvPr>
            <p:ph type="sldNum" sz="quarter" idx="12"/>
          </p:nvPr>
        </p:nvSpPr>
        <p:spPr/>
        <p:txBody>
          <a:bodyPr/>
          <a:lstStyle/>
          <a:p>
            <a:pPr>
              <a:defRPr/>
            </a:pPr>
            <a:fld id="{07B3C5F7-CF62-4D68-BD41-28C46466015F}" type="slidenum">
              <a:rPr lang="en-US" altLang="zh-CN"/>
              <a:pPr>
                <a:defRPr/>
              </a:pPr>
              <a:t>68</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标题 1"/>
          <p:cNvSpPr>
            <a:spLocks noGrp="1"/>
          </p:cNvSpPr>
          <p:nvPr>
            <p:ph type="title"/>
          </p:nvPr>
        </p:nvSpPr>
        <p:spPr>
          <a:xfrm>
            <a:off x="684213" y="333375"/>
            <a:ext cx="7772400" cy="647700"/>
          </a:xfrm>
        </p:spPr>
        <p:txBody>
          <a:bodyPr/>
          <a:lstStyle/>
          <a:p>
            <a:r>
              <a:rPr lang="en-US" altLang="zh-CN" smtClean="0"/>
              <a:t>1.3.2</a:t>
            </a:r>
            <a:r>
              <a:rPr lang="zh-CN" altLang="en-US" smtClean="0"/>
              <a:t>、主析取范式与主合取范式</a:t>
            </a:r>
            <a:endParaRPr lang="en-US" altLang="zh-CN" smtClean="0"/>
          </a:p>
        </p:txBody>
      </p:sp>
      <p:sp>
        <p:nvSpPr>
          <p:cNvPr id="166914" name="内容占位符 2"/>
          <p:cNvSpPr>
            <a:spLocks noGrp="1"/>
          </p:cNvSpPr>
          <p:nvPr>
            <p:ph idx="1"/>
          </p:nvPr>
        </p:nvSpPr>
        <p:spPr>
          <a:xfrm>
            <a:off x="468313" y="1341438"/>
            <a:ext cx="8675687" cy="5040312"/>
          </a:xfrm>
        </p:spPr>
        <p:txBody>
          <a:bodyPr/>
          <a:lstStyle/>
          <a:p>
            <a:r>
              <a:rPr lang="zh-CN" altLang="en-US" smtClean="0">
                <a:solidFill>
                  <a:srgbClr val="FF0000"/>
                </a:solidFill>
              </a:rPr>
              <a:t>定义</a:t>
            </a:r>
            <a:r>
              <a:rPr lang="en-US" altLang="zh-CN" smtClean="0">
                <a:solidFill>
                  <a:srgbClr val="FF0000"/>
                </a:solidFill>
              </a:rPr>
              <a:t>1.3-4</a:t>
            </a:r>
            <a:r>
              <a:rPr lang="zh-CN" altLang="en-US" smtClean="0"/>
              <a:t>：</a:t>
            </a:r>
            <a:endParaRPr lang="en-US" altLang="zh-CN" smtClean="0"/>
          </a:p>
          <a:p>
            <a:pPr lvl="1"/>
            <a:r>
              <a:rPr lang="en-US" altLang="zh-CN" smtClean="0"/>
              <a:t>n</a:t>
            </a:r>
            <a:r>
              <a:rPr lang="zh-CN" altLang="en-US" smtClean="0"/>
              <a:t>个命题变元的合取式，称为</a:t>
            </a:r>
            <a:r>
              <a:rPr lang="zh-CN" altLang="en-US" b="1" smtClean="0">
                <a:solidFill>
                  <a:srgbClr val="FF0000"/>
                </a:solidFill>
              </a:rPr>
              <a:t>极小项</a:t>
            </a:r>
            <a:r>
              <a:rPr lang="zh-CN" altLang="en-US" smtClean="0"/>
              <a:t>，即每个命题变元或其否定不能同时出现，但是，二者必须出现且仅</a:t>
            </a:r>
            <a:r>
              <a:rPr lang="zh-CN" altLang="en-US" smtClean="0">
                <a:solidFill>
                  <a:schemeClr val="bg1"/>
                </a:solidFill>
              </a:rPr>
              <a:t>出现一个</a:t>
            </a:r>
            <a:r>
              <a:rPr lang="zh-CN" altLang="en-US" smtClean="0"/>
              <a:t>。</a:t>
            </a:r>
            <a:endParaRPr lang="en-US" altLang="zh-CN" smtClean="0"/>
          </a:p>
          <a:p>
            <a:r>
              <a:rPr lang="zh-CN" altLang="en-US" smtClean="0">
                <a:solidFill>
                  <a:srgbClr val="FF0000"/>
                </a:solidFill>
              </a:rPr>
              <a:t>例：</a:t>
            </a:r>
            <a:endParaRPr lang="en-US" altLang="zh-CN" smtClean="0">
              <a:solidFill>
                <a:srgbClr val="FF0000"/>
              </a:solidFill>
            </a:endParaRPr>
          </a:p>
          <a:p>
            <a:pPr lvl="1"/>
            <a:r>
              <a:rPr lang="zh-CN" altLang="en-US" b="1" u="sng" smtClean="0"/>
              <a:t>两个命题</a:t>
            </a:r>
            <a:r>
              <a:rPr lang="en-US" altLang="zh-CN" b="1" u="sng" smtClean="0"/>
              <a:t>P</a:t>
            </a:r>
            <a:r>
              <a:rPr lang="zh-CN" altLang="en-US" b="1" u="sng" smtClean="0"/>
              <a:t>和</a:t>
            </a:r>
            <a:r>
              <a:rPr lang="en-US" altLang="zh-CN" b="1" u="sng" smtClean="0"/>
              <a:t>Q</a:t>
            </a:r>
            <a:r>
              <a:rPr lang="zh-CN" altLang="en-US" b="1" u="sng" smtClean="0"/>
              <a:t>，其极小项有：</a:t>
            </a:r>
            <a:r>
              <a:rPr lang="en-US" altLang="zh-CN" b="1" u="sng" smtClean="0"/>
              <a:t>P</a:t>
            </a:r>
            <a:r>
              <a:rPr lang="en-US" altLang="zh-CN" b="1" u="sng" smtClean="0">
                <a:sym typeface="Symbol" pitchFamily="18" charset="2"/>
              </a:rPr>
              <a:t>∧</a:t>
            </a:r>
            <a:r>
              <a:rPr lang="en-US" altLang="zh-CN" b="1" u="sng" smtClean="0"/>
              <a:t>Q</a:t>
            </a:r>
            <a:r>
              <a:rPr lang="zh-CN" altLang="en-US" b="1" u="sng" smtClean="0"/>
              <a:t>，</a:t>
            </a:r>
            <a:r>
              <a:rPr lang="zh-CN" altLang="en-US" b="1" u="sng" smtClean="0">
                <a:sym typeface="Symbol" pitchFamily="18" charset="2"/>
              </a:rPr>
              <a:t></a:t>
            </a:r>
            <a:r>
              <a:rPr lang="en-US" altLang="zh-CN" b="1" u="sng" smtClean="0"/>
              <a:t>P</a:t>
            </a:r>
            <a:r>
              <a:rPr lang="en-US" altLang="zh-CN" b="1" u="sng" smtClean="0">
                <a:sym typeface="Symbol" pitchFamily="18" charset="2"/>
              </a:rPr>
              <a:t>∧</a:t>
            </a:r>
            <a:r>
              <a:rPr lang="en-US" altLang="zh-CN" b="1" u="sng" smtClean="0"/>
              <a:t>Q</a:t>
            </a:r>
            <a:r>
              <a:rPr lang="zh-CN" altLang="en-US" b="1" u="sng" smtClean="0"/>
              <a:t>，</a:t>
            </a:r>
            <a:r>
              <a:rPr lang="en-US" altLang="zh-CN" b="1" u="sng" smtClean="0"/>
              <a:t>P</a:t>
            </a:r>
            <a:r>
              <a:rPr lang="en-US" altLang="zh-CN" b="1" u="sng" smtClean="0">
                <a:sym typeface="Symbol" pitchFamily="18" charset="2"/>
              </a:rPr>
              <a:t>∧</a:t>
            </a:r>
            <a:r>
              <a:rPr lang="zh-CN" altLang="en-US" b="1" u="sng" smtClean="0">
                <a:sym typeface="Symbol" pitchFamily="18" charset="2"/>
              </a:rPr>
              <a:t></a:t>
            </a:r>
            <a:r>
              <a:rPr lang="en-US" altLang="zh-CN" b="1" u="sng" smtClean="0"/>
              <a:t>Q</a:t>
            </a:r>
            <a:r>
              <a:rPr lang="zh-CN" altLang="en-US" b="1" u="sng" smtClean="0"/>
              <a:t>，</a:t>
            </a:r>
            <a:r>
              <a:rPr lang="zh-CN" altLang="en-US" b="1" u="sng" smtClean="0">
                <a:sym typeface="Symbol" pitchFamily="18" charset="2"/>
              </a:rPr>
              <a:t></a:t>
            </a:r>
            <a:r>
              <a:rPr lang="en-US" altLang="zh-CN" b="1" u="sng" smtClean="0"/>
              <a:t>P</a:t>
            </a:r>
            <a:r>
              <a:rPr lang="en-US" altLang="zh-CN" b="1" u="sng" smtClean="0">
                <a:sym typeface="Symbol" pitchFamily="18" charset="2"/>
              </a:rPr>
              <a:t>∧</a:t>
            </a:r>
            <a:r>
              <a:rPr lang="zh-CN" altLang="en-US" b="1" u="sng" smtClean="0">
                <a:sym typeface="Symbol" pitchFamily="18" charset="2"/>
              </a:rPr>
              <a:t></a:t>
            </a:r>
            <a:r>
              <a:rPr lang="en-US" altLang="zh-CN" b="1" u="sng" smtClean="0">
                <a:sym typeface="Symbol" pitchFamily="18" charset="2"/>
              </a:rPr>
              <a:t>Q</a:t>
            </a:r>
            <a:endParaRPr lang="en-US" altLang="zh-CN" b="1" u="sng" smtClean="0"/>
          </a:p>
          <a:p>
            <a:r>
              <a:rPr lang="zh-CN" altLang="en-US" smtClean="0"/>
              <a:t>注：</a:t>
            </a:r>
            <a:endParaRPr lang="en-US" altLang="zh-CN" smtClean="0"/>
          </a:p>
          <a:p>
            <a:pPr lvl="1">
              <a:buSzTx/>
              <a:buFont typeface="宋体" charset="-122"/>
              <a:buAutoNum type="circleNumDbPlain"/>
            </a:pPr>
            <a:r>
              <a:rPr lang="en-US" altLang="zh-CN" smtClean="0"/>
              <a:t>n</a:t>
            </a:r>
            <a:r>
              <a:rPr lang="zh-CN" altLang="en-US" smtClean="0"/>
              <a:t>个命题变元构成的极小项有</a:t>
            </a:r>
            <a:r>
              <a:rPr lang="en-US" altLang="zh-CN" u="sng" smtClean="0">
                <a:solidFill>
                  <a:srgbClr val="FF0000"/>
                </a:solidFill>
              </a:rPr>
              <a:t>2</a:t>
            </a:r>
            <a:r>
              <a:rPr lang="en-US" altLang="zh-CN" u="sng" baseline="30000" smtClean="0">
                <a:solidFill>
                  <a:srgbClr val="FF0000"/>
                </a:solidFill>
              </a:rPr>
              <a:t>n</a:t>
            </a:r>
            <a:r>
              <a:rPr lang="zh-CN" altLang="en-US" smtClean="0"/>
              <a:t>个</a:t>
            </a:r>
            <a:endParaRPr lang="en-US" altLang="zh-CN" smtClean="0"/>
          </a:p>
          <a:p>
            <a:pPr lvl="1">
              <a:buSzTx/>
              <a:buFont typeface="宋体" charset="-122"/>
              <a:buAutoNum type="circleNumDbPlain"/>
            </a:pPr>
            <a:r>
              <a:rPr lang="zh-CN" altLang="en-US" smtClean="0"/>
              <a:t>极小项的编码：</a:t>
            </a:r>
            <a:r>
              <a:rPr lang="zh-CN" altLang="en-US" smtClean="0">
                <a:solidFill>
                  <a:srgbClr val="FF0000"/>
                </a:solidFill>
              </a:rPr>
              <a:t>命题变元</a:t>
            </a:r>
            <a:r>
              <a:rPr lang="en-US" altLang="zh-CN" smtClean="0">
                <a:solidFill>
                  <a:srgbClr val="FF0000"/>
                </a:solidFill>
              </a:rPr>
              <a:t>=1</a:t>
            </a:r>
            <a:r>
              <a:rPr lang="zh-CN" altLang="en-US" smtClean="0">
                <a:solidFill>
                  <a:srgbClr val="FF0000"/>
                </a:solidFill>
              </a:rPr>
              <a:t>，其否定</a:t>
            </a:r>
            <a:r>
              <a:rPr lang="en-US" altLang="zh-CN" smtClean="0">
                <a:solidFill>
                  <a:srgbClr val="FF0000"/>
                </a:solidFill>
              </a:rPr>
              <a:t>=0</a:t>
            </a:r>
          </a:p>
          <a:p>
            <a:pPr marL="1082675" lvl="2" indent="-377825">
              <a:buSzPct val="60000"/>
              <a:buFont typeface="Wingdings" pitchFamily="2" charset="2"/>
              <a:buChar char="Ø"/>
            </a:pPr>
            <a:r>
              <a:rPr lang="en-US" altLang="zh-CN" smtClean="0"/>
              <a:t>P</a:t>
            </a:r>
            <a:r>
              <a:rPr lang="en-US" altLang="zh-CN" smtClean="0">
                <a:sym typeface="Symbol" pitchFamily="18" charset="2"/>
              </a:rPr>
              <a:t>∧</a:t>
            </a:r>
            <a:r>
              <a:rPr lang="en-US" altLang="zh-CN" smtClean="0"/>
              <a:t>Q</a:t>
            </a:r>
            <a:r>
              <a:rPr lang="zh-CN" altLang="en-US" smtClean="0"/>
              <a:t>是</a:t>
            </a:r>
            <a:r>
              <a:rPr lang="en-US" altLang="zh-CN" smtClean="0"/>
              <a:t>11</a:t>
            </a:r>
            <a:r>
              <a:rPr lang="zh-CN" altLang="en-US" smtClean="0"/>
              <a:t>；</a:t>
            </a:r>
            <a:r>
              <a:rPr lang="zh-CN" altLang="en-US" smtClean="0">
                <a:sym typeface="Symbol" pitchFamily="18" charset="2"/>
              </a:rPr>
              <a:t></a:t>
            </a:r>
            <a:r>
              <a:rPr lang="en-US" altLang="zh-CN" smtClean="0"/>
              <a:t>P</a:t>
            </a:r>
            <a:r>
              <a:rPr lang="en-US" altLang="zh-CN" smtClean="0">
                <a:sym typeface="Symbol" pitchFamily="18" charset="2"/>
              </a:rPr>
              <a:t>∧</a:t>
            </a:r>
            <a:r>
              <a:rPr lang="en-US" altLang="zh-CN" smtClean="0"/>
              <a:t>Q</a:t>
            </a:r>
            <a:r>
              <a:rPr lang="zh-CN" altLang="en-US" smtClean="0"/>
              <a:t>是</a:t>
            </a:r>
            <a:r>
              <a:rPr lang="en-US" altLang="zh-CN" smtClean="0"/>
              <a:t>01</a:t>
            </a:r>
            <a:r>
              <a:rPr lang="zh-CN" altLang="en-US" smtClean="0"/>
              <a:t>；</a:t>
            </a:r>
            <a:r>
              <a:rPr lang="en-US" altLang="zh-CN" smtClean="0"/>
              <a:t>P</a:t>
            </a:r>
            <a:r>
              <a:rPr lang="en-US" altLang="zh-CN" smtClean="0">
                <a:sym typeface="Symbol" pitchFamily="18" charset="2"/>
              </a:rPr>
              <a:t>∧</a:t>
            </a:r>
            <a:r>
              <a:rPr lang="zh-CN" altLang="en-US" smtClean="0">
                <a:sym typeface="Symbol" pitchFamily="18" charset="2"/>
              </a:rPr>
              <a:t></a:t>
            </a:r>
            <a:r>
              <a:rPr lang="en-US" altLang="zh-CN" smtClean="0"/>
              <a:t>Q</a:t>
            </a:r>
            <a:r>
              <a:rPr lang="zh-CN" altLang="en-US" smtClean="0"/>
              <a:t>是</a:t>
            </a:r>
            <a:r>
              <a:rPr lang="en-US" altLang="zh-CN" smtClean="0"/>
              <a:t>10</a:t>
            </a:r>
            <a:r>
              <a:rPr lang="zh-CN" altLang="en-US" smtClean="0"/>
              <a:t>；</a:t>
            </a:r>
            <a:endParaRPr lang="zh-CN" altLang="en-US" smtClean="0">
              <a:solidFill>
                <a:srgbClr val="FF0000"/>
              </a:solidFill>
            </a:endParaRPr>
          </a:p>
        </p:txBody>
      </p:sp>
      <p:sp>
        <p:nvSpPr>
          <p:cNvPr id="5" name="灯片编号占位符 4"/>
          <p:cNvSpPr>
            <a:spLocks noGrp="1"/>
          </p:cNvSpPr>
          <p:nvPr>
            <p:ph type="sldNum" sz="quarter" idx="12"/>
          </p:nvPr>
        </p:nvSpPr>
        <p:spPr/>
        <p:txBody>
          <a:bodyPr/>
          <a:lstStyle/>
          <a:p>
            <a:pPr>
              <a:defRPr/>
            </a:pPr>
            <a:fld id="{E4A3E1C6-D801-4603-8A1A-1C204595C5E6}" type="slidenum">
              <a:rPr lang="en-US" altLang="zh-CN"/>
              <a:pPr>
                <a:defRPr/>
              </a:pPr>
              <a:t>69</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6914">
                                            <p:txEl>
                                              <p:pRg st="0" end="0"/>
                                            </p:txEl>
                                          </p:spTgt>
                                        </p:tgtEl>
                                        <p:attrNameLst>
                                          <p:attrName>style.visibility</p:attrName>
                                        </p:attrNameLst>
                                      </p:cBhvr>
                                      <p:to>
                                        <p:strVal val="visible"/>
                                      </p:to>
                                    </p:set>
                                    <p:anim calcmode="lin" valueType="num">
                                      <p:cBhvr additive="base">
                                        <p:cTn id="7" dur="500" fill="hold"/>
                                        <p:tgtEl>
                                          <p:spTgt spid="1669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691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6914">
                                            <p:txEl>
                                              <p:pRg st="1" end="1"/>
                                            </p:txEl>
                                          </p:spTgt>
                                        </p:tgtEl>
                                        <p:attrNameLst>
                                          <p:attrName>style.visibility</p:attrName>
                                        </p:attrNameLst>
                                      </p:cBhvr>
                                      <p:to>
                                        <p:strVal val="visible"/>
                                      </p:to>
                                    </p:set>
                                    <p:anim calcmode="lin" valueType="num">
                                      <p:cBhvr additive="base">
                                        <p:cTn id="11" dur="500" fill="hold"/>
                                        <p:tgtEl>
                                          <p:spTgt spid="16691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669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66914">
                                            <p:txEl>
                                              <p:pRg st="2" end="2"/>
                                            </p:txEl>
                                          </p:spTgt>
                                        </p:tgtEl>
                                        <p:attrNameLst>
                                          <p:attrName>style.visibility</p:attrName>
                                        </p:attrNameLst>
                                      </p:cBhvr>
                                      <p:to>
                                        <p:strVal val="visible"/>
                                      </p:to>
                                    </p:set>
                                    <p:anim calcmode="lin" valueType="num">
                                      <p:cBhvr additive="base">
                                        <p:cTn id="17" dur="500" fill="hold"/>
                                        <p:tgtEl>
                                          <p:spTgt spid="16691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66914">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66914">
                                            <p:txEl>
                                              <p:pRg st="3" end="3"/>
                                            </p:txEl>
                                          </p:spTgt>
                                        </p:tgtEl>
                                        <p:attrNameLst>
                                          <p:attrName>style.visibility</p:attrName>
                                        </p:attrNameLst>
                                      </p:cBhvr>
                                      <p:to>
                                        <p:strVal val="visible"/>
                                      </p:to>
                                    </p:set>
                                    <p:anim calcmode="lin" valueType="num">
                                      <p:cBhvr additive="base">
                                        <p:cTn id="21" dur="500" fill="hold"/>
                                        <p:tgtEl>
                                          <p:spTgt spid="166914">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6691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66914">
                                            <p:txEl>
                                              <p:pRg st="4" end="4"/>
                                            </p:txEl>
                                          </p:spTgt>
                                        </p:tgtEl>
                                        <p:attrNameLst>
                                          <p:attrName>style.visibility</p:attrName>
                                        </p:attrNameLst>
                                      </p:cBhvr>
                                      <p:to>
                                        <p:strVal val="visible"/>
                                      </p:to>
                                    </p:set>
                                    <p:anim calcmode="lin" valueType="num">
                                      <p:cBhvr additive="base">
                                        <p:cTn id="27" dur="500" fill="hold"/>
                                        <p:tgtEl>
                                          <p:spTgt spid="166914">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66914">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66914">
                                            <p:txEl>
                                              <p:pRg st="5" end="5"/>
                                            </p:txEl>
                                          </p:spTgt>
                                        </p:tgtEl>
                                        <p:attrNameLst>
                                          <p:attrName>style.visibility</p:attrName>
                                        </p:attrNameLst>
                                      </p:cBhvr>
                                      <p:to>
                                        <p:strVal val="visible"/>
                                      </p:to>
                                    </p:set>
                                    <p:anim calcmode="lin" valueType="num">
                                      <p:cBhvr additive="base">
                                        <p:cTn id="31" dur="500" fill="hold"/>
                                        <p:tgtEl>
                                          <p:spTgt spid="16691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6691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66914">
                                            <p:txEl>
                                              <p:pRg st="6" end="6"/>
                                            </p:txEl>
                                          </p:spTgt>
                                        </p:tgtEl>
                                        <p:attrNameLst>
                                          <p:attrName>style.visibility</p:attrName>
                                        </p:attrNameLst>
                                      </p:cBhvr>
                                      <p:to>
                                        <p:strVal val="visible"/>
                                      </p:to>
                                    </p:set>
                                    <p:anim calcmode="lin" valueType="num">
                                      <p:cBhvr additive="base">
                                        <p:cTn id="37" dur="500" fill="hold"/>
                                        <p:tgtEl>
                                          <p:spTgt spid="16691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66914">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66914">
                                            <p:txEl>
                                              <p:pRg st="7" end="7"/>
                                            </p:txEl>
                                          </p:spTgt>
                                        </p:tgtEl>
                                        <p:attrNameLst>
                                          <p:attrName>style.visibility</p:attrName>
                                        </p:attrNameLst>
                                      </p:cBhvr>
                                      <p:to>
                                        <p:strVal val="visible"/>
                                      </p:to>
                                    </p:set>
                                    <p:anim calcmode="lin" valueType="num">
                                      <p:cBhvr additive="base">
                                        <p:cTn id="41" dur="500" fill="hold"/>
                                        <p:tgtEl>
                                          <p:spTgt spid="166914">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6691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p:cNvSpPr>
            <a:spLocks noGrp="1"/>
          </p:cNvSpPr>
          <p:nvPr>
            <p:ph type="title"/>
          </p:nvPr>
        </p:nvSpPr>
        <p:spPr>
          <a:xfrm>
            <a:off x="684213" y="333375"/>
            <a:ext cx="7772400" cy="647700"/>
          </a:xfrm>
        </p:spPr>
        <p:txBody>
          <a:bodyPr/>
          <a:lstStyle/>
          <a:p>
            <a:r>
              <a:rPr lang="zh-CN" altLang="en-US" smtClean="0"/>
              <a:t>真值指派</a:t>
            </a:r>
          </a:p>
        </p:txBody>
      </p:sp>
      <p:sp>
        <p:nvSpPr>
          <p:cNvPr id="34818" name="内容占位符 2"/>
          <p:cNvSpPr>
            <a:spLocks noGrp="1"/>
          </p:cNvSpPr>
          <p:nvPr>
            <p:ph idx="1"/>
          </p:nvPr>
        </p:nvSpPr>
        <p:spPr>
          <a:xfrm>
            <a:off x="468313" y="1412875"/>
            <a:ext cx="8207375" cy="4683125"/>
          </a:xfrm>
        </p:spPr>
        <p:txBody>
          <a:bodyPr/>
          <a:lstStyle/>
          <a:p>
            <a:pPr>
              <a:spcBef>
                <a:spcPct val="0"/>
              </a:spcBef>
            </a:pPr>
            <a:r>
              <a:rPr lang="zh-CN" altLang="en-US" smtClean="0">
                <a:solidFill>
                  <a:srgbClr val="FF0000"/>
                </a:solidFill>
              </a:rPr>
              <a:t>注意：</a:t>
            </a:r>
            <a:endParaRPr lang="en-US" altLang="zh-CN" smtClean="0">
              <a:solidFill>
                <a:srgbClr val="FF0000"/>
              </a:solidFill>
            </a:endParaRPr>
          </a:p>
          <a:p>
            <a:pPr lvl="1">
              <a:spcBef>
                <a:spcPct val="0"/>
              </a:spcBef>
            </a:pPr>
            <a:r>
              <a:rPr lang="zh-CN" altLang="en-US" smtClean="0"/>
              <a:t>命题常量具有确定的真值（一般用</a:t>
            </a:r>
            <a:r>
              <a:rPr lang="en-US" altLang="zh-CN" smtClean="0"/>
              <a:t>T</a:t>
            </a:r>
            <a:r>
              <a:rPr lang="zh-CN" altLang="en-US" smtClean="0"/>
              <a:t>，</a:t>
            </a:r>
            <a:r>
              <a:rPr lang="en-US" altLang="zh-CN" smtClean="0"/>
              <a:t>F</a:t>
            </a:r>
            <a:r>
              <a:rPr lang="zh-CN" altLang="en-US" smtClean="0"/>
              <a:t>表示命题常量）；</a:t>
            </a:r>
            <a:endParaRPr lang="en-US" altLang="zh-CN" smtClean="0"/>
          </a:p>
          <a:p>
            <a:pPr lvl="1">
              <a:spcBef>
                <a:spcPct val="0"/>
              </a:spcBef>
            </a:pPr>
            <a:r>
              <a:rPr lang="zh-CN" altLang="en-US" smtClean="0"/>
              <a:t>而</a:t>
            </a:r>
            <a:r>
              <a:rPr lang="zh-CN" altLang="en-US" smtClean="0">
                <a:solidFill>
                  <a:srgbClr val="FF0000"/>
                </a:solidFill>
              </a:rPr>
              <a:t>命题变元</a:t>
            </a:r>
            <a:r>
              <a:rPr lang="zh-CN" altLang="en-US" smtClean="0"/>
              <a:t>可以标识任意命题，它不能确定真值，</a:t>
            </a:r>
            <a:r>
              <a:rPr lang="zh-CN" altLang="en-US" u="sng" smtClean="0"/>
              <a:t>它本身也不是命题</a:t>
            </a:r>
            <a:r>
              <a:rPr lang="zh-CN" altLang="en-US" smtClean="0"/>
              <a:t>；</a:t>
            </a:r>
            <a:endParaRPr lang="en-US" altLang="zh-CN" smtClean="0"/>
          </a:p>
          <a:p>
            <a:pPr lvl="1">
              <a:spcBef>
                <a:spcPct val="0"/>
              </a:spcBef>
              <a:spcAft>
                <a:spcPts val="1200"/>
              </a:spcAft>
            </a:pPr>
            <a:r>
              <a:rPr lang="zh-CN" altLang="en-US" smtClean="0"/>
              <a:t>给定命题变元的取值，叫做一个</a:t>
            </a:r>
            <a:r>
              <a:rPr lang="zh-CN" altLang="en-US" smtClean="0">
                <a:solidFill>
                  <a:srgbClr val="C00000"/>
                </a:solidFill>
              </a:rPr>
              <a:t>真值指派</a:t>
            </a:r>
            <a:r>
              <a:rPr lang="zh-CN" altLang="en-US" smtClean="0"/>
              <a:t>。</a:t>
            </a:r>
            <a:endParaRPr lang="en-US" altLang="zh-CN" smtClean="0"/>
          </a:p>
          <a:p>
            <a:r>
              <a:rPr lang="zh-CN" altLang="en-US" smtClean="0">
                <a:solidFill>
                  <a:srgbClr val="FF0000"/>
                </a:solidFill>
              </a:rPr>
              <a:t>例如：</a:t>
            </a:r>
            <a:endParaRPr lang="en-US" altLang="zh-CN" smtClean="0">
              <a:solidFill>
                <a:srgbClr val="FF0000"/>
              </a:solidFill>
            </a:endParaRPr>
          </a:p>
          <a:p>
            <a:pPr lvl="1"/>
            <a:r>
              <a:rPr lang="zh-CN" altLang="en-US" smtClean="0"/>
              <a:t>命题词</a:t>
            </a:r>
            <a:r>
              <a:rPr lang="en-US" altLang="zh-CN" smtClean="0"/>
              <a:t>P</a:t>
            </a:r>
            <a:r>
              <a:rPr lang="zh-CN" altLang="en-US" smtClean="0"/>
              <a:t>、</a:t>
            </a:r>
            <a:r>
              <a:rPr lang="en-US" altLang="zh-CN" smtClean="0"/>
              <a:t>Q</a:t>
            </a:r>
            <a:r>
              <a:rPr lang="zh-CN" altLang="en-US" smtClean="0"/>
              <a:t>、</a:t>
            </a:r>
            <a:r>
              <a:rPr lang="en-US" altLang="zh-CN" smtClean="0"/>
              <a:t>R</a:t>
            </a:r>
            <a:r>
              <a:rPr lang="zh-CN" altLang="en-US" smtClean="0"/>
              <a:t>；</a:t>
            </a:r>
            <a:endParaRPr lang="en-US" altLang="zh-CN" smtClean="0"/>
          </a:p>
          <a:p>
            <a:pPr lvl="1"/>
            <a:r>
              <a:rPr lang="zh-CN" altLang="en-US" smtClean="0"/>
              <a:t>在</a:t>
            </a:r>
            <a:r>
              <a:rPr lang="zh-CN" altLang="en-US" u="sng" smtClean="0"/>
              <a:t>没有赋予这些符号确定的命题时，这些都是命题变元</a:t>
            </a:r>
            <a:r>
              <a:rPr lang="zh-CN" altLang="en-US" smtClean="0"/>
              <a:t>；</a:t>
            </a:r>
            <a:endParaRPr lang="en-US" altLang="zh-CN" smtClean="0"/>
          </a:p>
          <a:p>
            <a:pPr lvl="1"/>
            <a:r>
              <a:rPr lang="zh-CN" altLang="en-US" smtClean="0"/>
              <a:t>若给它们赋值，</a:t>
            </a:r>
            <a:r>
              <a:rPr lang="en-US" altLang="zh-CN" smtClean="0"/>
              <a:t>P=T</a:t>
            </a:r>
            <a:r>
              <a:rPr lang="zh-CN" altLang="en-US" smtClean="0"/>
              <a:t>、</a:t>
            </a:r>
            <a:r>
              <a:rPr lang="en-US" altLang="zh-CN" smtClean="0"/>
              <a:t>Q=F</a:t>
            </a:r>
            <a:r>
              <a:rPr lang="zh-CN" altLang="en-US" smtClean="0"/>
              <a:t>、</a:t>
            </a:r>
            <a:r>
              <a:rPr lang="en-US" altLang="zh-CN" smtClean="0"/>
              <a:t>R=F</a:t>
            </a:r>
            <a:r>
              <a:rPr lang="zh-CN" altLang="en-US" smtClean="0"/>
              <a:t>，则给予了这组命题变元一组真值指派。</a:t>
            </a:r>
          </a:p>
        </p:txBody>
      </p:sp>
      <p:sp>
        <p:nvSpPr>
          <p:cNvPr id="4" name="灯片编号占位符 3"/>
          <p:cNvSpPr>
            <a:spLocks noGrp="1"/>
          </p:cNvSpPr>
          <p:nvPr>
            <p:ph type="sldNum" sz="quarter" idx="12"/>
          </p:nvPr>
        </p:nvSpPr>
        <p:spPr/>
        <p:txBody>
          <a:bodyPr/>
          <a:lstStyle/>
          <a:p>
            <a:pPr>
              <a:defRPr/>
            </a:pPr>
            <a:fld id="{CF85CE2C-73E0-43DA-9BC6-0B56EFB84FE3}" type="slidenum">
              <a:rPr lang="en-US" altLang="zh-CN"/>
              <a:pPr>
                <a:defRPr/>
              </a:pPr>
              <a:t>7</a:t>
            </a:fld>
            <a:endParaRPr lang="en-US" altLang="zh-CN"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标题 1"/>
          <p:cNvSpPr>
            <a:spLocks noGrp="1"/>
          </p:cNvSpPr>
          <p:nvPr>
            <p:ph type="title"/>
          </p:nvPr>
        </p:nvSpPr>
        <p:spPr>
          <a:xfrm>
            <a:off x="684213" y="333375"/>
            <a:ext cx="7772400" cy="647700"/>
          </a:xfrm>
        </p:spPr>
        <p:txBody>
          <a:bodyPr/>
          <a:lstStyle/>
          <a:p>
            <a:r>
              <a:rPr lang="zh-CN" altLang="en-US" smtClean="0"/>
              <a:t>极小项的常见性质</a:t>
            </a:r>
          </a:p>
        </p:txBody>
      </p:sp>
      <p:sp>
        <p:nvSpPr>
          <p:cNvPr id="167938" name="内容占位符 2"/>
          <p:cNvSpPr>
            <a:spLocks noGrp="1"/>
          </p:cNvSpPr>
          <p:nvPr>
            <p:ph idx="1"/>
          </p:nvPr>
        </p:nvSpPr>
        <p:spPr>
          <a:xfrm>
            <a:off x="468313" y="1268413"/>
            <a:ext cx="8207375" cy="5184775"/>
          </a:xfrm>
        </p:spPr>
        <p:txBody>
          <a:bodyPr/>
          <a:lstStyle/>
          <a:p>
            <a:pPr marL="457200" indent="-457200">
              <a:spcBef>
                <a:spcPts val="200"/>
              </a:spcBef>
              <a:buSzTx/>
              <a:buFont typeface="Times New Roman" pitchFamily="18" charset="0"/>
              <a:buAutoNum type="arabicPeriod"/>
            </a:pPr>
            <a:r>
              <a:rPr lang="zh-CN" altLang="en-US" smtClean="0"/>
              <a:t>每个极小项当其真值指派与编码相同时，其真值为</a:t>
            </a:r>
            <a:r>
              <a:rPr lang="en-US" altLang="zh-CN" smtClean="0"/>
              <a:t>1</a:t>
            </a:r>
            <a:r>
              <a:rPr lang="zh-CN" altLang="en-US" smtClean="0"/>
              <a:t>，在其余</a:t>
            </a:r>
            <a:r>
              <a:rPr lang="en-US" altLang="zh-CN" smtClean="0"/>
              <a:t>2</a:t>
            </a:r>
            <a:r>
              <a:rPr lang="en-US" altLang="zh-CN" baseline="30000" smtClean="0"/>
              <a:t>n</a:t>
            </a:r>
            <a:r>
              <a:rPr lang="en-US" altLang="zh-CN" smtClean="0"/>
              <a:t>-1</a:t>
            </a:r>
            <a:r>
              <a:rPr lang="zh-CN" altLang="en-US" smtClean="0"/>
              <a:t>中指派情况下均为</a:t>
            </a:r>
            <a:r>
              <a:rPr lang="en-US" altLang="zh-CN" smtClean="0"/>
              <a:t>0</a:t>
            </a:r>
            <a:r>
              <a:rPr lang="zh-CN" altLang="en-US" smtClean="0"/>
              <a:t>；</a:t>
            </a:r>
            <a:endParaRPr lang="en-US" altLang="zh-CN" smtClean="0"/>
          </a:p>
          <a:p>
            <a:pPr marL="715963" lvl="1" indent="-315913">
              <a:spcBef>
                <a:spcPts val="200"/>
              </a:spcBef>
              <a:buSzPct val="60000"/>
            </a:pPr>
            <a:r>
              <a:rPr lang="zh-CN" altLang="en-US" smtClean="0">
                <a:solidFill>
                  <a:srgbClr val="FF0000"/>
                </a:solidFill>
                <a:latin typeface="Comic Sans MS" pitchFamily="66" charset="0"/>
              </a:rPr>
              <a:t>例如：</a:t>
            </a:r>
            <a:r>
              <a:rPr lang="zh-CN" altLang="en-US" smtClean="0">
                <a:sym typeface="Symbol" pitchFamily="18" charset="2"/>
              </a:rPr>
              <a:t></a:t>
            </a:r>
            <a:r>
              <a:rPr lang="en-US" altLang="zh-CN" smtClean="0"/>
              <a:t>P</a:t>
            </a:r>
            <a:r>
              <a:rPr lang="en-US" altLang="zh-CN" smtClean="0">
                <a:sym typeface="Symbol" pitchFamily="18" charset="2"/>
              </a:rPr>
              <a:t>∧</a:t>
            </a:r>
            <a:r>
              <a:rPr lang="en-US" altLang="zh-CN" smtClean="0"/>
              <a:t>Q</a:t>
            </a:r>
            <a:r>
              <a:rPr lang="zh-CN" altLang="en-US" smtClean="0"/>
              <a:t>，编码为</a:t>
            </a:r>
            <a:r>
              <a:rPr lang="en-US" altLang="zh-CN" smtClean="0"/>
              <a:t>01,</a:t>
            </a:r>
            <a:r>
              <a:rPr lang="zh-CN" altLang="en-US" smtClean="0"/>
              <a:t>若真值指派是</a:t>
            </a:r>
            <a:r>
              <a:rPr lang="en-US" altLang="zh-CN" smtClean="0"/>
              <a:t>01</a:t>
            </a:r>
            <a:r>
              <a:rPr lang="zh-CN" altLang="en-US" smtClean="0"/>
              <a:t>，则</a:t>
            </a:r>
            <a:r>
              <a:rPr lang="en-US" altLang="zh-CN" smtClean="0"/>
              <a:t>(</a:t>
            </a:r>
            <a:r>
              <a:rPr lang="zh-CN" altLang="en-US" smtClean="0">
                <a:sym typeface="Symbol" pitchFamily="18" charset="2"/>
              </a:rPr>
              <a:t></a:t>
            </a:r>
            <a:r>
              <a:rPr lang="en-US" altLang="zh-CN" smtClean="0"/>
              <a:t>P</a:t>
            </a:r>
            <a:r>
              <a:rPr lang="en-US" altLang="zh-CN" smtClean="0">
                <a:sym typeface="Symbol" pitchFamily="18" charset="2"/>
              </a:rPr>
              <a:t>∧</a:t>
            </a:r>
            <a:r>
              <a:rPr lang="en-US" altLang="zh-CN" smtClean="0"/>
              <a:t>Q)=1</a:t>
            </a:r>
          </a:p>
          <a:p>
            <a:pPr marL="457200" indent="-457200">
              <a:spcBef>
                <a:spcPts val="200"/>
              </a:spcBef>
              <a:buSzTx/>
              <a:buFont typeface="Times New Roman" pitchFamily="18" charset="0"/>
              <a:buAutoNum type="arabicPeriod"/>
            </a:pPr>
            <a:r>
              <a:rPr lang="zh-CN" altLang="en-US" u="sng" smtClean="0"/>
              <a:t>任意两个不同的极小项的合取式为</a:t>
            </a:r>
            <a:r>
              <a:rPr lang="en-US" altLang="zh-CN" u="sng" smtClean="0"/>
              <a:t>0</a:t>
            </a:r>
            <a:r>
              <a:rPr lang="zh-CN" altLang="en-US" u="sng" smtClean="0"/>
              <a:t>；</a:t>
            </a:r>
            <a:r>
              <a:rPr lang="en-US" altLang="zh-CN" u="sng" smtClean="0">
                <a:solidFill>
                  <a:srgbClr val="CC0099"/>
                </a:solidFill>
              </a:rPr>
              <a:t>( why? )</a:t>
            </a:r>
            <a:endParaRPr lang="en-US" altLang="zh-CN" smtClean="0">
              <a:solidFill>
                <a:srgbClr val="CC0099"/>
              </a:solidFill>
            </a:endParaRPr>
          </a:p>
          <a:p>
            <a:pPr marL="457200" indent="-457200">
              <a:spcBef>
                <a:spcPts val="200"/>
              </a:spcBef>
              <a:buSzTx/>
              <a:buFont typeface="Times New Roman" pitchFamily="18" charset="0"/>
              <a:buAutoNum type="arabicPeriod"/>
            </a:pPr>
            <a:r>
              <a:rPr lang="zh-CN" altLang="en-US" smtClean="0"/>
              <a:t>全体极小项的析取式为</a:t>
            </a:r>
            <a:r>
              <a:rPr lang="en-US" altLang="zh-CN" smtClean="0"/>
              <a:t>1</a:t>
            </a:r>
            <a:r>
              <a:rPr lang="zh-CN" altLang="en-US" smtClean="0"/>
              <a:t>；</a:t>
            </a:r>
            <a:endParaRPr lang="en-US" altLang="zh-CN" smtClean="0"/>
          </a:p>
          <a:p>
            <a:pPr marL="457200" indent="-457200">
              <a:spcBef>
                <a:spcPts val="200"/>
              </a:spcBef>
            </a:pPr>
            <a:r>
              <a:rPr lang="zh-CN" altLang="en-US" smtClean="0">
                <a:solidFill>
                  <a:srgbClr val="FF0000"/>
                </a:solidFill>
              </a:rPr>
              <a:t>定义</a:t>
            </a:r>
            <a:r>
              <a:rPr lang="en-US" altLang="zh-CN" smtClean="0">
                <a:solidFill>
                  <a:srgbClr val="FF0000"/>
                </a:solidFill>
              </a:rPr>
              <a:t>1.3-5</a:t>
            </a:r>
            <a:r>
              <a:rPr lang="zh-CN" altLang="en-US" smtClean="0"/>
              <a:t>：</a:t>
            </a:r>
            <a:endParaRPr lang="en-US" altLang="zh-CN" smtClean="0"/>
          </a:p>
          <a:p>
            <a:pPr marL="715963" lvl="1" indent="-315913">
              <a:spcBef>
                <a:spcPts val="200"/>
              </a:spcBef>
            </a:pPr>
            <a:r>
              <a:rPr lang="zh-CN" altLang="en-US" smtClean="0"/>
              <a:t>对于给定的命题公式，如果有一个</a:t>
            </a:r>
            <a:r>
              <a:rPr lang="zh-CN" altLang="en-US" smtClean="0">
                <a:solidFill>
                  <a:srgbClr val="FF0000"/>
                </a:solidFill>
              </a:rPr>
              <a:t>等价</a:t>
            </a:r>
            <a:r>
              <a:rPr lang="zh-CN" altLang="en-US" smtClean="0"/>
              <a:t>公式，它仅由</a:t>
            </a:r>
            <a:r>
              <a:rPr lang="zh-CN" altLang="en-US" smtClean="0">
                <a:solidFill>
                  <a:srgbClr val="FF0000"/>
                </a:solidFill>
              </a:rPr>
              <a:t>极小项的析取</a:t>
            </a:r>
            <a:r>
              <a:rPr lang="zh-CN" altLang="en-US" smtClean="0"/>
              <a:t>所组成，则该等价式称为原式的</a:t>
            </a:r>
            <a:r>
              <a:rPr lang="zh-CN" altLang="en-US" smtClean="0">
                <a:solidFill>
                  <a:srgbClr val="FF0000"/>
                </a:solidFill>
              </a:rPr>
              <a:t>主析取范式</a:t>
            </a:r>
            <a:r>
              <a:rPr lang="zh-CN" altLang="en-US" smtClean="0"/>
              <a:t>。</a:t>
            </a:r>
            <a:endParaRPr lang="en-US" altLang="zh-CN" smtClean="0"/>
          </a:p>
          <a:p>
            <a:pPr marL="457200" indent="-457200">
              <a:spcBef>
                <a:spcPts val="200"/>
              </a:spcBef>
            </a:pPr>
            <a:r>
              <a:rPr lang="zh-CN" altLang="en-US" smtClean="0">
                <a:solidFill>
                  <a:srgbClr val="FF0000"/>
                </a:solidFill>
              </a:rPr>
              <a:t>定理</a:t>
            </a:r>
            <a:r>
              <a:rPr lang="zh-CN" altLang="en-US" smtClean="0"/>
              <a:t>：在真值表中，一个公式的</a:t>
            </a:r>
            <a:r>
              <a:rPr lang="zh-CN" altLang="en-US" smtClean="0">
                <a:solidFill>
                  <a:schemeClr val="bg1"/>
                </a:solidFill>
              </a:rPr>
              <a:t>真值为</a:t>
            </a:r>
            <a:r>
              <a:rPr lang="en-US" altLang="zh-CN" smtClean="0">
                <a:solidFill>
                  <a:schemeClr val="bg1"/>
                </a:solidFill>
              </a:rPr>
              <a:t>T</a:t>
            </a:r>
            <a:r>
              <a:rPr lang="zh-CN" altLang="en-US" smtClean="0">
                <a:solidFill>
                  <a:schemeClr val="bg1"/>
                </a:solidFill>
              </a:rPr>
              <a:t>的指派</a:t>
            </a:r>
            <a:r>
              <a:rPr lang="zh-CN" altLang="en-US" smtClean="0"/>
              <a:t>所对应的</a:t>
            </a:r>
            <a:r>
              <a:rPr lang="zh-CN" altLang="en-US" smtClean="0">
                <a:solidFill>
                  <a:schemeClr val="bg1"/>
                </a:solidFill>
              </a:rPr>
              <a:t>极小项</a:t>
            </a:r>
            <a:r>
              <a:rPr lang="zh-CN" altLang="en-US" smtClean="0"/>
              <a:t>的析取，即为此公式的主析取范式。</a:t>
            </a:r>
            <a:endParaRPr lang="en-US" altLang="zh-CN" smtClean="0"/>
          </a:p>
          <a:p>
            <a:pPr marL="457200" indent="-457200">
              <a:spcBef>
                <a:spcPts val="200"/>
              </a:spcBef>
            </a:pPr>
            <a:r>
              <a:rPr lang="zh-CN" altLang="en-US" smtClean="0"/>
              <a:t>证明：略</a:t>
            </a:r>
          </a:p>
        </p:txBody>
      </p:sp>
      <p:sp>
        <p:nvSpPr>
          <p:cNvPr id="5" name="灯片编号占位符 4"/>
          <p:cNvSpPr>
            <a:spLocks noGrp="1"/>
          </p:cNvSpPr>
          <p:nvPr>
            <p:ph type="sldNum" sz="quarter" idx="12"/>
          </p:nvPr>
        </p:nvSpPr>
        <p:spPr/>
        <p:txBody>
          <a:bodyPr/>
          <a:lstStyle/>
          <a:p>
            <a:pPr>
              <a:defRPr/>
            </a:pPr>
            <a:fld id="{B8CE96F7-6AC3-42A2-BE65-48B4DB8A40B2}" type="slidenum">
              <a:rPr lang="en-US" altLang="zh-CN"/>
              <a:pPr>
                <a:defRPr/>
              </a:pPr>
              <a:t>70</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7938">
                                            <p:txEl>
                                              <p:pRg st="0" end="0"/>
                                            </p:txEl>
                                          </p:spTgt>
                                        </p:tgtEl>
                                        <p:attrNameLst>
                                          <p:attrName>style.visibility</p:attrName>
                                        </p:attrNameLst>
                                      </p:cBhvr>
                                      <p:to>
                                        <p:strVal val="visible"/>
                                      </p:to>
                                    </p:set>
                                    <p:anim calcmode="lin" valueType="num">
                                      <p:cBhvr additive="base">
                                        <p:cTn id="7" dur="500" fill="hold"/>
                                        <p:tgtEl>
                                          <p:spTgt spid="16793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793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7938">
                                            <p:txEl>
                                              <p:pRg st="1" end="1"/>
                                            </p:txEl>
                                          </p:spTgt>
                                        </p:tgtEl>
                                        <p:attrNameLst>
                                          <p:attrName>style.visibility</p:attrName>
                                        </p:attrNameLst>
                                      </p:cBhvr>
                                      <p:to>
                                        <p:strVal val="visible"/>
                                      </p:to>
                                    </p:set>
                                    <p:anim calcmode="lin" valueType="num">
                                      <p:cBhvr additive="base">
                                        <p:cTn id="11" dur="500" fill="hold"/>
                                        <p:tgtEl>
                                          <p:spTgt spid="16793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6793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67938">
                                            <p:txEl>
                                              <p:pRg st="2" end="2"/>
                                            </p:txEl>
                                          </p:spTgt>
                                        </p:tgtEl>
                                        <p:attrNameLst>
                                          <p:attrName>style.visibility</p:attrName>
                                        </p:attrNameLst>
                                      </p:cBhvr>
                                      <p:to>
                                        <p:strVal val="visible"/>
                                      </p:to>
                                    </p:set>
                                    <p:anim calcmode="lin" valueType="num">
                                      <p:cBhvr additive="base">
                                        <p:cTn id="17" dur="500" fill="hold"/>
                                        <p:tgtEl>
                                          <p:spTgt spid="167938">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6793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67938">
                                            <p:txEl>
                                              <p:pRg st="3" end="3"/>
                                            </p:txEl>
                                          </p:spTgt>
                                        </p:tgtEl>
                                        <p:attrNameLst>
                                          <p:attrName>style.visibility</p:attrName>
                                        </p:attrNameLst>
                                      </p:cBhvr>
                                      <p:to>
                                        <p:strVal val="visible"/>
                                      </p:to>
                                    </p:set>
                                    <p:anim calcmode="lin" valueType="num">
                                      <p:cBhvr additive="base">
                                        <p:cTn id="23" dur="500" fill="hold"/>
                                        <p:tgtEl>
                                          <p:spTgt spid="167938">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6793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67938">
                                            <p:txEl>
                                              <p:pRg st="4" end="4"/>
                                            </p:txEl>
                                          </p:spTgt>
                                        </p:tgtEl>
                                        <p:attrNameLst>
                                          <p:attrName>style.visibility</p:attrName>
                                        </p:attrNameLst>
                                      </p:cBhvr>
                                      <p:to>
                                        <p:strVal val="visible"/>
                                      </p:to>
                                    </p:set>
                                    <p:anim calcmode="lin" valueType="num">
                                      <p:cBhvr additive="base">
                                        <p:cTn id="29" dur="500" fill="hold"/>
                                        <p:tgtEl>
                                          <p:spTgt spid="167938">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67938">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67938">
                                            <p:txEl>
                                              <p:pRg st="5" end="5"/>
                                            </p:txEl>
                                          </p:spTgt>
                                        </p:tgtEl>
                                        <p:attrNameLst>
                                          <p:attrName>style.visibility</p:attrName>
                                        </p:attrNameLst>
                                      </p:cBhvr>
                                      <p:to>
                                        <p:strVal val="visible"/>
                                      </p:to>
                                    </p:set>
                                    <p:anim calcmode="lin" valueType="num">
                                      <p:cBhvr additive="base">
                                        <p:cTn id="33" dur="500" fill="hold"/>
                                        <p:tgtEl>
                                          <p:spTgt spid="167938">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6793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67938">
                                            <p:txEl>
                                              <p:pRg st="6" end="6"/>
                                            </p:txEl>
                                          </p:spTgt>
                                        </p:tgtEl>
                                        <p:attrNameLst>
                                          <p:attrName>style.visibility</p:attrName>
                                        </p:attrNameLst>
                                      </p:cBhvr>
                                      <p:to>
                                        <p:strVal val="visible"/>
                                      </p:to>
                                    </p:set>
                                    <p:anim calcmode="lin" valueType="num">
                                      <p:cBhvr additive="base">
                                        <p:cTn id="39" dur="500" fill="hold"/>
                                        <p:tgtEl>
                                          <p:spTgt spid="167938">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6793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txBox="1">
            <a:spLocks noGrp="1"/>
          </p:cNvSpPr>
          <p:nvPr/>
        </p:nvSpPr>
        <p:spPr bwMode="auto">
          <a:xfrm>
            <a:off x="6553200" y="6245225"/>
            <a:ext cx="1981200" cy="476250"/>
          </a:xfrm>
          <a:prstGeom prst="rect">
            <a:avLst/>
          </a:prstGeom>
          <a:noFill/>
          <a:ln>
            <a:miter lim="800000"/>
            <a:headEnd/>
            <a:tailEnd/>
          </a:ln>
        </p:spPr>
        <p:txBody>
          <a:bodyPr/>
          <a:lstStyle/>
          <a:p>
            <a:pPr algn="r">
              <a:defRPr/>
            </a:pPr>
            <a:fld id="{1455BD3B-0B19-4D18-BEE0-DC229E6972DF}" type="slidenum">
              <a:rPr kumimoji="0" lang="en-US" altLang="zh-CN" sz="1200">
                <a:solidFill>
                  <a:schemeClr val="tx1"/>
                </a:solidFill>
                <a:latin typeface="+mn-lt"/>
                <a:ea typeface="宋体" pitchFamily="2" charset="-122"/>
                <a:cs typeface="+mn-cs"/>
              </a:rPr>
              <a:pPr algn="r">
                <a:defRPr/>
              </a:pPr>
              <a:t>71</a:t>
            </a:fld>
            <a:endParaRPr kumimoji="0" lang="en-US" altLang="zh-CN" sz="1200">
              <a:solidFill>
                <a:schemeClr val="tx1"/>
              </a:solidFill>
              <a:latin typeface="+mn-lt"/>
              <a:ea typeface="宋体" pitchFamily="2" charset="-122"/>
              <a:cs typeface="+mn-cs"/>
            </a:endParaRPr>
          </a:p>
        </p:txBody>
      </p:sp>
      <p:sp>
        <p:nvSpPr>
          <p:cNvPr id="165891" name="Rectangle 2"/>
          <p:cNvSpPr>
            <a:spLocks noGrp="1" noChangeArrowheads="1"/>
          </p:cNvSpPr>
          <p:nvPr>
            <p:ph type="title" idx="4294967295"/>
          </p:nvPr>
        </p:nvSpPr>
        <p:spPr>
          <a:xfrm>
            <a:off x="762000" y="0"/>
            <a:ext cx="8382000" cy="1143000"/>
          </a:xfrm>
        </p:spPr>
        <p:txBody>
          <a:bodyPr anchor="b"/>
          <a:lstStyle/>
          <a:p>
            <a:pPr eaLnBrk="1" hangingPunct="1"/>
            <a:r>
              <a:rPr lang="zh-CN" altLang="en-US" sz="2800" smtClean="0">
                <a:solidFill>
                  <a:srgbClr val="0033CC"/>
                </a:solidFill>
                <a:ea typeface="华文行楷" pitchFamily="2" charset="-122"/>
              </a:rPr>
              <a:t>例：含有</a:t>
            </a:r>
            <a:r>
              <a:rPr lang="en-US" altLang="zh-CN" sz="2800" smtClean="0">
                <a:solidFill>
                  <a:srgbClr val="0033CC"/>
                </a:solidFill>
                <a:ea typeface="华文行楷" pitchFamily="2" charset="-122"/>
              </a:rPr>
              <a:t>3</a:t>
            </a:r>
            <a:r>
              <a:rPr lang="zh-CN" altLang="en-US" sz="2800" smtClean="0">
                <a:solidFill>
                  <a:srgbClr val="0033CC"/>
                </a:solidFill>
                <a:ea typeface="华文行楷" pitchFamily="2" charset="-122"/>
              </a:rPr>
              <a:t>个命题变元</a:t>
            </a:r>
            <a:r>
              <a:rPr lang="en-US" altLang="zh-CN" sz="2800" smtClean="0">
                <a:solidFill>
                  <a:srgbClr val="0033CC"/>
                </a:solidFill>
                <a:ea typeface="华文行楷" pitchFamily="2" charset="-122"/>
              </a:rPr>
              <a:t>P,Q,R</a:t>
            </a:r>
            <a:r>
              <a:rPr lang="zh-CN" altLang="en-US" sz="2800" smtClean="0">
                <a:solidFill>
                  <a:srgbClr val="0033CC"/>
                </a:solidFill>
                <a:ea typeface="华文行楷" pitchFamily="2" charset="-122"/>
              </a:rPr>
              <a:t>的全部极大项和极小项如下所示</a:t>
            </a:r>
          </a:p>
        </p:txBody>
      </p:sp>
      <p:sp>
        <p:nvSpPr>
          <p:cNvPr id="165892" name="Rectangle 3"/>
          <p:cNvSpPr>
            <a:spLocks noGrp="1" noChangeArrowheads="1"/>
          </p:cNvSpPr>
          <p:nvPr>
            <p:ph type="body" idx="4294967295"/>
          </p:nvPr>
        </p:nvSpPr>
        <p:spPr>
          <a:xfrm>
            <a:off x="611188" y="1700213"/>
            <a:ext cx="7632700" cy="3763962"/>
          </a:xfrm>
        </p:spPr>
        <p:txBody>
          <a:bodyPr/>
          <a:lstStyle/>
          <a:p>
            <a:pPr marL="469900" indent="-469900" algn="just" eaLnBrk="1" hangingPunct="1">
              <a:lnSpc>
                <a:spcPct val="80000"/>
              </a:lnSpc>
              <a:buClr>
                <a:schemeClr val="tx1"/>
              </a:buClr>
              <a:buFontTx/>
              <a:buNone/>
            </a:pPr>
            <a:r>
              <a:rPr lang="zh-CN" altLang="en-US" sz="2000" b="1" smtClean="0">
                <a:solidFill>
                  <a:srgbClr val="0033CC"/>
                </a:solidFill>
                <a:ea typeface="楷体" pitchFamily="49" charset="-122"/>
              </a:rPr>
              <a:t>极小项                                        极大项</a:t>
            </a:r>
            <a:endParaRPr lang="zh-CN" altLang="en-US" sz="2000" b="1" smtClean="0">
              <a:solidFill>
                <a:srgbClr val="0033CC"/>
              </a:solidFill>
              <a:ea typeface="楷体" pitchFamily="49" charset="-122"/>
              <a:cs typeface="Times New Roman" pitchFamily="18" charset="0"/>
            </a:endParaRPr>
          </a:p>
          <a:p>
            <a:pPr marL="469900" indent="-469900" algn="just" eaLnBrk="1" hangingPunct="1">
              <a:lnSpc>
                <a:spcPct val="80000"/>
              </a:lnSpc>
              <a:buClr>
                <a:schemeClr val="tx1"/>
              </a:buClr>
              <a:buFontTx/>
              <a:buNone/>
            </a:pPr>
            <a:r>
              <a:rPr lang="zh-CN" altLang="en-US" sz="2000" b="1" smtClean="0">
                <a:solidFill>
                  <a:srgbClr val="0033CC"/>
                </a:solidFill>
                <a:ea typeface="楷体" pitchFamily="49" charset="-122"/>
              </a:rPr>
              <a:t>  ┐</a:t>
            </a:r>
            <a:r>
              <a:rPr lang="en-US" altLang="zh-CN" sz="2000" b="1" smtClean="0">
                <a:solidFill>
                  <a:srgbClr val="0033CC"/>
                </a:solidFill>
                <a:ea typeface="楷体" pitchFamily="49" charset="-122"/>
              </a:rPr>
              <a:t>P∧┐Q∧┐R ----0 0 0           P∨Q∨R      ---- 0 0 0</a:t>
            </a:r>
          </a:p>
          <a:p>
            <a:pPr marL="469900" indent="-469900" algn="just" eaLnBrk="1" hangingPunct="1">
              <a:lnSpc>
                <a:spcPct val="80000"/>
              </a:lnSpc>
              <a:buClr>
                <a:schemeClr val="tx1"/>
              </a:buClr>
              <a:buFontTx/>
              <a:buNone/>
            </a:pPr>
            <a:r>
              <a:rPr lang="en-US" altLang="zh-CN" sz="2000" b="1" smtClean="0">
                <a:solidFill>
                  <a:srgbClr val="0033CC"/>
                </a:solidFill>
                <a:ea typeface="楷体" pitchFamily="49" charset="-122"/>
              </a:rPr>
              <a:t>  ┐P∧┐Q∧R   ----  0 0 1          P∨Q∨┐R    ---- 0 0 1</a:t>
            </a:r>
          </a:p>
          <a:p>
            <a:pPr marL="469900" indent="-469900" algn="just" eaLnBrk="1" hangingPunct="1">
              <a:lnSpc>
                <a:spcPct val="80000"/>
              </a:lnSpc>
              <a:buClr>
                <a:schemeClr val="tx1"/>
              </a:buClr>
              <a:buFontTx/>
              <a:buNone/>
            </a:pPr>
            <a:r>
              <a:rPr lang="en-US" altLang="zh-CN" sz="2000" b="1" smtClean="0">
                <a:solidFill>
                  <a:srgbClr val="0033CC"/>
                </a:solidFill>
                <a:ea typeface="楷体" pitchFamily="49" charset="-122"/>
              </a:rPr>
              <a:t>  ┐P∧Q∧┐R  ----  -0 1 0          P∨┐Q∨R    ---  0 1 0</a:t>
            </a:r>
          </a:p>
          <a:p>
            <a:pPr marL="469900" indent="-469900" algn="just" eaLnBrk="1" hangingPunct="1">
              <a:lnSpc>
                <a:spcPct val="80000"/>
              </a:lnSpc>
              <a:buClr>
                <a:schemeClr val="tx1"/>
              </a:buClr>
              <a:buFontTx/>
              <a:buNone/>
            </a:pPr>
            <a:r>
              <a:rPr lang="en-US" altLang="zh-CN" sz="2000" b="1" smtClean="0">
                <a:solidFill>
                  <a:srgbClr val="0033CC"/>
                </a:solidFill>
                <a:ea typeface="楷体" pitchFamily="49" charset="-122"/>
              </a:rPr>
              <a:t>  ┐P∧Q∧R    -----    0 1 1          P∨┐Q∨┐R  --- 0 1 1</a:t>
            </a:r>
          </a:p>
          <a:p>
            <a:pPr marL="469900" indent="-469900" algn="just" eaLnBrk="1" hangingPunct="1">
              <a:lnSpc>
                <a:spcPct val="80000"/>
              </a:lnSpc>
              <a:buClr>
                <a:schemeClr val="tx1"/>
              </a:buClr>
              <a:buFontTx/>
              <a:buNone/>
            </a:pPr>
            <a:r>
              <a:rPr lang="en-US" altLang="zh-CN" sz="2000" b="1" smtClean="0">
                <a:solidFill>
                  <a:srgbClr val="0033CC"/>
                </a:solidFill>
                <a:ea typeface="楷体" pitchFamily="49" charset="-122"/>
              </a:rPr>
              <a:t>  P∧┐Q∧┐R  --    -1 0 0          ┐P∨Q∨R    ----  1 0 0</a:t>
            </a:r>
          </a:p>
          <a:p>
            <a:pPr marL="469900" indent="-469900" algn="just" eaLnBrk="1" hangingPunct="1">
              <a:lnSpc>
                <a:spcPct val="80000"/>
              </a:lnSpc>
              <a:buClr>
                <a:schemeClr val="tx1"/>
              </a:buClr>
              <a:buFontTx/>
              <a:buNone/>
            </a:pPr>
            <a:r>
              <a:rPr lang="en-US" altLang="zh-CN" sz="2000" b="1" smtClean="0">
                <a:solidFill>
                  <a:srgbClr val="0033CC"/>
                </a:solidFill>
                <a:ea typeface="楷体" pitchFamily="49" charset="-122"/>
              </a:rPr>
              <a:t>  P∧┐Q∧R   _ _    _1 0 1           ┐P∨Q∨┐R ----1 0 1</a:t>
            </a:r>
          </a:p>
          <a:p>
            <a:pPr marL="469900" indent="-469900" algn="just" eaLnBrk="1" hangingPunct="1">
              <a:lnSpc>
                <a:spcPct val="80000"/>
              </a:lnSpc>
              <a:buClr>
                <a:schemeClr val="tx1"/>
              </a:buClr>
              <a:buFontTx/>
              <a:buNone/>
            </a:pPr>
            <a:r>
              <a:rPr lang="en-US" altLang="zh-CN" sz="2000" b="1" smtClean="0">
                <a:solidFill>
                  <a:srgbClr val="0033CC"/>
                </a:solidFill>
                <a:ea typeface="楷体" pitchFamily="49" charset="-122"/>
              </a:rPr>
              <a:t>  P∧Q∧┐R  - --  -   1 1 0             ┐P∨┐Q∨R  ---1 1 0 </a:t>
            </a:r>
          </a:p>
          <a:p>
            <a:pPr marL="469900" indent="-469900" algn="just" eaLnBrk="1" hangingPunct="1">
              <a:lnSpc>
                <a:spcPct val="80000"/>
              </a:lnSpc>
              <a:buClr>
                <a:schemeClr val="tx1"/>
              </a:buClr>
              <a:buFontTx/>
              <a:buNone/>
            </a:pPr>
            <a:r>
              <a:rPr lang="en-US" altLang="zh-CN" sz="2000" b="1" smtClean="0">
                <a:solidFill>
                  <a:srgbClr val="0033CC"/>
                </a:solidFill>
                <a:ea typeface="楷体" pitchFamily="49" charset="-122"/>
              </a:rPr>
              <a:t>  P∧Q∧R       - -     -1 1 1             ┐P∨┐Q∨┐R--1 1 1</a:t>
            </a:r>
          </a:p>
          <a:p>
            <a:pPr marL="469900" indent="-469900" eaLnBrk="1" hangingPunct="1">
              <a:lnSpc>
                <a:spcPct val="80000"/>
              </a:lnSpc>
              <a:buClr>
                <a:schemeClr val="tx1"/>
              </a:buClr>
              <a:buFontTx/>
              <a:buNone/>
            </a:pPr>
            <a:endParaRPr lang="en-US" altLang="zh-CN" sz="2000" b="1" smtClean="0">
              <a:solidFill>
                <a:srgbClr val="0033CC"/>
              </a:solidFill>
              <a:ea typeface="楷体" pitchFamily="49" charset="-122"/>
            </a:endParaRPr>
          </a:p>
          <a:p>
            <a:pPr marL="469900" indent="-469900" eaLnBrk="1" hangingPunct="1">
              <a:lnSpc>
                <a:spcPct val="80000"/>
              </a:lnSpc>
              <a:buClr>
                <a:schemeClr val="tx1"/>
              </a:buClr>
              <a:buFontTx/>
              <a:buNone/>
            </a:pPr>
            <a:r>
              <a:rPr lang="zh-CN" altLang="en-US" sz="2000" b="1" smtClean="0">
                <a:solidFill>
                  <a:srgbClr val="0033CC"/>
                </a:solidFill>
                <a:ea typeface="楷体" pitchFamily="49" charset="-122"/>
              </a:rPr>
              <a:t>容易看出，对于每个极小项</a:t>
            </a:r>
            <a:r>
              <a:rPr lang="en-US" altLang="zh-CN" sz="2000" b="1" smtClean="0">
                <a:solidFill>
                  <a:srgbClr val="0033CC"/>
                </a:solidFill>
                <a:ea typeface="楷体" pitchFamily="49" charset="-122"/>
              </a:rPr>
              <a:t>(</a:t>
            </a:r>
            <a:r>
              <a:rPr lang="zh-CN" altLang="en-US" sz="2000" b="1" smtClean="0">
                <a:solidFill>
                  <a:srgbClr val="0033CC"/>
                </a:solidFill>
                <a:ea typeface="楷体" pitchFamily="49" charset="-122"/>
              </a:rPr>
              <a:t>极大项</a:t>
            </a:r>
            <a:r>
              <a:rPr lang="en-US" altLang="zh-CN" sz="2000" b="1" smtClean="0">
                <a:solidFill>
                  <a:srgbClr val="0033CC"/>
                </a:solidFill>
                <a:ea typeface="楷体" pitchFamily="49" charset="-122"/>
              </a:rPr>
              <a:t>)</a:t>
            </a:r>
            <a:r>
              <a:rPr lang="zh-CN" altLang="en-US" sz="2000" b="1" smtClean="0">
                <a:solidFill>
                  <a:srgbClr val="0033CC"/>
                </a:solidFill>
                <a:ea typeface="楷体" pitchFamily="49" charset="-122"/>
              </a:rPr>
              <a:t>只存在一种解释使其值为真（假）</a:t>
            </a:r>
            <a:r>
              <a:rPr lang="en-US" altLang="zh-CN" sz="2000" b="1" smtClean="0">
                <a:solidFill>
                  <a:srgbClr val="0033CC"/>
                </a:solidFill>
                <a:ea typeface="楷体" pitchFamily="49" charset="-122"/>
              </a:rPr>
              <a:t>(</a:t>
            </a:r>
            <a:r>
              <a:rPr lang="zh-CN" altLang="en-US" sz="2000" b="1" smtClean="0">
                <a:solidFill>
                  <a:srgbClr val="0033CC"/>
                </a:solidFill>
                <a:ea typeface="楷体" pitchFamily="49" charset="-122"/>
              </a:rPr>
              <a:t>即右边的编号）</a:t>
            </a:r>
          </a:p>
          <a:p>
            <a:pPr marL="469900" indent="-469900" eaLnBrk="1" hangingPunct="1">
              <a:lnSpc>
                <a:spcPct val="80000"/>
              </a:lnSpc>
            </a:pPr>
            <a:endParaRPr lang="en-US" altLang="zh-CN" sz="2700" b="1" smtClean="0">
              <a:solidFill>
                <a:srgbClr val="0033CC"/>
              </a:solidFill>
              <a:ea typeface="楷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5891"/>
                                        </p:tgtEl>
                                        <p:attrNameLst>
                                          <p:attrName>style.visibility</p:attrName>
                                        </p:attrNameLst>
                                      </p:cBhvr>
                                      <p:to>
                                        <p:strVal val="visible"/>
                                      </p:to>
                                    </p:set>
                                    <p:anim calcmode="lin" valueType="num">
                                      <p:cBhvr additive="base">
                                        <p:cTn id="7" dur="500" fill="hold"/>
                                        <p:tgtEl>
                                          <p:spTgt spid="165891"/>
                                        </p:tgtEl>
                                        <p:attrNameLst>
                                          <p:attrName>ppt_x</p:attrName>
                                        </p:attrNameLst>
                                      </p:cBhvr>
                                      <p:tavLst>
                                        <p:tav tm="0">
                                          <p:val>
                                            <p:strVal val="#ppt_x"/>
                                          </p:val>
                                        </p:tav>
                                        <p:tav tm="100000">
                                          <p:val>
                                            <p:strVal val="#ppt_x"/>
                                          </p:val>
                                        </p:tav>
                                      </p:tavLst>
                                    </p:anim>
                                    <p:anim calcmode="lin" valueType="num">
                                      <p:cBhvr additive="base">
                                        <p:cTn id="8" dur="500" fill="hold"/>
                                        <p:tgtEl>
                                          <p:spTgt spid="16589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5892">
                                            <p:txEl>
                                              <p:pRg st="0" end="0"/>
                                            </p:txEl>
                                          </p:spTgt>
                                        </p:tgtEl>
                                        <p:attrNameLst>
                                          <p:attrName>style.visibility</p:attrName>
                                        </p:attrNameLst>
                                      </p:cBhvr>
                                      <p:to>
                                        <p:strVal val="visible"/>
                                      </p:to>
                                    </p:set>
                                    <p:anim calcmode="lin" valueType="num">
                                      <p:cBhvr additive="base">
                                        <p:cTn id="13" dur="500" fill="hold"/>
                                        <p:tgtEl>
                                          <p:spTgt spid="16589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5892">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65892">
                                            <p:txEl>
                                              <p:pRg st="1" end="1"/>
                                            </p:txEl>
                                          </p:spTgt>
                                        </p:tgtEl>
                                        <p:attrNameLst>
                                          <p:attrName>style.visibility</p:attrName>
                                        </p:attrNameLst>
                                      </p:cBhvr>
                                      <p:to>
                                        <p:strVal val="visible"/>
                                      </p:to>
                                    </p:set>
                                    <p:anim calcmode="lin" valueType="num">
                                      <p:cBhvr additive="base">
                                        <p:cTn id="17" dur="500" fill="hold"/>
                                        <p:tgtEl>
                                          <p:spTgt spid="165892">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65892">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65892">
                                            <p:txEl>
                                              <p:pRg st="2" end="2"/>
                                            </p:txEl>
                                          </p:spTgt>
                                        </p:tgtEl>
                                        <p:attrNameLst>
                                          <p:attrName>style.visibility</p:attrName>
                                        </p:attrNameLst>
                                      </p:cBhvr>
                                      <p:to>
                                        <p:strVal val="visible"/>
                                      </p:to>
                                    </p:set>
                                    <p:anim calcmode="lin" valueType="num">
                                      <p:cBhvr additive="base">
                                        <p:cTn id="21" dur="500" fill="hold"/>
                                        <p:tgtEl>
                                          <p:spTgt spid="165892">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65892">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65892">
                                            <p:txEl>
                                              <p:pRg st="3" end="3"/>
                                            </p:txEl>
                                          </p:spTgt>
                                        </p:tgtEl>
                                        <p:attrNameLst>
                                          <p:attrName>style.visibility</p:attrName>
                                        </p:attrNameLst>
                                      </p:cBhvr>
                                      <p:to>
                                        <p:strVal val="visible"/>
                                      </p:to>
                                    </p:set>
                                    <p:anim calcmode="lin" valueType="num">
                                      <p:cBhvr additive="base">
                                        <p:cTn id="25" dur="500" fill="hold"/>
                                        <p:tgtEl>
                                          <p:spTgt spid="16589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5892">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65892">
                                            <p:txEl>
                                              <p:pRg st="4" end="4"/>
                                            </p:txEl>
                                          </p:spTgt>
                                        </p:tgtEl>
                                        <p:attrNameLst>
                                          <p:attrName>style.visibility</p:attrName>
                                        </p:attrNameLst>
                                      </p:cBhvr>
                                      <p:to>
                                        <p:strVal val="visible"/>
                                      </p:to>
                                    </p:set>
                                    <p:anim calcmode="lin" valueType="num">
                                      <p:cBhvr additive="base">
                                        <p:cTn id="29" dur="500" fill="hold"/>
                                        <p:tgtEl>
                                          <p:spTgt spid="165892">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65892">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65892">
                                            <p:txEl>
                                              <p:pRg st="5" end="5"/>
                                            </p:txEl>
                                          </p:spTgt>
                                        </p:tgtEl>
                                        <p:attrNameLst>
                                          <p:attrName>style.visibility</p:attrName>
                                        </p:attrNameLst>
                                      </p:cBhvr>
                                      <p:to>
                                        <p:strVal val="visible"/>
                                      </p:to>
                                    </p:set>
                                    <p:anim calcmode="lin" valueType="num">
                                      <p:cBhvr additive="base">
                                        <p:cTn id="33" dur="500" fill="hold"/>
                                        <p:tgtEl>
                                          <p:spTgt spid="165892">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65892">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65892">
                                            <p:txEl>
                                              <p:pRg st="6" end="6"/>
                                            </p:txEl>
                                          </p:spTgt>
                                        </p:tgtEl>
                                        <p:attrNameLst>
                                          <p:attrName>style.visibility</p:attrName>
                                        </p:attrNameLst>
                                      </p:cBhvr>
                                      <p:to>
                                        <p:strVal val="visible"/>
                                      </p:to>
                                    </p:set>
                                    <p:anim calcmode="lin" valueType="num">
                                      <p:cBhvr additive="base">
                                        <p:cTn id="37" dur="500" fill="hold"/>
                                        <p:tgtEl>
                                          <p:spTgt spid="165892">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65892">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65892">
                                            <p:txEl>
                                              <p:pRg st="7" end="7"/>
                                            </p:txEl>
                                          </p:spTgt>
                                        </p:tgtEl>
                                        <p:attrNameLst>
                                          <p:attrName>style.visibility</p:attrName>
                                        </p:attrNameLst>
                                      </p:cBhvr>
                                      <p:to>
                                        <p:strVal val="visible"/>
                                      </p:to>
                                    </p:set>
                                    <p:anim calcmode="lin" valueType="num">
                                      <p:cBhvr additive="base">
                                        <p:cTn id="41" dur="500" fill="hold"/>
                                        <p:tgtEl>
                                          <p:spTgt spid="165892">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65892">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65892">
                                            <p:txEl>
                                              <p:pRg st="8" end="8"/>
                                            </p:txEl>
                                          </p:spTgt>
                                        </p:tgtEl>
                                        <p:attrNameLst>
                                          <p:attrName>style.visibility</p:attrName>
                                        </p:attrNameLst>
                                      </p:cBhvr>
                                      <p:to>
                                        <p:strVal val="visible"/>
                                      </p:to>
                                    </p:set>
                                    <p:anim calcmode="lin" valueType="num">
                                      <p:cBhvr additive="base">
                                        <p:cTn id="45" dur="500" fill="hold"/>
                                        <p:tgtEl>
                                          <p:spTgt spid="165892">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6589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65892">
                                            <p:txEl>
                                              <p:pRg st="10" end="10"/>
                                            </p:txEl>
                                          </p:spTgt>
                                        </p:tgtEl>
                                        <p:attrNameLst>
                                          <p:attrName>style.visibility</p:attrName>
                                        </p:attrNameLst>
                                      </p:cBhvr>
                                      <p:to>
                                        <p:strVal val="visible"/>
                                      </p:to>
                                    </p:set>
                                    <p:anim calcmode="lin" valueType="num">
                                      <p:cBhvr additive="base">
                                        <p:cTn id="51" dur="500" fill="hold"/>
                                        <p:tgtEl>
                                          <p:spTgt spid="165892">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65892">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标题 1"/>
          <p:cNvSpPr>
            <a:spLocks noGrp="1"/>
          </p:cNvSpPr>
          <p:nvPr>
            <p:ph type="title"/>
          </p:nvPr>
        </p:nvSpPr>
        <p:spPr>
          <a:xfrm>
            <a:off x="684213" y="333375"/>
            <a:ext cx="7772400" cy="647700"/>
          </a:xfrm>
        </p:spPr>
        <p:txBody>
          <a:bodyPr/>
          <a:lstStyle/>
          <a:p>
            <a:r>
              <a:rPr lang="zh-CN" altLang="en-US" smtClean="0"/>
              <a:t>主析取范式的求法（续）</a:t>
            </a:r>
          </a:p>
        </p:txBody>
      </p:sp>
      <p:sp>
        <p:nvSpPr>
          <p:cNvPr id="169986" name="内容占位符 2"/>
          <p:cNvSpPr>
            <a:spLocks noGrp="1"/>
          </p:cNvSpPr>
          <p:nvPr>
            <p:ph idx="1"/>
          </p:nvPr>
        </p:nvSpPr>
        <p:spPr>
          <a:xfrm>
            <a:off x="468313" y="1268413"/>
            <a:ext cx="8207375" cy="1152525"/>
          </a:xfrm>
        </p:spPr>
        <p:txBody>
          <a:bodyPr/>
          <a:lstStyle/>
          <a:p>
            <a:r>
              <a:rPr lang="zh-CN" altLang="en-US" smtClean="0">
                <a:solidFill>
                  <a:srgbClr val="FF0000"/>
                </a:solidFill>
              </a:rPr>
              <a:t>例题</a:t>
            </a:r>
            <a:r>
              <a:rPr lang="zh-CN" altLang="en-US" smtClean="0"/>
              <a:t>：</a:t>
            </a:r>
            <a:endParaRPr lang="en-US" altLang="zh-CN" smtClean="0"/>
          </a:p>
          <a:p>
            <a:pPr lvl="1"/>
            <a:r>
              <a:rPr lang="zh-CN" altLang="en-US" smtClean="0"/>
              <a:t>求</a:t>
            </a:r>
            <a:r>
              <a:rPr lang="en-US" altLang="zh-CN" smtClean="0"/>
              <a:t>P</a:t>
            </a:r>
            <a:r>
              <a:rPr lang="en-US" altLang="zh-CN" smtClean="0">
                <a:sym typeface="Symbol" pitchFamily="18" charset="2"/>
              </a:rPr>
              <a:t>((</a:t>
            </a:r>
            <a:r>
              <a:rPr lang="en-US" altLang="zh-CN" smtClean="0"/>
              <a:t>P</a:t>
            </a:r>
            <a:r>
              <a:rPr lang="en-US" altLang="zh-CN" smtClean="0">
                <a:sym typeface="Symbol" pitchFamily="18" charset="2"/>
              </a:rPr>
              <a:t></a:t>
            </a:r>
            <a:r>
              <a:rPr lang="en-US" altLang="zh-CN" smtClean="0"/>
              <a:t>Q)</a:t>
            </a:r>
            <a:r>
              <a:rPr lang="el-GR" altLang="zh-CN" smtClean="0"/>
              <a:t>∧</a:t>
            </a:r>
            <a:r>
              <a:rPr lang="en-US" altLang="zh-CN" smtClean="0">
                <a:sym typeface="Symbol" pitchFamily="18" charset="2"/>
              </a:rPr>
              <a:t></a:t>
            </a:r>
            <a:r>
              <a:rPr lang="en-US" altLang="zh-CN" smtClean="0"/>
              <a:t>(</a:t>
            </a:r>
            <a:r>
              <a:rPr lang="en-US" altLang="zh-CN" smtClean="0">
                <a:sym typeface="Symbol" pitchFamily="18" charset="2"/>
              </a:rPr>
              <a:t></a:t>
            </a:r>
            <a:r>
              <a:rPr lang="en-US" altLang="zh-CN" smtClean="0"/>
              <a:t>Q</a:t>
            </a:r>
            <a:r>
              <a:rPr lang="el-GR" altLang="zh-CN" smtClean="0"/>
              <a:t>∨</a:t>
            </a:r>
            <a:r>
              <a:rPr lang="en-US" altLang="zh-CN" smtClean="0">
                <a:sym typeface="Symbol" pitchFamily="18" charset="2"/>
              </a:rPr>
              <a:t></a:t>
            </a:r>
            <a:r>
              <a:rPr lang="en-US" altLang="zh-CN" smtClean="0"/>
              <a:t>P))</a:t>
            </a:r>
            <a:r>
              <a:rPr lang="zh-CN" altLang="en-US" smtClean="0"/>
              <a:t>的主析取范式。</a:t>
            </a:r>
            <a:endParaRPr lang="en-US" altLang="zh-CN" smtClean="0"/>
          </a:p>
        </p:txBody>
      </p:sp>
      <p:sp>
        <p:nvSpPr>
          <p:cNvPr id="5" name="灯片编号占位符 4"/>
          <p:cNvSpPr>
            <a:spLocks noGrp="1"/>
          </p:cNvSpPr>
          <p:nvPr>
            <p:ph type="sldNum" sz="quarter" idx="12"/>
          </p:nvPr>
        </p:nvSpPr>
        <p:spPr/>
        <p:txBody>
          <a:bodyPr/>
          <a:lstStyle/>
          <a:p>
            <a:pPr>
              <a:defRPr/>
            </a:pPr>
            <a:fld id="{98C29B0F-6FC1-4FFE-9B6E-037F66EB9FA5}" type="slidenum">
              <a:rPr lang="en-US" altLang="zh-CN"/>
              <a:pPr>
                <a:defRPr/>
              </a:pPr>
              <a:t>72</a:t>
            </a:fld>
            <a:endParaRPr lang="en-US" altLang="zh-CN" dirty="0"/>
          </a:p>
        </p:txBody>
      </p:sp>
      <p:graphicFrame>
        <p:nvGraphicFramePr>
          <p:cNvPr id="6" name="Group 40"/>
          <p:cNvGraphicFramePr>
            <a:graphicFrameLocks noGrp="1"/>
          </p:cNvGraphicFramePr>
          <p:nvPr/>
        </p:nvGraphicFramePr>
        <p:xfrm>
          <a:off x="1979613" y="2420938"/>
          <a:ext cx="5472112" cy="2312987"/>
        </p:xfrm>
        <a:graphic>
          <a:graphicData uri="http://schemas.openxmlformats.org/drawingml/2006/table">
            <a:tbl>
              <a:tblPr/>
              <a:tblGrid>
                <a:gridCol w="936625"/>
                <a:gridCol w="935037"/>
                <a:gridCol w="3600450"/>
              </a:tblGrid>
              <a:tr h="4318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FF0000"/>
                          </a:solidFill>
                          <a:effectLst/>
                          <a:latin typeface="楷体" pitchFamily="49" charset="-122"/>
                          <a:ea typeface="楷体" pitchFamily="49" charset="-122"/>
                          <a:cs typeface="楷体_GB2312"/>
                        </a:rPr>
                        <a:t>P</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FF0000"/>
                          </a:solidFill>
                          <a:effectLst/>
                          <a:latin typeface="楷体" pitchFamily="49" charset="-122"/>
                          <a:ea typeface="楷体" pitchFamily="49" charset="-122"/>
                          <a:cs typeface="楷体_GB2312"/>
                        </a:rPr>
                        <a:t>Q</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tx1"/>
                          </a:solidFill>
                          <a:effectLst/>
                          <a:latin typeface="楷体" pitchFamily="49" charset="-122"/>
                          <a:ea typeface="楷体" pitchFamily="49" charset="-122"/>
                          <a:cs typeface="楷体_GB2312"/>
                        </a:rPr>
                        <a:t>P</a:t>
                      </a:r>
                      <a:r>
                        <a:rPr kumimoji="0" lang="en-US" altLang="zh-CN" sz="2400" b="0" i="0" u="none" strike="noStrike" cap="none" normalizeH="0" baseline="0" smtClean="0">
                          <a:ln>
                            <a:noFill/>
                          </a:ln>
                          <a:solidFill>
                            <a:schemeClr val="tx1"/>
                          </a:solidFill>
                          <a:effectLst/>
                          <a:latin typeface="楷体" pitchFamily="49" charset="-122"/>
                          <a:ea typeface="楷体" pitchFamily="49" charset="-122"/>
                          <a:cs typeface="楷体_GB2312"/>
                          <a:sym typeface="Symbol" pitchFamily="18" charset="2"/>
                        </a:rPr>
                        <a:t></a:t>
                      </a:r>
                      <a:r>
                        <a:rPr kumimoji="0" lang="en-US" altLang="zh-CN" sz="2400" b="0" i="0" u="none" strike="noStrike" cap="none" normalizeH="0" baseline="0" smtClean="0">
                          <a:ln>
                            <a:noFill/>
                          </a:ln>
                          <a:solidFill>
                            <a:srgbClr val="FF0000"/>
                          </a:solidFill>
                          <a:effectLst/>
                          <a:latin typeface="楷体" pitchFamily="49" charset="-122"/>
                          <a:ea typeface="楷体" pitchFamily="49" charset="-122"/>
                          <a:cs typeface="楷体_GB2312"/>
                          <a:sym typeface="Symbol" pitchFamily="18" charset="2"/>
                        </a:rPr>
                        <a:t>(</a:t>
                      </a:r>
                      <a:r>
                        <a:rPr kumimoji="0" lang="en-US" altLang="zh-CN" sz="2400" b="0" i="0" u="none" strike="noStrike" cap="none" normalizeH="0" baseline="0" smtClean="0">
                          <a:ln>
                            <a:noFill/>
                          </a:ln>
                          <a:solidFill>
                            <a:schemeClr val="tx1"/>
                          </a:solidFill>
                          <a:effectLst/>
                          <a:latin typeface="楷体" pitchFamily="49" charset="-122"/>
                          <a:ea typeface="楷体" pitchFamily="49" charset="-122"/>
                          <a:cs typeface="楷体_GB2312"/>
                          <a:sym typeface="Symbol" pitchFamily="18" charset="2"/>
                        </a:rPr>
                        <a:t>(</a:t>
                      </a:r>
                      <a:r>
                        <a:rPr kumimoji="0" lang="en-US" altLang="zh-CN" sz="2400" b="0" i="0" u="none" strike="noStrike" cap="none" normalizeH="0" baseline="0" smtClean="0">
                          <a:ln>
                            <a:noFill/>
                          </a:ln>
                          <a:solidFill>
                            <a:schemeClr val="tx1"/>
                          </a:solidFill>
                          <a:effectLst/>
                          <a:latin typeface="楷体" pitchFamily="49" charset="-122"/>
                          <a:ea typeface="楷体" pitchFamily="49" charset="-122"/>
                          <a:cs typeface="楷体_GB2312"/>
                        </a:rPr>
                        <a:t>P</a:t>
                      </a:r>
                      <a:r>
                        <a:rPr kumimoji="0" lang="en-US" altLang="zh-CN" sz="2400" b="0" i="0" u="none" strike="noStrike" cap="none" normalizeH="0" baseline="0" smtClean="0">
                          <a:ln>
                            <a:noFill/>
                          </a:ln>
                          <a:solidFill>
                            <a:schemeClr val="tx1"/>
                          </a:solidFill>
                          <a:effectLst/>
                          <a:latin typeface="楷体" pitchFamily="49" charset="-122"/>
                          <a:ea typeface="楷体" pitchFamily="49" charset="-122"/>
                          <a:cs typeface="楷体_GB2312"/>
                          <a:sym typeface="Symbol" pitchFamily="18" charset="2"/>
                        </a:rPr>
                        <a:t></a:t>
                      </a:r>
                      <a:r>
                        <a:rPr kumimoji="0" lang="en-US" altLang="zh-CN" sz="2400" b="0" i="0" u="none" strike="noStrike" cap="none" normalizeH="0" baseline="0" smtClean="0">
                          <a:ln>
                            <a:noFill/>
                          </a:ln>
                          <a:solidFill>
                            <a:schemeClr val="tx1"/>
                          </a:solidFill>
                          <a:effectLst/>
                          <a:latin typeface="楷体" pitchFamily="49" charset="-122"/>
                          <a:ea typeface="楷体" pitchFamily="49" charset="-122"/>
                          <a:cs typeface="楷体_GB2312"/>
                        </a:rPr>
                        <a:t>Q)</a:t>
                      </a:r>
                      <a:r>
                        <a:rPr kumimoji="0" lang="el-GR" altLang="zh-CN" sz="2400" b="0" i="0" u="none" strike="noStrike" cap="none" normalizeH="0" baseline="0" smtClean="0">
                          <a:ln>
                            <a:noFill/>
                          </a:ln>
                          <a:solidFill>
                            <a:schemeClr val="tx1"/>
                          </a:solidFill>
                          <a:effectLst/>
                          <a:latin typeface="Times New Roman" pitchFamily="18" charset="0"/>
                          <a:ea typeface="楷体" pitchFamily="49" charset="-122"/>
                          <a:cs typeface="楷体_GB2312"/>
                        </a:rPr>
                        <a:t>∧</a:t>
                      </a:r>
                      <a:r>
                        <a:rPr kumimoji="0" lang="en-US" altLang="zh-CN" sz="2400" b="0" i="0" u="none" strike="noStrike" cap="none" normalizeH="0" baseline="0" smtClean="0">
                          <a:ln>
                            <a:noFill/>
                          </a:ln>
                          <a:solidFill>
                            <a:schemeClr val="tx1"/>
                          </a:solidFill>
                          <a:effectLst/>
                          <a:latin typeface="楷体" pitchFamily="49" charset="-122"/>
                          <a:ea typeface="楷体" pitchFamily="49" charset="-122"/>
                          <a:cs typeface="楷体_GB2312"/>
                          <a:sym typeface="Symbol" pitchFamily="18" charset="2"/>
                        </a:rPr>
                        <a:t></a:t>
                      </a:r>
                      <a:r>
                        <a:rPr kumimoji="0" lang="en-US" altLang="zh-CN" sz="2400" b="0" i="0" u="none" strike="noStrike" cap="none" normalizeH="0" baseline="0" smtClean="0">
                          <a:ln>
                            <a:noFill/>
                          </a:ln>
                          <a:solidFill>
                            <a:schemeClr val="tx1"/>
                          </a:solidFill>
                          <a:effectLst/>
                          <a:latin typeface="楷体" pitchFamily="49" charset="-122"/>
                          <a:ea typeface="楷体" pitchFamily="49" charset="-122"/>
                          <a:cs typeface="楷体_GB2312"/>
                        </a:rPr>
                        <a:t>(</a:t>
                      </a:r>
                      <a:r>
                        <a:rPr kumimoji="0" lang="en-US" altLang="zh-CN" sz="2400" b="0" i="0" u="none" strike="noStrike" cap="none" normalizeH="0" baseline="0" smtClean="0">
                          <a:ln>
                            <a:noFill/>
                          </a:ln>
                          <a:solidFill>
                            <a:schemeClr val="tx1"/>
                          </a:solidFill>
                          <a:effectLst/>
                          <a:latin typeface="楷体" pitchFamily="49" charset="-122"/>
                          <a:ea typeface="楷体" pitchFamily="49" charset="-122"/>
                          <a:cs typeface="楷体_GB2312"/>
                          <a:sym typeface="Symbol" pitchFamily="18" charset="2"/>
                        </a:rPr>
                        <a:t></a:t>
                      </a:r>
                      <a:r>
                        <a:rPr kumimoji="0" lang="en-US" altLang="zh-CN" sz="2400" b="0" i="0" u="none" strike="noStrike" cap="none" normalizeH="0" baseline="0" smtClean="0">
                          <a:ln>
                            <a:noFill/>
                          </a:ln>
                          <a:solidFill>
                            <a:schemeClr val="tx1"/>
                          </a:solidFill>
                          <a:effectLst/>
                          <a:latin typeface="楷体" pitchFamily="49" charset="-122"/>
                          <a:ea typeface="楷体" pitchFamily="49" charset="-122"/>
                          <a:cs typeface="楷体_GB2312"/>
                        </a:rPr>
                        <a:t>Q</a:t>
                      </a:r>
                      <a:r>
                        <a:rPr kumimoji="0" lang="el-GR" altLang="zh-CN" sz="2400" b="0" i="0" u="none" strike="noStrike" cap="none" normalizeH="0" baseline="0" smtClean="0">
                          <a:ln>
                            <a:noFill/>
                          </a:ln>
                          <a:solidFill>
                            <a:schemeClr val="tx1"/>
                          </a:solidFill>
                          <a:effectLst/>
                          <a:latin typeface="Times New Roman" pitchFamily="18" charset="0"/>
                          <a:ea typeface="楷体" pitchFamily="49" charset="-122"/>
                          <a:cs typeface="楷体_GB2312"/>
                        </a:rPr>
                        <a:t>∨</a:t>
                      </a:r>
                      <a:r>
                        <a:rPr kumimoji="0" lang="en-US" altLang="zh-CN" sz="2400" b="0" i="0" u="none" strike="noStrike" cap="none" normalizeH="0" baseline="0" smtClean="0">
                          <a:ln>
                            <a:noFill/>
                          </a:ln>
                          <a:solidFill>
                            <a:schemeClr val="tx1"/>
                          </a:solidFill>
                          <a:effectLst/>
                          <a:latin typeface="楷体" pitchFamily="49" charset="-122"/>
                          <a:ea typeface="楷体" pitchFamily="49" charset="-122"/>
                          <a:cs typeface="楷体_GB2312"/>
                          <a:sym typeface="Symbol" pitchFamily="18" charset="2"/>
                        </a:rPr>
                        <a:t></a:t>
                      </a:r>
                      <a:r>
                        <a:rPr kumimoji="0" lang="en-US" altLang="zh-CN" sz="2400" b="0" i="0" u="none" strike="noStrike" cap="none" normalizeH="0" baseline="0" smtClean="0">
                          <a:ln>
                            <a:noFill/>
                          </a:ln>
                          <a:solidFill>
                            <a:schemeClr val="tx1"/>
                          </a:solidFill>
                          <a:effectLst/>
                          <a:latin typeface="楷体" pitchFamily="49" charset="-122"/>
                          <a:ea typeface="楷体" pitchFamily="49" charset="-122"/>
                          <a:cs typeface="楷体_GB2312"/>
                        </a:rPr>
                        <a:t>P)</a:t>
                      </a:r>
                      <a:r>
                        <a:rPr kumimoji="0" lang="en-US" altLang="zh-CN" sz="2400" b="0" i="0" u="none" strike="noStrike" cap="none" normalizeH="0" baseline="0" smtClean="0">
                          <a:ln>
                            <a:noFill/>
                          </a:ln>
                          <a:solidFill>
                            <a:srgbClr val="FF0000"/>
                          </a:solidFill>
                          <a:effectLst/>
                          <a:latin typeface="楷体" pitchFamily="49" charset="-122"/>
                          <a:ea typeface="楷体" pitchFamily="49" charset="-122"/>
                          <a:cs typeface="楷体_GB2312"/>
                        </a:rPr>
                        <a:t>)</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0</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0</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00B050"/>
                          </a:solidFill>
                          <a:effectLst/>
                          <a:latin typeface="楷体" pitchFamily="49" charset="-122"/>
                          <a:ea typeface="楷体" pitchFamily="49" charset="-122"/>
                          <a:cs typeface="楷体_GB2312"/>
                        </a:rPr>
                        <a:t>1</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0</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1</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00B050"/>
                          </a:solidFill>
                          <a:effectLst/>
                          <a:latin typeface="楷体" pitchFamily="49" charset="-122"/>
                          <a:ea typeface="楷体" pitchFamily="49" charset="-122"/>
                          <a:cs typeface="楷体_GB2312"/>
                        </a:rPr>
                        <a:t>1</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1</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0</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00B050"/>
                          </a:solidFill>
                          <a:effectLst/>
                          <a:latin typeface="楷体" pitchFamily="49" charset="-122"/>
                          <a:ea typeface="楷体" pitchFamily="49" charset="-122"/>
                          <a:cs typeface="楷体_GB2312"/>
                        </a:rPr>
                        <a:t>0</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1</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1</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00B050"/>
                          </a:solidFill>
                          <a:effectLst/>
                          <a:latin typeface="楷体" pitchFamily="49" charset="-122"/>
                          <a:ea typeface="楷体" pitchFamily="49" charset="-122"/>
                          <a:cs typeface="楷体_GB2312"/>
                        </a:rPr>
                        <a:t>1</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内容占位符 2"/>
          <p:cNvSpPr txBox="1">
            <a:spLocks/>
          </p:cNvSpPr>
          <p:nvPr/>
        </p:nvSpPr>
        <p:spPr bwMode="auto">
          <a:xfrm>
            <a:off x="539750" y="4652963"/>
            <a:ext cx="6985000" cy="576262"/>
          </a:xfrm>
          <a:prstGeom prst="rect">
            <a:avLst/>
          </a:prstGeom>
          <a:noFill/>
          <a:ln w="9525">
            <a:noFill/>
            <a:miter lim="800000"/>
            <a:headEnd/>
            <a:tailEnd/>
          </a:ln>
        </p:spPr>
        <p:txBody>
          <a:bodyPr/>
          <a:lstStyle/>
          <a:p>
            <a:pPr marL="285750" indent="-285750" eaLnBrk="0" hangingPunct="0">
              <a:lnSpc>
                <a:spcPct val="110000"/>
              </a:lnSpc>
              <a:spcBef>
                <a:spcPct val="20000"/>
              </a:spcBef>
              <a:spcAft>
                <a:spcPts val="600"/>
              </a:spcAft>
              <a:buClr>
                <a:srgbClr val="0000FF"/>
              </a:buClr>
              <a:buSzPct val="60000"/>
              <a:buFont typeface="Wingdings" pitchFamily="2" charset="2"/>
              <a:buChar char="n"/>
              <a:defRPr/>
            </a:pPr>
            <a:r>
              <a:rPr lang="zh-CN" altLang="en-US" kern="0" dirty="0">
                <a:solidFill>
                  <a:srgbClr val="0033CC"/>
                </a:solidFill>
                <a:latin typeface="楷体" pitchFamily="49" charset="-122"/>
                <a:ea typeface="楷体" pitchFamily="49" charset="-122"/>
                <a:cs typeface="+mn-cs"/>
              </a:rPr>
              <a:t>原式</a:t>
            </a:r>
            <a:r>
              <a:rPr lang="en-US" altLang="zh-CN" dirty="0">
                <a:solidFill>
                  <a:srgbClr val="0033CC"/>
                </a:solidFill>
                <a:latin typeface="楷体" pitchFamily="49" charset="-122"/>
                <a:ea typeface="楷体" pitchFamily="49" charset="-122"/>
                <a:cs typeface="+mn-cs"/>
                <a:sym typeface="Symbol" pitchFamily="18" charset="2"/>
              </a:rPr>
              <a:t>m</a:t>
            </a:r>
            <a:r>
              <a:rPr lang="en-US" altLang="zh-CN" baseline="-25000" dirty="0">
                <a:solidFill>
                  <a:srgbClr val="0033CC"/>
                </a:solidFill>
                <a:latin typeface="楷体" pitchFamily="49" charset="-122"/>
                <a:ea typeface="楷体" pitchFamily="49" charset="-122"/>
                <a:cs typeface="+mn-cs"/>
                <a:sym typeface="Symbol" pitchFamily="18" charset="2"/>
              </a:rPr>
              <a:t>0</a:t>
            </a:r>
            <a:r>
              <a:rPr lang="en-US" altLang="zh-CN" dirty="0">
                <a:solidFill>
                  <a:srgbClr val="0033CC"/>
                </a:solidFill>
                <a:latin typeface="楷体" pitchFamily="49" charset="-122"/>
                <a:ea typeface="楷体" pitchFamily="49" charset="-122"/>
                <a:cs typeface="+mn-cs"/>
                <a:sym typeface="Symbol" pitchFamily="18" charset="2"/>
              </a:rPr>
              <a:t>m</a:t>
            </a:r>
            <a:r>
              <a:rPr lang="en-US" altLang="zh-CN" baseline="-25000" dirty="0">
                <a:solidFill>
                  <a:srgbClr val="0033CC"/>
                </a:solidFill>
                <a:latin typeface="楷体" pitchFamily="49" charset="-122"/>
                <a:ea typeface="楷体" pitchFamily="49" charset="-122"/>
                <a:cs typeface="+mn-cs"/>
                <a:sym typeface="Symbol" pitchFamily="18" charset="2"/>
              </a:rPr>
              <a:t>1</a:t>
            </a:r>
            <a:r>
              <a:rPr lang="en-US" altLang="zh-CN" dirty="0">
                <a:solidFill>
                  <a:srgbClr val="0033CC"/>
                </a:solidFill>
                <a:latin typeface="楷体" pitchFamily="49" charset="-122"/>
                <a:ea typeface="楷体" pitchFamily="49" charset="-122"/>
                <a:cs typeface="+mn-cs"/>
                <a:sym typeface="Symbol" pitchFamily="18" charset="2"/>
              </a:rPr>
              <a:t>m</a:t>
            </a:r>
            <a:r>
              <a:rPr lang="en-US" altLang="zh-CN" baseline="-25000" dirty="0">
                <a:solidFill>
                  <a:srgbClr val="0033CC"/>
                </a:solidFill>
                <a:latin typeface="楷体" pitchFamily="49" charset="-122"/>
                <a:ea typeface="楷体" pitchFamily="49" charset="-122"/>
                <a:cs typeface="+mn-cs"/>
                <a:sym typeface="Symbol" pitchFamily="18" charset="2"/>
              </a:rPr>
              <a:t>3</a:t>
            </a:r>
            <a:r>
              <a:rPr lang="en-US" altLang="zh-CN" dirty="0">
                <a:solidFill>
                  <a:srgbClr val="0033CC"/>
                </a:solidFill>
                <a:latin typeface="楷体" pitchFamily="49" charset="-122"/>
                <a:ea typeface="楷体" pitchFamily="49" charset="-122"/>
                <a:cs typeface="+mn-cs"/>
                <a:sym typeface="Symbol" pitchFamily="18" charset="2"/>
              </a:rPr>
              <a:t>(P∧Q)∨(P∧Q)∨(P∧Q)</a:t>
            </a:r>
            <a:endParaRPr lang="en-US" altLang="zh-CN" kern="0" dirty="0">
              <a:solidFill>
                <a:srgbClr val="0033CC"/>
              </a:solidFill>
              <a:latin typeface="楷体" pitchFamily="49" charset="-122"/>
              <a:ea typeface="楷体" pitchFamily="49" charset="-122"/>
              <a:cs typeface="+mn-cs"/>
            </a:endParaRPr>
          </a:p>
        </p:txBody>
      </p:sp>
      <p:sp>
        <p:nvSpPr>
          <p:cNvPr id="9" name="矩形 8"/>
          <p:cNvSpPr>
            <a:spLocks noChangeArrowheads="1"/>
          </p:cNvSpPr>
          <p:nvPr/>
        </p:nvSpPr>
        <p:spPr bwMode="auto">
          <a:xfrm>
            <a:off x="1187450" y="2924175"/>
            <a:ext cx="647700" cy="1747838"/>
          </a:xfrm>
          <a:prstGeom prst="rect">
            <a:avLst/>
          </a:prstGeom>
          <a:noFill/>
          <a:ln w="9525" algn="ctr">
            <a:noFill/>
            <a:round/>
            <a:headEnd/>
            <a:tailEnd type="triangle" w="med" len="med"/>
          </a:ln>
        </p:spPr>
        <p:txBody>
          <a:bodyPr wrap="none" lIns="0" tIns="0" rIns="0" bIns="0" anchor="ctr"/>
          <a:lstStyle/>
          <a:p>
            <a:pPr marL="342900" indent="-342900">
              <a:lnSpc>
                <a:spcPct val="90000"/>
              </a:lnSpc>
              <a:spcAft>
                <a:spcPts val="600"/>
              </a:spcAft>
            </a:pPr>
            <a:r>
              <a:rPr lang="en-US" altLang="zh-CN">
                <a:solidFill>
                  <a:srgbClr val="0033CC"/>
                </a:solidFill>
                <a:latin typeface="楷体" pitchFamily="49" charset="-122"/>
                <a:ea typeface="楷体" pitchFamily="49" charset="-122"/>
              </a:rPr>
              <a:t>0=</a:t>
            </a:r>
            <a:r>
              <a:rPr lang="en-US" altLang="zh-CN">
                <a:latin typeface="楷体" pitchFamily="49" charset="-122"/>
                <a:ea typeface="楷体" pitchFamily="49" charset="-122"/>
              </a:rPr>
              <a:t>00</a:t>
            </a:r>
          </a:p>
          <a:p>
            <a:pPr marL="342900" indent="-342900">
              <a:lnSpc>
                <a:spcPct val="90000"/>
              </a:lnSpc>
              <a:spcAft>
                <a:spcPts val="400"/>
              </a:spcAft>
            </a:pPr>
            <a:r>
              <a:rPr lang="en-US" altLang="zh-CN">
                <a:solidFill>
                  <a:srgbClr val="0033CC"/>
                </a:solidFill>
                <a:latin typeface="楷体" pitchFamily="49" charset="-122"/>
                <a:ea typeface="楷体" pitchFamily="49" charset="-122"/>
              </a:rPr>
              <a:t>1=</a:t>
            </a:r>
            <a:r>
              <a:rPr lang="en-US" altLang="zh-CN">
                <a:latin typeface="楷体" pitchFamily="49" charset="-122"/>
                <a:ea typeface="楷体" pitchFamily="49" charset="-122"/>
              </a:rPr>
              <a:t>01</a:t>
            </a:r>
          </a:p>
          <a:p>
            <a:pPr marL="342900" indent="-342900">
              <a:lnSpc>
                <a:spcPct val="90000"/>
              </a:lnSpc>
              <a:spcAft>
                <a:spcPts val="400"/>
              </a:spcAft>
            </a:pPr>
            <a:r>
              <a:rPr lang="en-US" altLang="zh-CN">
                <a:solidFill>
                  <a:srgbClr val="0033CC"/>
                </a:solidFill>
                <a:latin typeface="楷体" pitchFamily="49" charset="-122"/>
                <a:ea typeface="楷体" pitchFamily="49" charset="-122"/>
              </a:rPr>
              <a:t>2=</a:t>
            </a:r>
            <a:r>
              <a:rPr lang="en-US" altLang="zh-CN">
                <a:latin typeface="楷体" pitchFamily="49" charset="-122"/>
                <a:ea typeface="楷体" pitchFamily="49" charset="-122"/>
              </a:rPr>
              <a:t>10</a:t>
            </a:r>
          </a:p>
          <a:p>
            <a:pPr marL="342900" indent="-342900">
              <a:lnSpc>
                <a:spcPct val="90000"/>
              </a:lnSpc>
              <a:spcAft>
                <a:spcPts val="600"/>
              </a:spcAft>
            </a:pPr>
            <a:r>
              <a:rPr lang="en-US" altLang="zh-CN">
                <a:solidFill>
                  <a:srgbClr val="0033CC"/>
                </a:solidFill>
                <a:latin typeface="楷体" pitchFamily="49" charset="-122"/>
                <a:ea typeface="楷体" pitchFamily="49" charset="-122"/>
              </a:rPr>
              <a:t>3=</a:t>
            </a:r>
            <a:r>
              <a:rPr lang="en-US" altLang="zh-CN">
                <a:latin typeface="楷体" pitchFamily="49" charset="-122"/>
                <a:ea typeface="楷体" pitchFamily="49" charset="-122"/>
              </a:rPr>
              <a:t>11</a:t>
            </a:r>
            <a:endParaRPr lang="zh-CN" altLang="en-US">
              <a:latin typeface="楷体" pitchFamily="49" charset="-122"/>
              <a:ea typeface="楷体" pitchFamily="49" charset="-122"/>
            </a:endParaRPr>
          </a:p>
        </p:txBody>
      </p:sp>
      <p:sp>
        <p:nvSpPr>
          <p:cNvPr id="10" name="内容占位符 2"/>
          <p:cNvSpPr txBox="1">
            <a:spLocks/>
          </p:cNvSpPr>
          <p:nvPr/>
        </p:nvSpPr>
        <p:spPr bwMode="auto">
          <a:xfrm>
            <a:off x="755650" y="5373688"/>
            <a:ext cx="7632700" cy="792162"/>
          </a:xfrm>
          <a:prstGeom prst="rect">
            <a:avLst/>
          </a:prstGeom>
          <a:noFill/>
          <a:ln w="9525">
            <a:noFill/>
            <a:miter lim="800000"/>
            <a:headEnd/>
            <a:tailEnd/>
          </a:ln>
        </p:spPr>
        <p:txBody>
          <a:bodyPr/>
          <a:lstStyle/>
          <a:p>
            <a:pPr marL="342900" indent="-342900" eaLnBrk="0" hangingPunct="0">
              <a:lnSpc>
                <a:spcPct val="110000"/>
              </a:lnSpc>
              <a:spcBef>
                <a:spcPct val="20000"/>
              </a:spcBef>
              <a:spcAft>
                <a:spcPts val="600"/>
              </a:spcAft>
              <a:buClr>
                <a:srgbClr val="0000FF"/>
              </a:buClr>
              <a:buSzPct val="60000"/>
              <a:buFont typeface="Wingdings" pitchFamily="2" charset="2"/>
              <a:buChar char="Ø"/>
              <a:defRPr/>
            </a:pPr>
            <a:r>
              <a:rPr lang="zh-CN" altLang="en-US" sz="2000" kern="0" dirty="0">
                <a:latin typeface="楷体" pitchFamily="49" charset="-122"/>
                <a:ea typeface="楷体" pitchFamily="49" charset="-122"/>
                <a:cs typeface="+mn-cs"/>
              </a:rPr>
              <a:t>注：</a:t>
            </a:r>
            <a:r>
              <a:rPr lang="zh-CN" altLang="en-US" sz="2000" kern="0" dirty="0">
                <a:solidFill>
                  <a:srgbClr val="0000FF"/>
                </a:solidFill>
                <a:latin typeface="楷体" pitchFamily="49" charset="-122"/>
                <a:ea typeface="楷体" pitchFamily="49" charset="-122"/>
                <a:cs typeface="+mn-cs"/>
              </a:rPr>
              <a:t>对于一个命题公式的主析取范式，如将其命题变元的个数及出现次序固定后，则此公式的</a:t>
            </a:r>
            <a:r>
              <a:rPr lang="zh-CN" altLang="en-US" sz="2000" kern="0" dirty="0">
                <a:solidFill>
                  <a:srgbClr val="FF0000"/>
                </a:solidFill>
                <a:latin typeface="楷体" pitchFamily="49" charset="-122"/>
                <a:ea typeface="楷体" pitchFamily="49" charset="-122"/>
                <a:cs typeface="+mn-cs"/>
              </a:rPr>
              <a:t>主析取范式是唯一的</a:t>
            </a:r>
            <a:r>
              <a:rPr lang="zh-CN" altLang="en-US" sz="2000" kern="0" dirty="0">
                <a:solidFill>
                  <a:srgbClr val="0000FF"/>
                </a:solidFill>
                <a:latin typeface="楷体" pitchFamily="49" charset="-122"/>
                <a:ea typeface="楷体" pitchFamily="49" charset="-122"/>
                <a:cs typeface="+mn-cs"/>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标题 1"/>
          <p:cNvSpPr>
            <a:spLocks noGrp="1"/>
          </p:cNvSpPr>
          <p:nvPr>
            <p:ph type="title"/>
          </p:nvPr>
        </p:nvSpPr>
        <p:spPr>
          <a:xfrm>
            <a:off x="611188" y="0"/>
            <a:ext cx="7772400" cy="647700"/>
          </a:xfrm>
        </p:spPr>
        <p:txBody>
          <a:bodyPr/>
          <a:lstStyle/>
          <a:p>
            <a:r>
              <a:rPr lang="zh-CN" altLang="en-US" smtClean="0"/>
              <a:t>主析取范式的求法</a:t>
            </a:r>
          </a:p>
        </p:txBody>
      </p:sp>
      <p:sp>
        <p:nvSpPr>
          <p:cNvPr id="171010" name="内容占位符 2"/>
          <p:cNvSpPr>
            <a:spLocks noGrp="1"/>
          </p:cNvSpPr>
          <p:nvPr>
            <p:ph idx="1"/>
          </p:nvPr>
        </p:nvSpPr>
        <p:spPr>
          <a:xfrm>
            <a:off x="323850" y="476250"/>
            <a:ext cx="8569325" cy="5184775"/>
          </a:xfrm>
        </p:spPr>
        <p:txBody>
          <a:bodyPr/>
          <a:lstStyle/>
          <a:p>
            <a:r>
              <a:rPr lang="en-US" altLang="zh-CN" smtClean="0"/>
              <a:t>1</a:t>
            </a:r>
            <a:r>
              <a:rPr lang="zh-CN" altLang="en-US" smtClean="0"/>
              <a:t>、</a:t>
            </a:r>
            <a:r>
              <a:rPr lang="zh-CN" altLang="en-US" smtClean="0">
                <a:solidFill>
                  <a:srgbClr val="FF0000"/>
                </a:solidFill>
              </a:rPr>
              <a:t>真值表法</a:t>
            </a:r>
            <a:endParaRPr lang="en-US" altLang="zh-CN" smtClean="0">
              <a:solidFill>
                <a:srgbClr val="FF0000"/>
              </a:solidFill>
            </a:endParaRPr>
          </a:p>
          <a:p>
            <a:pPr lvl="1"/>
            <a:r>
              <a:rPr lang="zh-CN" altLang="en-US" sz="2400" smtClean="0">
                <a:solidFill>
                  <a:srgbClr val="C00000"/>
                </a:solidFill>
              </a:rPr>
              <a:t>习题：</a:t>
            </a:r>
            <a:endParaRPr lang="en-US" altLang="zh-CN" sz="2400" smtClean="0">
              <a:solidFill>
                <a:srgbClr val="C00000"/>
              </a:solidFill>
            </a:endParaRPr>
          </a:p>
          <a:p>
            <a:pPr lvl="1">
              <a:buSzTx/>
              <a:buFont typeface="宋体" charset="-122"/>
              <a:buAutoNum type="circleNumDbPlain"/>
            </a:pPr>
            <a:r>
              <a:rPr lang="zh-CN" altLang="en-US" smtClean="0"/>
              <a:t>求命题公式</a:t>
            </a:r>
            <a:r>
              <a:rPr lang="en-US" altLang="zh-CN" smtClean="0"/>
              <a:t>P</a:t>
            </a:r>
            <a:r>
              <a:rPr lang="en-US" altLang="zh-CN" smtClean="0">
                <a:sym typeface="Symbol" pitchFamily="18" charset="2"/>
              </a:rPr>
              <a:t></a:t>
            </a:r>
            <a:r>
              <a:rPr lang="en-US" altLang="zh-CN" smtClean="0"/>
              <a:t>Q</a:t>
            </a:r>
            <a:r>
              <a:rPr lang="zh-CN" altLang="en-US" smtClean="0"/>
              <a:t>，</a:t>
            </a:r>
            <a:r>
              <a:rPr lang="en-US" altLang="zh-CN" smtClean="0"/>
              <a:t>P</a:t>
            </a:r>
            <a:r>
              <a:rPr lang="el-GR" altLang="zh-CN" smtClean="0"/>
              <a:t>∨</a:t>
            </a:r>
            <a:r>
              <a:rPr lang="en-US" altLang="zh-CN" smtClean="0"/>
              <a:t>Q</a:t>
            </a:r>
            <a:r>
              <a:rPr lang="zh-CN" altLang="en-US" smtClean="0"/>
              <a:t>，</a:t>
            </a:r>
            <a:r>
              <a:rPr lang="zh-CN" altLang="en-US" smtClean="0">
                <a:sym typeface="Symbol" pitchFamily="18" charset="2"/>
              </a:rPr>
              <a:t></a:t>
            </a:r>
            <a:r>
              <a:rPr lang="en-US" altLang="zh-CN" smtClean="0"/>
              <a:t>(P</a:t>
            </a:r>
            <a:r>
              <a:rPr lang="en-US" altLang="zh-CN" smtClean="0">
                <a:solidFill>
                  <a:srgbClr val="0033CC"/>
                </a:solidFill>
                <a:sym typeface="Symbol" pitchFamily="18" charset="2"/>
              </a:rPr>
              <a:t>∧</a:t>
            </a:r>
            <a:r>
              <a:rPr lang="en-US" altLang="zh-CN" smtClean="0"/>
              <a:t>Q)</a:t>
            </a:r>
            <a:r>
              <a:rPr lang="zh-CN" altLang="en-US" smtClean="0"/>
              <a:t>的主析取范式。</a:t>
            </a:r>
            <a:endParaRPr lang="en-US" altLang="zh-CN" smtClean="0"/>
          </a:p>
          <a:p>
            <a:pPr lvl="1">
              <a:buSzTx/>
              <a:buFont typeface="宋体" charset="-122"/>
              <a:buAutoNum type="circleNumDbPlain"/>
            </a:pPr>
            <a:r>
              <a:rPr lang="zh-CN" altLang="en-US" smtClean="0"/>
              <a:t>求命题公式</a:t>
            </a:r>
            <a:r>
              <a:rPr lang="en-US" altLang="zh-CN" smtClean="0"/>
              <a:t>(P</a:t>
            </a:r>
            <a:r>
              <a:rPr lang="en-US" altLang="zh-CN" smtClean="0">
                <a:solidFill>
                  <a:srgbClr val="0033CC"/>
                </a:solidFill>
                <a:sym typeface="Symbol" pitchFamily="18" charset="2"/>
              </a:rPr>
              <a:t>∧</a:t>
            </a:r>
            <a:r>
              <a:rPr lang="en-US" altLang="zh-CN" smtClean="0"/>
              <a:t>Q)</a:t>
            </a:r>
            <a:r>
              <a:rPr lang="el-GR" altLang="zh-CN" smtClean="0"/>
              <a:t>∨</a:t>
            </a:r>
            <a:r>
              <a:rPr lang="en-US" altLang="zh-CN" smtClean="0">
                <a:sym typeface="Symbol" pitchFamily="18" charset="2"/>
              </a:rPr>
              <a:t>(P</a:t>
            </a:r>
            <a:r>
              <a:rPr lang="en-US" altLang="zh-CN" smtClean="0">
                <a:solidFill>
                  <a:srgbClr val="0033CC"/>
                </a:solidFill>
                <a:sym typeface="Symbol" pitchFamily="18" charset="2"/>
              </a:rPr>
              <a:t>∧</a:t>
            </a:r>
            <a:r>
              <a:rPr lang="en-US" altLang="zh-CN" smtClean="0">
                <a:sym typeface="Symbol" pitchFamily="18" charset="2"/>
              </a:rPr>
              <a:t>R)</a:t>
            </a:r>
            <a:r>
              <a:rPr lang="el-GR" altLang="zh-CN" smtClean="0"/>
              <a:t>∨</a:t>
            </a:r>
            <a:r>
              <a:rPr lang="en-US" altLang="zh-CN" smtClean="0">
                <a:sym typeface="Symbol" pitchFamily="18" charset="2"/>
              </a:rPr>
              <a:t>(Q</a:t>
            </a:r>
            <a:r>
              <a:rPr lang="en-US" altLang="zh-CN" smtClean="0">
                <a:solidFill>
                  <a:srgbClr val="0033CC"/>
                </a:solidFill>
                <a:sym typeface="Symbol" pitchFamily="18" charset="2"/>
              </a:rPr>
              <a:t>∧</a:t>
            </a:r>
            <a:r>
              <a:rPr lang="en-US" altLang="zh-CN" smtClean="0">
                <a:sym typeface="Symbol" pitchFamily="18" charset="2"/>
              </a:rPr>
              <a:t>R)</a:t>
            </a:r>
            <a:r>
              <a:rPr lang="zh-CN" altLang="en-US" smtClean="0">
                <a:sym typeface="Symbol" pitchFamily="18" charset="2"/>
              </a:rPr>
              <a:t>的主析取范式。</a:t>
            </a:r>
            <a:endParaRPr lang="en-US" altLang="zh-CN" smtClean="0">
              <a:sym typeface="Symbol" pitchFamily="18" charset="2"/>
            </a:endParaRPr>
          </a:p>
          <a:p>
            <a:r>
              <a:rPr lang="en-US" altLang="zh-CN" smtClean="0"/>
              <a:t>2</a:t>
            </a:r>
            <a:r>
              <a:rPr lang="zh-CN" altLang="en-US" smtClean="0"/>
              <a:t>、</a:t>
            </a:r>
            <a:r>
              <a:rPr lang="zh-CN" altLang="en-US" smtClean="0">
                <a:solidFill>
                  <a:srgbClr val="FF0000"/>
                </a:solidFill>
              </a:rPr>
              <a:t>公式演算法（等价变换）</a:t>
            </a:r>
            <a:endParaRPr lang="en-US" altLang="zh-CN" smtClean="0">
              <a:solidFill>
                <a:srgbClr val="FF0000"/>
              </a:solidFill>
            </a:endParaRPr>
          </a:p>
          <a:p>
            <a:pPr lvl="1"/>
            <a:r>
              <a:rPr lang="zh-CN" altLang="en-US" sz="2400" smtClean="0"/>
              <a:t>基本步骤：</a:t>
            </a:r>
            <a:endParaRPr lang="en-US" altLang="zh-CN" sz="2400" smtClean="0"/>
          </a:p>
          <a:p>
            <a:pPr lvl="1">
              <a:buSzTx/>
              <a:buFont typeface="Times New Roman" pitchFamily="18" charset="0"/>
              <a:buAutoNum type="arabicPeriod"/>
            </a:pPr>
            <a:r>
              <a:rPr lang="zh-CN" altLang="en-US" smtClean="0"/>
              <a:t>化归为析取范式</a:t>
            </a:r>
            <a:endParaRPr lang="en-US" altLang="zh-CN" smtClean="0"/>
          </a:p>
          <a:p>
            <a:pPr lvl="1">
              <a:buSzTx/>
              <a:buFont typeface="Times New Roman" pitchFamily="18" charset="0"/>
              <a:buAutoNum type="arabicPeriod"/>
            </a:pPr>
            <a:r>
              <a:rPr lang="zh-CN" altLang="en-US" smtClean="0"/>
              <a:t>合并同类项，去掉永假项。</a:t>
            </a:r>
            <a:endParaRPr lang="en-US" altLang="zh-CN" smtClean="0"/>
          </a:p>
          <a:p>
            <a:pPr lvl="1">
              <a:buSzTx/>
              <a:buFont typeface="Times New Roman" pitchFamily="18" charset="0"/>
              <a:buAutoNum type="arabicPeriod"/>
            </a:pPr>
            <a:r>
              <a:rPr lang="zh-CN" altLang="en-US" smtClean="0"/>
              <a:t>对合取项补入没有出现的命题变元（如</a:t>
            </a:r>
            <a:r>
              <a:rPr lang="en-US" altLang="zh-CN" smtClean="0"/>
              <a:t>P</a:t>
            </a:r>
            <a:r>
              <a:rPr lang="zh-CN" altLang="en-US" smtClean="0"/>
              <a:t>），则添加</a:t>
            </a:r>
            <a:r>
              <a:rPr lang="en-US" altLang="zh-CN" smtClean="0"/>
              <a:t>P</a:t>
            </a:r>
            <a:r>
              <a:rPr lang="el-GR" altLang="zh-CN" smtClean="0"/>
              <a:t>∨</a:t>
            </a:r>
            <a:r>
              <a:rPr lang="en-US" altLang="zh-CN" smtClean="0">
                <a:sym typeface="Symbol" pitchFamily="18" charset="2"/>
              </a:rPr>
              <a:t></a:t>
            </a:r>
            <a:r>
              <a:rPr lang="en-US" altLang="zh-CN" smtClean="0"/>
              <a:t>P</a:t>
            </a:r>
            <a:r>
              <a:rPr lang="zh-CN" altLang="en-US" smtClean="0"/>
              <a:t>项，然后利用分配律展开公式。例：</a:t>
            </a:r>
            <a:endParaRPr lang="en-US" altLang="zh-CN" smtClean="0"/>
          </a:p>
          <a:p>
            <a:pPr lvl="2">
              <a:buClr>
                <a:srgbClr val="0000FF"/>
              </a:buClr>
              <a:buFont typeface="Times New Roman" pitchFamily="18" charset="0"/>
              <a:buNone/>
            </a:pPr>
            <a:r>
              <a:rPr lang="en-US" altLang="zh-CN" sz="2000" b="1" smtClean="0"/>
              <a:t>(P</a:t>
            </a:r>
            <a:r>
              <a:rPr lang="en-US" altLang="zh-CN" sz="2000" b="1" smtClean="0">
                <a:solidFill>
                  <a:srgbClr val="0033CC"/>
                </a:solidFill>
                <a:sym typeface="Symbol" pitchFamily="18" charset="2"/>
              </a:rPr>
              <a:t>∧</a:t>
            </a:r>
            <a:r>
              <a:rPr lang="en-US" altLang="zh-CN" sz="2000" b="1" smtClean="0"/>
              <a:t>Q)</a:t>
            </a:r>
            <a:r>
              <a:rPr lang="el-GR" altLang="zh-CN" sz="2000" b="1" smtClean="0"/>
              <a:t>∨</a:t>
            </a:r>
            <a:r>
              <a:rPr lang="en-US" altLang="zh-CN" sz="2000" b="1" smtClean="0">
                <a:sym typeface="Symbol" pitchFamily="18" charset="2"/>
              </a:rPr>
              <a:t>(P</a:t>
            </a:r>
            <a:r>
              <a:rPr lang="en-US" altLang="zh-CN" sz="2000" b="1" smtClean="0">
                <a:solidFill>
                  <a:srgbClr val="0033CC"/>
                </a:solidFill>
                <a:sym typeface="Symbol" pitchFamily="18" charset="2"/>
              </a:rPr>
              <a:t>∧</a:t>
            </a:r>
            <a:r>
              <a:rPr lang="en-US" altLang="zh-CN" sz="2000" b="1" smtClean="0">
                <a:sym typeface="Symbol" pitchFamily="18" charset="2"/>
              </a:rPr>
              <a:t>R)</a:t>
            </a:r>
            <a:r>
              <a:rPr lang="el-GR" altLang="zh-CN" sz="2000" b="1" smtClean="0"/>
              <a:t>∨</a:t>
            </a:r>
            <a:r>
              <a:rPr lang="en-US" altLang="zh-CN" sz="2000" b="1" smtClean="0">
                <a:sym typeface="Symbol" pitchFamily="18" charset="2"/>
              </a:rPr>
              <a:t>(Q</a:t>
            </a:r>
            <a:r>
              <a:rPr lang="en-US" altLang="zh-CN" sz="2000" b="1" smtClean="0">
                <a:solidFill>
                  <a:srgbClr val="0033CC"/>
                </a:solidFill>
                <a:sym typeface="Symbol" pitchFamily="18" charset="2"/>
              </a:rPr>
              <a:t>∧</a:t>
            </a:r>
            <a:r>
              <a:rPr lang="en-US" altLang="zh-CN" sz="2000" b="1" smtClean="0">
                <a:sym typeface="Symbol" pitchFamily="18" charset="2"/>
              </a:rPr>
              <a:t>R)</a:t>
            </a:r>
          </a:p>
          <a:p>
            <a:pPr lvl="2">
              <a:buClr>
                <a:srgbClr val="0000FF"/>
              </a:buClr>
              <a:buFont typeface="Times New Roman" pitchFamily="18" charset="0"/>
              <a:buNone/>
            </a:pPr>
            <a:r>
              <a:rPr lang="en-US" altLang="zh-CN" sz="2000" smtClean="0">
                <a:sym typeface="Symbol" pitchFamily="18" charset="2"/>
              </a:rPr>
              <a:t> </a:t>
            </a:r>
            <a:r>
              <a:rPr lang="zh-CN" altLang="en-US" sz="2400" b="1" smtClean="0">
                <a:solidFill>
                  <a:srgbClr val="0033CC"/>
                </a:solidFill>
                <a:latin typeface="Times New Roman" pitchFamily="18" charset="0"/>
                <a:ea typeface="宋体" charset="-122"/>
                <a:sym typeface="Symbol" pitchFamily="18" charset="2"/>
              </a:rPr>
              <a:t> </a:t>
            </a:r>
            <a:r>
              <a:rPr lang="en-US" altLang="zh-CN" sz="2000" smtClean="0"/>
              <a:t>(P</a:t>
            </a:r>
            <a:r>
              <a:rPr lang="en-US" altLang="zh-CN" sz="2000" smtClean="0">
                <a:solidFill>
                  <a:srgbClr val="0033CC"/>
                </a:solidFill>
                <a:sym typeface="Symbol" pitchFamily="18" charset="2"/>
              </a:rPr>
              <a:t>∧</a:t>
            </a:r>
            <a:r>
              <a:rPr lang="en-US" altLang="zh-CN" sz="2000" smtClean="0"/>
              <a:t>Q </a:t>
            </a:r>
            <a:r>
              <a:rPr lang="en-US" altLang="zh-CN" sz="2000" smtClean="0">
                <a:solidFill>
                  <a:srgbClr val="0033CC"/>
                </a:solidFill>
                <a:sym typeface="Symbol" pitchFamily="18" charset="2"/>
              </a:rPr>
              <a:t>∧</a:t>
            </a:r>
            <a:r>
              <a:rPr lang="zh-CN" altLang="en-US" sz="2000" smtClean="0">
                <a:solidFill>
                  <a:srgbClr val="CC0099"/>
                </a:solidFill>
                <a:sym typeface="Symbol" pitchFamily="18" charset="2"/>
              </a:rPr>
              <a:t>（</a:t>
            </a:r>
            <a:r>
              <a:rPr lang="en-US" altLang="zh-CN" sz="2000" smtClean="0">
                <a:solidFill>
                  <a:srgbClr val="CC0099"/>
                </a:solidFill>
                <a:sym typeface="Symbol" pitchFamily="18" charset="2"/>
              </a:rPr>
              <a:t>R </a:t>
            </a:r>
            <a:r>
              <a:rPr lang="el-GR" altLang="zh-CN" sz="2000" smtClean="0">
                <a:solidFill>
                  <a:srgbClr val="CC0099"/>
                </a:solidFill>
              </a:rPr>
              <a:t>∨ </a:t>
            </a:r>
            <a:r>
              <a:rPr lang="en-US" altLang="zh-CN" sz="2000" smtClean="0">
                <a:solidFill>
                  <a:srgbClr val="CC0099"/>
                </a:solidFill>
                <a:sym typeface="Symbol" pitchFamily="18" charset="2"/>
              </a:rPr>
              <a:t>R</a:t>
            </a:r>
            <a:r>
              <a:rPr lang="en-US" altLang="zh-CN" sz="2000" smtClean="0">
                <a:solidFill>
                  <a:srgbClr val="CC0099"/>
                </a:solidFill>
              </a:rPr>
              <a:t>)</a:t>
            </a:r>
            <a:r>
              <a:rPr lang="zh-CN" altLang="en-US" sz="2000" smtClean="0"/>
              <a:t>）</a:t>
            </a:r>
            <a:r>
              <a:rPr lang="zh-CN" altLang="el-GR" sz="2000" smtClean="0"/>
              <a:t>∨</a:t>
            </a:r>
            <a:r>
              <a:rPr lang="en-US" altLang="zh-CN" sz="2000" smtClean="0">
                <a:sym typeface="Symbol" pitchFamily="18" charset="2"/>
              </a:rPr>
              <a:t>(P</a:t>
            </a:r>
            <a:r>
              <a:rPr lang="en-US" altLang="zh-CN" sz="2000" smtClean="0">
                <a:solidFill>
                  <a:srgbClr val="0033CC"/>
                </a:solidFill>
                <a:sym typeface="Symbol" pitchFamily="18" charset="2"/>
              </a:rPr>
              <a:t>∧</a:t>
            </a:r>
            <a:r>
              <a:rPr lang="zh-CN" altLang="en-US" sz="2000" smtClean="0">
                <a:solidFill>
                  <a:srgbClr val="CC0099"/>
                </a:solidFill>
                <a:sym typeface="Symbol" pitchFamily="18" charset="2"/>
              </a:rPr>
              <a:t>（</a:t>
            </a:r>
            <a:r>
              <a:rPr lang="en-US" altLang="zh-CN" sz="2000" smtClean="0">
                <a:solidFill>
                  <a:srgbClr val="CC0099"/>
                </a:solidFill>
                <a:sym typeface="Symbol" pitchFamily="18" charset="2"/>
              </a:rPr>
              <a:t>Q</a:t>
            </a:r>
            <a:r>
              <a:rPr lang="el-GR" altLang="zh-CN" sz="2000" smtClean="0">
                <a:solidFill>
                  <a:srgbClr val="CC0099"/>
                </a:solidFill>
              </a:rPr>
              <a:t>∨</a:t>
            </a:r>
            <a:r>
              <a:rPr lang="en-US" altLang="zh-CN" sz="2000" smtClean="0">
                <a:solidFill>
                  <a:srgbClr val="CC0099"/>
                </a:solidFill>
                <a:sym typeface="Symbol" pitchFamily="18" charset="2"/>
              </a:rPr>
              <a:t>Q)</a:t>
            </a:r>
            <a:r>
              <a:rPr lang="en-US" altLang="zh-CN" sz="2000" smtClean="0">
                <a:sym typeface="Symbol" pitchFamily="18" charset="2"/>
              </a:rPr>
              <a:t> </a:t>
            </a:r>
            <a:r>
              <a:rPr lang="en-US" altLang="zh-CN" sz="2000" smtClean="0">
                <a:solidFill>
                  <a:srgbClr val="0033CC"/>
                </a:solidFill>
                <a:sym typeface="Symbol" pitchFamily="18" charset="2"/>
              </a:rPr>
              <a:t>∧</a:t>
            </a:r>
            <a:r>
              <a:rPr lang="en-US" altLang="zh-CN" sz="2000" smtClean="0">
                <a:sym typeface="Symbol" pitchFamily="18" charset="2"/>
              </a:rPr>
              <a:t>R </a:t>
            </a:r>
            <a:r>
              <a:rPr lang="zh-CN" altLang="en-US" sz="2000" smtClean="0">
                <a:sym typeface="Symbol" pitchFamily="18" charset="2"/>
              </a:rPr>
              <a:t>）</a:t>
            </a:r>
            <a:r>
              <a:rPr lang="zh-CN" altLang="el-GR" sz="2000" smtClean="0"/>
              <a:t>∨</a:t>
            </a:r>
            <a:r>
              <a:rPr lang="en-US" altLang="zh-CN" sz="2000" smtClean="0">
                <a:sym typeface="Symbol" pitchFamily="18" charset="2"/>
              </a:rPr>
              <a:t>(</a:t>
            </a:r>
            <a:r>
              <a:rPr lang="zh-CN" altLang="en-US" sz="2000" smtClean="0">
                <a:solidFill>
                  <a:srgbClr val="CC0099"/>
                </a:solidFill>
                <a:sym typeface="Symbol" pitchFamily="18" charset="2"/>
              </a:rPr>
              <a:t>（</a:t>
            </a:r>
            <a:r>
              <a:rPr lang="en-US" altLang="zh-CN" sz="2000" smtClean="0">
                <a:solidFill>
                  <a:srgbClr val="CC0099"/>
                </a:solidFill>
                <a:sym typeface="Symbol" pitchFamily="18" charset="2"/>
              </a:rPr>
              <a:t>P</a:t>
            </a:r>
            <a:r>
              <a:rPr lang="el-GR" altLang="zh-CN" sz="2000" smtClean="0">
                <a:solidFill>
                  <a:srgbClr val="CC0099"/>
                </a:solidFill>
              </a:rPr>
              <a:t>∨</a:t>
            </a:r>
            <a:r>
              <a:rPr lang="en-US" altLang="zh-CN" sz="2000" smtClean="0">
                <a:solidFill>
                  <a:srgbClr val="CC0099"/>
                </a:solidFill>
                <a:sym typeface="Symbol" pitchFamily="18" charset="2"/>
              </a:rPr>
              <a:t>P)</a:t>
            </a:r>
            <a:r>
              <a:rPr lang="en-US" altLang="zh-CN" sz="2000" smtClean="0">
                <a:sym typeface="Symbol" pitchFamily="18" charset="2"/>
              </a:rPr>
              <a:t> Q</a:t>
            </a:r>
            <a:r>
              <a:rPr lang="en-US" altLang="zh-CN" sz="2000" smtClean="0">
                <a:solidFill>
                  <a:srgbClr val="0033CC"/>
                </a:solidFill>
                <a:sym typeface="Symbol" pitchFamily="18" charset="2"/>
              </a:rPr>
              <a:t>∧</a:t>
            </a:r>
            <a:r>
              <a:rPr lang="en-US" altLang="zh-CN" sz="2000" smtClean="0">
                <a:sym typeface="Symbol" pitchFamily="18" charset="2"/>
              </a:rPr>
              <a:t>R) </a:t>
            </a:r>
            <a:endParaRPr lang="zh-CN" altLang="en-US" sz="2000" smtClean="0">
              <a:sym typeface="Symbol" pitchFamily="18" charset="2"/>
            </a:endParaRPr>
          </a:p>
        </p:txBody>
      </p:sp>
      <p:sp>
        <p:nvSpPr>
          <p:cNvPr id="5" name="灯片编号占位符 4"/>
          <p:cNvSpPr>
            <a:spLocks noGrp="1"/>
          </p:cNvSpPr>
          <p:nvPr>
            <p:ph type="sldNum" sz="quarter" idx="12"/>
          </p:nvPr>
        </p:nvSpPr>
        <p:spPr/>
        <p:txBody>
          <a:bodyPr/>
          <a:lstStyle/>
          <a:p>
            <a:pPr>
              <a:defRPr/>
            </a:pPr>
            <a:fld id="{8BC0433A-10D9-48BE-9131-6412014D7992}" type="slidenum">
              <a:rPr lang="en-US" altLang="zh-CN"/>
              <a:pPr>
                <a:defRPr/>
              </a:pPr>
              <a:t>73</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1010">
                                            <p:txEl>
                                              <p:pRg st="0" end="0"/>
                                            </p:txEl>
                                          </p:spTgt>
                                        </p:tgtEl>
                                        <p:attrNameLst>
                                          <p:attrName>style.visibility</p:attrName>
                                        </p:attrNameLst>
                                      </p:cBhvr>
                                      <p:to>
                                        <p:strVal val="visible"/>
                                      </p:to>
                                    </p:set>
                                    <p:anim calcmode="lin" valueType="num">
                                      <p:cBhvr additive="base">
                                        <p:cTn id="7" dur="500" fill="hold"/>
                                        <p:tgtEl>
                                          <p:spTgt spid="1710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101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71010">
                                            <p:txEl>
                                              <p:pRg st="1" end="1"/>
                                            </p:txEl>
                                          </p:spTgt>
                                        </p:tgtEl>
                                        <p:attrNameLst>
                                          <p:attrName>style.visibility</p:attrName>
                                        </p:attrNameLst>
                                      </p:cBhvr>
                                      <p:to>
                                        <p:strVal val="visible"/>
                                      </p:to>
                                    </p:set>
                                    <p:anim calcmode="lin" valueType="num">
                                      <p:cBhvr additive="base">
                                        <p:cTn id="11" dur="500" fill="hold"/>
                                        <p:tgtEl>
                                          <p:spTgt spid="17101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71010">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71010">
                                            <p:txEl>
                                              <p:pRg st="2" end="2"/>
                                            </p:txEl>
                                          </p:spTgt>
                                        </p:tgtEl>
                                        <p:attrNameLst>
                                          <p:attrName>style.visibility</p:attrName>
                                        </p:attrNameLst>
                                      </p:cBhvr>
                                      <p:to>
                                        <p:strVal val="visible"/>
                                      </p:to>
                                    </p:set>
                                    <p:anim calcmode="lin" valueType="num">
                                      <p:cBhvr additive="base">
                                        <p:cTn id="15" dur="500" fill="hold"/>
                                        <p:tgtEl>
                                          <p:spTgt spid="171010">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71010">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71010">
                                            <p:txEl>
                                              <p:pRg st="3" end="3"/>
                                            </p:txEl>
                                          </p:spTgt>
                                        </p:tgtEl>
                                        <p:attrNameLst>
                                          <p:attrName>style.visibility</p:attrName>
                                        </p:attrNameLst>
                                      </p:cBhvr>
                                      <p:to>
                                        <p:strVal val="visible"/>
                                      </p:to>
                                    </p:set>
                                    <p:anim calcmode="lin" valueType="num">
                                      <p:cBhvr additive="base">
                                        <p:cTn id="19" dur="500" fill="hold"/>
                                        <p:tgtEl>
                                          <p:spTgt spid="17101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10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71010">
                                            <p:txEl>
                                              <p:pRg st="4" end="4"/>
                                            </p:txEl>
                                          </p:spTgt>
                                        </p:tgtEl>
                                        <p:attrNameLst>
                                          <p:attrName>style.visibility</p:attrName>
                                        </p:attrNameLst>
                                      </p:cBhvr>
                                      <p:to>
                                        <p:strVal val="visible"/>
                                      </p:to>
                                    </p:set>
                                    <p:anim calcmode="lin" valueType="num">
                                      <p:cBhvr additive="base">
                                        <p:cTn id="25" dur="500" fill="hold"/>
                                        <p:tgtEl>
                                          <p:spTgt spid="171010">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101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71010">
                                            <p:txEl>
                                              <p:pRg st="5" end="5"/>
                                            </p:txEl>
                                          </p:spTgt>
                                        </p:tgtEl>
                                        <p:attrNameLst>
                                          <p:attrName>style.visibility</p:attrName>
                                        </p:attrNameLst>
                                      </p:cBhvr>
                                      <p:to>
                                        <p:strVal val="visible"/>
                                      </p:to>
                                    </p:set>
                                    <p:anim calcmode="lin" valueType="num">
                                      <p:cBhvr additive="base">
                                        <p:cTn id="31" dur="500" fill="hold"/>
                                        <p:tgtEl>
                                          <p:spTgt spid="171010">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1010">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71010">
                                            <p:txEl>
                                              <p:pRg st="6" end="6"/>
                                            </p:txEl>
                                          </p:spTgt>
                                        </p:tgtEl>
                                        <p:attrNameLst>
                                          <p:attrName>style.visibility</p:attrName>
                                        </p:attrNameLst>
                                      </p:cBhvr>
                                      <p:to>
                                        <p:strVal val="visible"/>
                                      </p:to>
                                    </p:set>
                                    <p:anim calcmode="lin" valueType="num">
                                      <p:cBhvr additive="base">
                                        <p:cTn id="35" dur="500" fill="hold"/>
                                        <p:tgtEl>
                                          <p:spTgt spid="171010">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7101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71010">
                                            <p:txEl>
                                              <p:pRg st="7" end="7"/>
                                            </p:txEl>
                                          </p:spTgt>
                                        </p:tgtEl>
                                        <p:attrNameLst>
                                          <p:attrName>style.visibility</p:attrName>
                                        </p:attrNameLst>
                                      </p:cBhvr>
                                      <p:to>
                                        <p:strVal val="visible"/>
                                      </p:to>
                                    </p:set>
                                    <p:anim calcmode="lin" valueType="num">
                                      <p:cBhvr additive="base">
                                        <p:cTn id="41" dur="500" fill="hold"/>
                                        <p:tgtEl>
                                          <p:spTgt spid="171010">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71010">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71010">
                                            <p:txEl>
                                              <p:pRg st="8" end="8"/>
                                            </p:txEl>
                                          </p:spTgt>
                                        </p:tgtEl>
                                        <p:attrNameLst>
                                          <p:attrName>style.visibility</p:attrName>
                                        </p:attrNameLst>
                                      </p:cBhvr>
                                      <p:to>
                                        <p:strVal val="visible"/>
                                      </p:to>
                                    </p:set>
                                    <p:anim calcmode="lin" valueType="num">
                                      <p:cBhvr additive="base">
                                        <p:cTn id="47" dur="500" fill="hold"/>
                                        <p:tgtEl>
                                          <p:spTgt spid="171010">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71010">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171010">
                                            <p:txEl>
                                              <p:pRg st="9" end="9"/>
                                            </p:txEl>
                                          </p:spTgt>
                                        </p:tgtEl>
                                        <p:attrNameLst>
                                          <p:attrName>style.visibility</p:attrName>
                                        </p:attrNameLst>
                                      </p:cBhvr>
                                      <p:to>
                                        <p:strVal val="visible"/>
                                      </p:to>
                                    </p:set>
                                    <p:anim calcmode="lin" valueType="num">
                                      <p:cBhvr additive="base">
                                        <p:cTn id="53" dur="500" fill="hold"/>
                                        <p:tgtEl>
                                          <p:spTgt spid="171010">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71010">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171010">
                                            <p:txEl>
                                              <p:pRg st="10" end="10"/>
                                            </p:txEl>
                                          </p:spTgt>
                                        </p:tgtEl>
                                        <p:attrNameLst>
                                          <p:attrName>style.visibility</p:attrName>
                                        </p:attrNameLst>
                                      </p:cBhvr>
                                      <p:to>
                                        <p:strVal val="visible"/>
                                      </p:to>
                                    </p:set>
                                    <p:anim calcmode="lin" valueType="num">
                                      <p:cBhvr additive="base">
                                        <p:cTn id="59" dur="500" fill="hold"/>
                                        <p:tgtEl>
                                          <p:spTgt spid="171010">
                                            <p:txEl>
                                              <p:pRg st="10" end="1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71010">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标题 1"/>
          <p:cNvSpPr>
            <a:spLocks noGrp="1"/>
          </p:cNvSpPr>
          <p:nvPr>
            <p:ph type="title"/>
          </p:nvPr>
        </p:nvSpPr>
        <p:spPr>
          <a:xfrm>
            <a:off x="684213" y="333375"/>
            <a:ext cx="7772400" cy="647700"/>
          </a:xfrm>
        </p:spPr>
        <p:txBody>
          <a:bodyPr/>
          <a:lstStyle/>
          <a:p>
            <a:r>
              <a:rPr lang="zh-CN" altLang="en-US" smtClean="0"/>
              <a:t>主合取范式</a:t>
            </a:r>
          </a:p>
        </p:txBody>
      </p:sp>
      <p:sp>
        <p:nvSpPr>
          <p:cNvPr id="172034" name="内容占位符 2"/>
          <p:cNvSpPr>
            <a:spLocks noGrp="1"/>
          </p:cNvSpPr>
          <p:nvPr>
            <p:ph idx="1"/>
          </p:nvPr>
        </p:nvSpPr>
        <p:spPr>
          <a:xfrm>
            <a:off x="395288" y="1196975"/>
            <a:ext cx="8208962" cy="5327650"/>
          </a:xfrm>
        </p:spPr>
        <p:txBody>
          <a:bodyPr/>
          <a:lstStyle/>
          <a:p>
            <a:r>
              <a:rPr lang="zh-CN" altLang="en-US" smtClean="0">
                <a:solidFill>
                  <a:srgbClr val="FF0000"/>
                </a:solidFill>
              </a:rPr>
              <a:t>定义</a:t>
            </a:r>
            <a:r>
              <a:rPr lang="en-US" altLang="zh-CN" smtClean="0">
                <a:solidFill>
                  <a:srgbClr val="FF0000"/>
                </a:solidFill>
              </a:rPr>
              <a:t>1.3-6</a:t>
            </a:r>
            <a:r>
              <a:rPr lang="zh-CN" altLang="en-US" smtClean="0"/>
              <a:t>：</a:t>
            </a:r>
            <a:r>
              <a:rPr lang="en-US" altLang="zh-CN" smtClean="0"/>
              <a:t>n</a:t>
            </a:r>
            <a:r>
              <a:rPr lang="zh-CN" altLang="en-US" smtClean="0"/>
              <a:t>个命题变元的</a:t>
            </a:r>
            <a:r>
              <a:rPr lang="zh-CN" altLang="en-US" b="1" u="sng" smtClean="0"/>
              <a:t>析取式</a:t>
            </a:r>
            <a:r>
              <a:rPr lang="zh-CN" altLang="en-US" smtClean="0"/>
              <a:t>，称为</a:t>
            </a:r>
            <a:r>
              <a:rPr lang="zh-CN" altLang="en-US" smtClean="0">
                <a:solidFill>
                  <a:srgbClr val="FF0000"/>
                </a:solidFill>
              </a:rPr>
              <a:t>极大项</a:t>
            </a:r>
            <a:r>
              <a:rPr lang="zh-CN" altLang="en-US" smtClean="0"/>
              <a:t>，如果每个命题变元或其否定不能同时出现，但二者必须出现且只出现一个。</a:t>
            </a:r>
            <a:endParaRPr lang="en-US" altLang="zh-CN" smtClean="0"/>
          </a:p>
          <a:p>
            <a:r>
              <a:rPr lang="zh-CN" altLang="en-US" smtClean="0"/>
              <a:t>注：</a:t>
            </a:r>
            <a:endParaRPr lang="en-US" altLang="zh-CN" smtClean="0"/>
          </a:p>
          <a:p>
            <a:pPr marL="914400" lvl="1" indent="-457200">
              <a:buSzTx/>
              <a:buFont typeface="宋体" charset="-122"/>
              <a:buAutoNum type="circleNumDbPlain"/>
            </a:pPr>
            <a:r>
              <a:rPr lang="en-US" altLang="zh-CN" smtClean="0"/>
              <a:t>n</a:t>
            </a:r>
            <a:r>
              <a:rPr lang="zh-CN" altLang="en-US" smtClean="0"/>
              <a:t>个命题变元构成的</a:t>
            </a:r>
            <a:r>
              <a:rPr lang="zh-CN" altLang="en-US" u="sng" smtClean="0"/>
              <a:t>极大项有</a:t>
            </a:r>
            <a:r>
              <a:rPr lang="en-US" altLang="zh-CN" u="sng" smtClean="0">
                <a:solidFill>
                  <a:srgbClr val="FF0000"/>
                </a:solidFill>
              </a:rPr>
              <a:t>2</a:t>
            </a:r>
            <a:r>
              <a:rPr lang="en-US" altLang="zh-CN" u="sng" baseline="30000" smtClean="0">
                <a:solidFill>
                  <a:srgbClr val="FF0000"/>
                </a:solidFill>
              </a:rPr>
              <a:t>n</a:t>
            </a:r>
            <a:r>
              <a:rPr lang="zh-CN" altLang="en-US" u="sng" smtClean="0"/>
              <a:t>个</a:t>
            </a:r>
            <a:endParaRPr lang="en-US" altLang="zh-CN" u="sng" smtClean="0"/>
          </a:p>
          <a:p>
            <a:pPr marL="914400" lvl="1" indent="-457200">
              <a:buSzTx/>
              <a:buFont typeface="宋体" charset="-122"/>
              <a:buAutoNum type="circleNumDbPlain"/>
            </a:pPr>
            <a:r>
              <a:rPr lang="zh-CN" altLang="en-US" smtClean="0"/>
              <a:t>极大项的编码：命题变元</a:t>
            </a:r>
            <a:r>
              <a:rPr lang="en-US" altLang="zh-CN" smtClean="0"/>
              <a:t>=0</a:t>
            </a:r>
            <a:r>
              <a:rPr lang="zh-CN" altLang="en-US" smtClean="0"/>
              <a:t>，其否定</a:t>
            </a:r>
            <a:r>
              <a:rPr lang="en-US" altLang="zh-CN" smtClean="0"/>
              <a:t>=1</a:t>
            </a:r>
          </a:p>
          <a:p>
            <a:r>
              <a:rPr lang="zh-CN" altLang="en-US" smtClean="0"/>
              <a:t>极大项的常见性质：</a:t>
            </a:r>
            <a:endParaRPr lang="en-US" altLang="zh-CN" smtClean="0"/>
          </a:p>
          <a:p>
            <a:pPr marL="914400" lvl="1" indent="-457200">
              <a:buSzTx/>
              <a:buFont typeface="Times New Roman" pitchFamily="18" charset="0"/>
              <a:buAutoNum type="arabicPeriod"/>
            </a:pPr>
            <a:r>
              <a:rPr lang="zh-CN" altLang="en-US" smtClean="0"/>
              <a:t>每个极大项当其真值指派与编码相同时，其真值为</a:t>
            </a:r>
            <a:r>
              <a:rPr lang="en-US" altLang="zh-CN" smtClean="0"/>
              <a:t>0</a:t>
            </a:r>
            <a:r>
              <a:rPr lang="zh-CN" altLang="en-US" smtClean="0"/>
              <a:t>，在其余</a:t>
            </a:r>
            <a:r>
              <a:rPr lang="en-US" altLang="zh-CN" smtClean="0"/>
              <a:t>2</a:t>
            </a:r>
            <a:r>
              <a:rPr lang="en-US" altLang="zh-CN" baseline="30000" smtClean="0"/>
              <a:t>n </a:t>
            </a:r>
            <a:r>
              <a:rPr lang="en-US" altLang="zh-CN" smtClean="0"/>
              <a:t>-1</a:t>
            </a:r>
            <a:r>
              <a:rPr lang="zh-CN" altLang="en-US" smtClean="0"/>
              <a:t>中指派情况下均为</a:t>
            </a:r>
            <a:r>
              <a:rPr lang="en-US" altLang="zh-CN" smtClean="0"/>
              <a:t>1</a:t>
            </a:r>
            <a:r>
              <a:rPr lang="zh-CN" altLang="en-US" smtClean="0"/>
              <a:t>。</a:t>
            </a:r>
            <a:endParaRPr lang="en-US" altLang="zh-CN" smtClean="0"/>
          </a:p>
          <a:p>
            <a:pPr marL="914400" lvl="1" indent="-457200">
              <a:buSzTx/>
              <a:buFont typeface="Times New Roman" pitchFamily="18" charset="0"/>
              <a:buAutoNum type="arabicPeriod"/>
            </a:pPr>
            <a:r>
              <a:rPr lang="zh-CN" altLang="en-US" smtClean="0"/>
              <a:t>任意两个不同的极大项的析取为</a:t>
            </a:r>
            <a:r>
              <a:rPr lang="en-US" altLang="zh-CN" smtClean="0"/>
              <a:t>1</a:t>
            </a:r>
            <a:r>
              <a:rPr lang="zh-CN" altLang="en-US" smtClean="0">
                <a:solidFill>
                  <a:srgbClr val="CC0099"/>
                </a:solidFill>
              </a:rPr>
              <a:t>（</a:t>
            </a:r>
            <a:r>
              <a:rPr lang="en-US" altLang="zh-CN" smtClean="0">
                <a:solidFill>
                  <a:srgbClr val="CC0099"/>
                </a:solidFill>
              </a:rPr>
              <a:t>why?)</a:t>
            </a:r>
            <a:r>
              <a:rPr lang="zh-CN" altLang="en-US" smtClean="0"/>
              <a:t>。</a:t>
            </a:r>
            <a:endParaRPr lang="en-US" altLang="zh-CN" smtClean="0"/>
          </a:p>
          <a:p>
            <a:pPr marL="914400" lvl="1" indent="-457200">
              <a:buSzTx/>
              <a:buFont typeface="Times New Roman" pitchFamily="18" charset="0"/>
              <a:buAutoNum type="arabicPeriod"/>
            </a:pPr>
            <a:r>
              <a:rPr lang="zh-CN" altLang="en-US" smtClean="0"/>
              <a:t>全体极大项的合取式为</a:t>
            </a:r>
            <a:r>
              <a:rPr lang="en-US" altLang="zh-CN" smtClean="0"/>
              <a:t>0</a:t>
            </a:r>
            <a:r>
              <a:rPr lang="zh-CN" altLang="en-US" smtClean="0"/>
              <a:t>。</a:t>
            </a:r>
            <a:endParaRPr lang="en-US" altLang="zh-CN" smtClean="0"/>
          </a:p>
        </p:txBody>
      </p:sp>
      <p:sp>
        <p:nvSpPr>
          <p:cNvPr id="5" name="灯片编号占位符 4"/>
          <p:cNvSpPr>
            <a:spLocks noGrp="1"/>
          </p:cNvSpPr>
          <p:nvPr>
            <p:ph type="sldNum" sz="quarter" idx="12"/>
          </p:nvPr>
        </p:nvSpPr>
        <p:spPr/>
        <p:txBody>
          <a:bodyPr/>
          <a:lstStyle/>
          <a:p>
            <a:pPr>
              <a:defRPr/>
            </a:pPr>
            <a:fld id="{84FD77F6-9165-4763-8640-D3B350F37A00}" type="slidenum">
              <a:rPr lang="en-US" altLang="zh-CN"/>
              <a:pPr>
                <a:defRPr/>
              </a:pPr>
              <a:t>74</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2034">
                                            <p:txEl>
                                              <p:pRg st="0" end="0"/>
                                            </p:txEl>
                                          </p:spTgt>
                                        </p:tgtEl>
                                        <p:attrNameLst>
                                          <p:attrName>style.visibility</p:attrName>
                                        </p:attrNameLst>
                                      </p:cBhvr>
                                      <p:to>
                                        <p:strVal val="visible"/>
                                      </p:to>
                                    </p:set>
                                    <p:anim calcmode="lin" valueType="num">
                                      <p:cBhvr additive="base">
                                        <p:cTn id="7" dur="500" fill="hold"/>
                                        <p:tgtEl>
                                          <p:spTgt spid="17203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203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2034">
                                            <p:txEl>
                                              <p:pRg st="1" end="1"/>
                                            </p:txEl>
                                          </p:spTgt>
                                        </p:tgtEl>
                                        <p:attrNameLst>
                                          <p:attrName>style.visibility</p:attrName>
                                        </p:attrNameLst>
                                      </p:cBhvr>
                                      <p:to>
                                        <p:strVal val="visible"/>
                                      </p:to>
                                    </p:set>
                                    <p:anim calcmode="lin" valueType="num">
                                      <p:cBhvr additive="base">
                                        <p:cTn id="13" dur="500" fill="hold"/>
                                        <p:tgtEl>
                                          <p:spTgt spid="17203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2034">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72034">
                                            <p:txEl>
                                              <p:pRg st="2" end="2"/>
                                            </p:txEl>
                                          </p:spTgt>
                                        </p:tgtEl>
                                        <p:attrNameLst>
                                          <p:attrName>style.visibility</p:attrName>
                                        </p:attrNameLst>
                                      </p:cBhvr>
                                      <p:to>
                                        <p:strVal val="visible"/>
                                      </p:to>
                                    </p:set>
                                    <p:anim calcmode="lin" valueType="num">
                                      <p:cBhvr additive="base">
                                        <p:cTn id="17" dur="500" fill="hold"/>
                                        <p:tgtEl>
                                          <p:spTgt spid="17203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72034">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72034">
                                            <p:txEl>
                                              <p:pRg st="3" end="3"/>
                                            </p:txEl>
                                          </p:spTgt>
                                        </p:tgtEl>
                                        <p:attrNameLst>
                                          <p:attrName>style.visibility</p:attrName>
                                        </p:attrNameLst>
                                      </p:cBhvr>
                                      <p:to>
                                        <p:strVal val="visible"/>
                                      </p:to>
                                    </p:set>
                                    <p:anim calcmode="lin" valueType="num">
                                      <p:cBhvr additive="base">
                                        <p:cTn id="21" dur="500" fill="hold"/>
                                        <p:tgtEl>
                                          <p:spTgt spid="172034">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7203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72034">
                                            <p:txEl>
                                              <p:pRg st="4" end="4"/>
                                            </p:txEl>
                                          </p:spTgt>
                                        </p:tgtEl>
                                        <p:attrNameLst>
                                          <p:attrName>style.visibility</p:attrName>
                                        </p:attrNameLst>
                                      </p:cBhvr>
                                      <p:to>
                                        <p:strVal val="visible"/>
                                      </p:to>
                                    </p:set>
                                    <p:anim calcmode="lin" valueType="num">
                                      <p:cBhvr additive="base">
                                        <p:cTn id="27" dur="500" fill="hold"/>
                                        <p:tgtEl>
                                          <p:spTgt spid="172034">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72034">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72034">
                                            <p:txEl>
                                              <p:pRg st="5" end="5"/>
                                            </p:txEl>
                                          </p:spTgt>
                                        </p:tgtEl>
                                        <p:attrNameLst>
                                          <p:attrName>style.visibility</p:attrName>
                                        </p:attrNameLst>
                                      </p:cBhvr>
                                      <p:to>
                                        <p:strVal val="visible"/>
                                      </p:to>
                                    </p:set>
                                    <p:anim calcmode="lin" valueType="num">
                                      <p:cBhvr additive="base">
                                        <p:cTn id="31" dur="500" fill="hold"/>
                                        <p:tgtEl>
                                          <p:spTgt spid="17203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2034">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72034">
                                            <p:txEl>
                                              <p:pRg st="6" end="6"/>
                                            </p:txEl>
                                          </p:spTgt>
                                        </p:tgtEl>
                                        <p:attrNameLst>
                                          <p:attrName>style.visibility</p:attrName>
                                        </p:attrNameLst>
                                      </p:cBhvr>
                                      <p:to>
                                        <p:strVal val="visible"/>
                                      </p:to>
                                    </p:set>
                                    <p:anim calcmode="lin" valueType="num">
                                      <p:cBhvr additive="base">
                                        <p:cTn id="35" dur="500" fill="hold"/>
                                        <p:tgtEl>
                                          <p:spTgt spid="172034">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72034">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72034">
                                            <p:txEl>
                                              <p:pRg st="7" end="7"/>
                                            </p:txEl>
                                          </p:spTgt>
                                        </p:tgtEl>
                                        <p:attrNameLst>
                                          <p:attrName>style.visibility</p:attrName>
                                        </p:attrNameLst>
                                      </p:cBhvr>
                                      <p:to>
                                        <p:strVal val="visible"/>
                                      </p:to>
                                    </p:set>
                                    <p:anim calcmode="lin" valueType="num">
                                      <p:cBhvr additive="base">
                                        <p:cTn id="39" dur="500" fill="hold"/>
                                        <p:tgtEl>
                                          <p:spTgt spid="172034">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7203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标题 1"/>
          <p:cNvSpPr>
            <a:spLocks noGrp="1"/>
          </p:cNvSpPr>
          <p:nvPr>
            <p:ph type="title"/>
          </p:nvPr>
        </p:nvSpPr>
        <p:spPr>
          <a:xfrm>
            <a:off x="684213" y="333375"/>
            <a:ext cx="7772400" cy="647700"/>
          </a:xfrm>
        </p:spPr>
        <p:txBody>
          <a:bodyPr/>
          <a:lstStyle/>
          <a:p>
            <a:r>
              <a:rPr lang="zh-CN" altLang="en-US" smtClean="0"/>
              <a:t>主合取范式（续</a:t>
            </a:r>
            <a:r>
              <a:rPr lang="en-US" altLang="zh-CN" smtClean="0"/>
              <a:t>1</a:t>
            </a:r>
            <a:r>
              <a:rPr lang="zh-CN" altLang="en-US" smtClean="0"/>
              <a:t>）</a:t>
            </a:r>
          </a:p>
        </p:txBody>
      </p:sp>
      <p:sp>
        <p:nvSpPr>
          <p:cNvPr id="173058" name="内容占位符 2"/>
          <p:cNvSpPr>
            <a:spLocks noGrp="1"/>
          </p:cNvSpPr>
          <p:nvPr>
            <p:ph idx="1"/>
          </p:nvPr>
        </p:nvSpPr>
        <p:spPr>
          <a:xfrm>
            <a:off x="395288" y="1196975"/>
            <a:ext cx="8208962" cy="5184775"/>
          </a:xfrm>
        </p:spPr>
        <p:txBody>
          <a:bodyPr/>
          <a:lstStyle/>
          <a:p>
            <a:r>
              <a:rPr lang="zh-CN" altLang="en-US" smtClean="0">
                <a:solidFill>
                  <a:srgbClr val="FF0000"/>
                </a:solidFill>
              </a:rPr>
              <a:t>定义</a:t>
            </a:r>
            <a:r>
              <a:rPr lang="en-US" altLang="zh-CN" smtClean="0">
                <a:solidFill>
                  <a:srgbClr val="FF0000"/>
                </a:solidFill>
              </a:rPr>
              <a:t>1.3-7</a:t>
            </a:r>
            <a:r>
              <a:rPr lang="zh-CN" altLang="en-US" smtClean="0"/>
              <a:t>：对于给定的命题公式，若有一个等价公式，它仅有极大项的合取所组成，则该等价式称为原式的</a:t>
            </a:r>
            <a:r>
              <a:rPr lang="zh-CN" altLang="en-US" smtClean="0">
                <a:solidFill>
                  <a:srgbClr val="FF0000"/>
                </a:solidFill>
              </a:rPr>
              <a:t>主合取范式</a:t>
            </a:r>
            <a:r>
              <a:rPr lang="zh-CN" altLang="en-US" smtClean="0"/>
              <a:t>。</a:t>
            </a:r>
            <a:endParaRPr lang="en-US" altLang="zh-CN" smtClean="0"/>
          </a:p>
          <a:p>
            <a:r>
              <a:rPr lang="zh-CN" altLang="en-US" smtClean="0">
                <a:solidFill>
                  <a:srgbClr val="C00000"/>
                </a:solidFill>
              </a:rPr>
              <a:t>定理</a:t>
            </a:r>
            <a:r>
              <a:rPr lang="zh-CN" altLang="en-US" smtClean="0"/>
              <a:t>：在真值表中，一个公式的真值为</a:t>
            </a:r>
            <a:r>
              <a:rPr lang="en-US" altLang="zh-CN" smtClean="0"/>
              <a:t>F</a:t>
            </a:r>
            <a:r>
              <a:rPr lang="zh-CN" altLang="en-US" smtClean="0"/>
              <a:t>的指派所对应的极大项的合取，即为此公式的主合取范式。（证明：略）</a:t>
            </a:r>
            <a:endParaRPr lang="en-US" altLang="zh-CN" smtClean="0"/>
          </a:p>
          <a:p>
            <a:r>
              <a:rPr lang="zh-CN" altLang="en-US" smtClean="0"/>
              <a:t>求一个命题公式的主和取范式的方法，也有</a:t>
            </a:r>
            <a:r>
              <a:rPr lang="zh-CN" altLang="en-US" smtClean="0">
                <a:solidFill>
                  <a:srgbClr val="FF0000"/>
                </a:solidFill>
              </a:rPr>
              <a:t>真值表法与公式法</a:t>
            </a:r>
            <a:r>
              <a:rPr lang="zh-CN" altLang="en-US" smtClean="0"/>
              <a:t>。其中公式法也分为三个步骤：</a:t>
            </a:r>
            <a:endParaRPr lang="en-US" altLang="zh-CN" smtClean="0"/>
          </a:p>
          <a:p>
            <a:pPr marL="914400" lvl="1" indent="-457200">
              <a:buSzTx/>
              <a:buFont typeface="Times New Roman" pitchFamily="18" charset="0"/>
              <a:buAutoNum type="arabicPeriod"/>
            </a:pPr>
            <a:r>
              <a:rPr lang="zh-CN" altLang="en-US" smtClean="0"/>
              <a:t>化归为合取范式；</a:t>
            </a:r>
            <a:endParaRPr lang="en-US" altLang="zh-CN" smtClean="0"/>
          </a:p>
          <a:p>
            <a:pPr marL="914400" lvl="1" indent="-457200">
              <a:buSzTx/>
              <a:buFont typeface="Times New Roman" pitchFamily="18" charset="0"/>
              <a:buAutoNum type="arabicPeriod"/>
            </a:pPr>
            <a:r>
              <a:rPr lang="zh-CN" altLang="en-US" smtClean="0"/>
              <a:t>合并同类项，去掉永真项；</a:t>
            </a:r>
            <a:endParaRPr lang="en-US" altLang="zh-CN" smtClean="0"/>
          </a:p>
          <a:p>
            <a:pPr marL="914400" lvl="1" indent="-457200">
              <a:buSzTx/>
              <a:buFont typeface="Times New Roman" pitchFamily="18" charset="0"/>
              <a:buAutoNum type="arabicPeriod"/>
            </a:pPr>
            <a:r>
              <a:rPr lang="zh-CN" altLang="en-US" smtClean="0"/>
              <a:t>对析取项补入没有出现的命题变元，即添加</a:t>
            </a:r>
            <a:r>
              <a:rPr lang="en-US" altLang="zh-CN" smtClean="0"/>
              <a:t>P</a:t>
            </a:r>
            <a:r>
              <a:rPr lang="en-US" altLang="zh-CN" smtClean="0">
                <a:solidFill>
                  <a:srgbClr val="0033CC"/>
                </a:solidFill>
                <a:sym typeface="Symbol" pitchFamily="18" charset="2"/>
              </a:rPr>
              <a:t>∧</a:t>
            </a:r>
            <a:r>
              <a:rPr lang="en-US" altLang="zh-CN" smtClean="0">
                <a:sym typeface="Symbol" pitchFamily="18" charset="2"/>
              </a:rPr>
              <a:t></a:t>
            </a:r>
            <a:r>
              <a:rPr lang="en-US" altLang="zh-CN" smtClean="0"/>
              <a:t>P</a:t>
            </a:r>
            <a:r>
              <a:rPr lang="zh-CN" altLang="en-US" smtClean="0"/>
              <a:t>项，然后利用分配律展开公式。</a:t>
            </a:r>
          </a:p>
          <a:p>
            <a:pPr marL="914400" lvl="1" indent="-457200">
              <a:buSzTx/>
              <a:buFont typeface="Times New Roman" pitchFamily="18" charset="0"/>
              <a:buNone/>
            </a:pPr>
            <a:r>
              <a:rPr lang="zh-CN" altLang="en-US" b="1" smtClean="0">
                <a:solidFill>
                  <a:srgbClr val="CC0099"/>
                </a:solidFill>
              </a:rPr>
              <a:t>例：求</a:t>
            </a:r>
            <a:r>
              <a:rPr lang="en-US" altLang="zh-CN" b="1" smtClean="0">
                <a:solidFill>
                  <a:srgbClr val="CC0099"/>
                </a:solidFill>
              </a:rPr>
              <a:t>(P</a:t>
            </a:r>
            <a:r>
              <a:rPr lang="en-US" altLang="zh-CN" b="1" smtClean="0">
                <a:solidFill>
                  <a:srgbClr val="CC0099"/>
                </a:solidFill>
                <a:sym typeface="Symbol" pitchFamily="18" charset="2"/>
              </a:rPr>
              <a:t></a:t>
            </a:r>
            <a:r>
              <a:rPr lang="en-US" altLang="zh-CN" b="1" smtClean="0">
                <a:solidFill>
                  <a:srgbClr val="CC0099"/>
                </a:solidFill>
              </a:rPr>
              <a:t>Q)</a:t>
            </a:r>
            <a:r>
              <a:rPr lang="en-US" altLang="zh-CN" b="1" smtClean="0">
                <a:solidFill>
                  <a:srgbClr val="CC0099"/>
                </a:solidFill>
                <a:sym typeface="Symbol" pitchFamily="18" charset="2"/>
              </a:rPr>
              <a:t></a:t>
            </a:r>
            <a:r>
              <a:rPr lang="en-US" altLang="zh-CN" b="1" smtClean="0">
                <a:solidFill>
                  <a:srgbClr val="CC0099"/>
                </a:solidFill>
              </a:rPr>
              <a:t>R</a:t>
            </a:r>
            <a:r>
              <a:rPr lang="zh-CN" altLang="en-US" b="1" smtClean="0">
                <a:solidFill>
                  <a:srgbClr val="CC0099"/>
                </a:solidFill>
              </a:rPr>
              <a:t>的主范式 </a:t>
            </a:r>
          </a:p>
        </p:txBody>
      </p:sp>
      <p:sp>
        <p:nvSpPr>
          <p:cNvPr id="5" name="灯片编号占位符 4"/>
          <p:cNvSpPr>
            <a:spLocks noGrp="1"/>
          </p:cNvSpPr>
          <p:nvPr>
            <p:ph type="sldNum" sz="quarter" idx="12"/>
          </p:nvPr>
        </p:nvSpPr>
        <p:spPr/>
        <p:txBody>
          <a:bodyPr/>
          <a:lstStyle/>
          <a:p>
            <a:pPr>
              <a:defRPr/>
            </a:pPr>
            <a:fld id="{0927AAD5-F0B4-49B4-A1F6-3354E0F68CDF}" type="slidenum">
              <a:rPr lang="en-US" altLang="zh-CN"/>
              <a:pPr>
                <a:defRPr/>
              </a:pPr>
              <a:t>75</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3058">
                                            <p:txEl>
                                              <p:pRg st="0" end="0"/>
                                            </p:txEl>
                                          </p:spTgt>
                                        </p:tgtEl>
                                        <p:attrNameLst>
                                          <p:attrName>style.visibility</p:attrName>
                                        </p:attrNameLst>
                                      </p:cBhvr>
                                      <p:to>
                                        <p:strVal val="visible"/>
                                      </p:to>
                                    </p:set>
                                    <p:anim calcmode="lin" valueType="num">
                                      <p:cBhvr additive="base">
                                        <p:cTn id="7" dur="500" fill="hold"/>
                                        <p:tgtEl>
                                          <p:spTgt spid="17305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305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3058">
                                            <p:txEl>
                                              <p:pRg st="1" end="1"/>
                                            </p:txEl>
                                          </p:spTgt>
                                        </p:tgtEl>
                                        <p:attrNameLst>
                                          <p:attrName>style.visibility</p:attrName>
                                        </p:attrNameLst>
                                      </p:cBhvr>
                                      <p:to>
                                        <p:strVal val="visible"/>
                                      </p:to>
                                    </p:set>
                                    <p:anim calcmode="lin" valueType="num">
                                      <p:cBhvr additive="base">
                                        <p:cTn id="13" dur="500" fill="hold"/>
                                        <p:tgtEl>
                                          <p:spTgt spid="17305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305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3058">
                                            <p:txEl>
                                              <p:pRg st="2" end="2"/>
                                            </p:txEl>
                                          </p:spTgt>
                                        </p:tgtEl>
                                        <p:attrNameLst>
                                          <p:attrName>style.visibility</p:attrName>
                                        </p:attrNameLst>
                                      </p:cBhvr>
                                      <p:to>
                                        <p:strVal val="visible"/>
                                      </p:to>
                                    </p:set>
                                    <p:anim calcmode="lin" valueType="num">
                                      <p:cBhvr additive="base">
                                        <p:cTn id="19" dur="500" fill="hold"/>
                                        <p:tgtEl>
                                          <p:spTgt spid="17305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3058">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73058">
                                            <p:txEl>
                                              <p:pRg st="3" end="3"/>
                                            </p:txEl>
                                          </p:spTgt>
                                        </p:tgtEl>
                                        <p:attrNameLst>
                                          <p:attrName>style.visibility</p:attrName>
                                        </p:attrNameLst>
                                      </p:cBhvr>
                                      <p:to>
                                        <p:strVal val="visible"/>
                                      </p:to>
                                    </p:set>
                                    <p:anim calcmode="lin" valueType="num">
                                      <p:cBhvr additive="base">
                                        <p:cTn id="23" dur="500" fill="hold"/>
                                        <p:tgtEl>
                                          <p:spTgt spid="173058">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73058">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73058">
                                            <p:txEl>
                                              <p:pRg st="4" end="4"/>
                                            </p:txEl>
                                          </p:spTgt>
                                        </p:tgtEl>
                                        <p:attrNameLst>
                                          <p:attrName>style.visibility</p:attrName>
                                        </p:attrNameLst>
                                      </p:cBhvr>
                                      <p:to>
                                        <p:strVal val="visible"/>
                                      </p:to>
                                    </p:set>
                                    <p:anim calcmode="lin" valueType="num">
                                      <p:cBhvr additive="base">
                                        <p:cTn id="27" dur="500" fill="hold"/>
                                        <p:tgtEl>
                                          <p:spTgt spid="173058">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73058">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73058">
                                            <p:txEl>
                                              <p:pRg st="5" end="5"/>
                                            </p:txEl>
                                          </p:spTgt>
                                        </p:tgtEl>
                                        <p:attrNameLst>
                                          <p:attrName>style.visibility</p:attrName>
                                        </p:attrNameLst>
                                      </p:cBhvr>
                                      <p:to>
                                        <p:strVal val="visible"/>
                                      </p:to>
                                    </p:set>
                                    <p:anim calcmode="lin" valueType="num">
                                      <p:cBhvr additive="base">
                                        <p:cTn id="31" dur="500" fill="hold"/>
                                        <p:tgtEl>
                                          <p:spTgt spid="173058">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305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73058">
                                            <p:txEl>
                                              <p:pRg st="6" end="6"/>
                                            </p:txEl>
                                          </p:spTgt>
                                        </p:tgtEl>
                                        <p:attrNameLst>
                                          <p:attrName>style.visibility</p:attrName>
                                        </p:attrNameLst>
                                      </p:cBhvr>
                                      <p:to>
                                        <p:strVal val="visible"/>
                                      </p:to>
                                    </p:set>
                                    <p:anim calcmode="lin" valueType="num">
                                      <p:cBhvr additive="base">
                                        <p:cTn id="37" dur="500" fill="hold"/>
                                        <p:tgtEl>
                                          <p:spTgt spid="173058">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305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5"/>
          <p:cNvSpPr txBox="1">
            <a:spLocks noGrp="1"/>
          </p:cNvSpPr>
          <p:nvPr/>
        </p:nvSpPr>
        <p:spPr bwMode="auto">
          <a:xfrm>
            <a:off x="6553200" y="6245225"/>
            <a:ext cx="1981200" cy="476250"/>
          </a:xfrm>
          <a:prstGeom prst="rect">
            <a:avLst/>
          </a:prstGeom>
          <a:noFill/>
          <a:ln>
            <a:miter lim="800000"/>
            <a:headEnd/>
            <a:tailEnd/>
          </a:ln>
        </p:spPr>
        <p:txBody>
          <a:bodyPr/>
          <a:lstStyle/>
          <a:p>
            <a:pPr algn="r">
              <a:defRPr/>
            </a:pPr>
            <a:fld id="{A1340923-FE76-4306-A8BE-90EF445311BA}" type="slidenum">
              <a:rPr kumimoji="0" lang="en-US" altLang="zh-CN" sz="1200">
                <a:solidFill>
                  <a:schemeClr val="tx1"/>
                </a:solidFill>
                <a:latin typeface="+mn-lt"/>
                <a:ea typeface="宋体" pitchFamily="2" charset="-122"/>
                <a:cs typeface="+mn-cs"/>
              </a:rPr>
              <a:pPr algn="r">
                <a:defRPr/>
              </a:pPr>
              <a:t>76</a:t>
            </a:fld>
            <a:endParaRPr kumimoji="0" lang="en-US" altLang="zh-CN" sz="1200">
              <a:solidFill>
                <a:schemeClr val="tx1"/>
              </a:solidFill>
              <a:latin typeface="+mn-lt"/>
              <a:ea typeface="宋体" pitchFamily="2" charset="-122"/>
              <a:cs typeface="+mn-cs"/>
            </a:endParaRPr>
          </a:p>
        </p:txBody>
      </p:sp>
      <p:sp>
        <p:nvSpPr>
          <p:cNvPr id="167939" name="Rectangle 2"/>
          <p:cNvSpPr>
            <a:spLocks noGrp="1" noChangeArrowheads="1"/>
          </p:cNvSpPr>
          <p:nvPr>
            <p:ph type="title" idx="4294967295"/>
          </p:nvPr>
        </p:nvSpPr>
        <p:spPr>
          <a:xfrm>
            <a:off x="323850" y="476250"/>
            <a:ext cx="8001000" cy="576263"/>
          </a:xfrm>
        </p:spPr>
        <p:txBody>
          <a:bodyPr anchor="b"/>
          <a:lstStyle/>
          <a:p>
            <a:pPr eaLnBrk="1" hangingPunct="1"/>
            <a:r>
              <a:rPr lang="zh-CN" altLang="en-US" sz="3600" smtClean="0">
                <a:solidFill>
                  <a:srgbClr val="0000FF"/>
                </a:solidFill>
                <a:latin typeface="华文行楷" pitchFamily="2" charset="-122"/>
                <a:ea typeface="华文行楷" pitchFamily="2" charset="-122"/>
              </a:rPr>
              <a:t>例：用真值表求主范式</a:t>
            </a:r>
          </a:p>
        </p:txBody>
      </p:sp>
      <p:sp>
        <p:nvSpPr>
          <p:cNvPr id="167940" name="Rectangle 3"/>
          <p:cNvSpPr>
            <a:spLocks noGrp="1" noChangeArrowheads="1"/>
          </p:cNvSpPr>
          <p:nvPr>
            <p:ph type="body" idx="4294967295"/>
          </p:nvPr>
        </p:nvSpPr>
        <p:spPr>
          <a:xfrm>
            <a:off x="228600" y="2057400"/>
            <a:ext cx="7772400" cy="4114800"/>
          </a:xfrm>
        </p:spPr>
        <p:txBody>
          <a:bodyPr/>
          <a:lstStyle/>
          <a:p>
            <a:pPr marL="469900" indent="-469900" algn="just" eaLnBrk="1" hangingPunct="1">
              <a:buClr>
                <a:schemeClr val="tx1"/>
              </a:buClr>
              <a:buFontTx/>
              <a:buNone/>
            </a:pPr>
            <a:r>
              <a:rPr lang="en-US" altLang="zh-CN" sz="2400" b="1" smtClean="0">
                <a:ea typeface="楷体" pitchFamily="49" charset="-122"/>
              </a:rPr>
              <a:t>-</a:t>
            </a:r>
            <a:r>
              <a:rPr lang="en-US" altLang="zh-CN" sz="2800" b="1" smtClean="0">
                <a:ea typeface="楷体" pitchFamily="49" charset="-122"/>
              </a:rPr>
              <a:t>-</a:t>
            </a:r>
            <a:r>
              <a:rPr lang="zh-CN" altLang="en-US" sz="2800" b="1" smtClean="0">
                <a:ea typeface="楷体" pitchFamily="49" charset="-122"/>
              </a:rPr>
              <a:t>极小项    ┐</a:t>
            </a:r>
            <a:r>
              <a:rPr lang="en-US" altLang="zh-CN" sz="2800" b="1" smtClean="0">
                <a:ea typeface="楷体" pitchFamily="49" charset="-122"/>
              </a:rPr>
              <a:t>P∧┐Q∧┐R </a:t>
            </a:r>
            <a:endParaRPr lang="en-US" altLang="zh-CN" sz="2800" b="1" smtClean="0">
              <a:ea typeface="楷体" pitchFamily="49" charset="-122"/>
              <a:cs typeface="Times New Roman" pitchFamily="18" charset="0"/>
            </a:endParaRPr>
          </a:p>
          <a:p>
            <a:pPr marL="469900" indent="-469900" algn="just" eaLnBrk="1" hangingPunct="1">
              <a:buClr>
                <a:schemeClr val="tx1"/>
              </a:buClr>
              <a:buFontTx/>
              <a:buNone/>
            </a:pPr>
            <a:r>
              <a:rPr lang="zh-CN" altLang="en-US" sz="2800" b="1" smtClean="0">
                <a:solidFill>
                  <a:srgbClr val="FF0066"/>
                </a:solidFill>
                <a:ea typeface="楷体" pitchFamily="49" charset="-122"/>
              </a:rPr>
              <a:t>极大项      </a:t>
            </a:r>
            <a:r>
              <a:rPr lang="en-US" altLang="zh-CN" sz="2800" b="1" smtClean="0">
                <a:solidFill>
                  <a:srgbClr val="FF0066"/>
                </a:solidFill>
                <a:ea typeface="楷体" pitchFamily="49" charset="-122"/>
              </a:rPr>
              <a:t>P∨Q∨┐R</a:t>
            </a:r>
          </a:p>
          <a:p>
            <a:pPr marL="469900" indent="-469900" algn="just" eaLnBrk="1" hangingPunct="1">
              <a:buClr>
                <a:schemeClr val="tx1"/>
              </a:buClr>
              <a:buFontTx/>
              <a:buNone/>
            </a:pPr>
            <a:r>
              <a:rPr lang="en-US" altLang="zh-CN" sz="2800" b="1" smtClean="0">
                <a:ea typeface="楷体" pitchFamily="49" charset="-122"/>
              </a:rPr>
              <a:t>-----</a:t>
            </a:r>
            <a:r>
              <a:rPr lang="zh-CN" altLang="en-US" sz="2800" b="1" smtClean="0">
                <a:ea typeface="楷体" pitchFamily="49" charset="-122"/>
              </a:rPr>
              <a:t>极小项    ┐</a:t>
            </a:r>
            <a:r>
              <a:rPr lang="en-US" altLang="zh-CN" sz="2800" b="1" smtClean="0">
                <a:ea typeface="楷体" pitchFamily="49" charset="-122"/>
              </a:rPr>
              <a:t>P∧Q∧┐R</a:t>
            </a:r>
          </a:p>
          <a:p>
            <a:pPr marL="469900" indent="-469900" algn="just" eaLnBrk="1" hangingPunct="1">
              <a:buClr>
                <a:schemeClr val="tx1"/>
              </a:buClr>
              <a:buFontTx/>
              <a:buNone/>
            </a:pPr>
            <a:r>
              <a:rPr lang="en-US" altLang="zh-CN" sz="2800" b="1" smtClean="0">
                <a:ea typeface="楷体" pitchFamily="49" charset="-122"/>
              </a:rPr>
              <a:t>-----</a:t>
            </a:r>
            <a:r>
              <a:rPr lang="zh-CN" altLang="en-US" sz="2800" b="1" smtClean="0">
                <a:ea typeface="楷体" pitchFamily="49" charset="-122"/>
              </a:rPr>
              <a:t>极小项    ┐</a:t>
            </a:r>
            <a:r>
              <a:rPr lang="en-US" altLang="zh-CN" sz="2800" b="1" smtClean="0">
                <a:ea typeface="楷体" pitchFamily="49" charset="-122"/>
              </a:rPr>
              <a:t>P∧Q∧R</a:t>
            </a:r>
          </a:p>
          <a:p>
            <a:pPr marL="469900" indent="-469900" algn="just" eaLnBrk="1" hangingPunct="1">
              <a:buClr>
                <a:schemeClr val="tx1"/>
              </a:buClr>
              <a:buFontTx/>
              <a:buNone/>
            </a:pPr>
            <a:r>
              <a:rPr lang="zh-CN" altLang="en-US" sz="2800" b="1" smtClean="0">
                <a:solidFill>
                  <a:srgbClr val="FF0066"/>
                </a:solidFill>
                <a:ea typeface="楷体" pitchFamily="49" charset="-122"/>
              </a:rPr>
              <a:t>极大项      ┐</a:t>
            </a:r>
            <a:r>
              <a:rPr lang="en-US" altLang="zh-CN" sz="2800" b="1" smtClean="0">
                <a:solidFill>
                  <a:srgbClr val="FF0066"/>
                </a:solidFill>
                <a:ea typeface="楷体" pitchFamily="49" charset="-122"/>
              </a:rPr>
              <a:t>P∨Q∨R</a:t>
            </a:r>
          </a:p>
          <a:p>
            <a:pPr marL="469900" indent="-469900" algn="just" eaLnBrk="1" hangingPunct="1">
              <a:buClr>
                <a:schemeClr val="tx1"/>
              </a:buClr>
              <a:buFontTx/>
              <a:buNone/>
            </a:pPr>
            <a:r>
              <a:rPr lang="en-US" altLang="zh-CN" sz="2800" b="1" smtClean="0">
                <a:ea typeface="楷体" pitchFamily="49" charset="-122"/>
              </a:rPr>
              <a:t>-----</a:t>
            </a:r>
            <a:r>
              <a:rPr lang="zh-CN" altLang="en-US" sz="2800" b="1" smtClean="0">
                <a:ea typeface="楷体" pitchFamily="49" charset="-122"/>
              </a:rPr>
              <a:t>极小项    </a:t>
            </a:r>
            <a:r>
              <a:rPr lang="en-US" altLang="zh-CN" sz="2800" b="1" smtClean="0">
                <a:ea typeface="楷体" pitchFamily="49" charset="-122"/>
              </a:rPr>
              <a:t>P∧┐Q∧R</a:t>
            </a:r>
          </a:p>
          <a:p>
            <a:pPr marL="469900" indent="-469900" algn="just" eaLnBrk="1" hangingPunct="1">
              <a:buClr>
                <a:schemeClr val="tx1"/>
              </a:buClr>
              <a:buFontTx/>
              <a:buNone/>
            </a:pPr>
            <a:r>
              <a:rPr lang="zh-CN" altLang="en-US" sz="2800" b="1" smtClean="0">
                <a:solidFill>
                  <a:srgbClr val="FF0066"/>
                </a:solidFill>
                <a:ea typeface="楷体" pitchFamily="49" charset="-122"/>
              </a:rPr>
              <a:t>极大项    ┐</a:t>
            </a:r>
            <a:r>
              <a:rPr lang="en-US" altLang="zh-CN" sz="2800" b="1" smtClean="0">
                <a:solidFill>
                  <a:srgbClr val="FF0066"/>
                </a:solidFill>
                <a:ea typeface="楷体" pitchFamily="49" charset="-122"/>
              </a:rPr>
              <a:t>P∨┐Q∨R  </a:t>
            </a:r>
          </a:p>
          <a:p>
            <a:pPr marL="469900" indent="-469900" algn="just" eaLnBrk="1" hangingPunct="1">
              <a:buClr>
                <a:schemeClr val="tx1"/>
              </a:buClr>
              <a:buFontTx/>
              <a:buNone/>
            </a:pPr>
            <a:r>
              <a:rPr lang="zh-CN" altLang="en-US" sz="2800" b="1" smtClean="0">
                <a:solidFill>
                  <a:srgbClr val="FF0066"/>
                </a:solidFill>
                <a:ea typeface="楷体" pitchFamily="49" charset="-122"/>
              </a:rPr>
              <a:t>极大项    ┐</a:t>
            </a:r>
            <a:r>
              <a:rPr lang="en-US" altLang="zh-CN" sz="2800" b="1" smtClean="0">
                <a:solidFill>
                  <a:srgbClr val="FF0066"/>
                </a:solidFill>
                <a:ea typeface="楷体" pitchFamily="49" charset="-122"/>
              </a:rPr>
              <a:t>P∨┐Q∨┐R</a:t>
            </a:r>
          </a:p>
          <a:p>
            <a:pPr marL="469900" indent="-469900" eaLnBrk="1" hangingPunct="1"/>
            <a:endParaRPr lang="en-US" altLang="zh-CN" sz="2800" b="1" smtClean="0">
              <a:solidFill>
                <a:srgbClr val="FF0066"/>
              </a:solidFill>
              <a:ea typeface="楷体" pitchFamily="49" charset="-122"/>
            </a:endParaRPr>
          </a:p>
        </p:txBody>
      </p:sp>
      <p:graphicFrame>
        <p:nvGraphicFramePr>
          <p:cNvPr id="167952" name="Group 16"/>
          <p:cNvGraphicFramePr>
            <a:graphicFrameLocks noGrp="1"/>
          </p:cNvGraphicFramePr>
          <p:nvPr/>
        </p:nvGraphicFramePr>
        <p:xfrm>
          <a:off x="5219700" y="1773238"/>
          <a:ext cx="2901950" cy="4156075"/>
        </p:xfrm>
        <a:graphic>
          <a:graphicData uri="http://schemas.openxmlformats.org/drawingml/2006/table">
            <a:tbl>
              <a:tblPr/>
              <a:tblGrid>
                <a:gridCol w="2038350"/>
                <a:gridCol w="863600"/>
              </a:tblGrid>
              <a:tr h="38417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楷体_GB2312"/>
                          <a:cs typeface="楷体_GB2312"/>
                        </a:rPr>
                        <a:t>P  Q  R</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楷体_GB2312"/>
                          <a:cs typeface="楷体_GB2312"/>
                        </a:rPr>
                        <a:t>A</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38550">
                <a:tc>
                  <a:txBody>
                    <a:bodyPr/>
                    <a:lstStyle/>
                    <a:p>
                      <a:pPr marL="0" marR="0" lvl="0" indent="0" algn="just"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1" i="0" u="none" strike="noStrike" cap="none" normalizeH="0" baseline="0" smtClean="0">
                          <a:ln>
                            <a:noFill/>
                          </a:ln>
                          <a:solidFill>
                            <a:schemeClr val="tx1"/>
                          </a:solidFill>
                          <a:effectLst/>
                          <a:latin typeface="宋体" charset="-122"/>
                          <a:ea typeface="楷体_GB2312"/>
                          <a:cs typeface="楷体_GB2312"/>
                        </a:rPr>
                        <a:t>0  0  0</a:t>
                      </a:r>
                      <a:endParaRPr kumimoji="1" lang="en-US" altLang="zh-CN" sz="2400" b="1" i="0" u="none" strike="noStrike" cap="none" normalizeH="0" baseline="0" smtClean="0">
                        <a:ln>
                          <a:noFill/>
                        </a:ln>
                        <a:solidFill>
                          <a:schemeClr val="tx1"/>
                        </a:solidFill>
                        <a:effectLst/>
                        <a:latin typeface="宋体" charset="-122"/>
                        <a:ea typeface="宋体" charset="-122"/>
                        <a:cs typeface="Times New Roman" pitchFamily="18" charset="0"/>
                      </a:endParaRPr>
                    </a:p>
                    <a:p>
                      <a:pPr marL="0" marR="0" lvl="0" indent="0" algn="just"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1" i="0" u="none" strike="noStrike" cap="none" normalizeH="0" baseline="0" smtClean="0">
                          <a:ln>
                            <a:noFill/>
                          </a:ln>
                          <a:solidFill>
                            <a:srgbClr val="FF0066"/>
                          </a:solidFill>
                          <a:effectLst/>
                          <a:latin typeface="宋体" charset="-122"/>
                          <a:ea typeface="楷体_GB2312"/>
                          <a:cs typeface="楷体_GB2312"/>
                        </a:rPr>
                        <a:t>0  0  1</a:t>
                      </a:r>
                    </a:p>
                    <a:p>
                      <a:pPr marL="0" marR="0" lvl="0" indent="0" algn="just"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1" i="0" u="none" strike="noStrike" cap="none" normalizeH="0" baseline="0" smtClean="0">
                          <a:ln>
                            <a:noFill/>
                          </a:ln>
                          <a:solidFill>
                            <a:schemeClr val="tx1"/>
                          </a:solidFill>
                          <a:effectLst/>
                          <a:latin typeface="宋体" charset="-122"/>
                          <a:ea typeface="楷体_GB2312"/>
                          <a:cs typeface="楷体_GB2312"/>
                        </a:rPr>
                        <a:t>0  1  0</a:t>
                      </a:r>
                    </a:p>
                    <a:p>
                      <a:pPr marL="0" marR="0" lvl="0" indent="0" algn="just"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1" i="0" u="none" strike="noStrike" cap="none" normalizeH="0" baseline="0" smtClean="0">
                          <a:ln>
                            <a:noFill/>
                          </a:ln>
                          <a:solidFill>
                            <a:schemeClr val="tx1"/>
                          </a:solidFill>
                          <a:effectLst/>
                          <a:latin typeface="宋体" charset="-122"/>
                          <a:ea typeface="楷体_GB2312"/>
                          <a:cs typeface="楷体_GB2312"/>
                        </a:rPr>
                        <a:t>0  1  1</a:t>
                      </a:r>
                    </a:p>
                    <a:p>
                      <a:pPr marL="0" marR="0" lvl="0" indent="0" algn="just"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1" i="0" u="none" strike="noStrike" cap="none" normalizeH="0" baseline="0" smtClean="0">
                          <a:ln>
                            <a:noFill/>
                          </a:ln>
                          <a:solidFill>
                            <a:srgbClr val="FF0066"/>
                          </a:solidFill>
                          <a:effectLst/>
                          <a:latin typeface="宋体" charset="-122"/>
                          <a:ea typeface="楷体_GB2312"/>
                          <a:cs typeface="楷体_GB2312"/>
                        </a:rPr>
                        <a:t>1  0  0</a:t>
                      </a:r>
                    </a:p>
                    <a:p>
                      <a:pPr marL="0" marR="0" lvl="0" indent="0" algn="just"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1" i="0" u="none" strike="noStrike" cap="none" normalizeH="0" baseline="0" smtClean="0">
                          <a:ln>
                            <a:noFill/>
                          </a:ln>
                          <a:solidFill>
                            <a:schemeClr val="tx1"/>
                          </a:solidFill>
                          <a:effectLst/>
                          <a:latin typeface="宋体" charset="-122"/>
                          <a:ea typeface="楷体_GB2312"/>
                          <a:cs typeface="楷体_GB2312"/>
                        </a:rPr>
                        <a:t>1  0  1</a:t>
                      </a:r>
                    </a:p>
                    <a:p>
                      <a:pPr marL="0" marR="0" lvl="0" indent="0" algn="just"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1" i="0" u="none" strike="noStrike" cap="none" normalizeH="0" baseline="0" smtClean="0">
                          <a:ln>
                            <a:noFill/>
                          </a:ln>
                          <a:solidFill>
                            <a:srgbClr val="FF0066"/>
                          </a:solidFill>
                          <a:effectLst/>
                          <a:latin typeface="宋体" charset="-122"/>
                          <a:ea typeface="楷体_GB2312"/>
                          <a:cs typeface="楷体_GB2312"/>
                        </a:rPr>
                        <a:t>1  1  0</a:t>
                      </a:r>
                    </a:p>
                    <a:p>
                      <a:pPr marL="0" marR="0" lvl="0" indent="0" algn="just"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1" i="0" u="none" strike="noStrike" cap="none" normalizeH="0" baseline="0" smtClean="0">
                          <a:ln>
                            <a:noFill/>
                          </a:ln>
                          <a:solidFill>
                            <a:srgbClr val="FF0066"/>
                          </a:solidFill>
                          <a:effectLst/>
                          <a:latin typeface="宋体" charset="-122"/>
                          <a:ea typeface="楷体_GB2312"/>
                          <a:cs typeface="楷体_GB2312"/>
                        </a:rPr>
                        <a:t>1  1  1</a:t>
                      </a:r>
                      <a:r>
                        <a:rPr kumimoji="1" lang="en-US" altLang="zh-CN" sz="2400" b="1" i="0" u="none" strike="noStrike" cap="none" normalizeH="0" baseline="0" smtClean="0">
                          <a:ln>
                            <a:noFill/>
                          </a:ln>
                          <a:solidFill>
                            <a:srgbClr val="FF0066"/>
                          </a:solidFill>
                          <a:effectLst/>
                          <a:latin typeface="Times New Roman" pitchFamily="18" charset="0"/>
                          <a:ea typeface="楷体_GB2312"/>
                          <a:cs typeface="楷体_GB2312"/>
                        </a:rPr>
                        <a:t> </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1" i="0" u="none" strike="noStrike" cap="none" normalizeH="0" baseline="0" smtClean="0">
                          <a:ln>
                            <a:noFill/>
                          </a:ln>
                          <a:solidFill>
                            <a:schemeClr val="tx1"/>
                          </a:solidFill>
                          <a:effectLst/>
                          <a:latin typeface="宋体" charset="-122"/>
                          <a:ea typeface="楷体_GB2312"/>
                          <a:cs typeface="楷体_GB2312"/>
                        </a:rPr>
                        <a:t>1</a:t>
                      </a:r>
                      <a:r>
                        <a:rPr kumimoji="1" lang="en-US" altLang="zh-CN" sz="2400" b="1" i="0" u="none" strike="noStrike" cap="none" normalizeH="0" baseline="0" smtClean="0">
                          <a:ln>
                            <a:noFill/>
                          </a:ln>
                          <a:solidFill>
                            <a:srgbClr val="FF0066"/>
                          </a:solidFill>
                          <a:effectLst/>
                          <a:latin typeface="宋体" charset="-122"/>
                          <a:ea typeface="楷体_GB2312"/>
                          <a:cs typeface="楷体_GB2312"/>
                        </a:rPr>
                        <a:t> </a:t>
                      </a:r>
                      <a:endParaRPr kumimoji="1" lang="en-US" altLang="zh-CN" sz="2400" b="1" i="0" u="none" strike="noStrike" cap="none" normalizeH="0" baseline="0" smtClean="0">
                        <a:ln>
                          <a:noFill/>
                        </a:ln>
                        <a:solidFill>
                          <a:srgbClr val="FF0066"/>
                        </a:solidFill>
                        <a:effectLst/>
                        <a:latin typeface="宋体" charset="-122"/>
                        <a:ea typeface="宋体" charset="-122"/>
                        <a:cs typeface="Times New Roman" pitchFamily="18" charset="0"/>
                      </a:endParaRPr>
                    </a:p>
                    <a:p>
                      <a:pPr marL="0" marR="0" lvl="0" indent="0" algn="just"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1" i="0" u="none" strike="noStrike" cap="none" normalizeH="0" baseline="0" smtClean="0">
                          <a:ln>
                            <a:noFill/>
                          </a:ln>
                          <a:solidFill>
                            <a:srgbClr val="FF0066"/>
                          </a:solidFill>
                          <a:effectLst/>
                          <a:latin typeface="宋体" charset="-122"/>
                          <a:ea typeface="楷体_GB2312"/>
                          <a:cs typeface="楷体_GB2312"/>
                        </a:rPr>
                        <a:t>0</a:t>
                      </a:r>
                    </a:p>
                    <a:p>
                      <a:pPr marL="0" marR="0" lvl="0" indent="0" algn="just"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1" i="0" u="none" strike="noStrike" cap="none" normalizeH="0" baseline="0" smtClean="0">
                          <a:ln>
                            <a:noFill/>
                          </a:ln>
                          <a:solidFill>
                            <a:schemeClr val="tx1"/>
                          </a:solidFill>
                          <a:effectLst/>
                          <a:latin typeface="宋体" charset="-122"/>
                          <a:ea typeface="楷体_GB2312"/>
                          <a:cs typeface="楷体_GB2312"/>
                        </a:rPr>
                        <a:t>1</a:t>
                      </a:r>
                    </a:p>
                    <a:p>
                      <a:pPr marL="0" marR="0" lvl="0" indent="0" algn="just"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1" i="0" u="none" strike="noStrike" cap="none" normalizeH="0" baseline="0" smtClean="0">
                          <a:ln>
                            <a:noFill/>
                          </a:ln>
                          <a:solidFill>
                            <a:schemeClr val="tx1"/>
                          </a:solidFill>
                          <a:effectLst/>
                          <a:latin typeface="宋体" charset="-122"/>
                          <a:ea typeface="楷体_GB2312"/>
                          <a:cs typeface="楷体_GB2312"/>
                        </a:rPr>
                        <a:t>1</a:t>
                      </a:r>
                    </a:p>
                    <a:p>
                      <a:pPr marL="0" marR="0" lvl="0" indent="0" algn="just"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1" i="0" u="none" strike="noStrike" cap="none" normalizeH="0" baseline="0" smtClean="0">
                          <a:ln>
                            <a:noFill/>
                          </a:ln>
                          <a:solidFill>
                            <a:srgbClr val="FF0066"/>
                          </a:solidFill>
                          <a:effectLst/>
                          <a:latin typeface="宋体" charset="-122"/>
                          <a:ea typeface="楷体_GB2312"/>
                          <a:cs typeface="楷体_GB2312"/>
                        </a:rPr>
                        <a:t>0</a:t>
                      </a:r>
                    </a:p>
                    <a:p>
                      <a:pPr marL="0" marR="0" lvl="0" indent="0" algn="just"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1" i="0" u="none" strike="noStrike" cap="none" normalizeH="0" baseline="0" smtClean="0">
                          <a:ln>
                            <a:noFill/>
                          </a:ln>
                          <a:solidFill>
                            <a:schemeClr val="tx1"/>
                          </a:solidFill>
                          <a:effectLst/>
                          <a:latin typeface="宋体" charset="-122"/>
                          <a:ea typeface="楷体_GB2312"/>
                          <a:cs typeface="楷体_GB2312"/>
                        </a:rPr>
                        <a:t>1</a:t>
                      </a:r>
                    </a:p>
                    <a:p>
                      <a:pPr marL="0" marR="0" lvl="0" indent="0" algn="just"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1" i="0" u="none" strike="noStrike" cap="none" normalizeH="0" baseline="0" smtClean="0">
                          <a:ln>
                            <a:noFill/>
                          </a:ln>
                          <a:solidFill>
                            <a:srgbClr val="FF0066"/>
                          </a:solidFill>
                          <a:effectLst/>
                          <a:latin typeface="宋体" charset="-122"/>
                          <a:ea typeface="楷体_GB2312"/>
                          <a:cs typeface="楷体_GB2312"/>
                        </a:rPr>
                        <a:t>0</a:t>
                      </a:r>
                    </a:p>
                    <a:p>
                      <a:pPr marL="0" marR="0" lvl="0" indent="0" algn="just"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1" i="0" u="none" strike="noStrike" cap="none" normalizeH="0" baseline="0" smtClean="0">
                          <a:ln>
                            <a:noFill/>
                          </a:ln>
                          <a:solidFill>
                            <a:srgbClr val="FF0066"/>
                          </a:solidFill>
                          <a:effectLst/>
                          <a:latin typeface="宋体" charset="-122"/>
                          <a:ea typeface="楷体_GB2312"/>
                          <a:cs typeface="楷体_GB2312"/>
                        </a:rPr>
                        <a:t>0</a:t>
                      </a:r>
                      <a:endParaRPr kumimoji="1" lang="en-US" altLang="zh-CN" sz="2400" b="1" i="0" u="none" strike="noStrike" cap="none" normalizeH="0" baseline="0" smtClean="0">
                        <a:ln>
                          <a:noFill/>
                        </a:ln>
                        <a:solidFill>
                          <a:srgbClr val="FF0066"/>
                        </a:solidFill>
                        <a:effectLst/>
                        <a:latin typeface="Times New Roman" pitchFamily="18" charset="0"/>
                        <a:ea typeface="楷体_GB2312"/>
                        <a:cs typeface="楷体_GB231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7939"/>
                                        </p:tgtEl>
                                        <p:attrNameLst>
                                          <p:attrName>style.visibility</p:attrName>
                                        </p:attrNameLst>
                                      </p:cBhvr>
                                      <p:to>
                                        <p:strVal val="visible"/>
                                      </p:to>
                                    </p:set>
                                    <p:animEffect transition="in" filter="blinds(horizontal)">
                                      <p:cBhvr>
                                        <p:cTn id="7" dur="500"/>
                                        <p:tgtEl>
                                          <p:spTgt spid="16793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67952"/>
                                        </p:tgtEl>
                                        <p:attrNameLst>
                                          <p:attrName>style.visibility</p:attrName>
                                        </p:attrNameLst>
                                      </p:cBhvr>
                                      <p:to>
                                        <p:strVal val="visible"/>
                                      </p:to>
                                    </p:set>
                                    <p:anim calcmode="lin" valueType="num">
                                      <p:cBhvr additive="base">
                                        <p:cTn id="12" dur="500" fill="hold"/>
                                        <p:tgtEl>
                                          <p:spTgt spid="167952"/>
                                        </p:tgtEl>
                                        <p:attrNameLst>
                                          <p:attrName>ppt_x</p:attrName>
                                        </p:attrNameLst>
                                      </p:cBhvr>
                                      <p:tavLst>
                                        <p:tav tm="0">
                                          <p:val>
                                            <p:strVal val="#ppt_x"/>
                                          </p:val>
                                        </p:tav>
                                        <p:tav tm="100000">
                                          <p:val>
                                            <p:strVal val="#ppt_x"/>
                                          </p:val>
                                        </p:tav>
                                      </p:tavLst>
                                    </p:anim>
                                    <p:anim calcmode="lin" valueType="num">
                                      <p:cBhvr additive="base">
                                        <p:cTn id="13" dur="500" fill="hold"/>
                                        <p:tgtEl>
                                          <p:spTgt spid="16795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67940">
                                            <p:txEl>
                                              <p:pRg st="0" end="0"/>
                                            </p:txEl>
                                          </p:spTgt>
                                        </p:tgtEl>
                                        <p:attrNameLst>
                                          <p:attrName>style.visibility</p:attrName>
                                        </p:attrNameLst>
                                      </p:cBhvr>
                                      <p:to>
                                        <p:strVal val="visible"/>
                                      </p:to>
                                    </p:set>
                                    <p:animEffect transition="in" filter="blinds(horizontal)">
                                      <p:cBhvr>
                                        <p:cTn id="18" dur="500"/>
                                        <p:tgtEl>
                                          <p:spTgt spid="167940">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67940">
                                            <p:txEl>
                                              <p:pRg st="2" end="2"/>
                                            </p:txEl>
                                          </p:spTgt>
                                        </p:tgtEl>
                                        <p:attrNameLst>
                                          <p:attrName>style.visibility</p:attrName>
                                        </p:attrNameLst>
                                      </p:cBhvr>
                                      <p:to>
                                        <p:strVal val="visible"/>
                                      </p:to>
                                    </p:set>
                                    <p:anim calcmode="lin" valueType="num">
                                      <p:cBhvr additive="base">
                                        <p:cTn id="23" dur="500" fill="hold"/>
                                        <p:tgtEl>
                                          <p:spTgt spid="167940">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6794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67940">
                                            <p:txEl>
                                              <p:pRg st="3" end="3"/>
                                            </p:txEl>
                                          </p:spTgt>
                                        </p:tgtEl>
                                        <p:attrNameLst>
                                          <p:attrName>style.visibility</p:attrName>
                                        </p:attrNameLst>
                                      </p:cBhvr>
                                      <p:to>
                                        <p:strVal val="visible"/>
                                      </p:to>
                                    </p:set>
                                    <p:anim calcmode="lin" valueType="num">
                                      <p:cBhvr additive="base">
                                        <p:cTn id="29" dur="500" fill="hold"/>
                                        <p:tgtEl>
                                          <p:spTgt spid="167940">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6794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67940">
                                            <p:txEl>
                                              <p:pRg st="5" end="5"/>
                                            </p:txEl>
                                          </p:spTgt>
                                        </p:tgtEl>
                                        <p:attrNameLst>
                                          <p:attrName>style.visibility</p:attrName>
                                        </p:attrNameLst>
                                      </p:cBhvr>
                                      <p:to>
                                        <p:strVal val="visible"/>
                                      </p:to>
                                    </p:set>
                                    <p:anim calcmode="lin" valueType="num">
                                      <p:cBhvr additive="base">
                                        <p:cTn id="35" dur="500" fill="hold"/>
                                        <p:tgtEl>
                                          <p:spTgt spid="167940">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6794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167940">
                                            <p:txEl>
                                              <p:pRg st="1" end="1"/>
                                            </p:txEl>
                                          </p:spTgt>
                                        </p:tgtEl>
                                        <p:attrNameLst>
                                          <p:attrName>style.visibility</p:attrName>
                                        </p:attrNameLst>
                                      </p:cBhvr>
                                      <p:to>
                                        <p:strVal val="visible"/>
                                      </p:to>
                                    </p:set>
                                    <p:animEffect transition="in" filter="blinds(horizontal)">
                                      <p:cBhvr>
                                        <p:cTn id="41" dur="500"/>
                                        <p:tgtEl>
                                          <p:spTgt spid="167940">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167940">
                                            <p:txEl>
                                              <p:pRg st="4" end="4"/>
                                            </p:txEl>
                                          </p:spTgt>
                                        </p:tgtEl>
                                        <p:attrNameLst>
                                          <p:attrName>style.visibility</p:attrName>
                                        </p:attrNameLst>
                                      </p:cBhvr>
                                      <p:to>
                                        <p:strVal val="visible"/>
                                      </p:to>
                                    </p:set>
                                    <p:animEffect transition="in" filter="blinds(horizontal)">
                                      <p:cBhvr>
                                        <p:cTn id="46" dur="500"/>
                                        <p:tgtEl>
                                          <p:spTgt spid="167940">
                                            <p:txEl>
                                              <p:pRg st="4" end="4"/>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167940">
                                            <p:txEl>
                                              <p:pRg st="6" end="6"/>
                                            </p:txEl>
                                          </p:spTgt>
                                        </p:tgtEl>
                                        <p:attrNameLst>
                                          <p:attrName>style.visibility</p:attrName>
                                        </p:attrNameLst>
                                      </p:cBhvr>
                                      <p:to>
                                        <p:strVal val="visible"/>
                                      </p:to>
                                    </p:set>
                                    <p:animEffect transition="in" filter="blinds(horizontal)">
                                      <p:cBhvr>
                                        <p:cTn id="51" dur="500"/>
                                        <p:tgtEl>
                                          <p:spTgt spid="167940">
                                            <p:txEl>
                                              <p:pRg st="6" end="6"/>
                                            </p:txEl>
                                          </p:spTgt>
                                        </p:tgtEl>
                                      </p:cBhvr>
                                    </p:animEffect>
                                  </p:childTnLst>
                                </p:cTn>
                              </p:par>
                              <p:par>
                                <p:cTn id="52" presetID="3" presetClass="entr" presetSubtype="10" fill="hold" nodeType="withEffect">
                                  <p:stCondLst>
                                    <p:cond delay="0"/>
                                  </p:stCondLst>
                                  <p:childTnLst>
                                    <p:set>
                                      <p:cBhvr>
                                        <p:cTn id="53" dur="1" fill="hold">
                                          <p:stCondLst>
                                            <p:cond delay="0"/>
                                          </p:stCondLst>
                                        </p:cTn>
                                        <p:tgtEl>
                                          <p:spTgt spid="167940">
                                            <p:txEl>
                                              <p:pRg st="7" end="7"/>
                                            </p:txEl>
                                          </p:spTgt>
                                        </p:tgtEl>
                                        <p:attrNameLst>
                                          <p:attrName>style.visibility</p:attrName>
                                        </p:attrNameLst>
                                      </p:cBhvr>
                                      <p:to>
                                        <p:strVal val="visible"/>
                                      </p:to>
                                    </p:set>
                                    <p:animEffect transition="in" filter="blinds(horizontal)">
                                      <p:cBhvr>
                                        <p:cTn id="54" dur="500"/>
                                        <p:tgtEl>
                                          <p:spTgt spid="16794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9"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txBox="1">
            <a:spLocks noGrp="1"/>
          </p:cNvSpPr>
          <p:nvPr/>
        </p:nvSpPr>
        <p:spPr bwMode="auto">
          <a:xfrm>
            <a:off x="6553200" y="6245225"/>
            <a:ext cx="1981200" cy="476250"/>
          </a:xfrm>
          <a:prstGeom prst="rect">
            <a:avLst/>
          </a:prstGeom>
          <a:noFill/>
          <a:ln>
            <a:miter lim="800000"/>
            <a:headEnd/>
            <a:tailEnd/>
          </a:ln>
        </p:spPr>
        <p:txBody>
          <a:bodyPr/>
          <a:lstStyle/>
          <a:p>
            <a:pPr algn="r">
              <a:defRPr/>
            </a:pPr>
            <a:fld id="{72CDAA70-5036-4D15-BB7A-8F71CD524D65}" type="slidenum">
              <a:rPr kumimoji="0" lang="en-US" altLang="zh-CN" sz="1200">
                <a:solidFill>
                  <a:schemeClr val="tx1"/>
                </a:solidFill>
                <a:latin typeface="+mn-lt"/>
                <a:ea typeface="宋体" pitchFamily="2" charset="-122"/>
                <a:cs typeface="+mn-cs"/>
              </a:rPr>
              <a:pPr algn="r">
                <a:defRPr/>
              </a:pPr>
              <a:t>77</a:t>
            </a:fld>
            <a:endParaRPr kumimoji="0" lang="en-US" altLang="zh-CN" sz="1200">
              <a:solidFill>
                <a:schemeClr val="tx1"/>
              </a:solidFill>
              <a:latin typeface="+mn-lt"/>
              <a:ea typeface="宋体" pitchFamily="2" charset="-122"/>
              <a:cs typeface="+mn-cs"/>
            </a:endParaRPr>
          </a:p>
        </p:txBody>
      </p:sp>
      <p:sp>
        <p:nvSpPr>
          <p:cNvPr id="166915" name="Rectangle 2"/>
          <p:cNvSpPr>
            <a:spLocks noGrp="1" noChangeArrowheads="1"/>
          </p:cNvSpPr>
          <p:nvPr>
            <p:ph type="body" idx="4294967295"/>
          </p:nvPr>
        </p:nvSpPr>
        <p:spPr>
          <a:xfrm>
            <a:off x="611188" y="765175"/>
            <a:ext cx="8281987" cy="4495800"/>
          </a:xfrm>
        </p:spPr>
        <p:txBody>
          <a:bodyPr/>
          <a:lstStyle/>
          <a:p>
            <a:pPr marL="469900" indent="-469900" eaLnBrk="1" hangingPunct="1">
              <a:lnSpc>
                <a:spcPct val="80000"/>
              </a:lnSpc>
              <a:spcBef>
                <a:spcPct val="50000"/>
              </a:spcBef>
              <a:buClr>
                <a:schemeClr val="tx1"/>
              </a:buClr>
              <a:buFontTx/>
              <a:buNone/>
            </a:pPr>
            <a:r>
              <a:rPr lang="en-US" altLang="zh-CN" sz="2200" b="1" smtClean="0">
                <a:solidFill>
                  <a:srgbClr val="0033CC"/>
                </a:solidFill>
                <a:ea typeface="楷体" pitchFamily="49" charset="-122"/>
                <a:cs typeface="楷体_GB2312"/>
              </a:rPr>
              <a:t>A</a:t>
            </a:r>
            <a:r>
              <a:rPr lang="zh-CN" altLang="en-US" sz="2200" b="1" smtClean="0">
                <a:solidFill>
                  <a:srgbClr val="0033CC"/>
                </a:solidFill>
                <a:ea typeface="楷体" pitchFamily="49" charset="-122"/>
                <a:cs typeface="楷体_GB2312"/>
              </a:rPr>
              <a:t>的主析取范式为 ：</a:t>
            </a:r>
            <a:endParaRPr lang="zh-CN" altLang="en-US" sz="2200" b="1" smtClean="0">
              <a:solidFill>
                <a:srgbClr val="0033CC"/>
              </a:solidFill>
              <a:ea typeface="楷体" pitchFamily="49" charset="-122"/>
              <a:cs typeface="Times New Roman" pitchFamily="18" charset="0"/>
            </a:endParaRPr>
          </a:p>
          <a:p>
            <a:pPr marL="469900" indent="-469900" eaLnBrk="1" hangingPunct="1">
              <a:lnSpc>
                <a:spcPct val="80000"/>
              </a:lnSpc>
              <a:spcBef>
                <a:spcPct val="50000"/>
              </a:spcBef>
              <a:buClr>
                <a:schemeClr val="tx1"/>
              </a:buClr>
              <a:buFontTx/>
              <a:buNone/>
            </a:pPr>
            <a:r>
              <a:rPr lang="en-US" altLang="zh-CN" sz="2200" b="1" smtClean="0">
                <a:solidFill>
                  <a:srgbClr val="0033CC"/>
                </a:solidFill>
                <a:ea typeface="楷体" pitchFamily="49" charset="-122"/>
                <a:cs typeface="楷体_GB2312"/>
              </a:rPr>
              <a:t>(┐P∧┐Q∧┐R)∨(┐P∧Q∧┐R)∨(┐P∧Q∧R)∨(P∧┐Q∧R)</a:t>
            </a:r>
          </a:p>
          <a:p>
            <a:pPr marL="469900" indent="-469900" eaLnBrk="1" hangingPunct="1">
              <a:lnSpc>
                <a:spcPct val="80000"/>
              </a:lnSpc>
              <a:spcBef>
                <a:spcPct val="50000"/>
              </a:spcBef>
              <a:buClr>
                <a:schemeClr val="tx1"/>
              </a:buClr>
              <a:buFontTx/>
              <a:buNone/>
            </a:pPr>
            <a:endParaRPr lang="en-US" altLang="zh-CN" sz="2200" b="1" smtClean="0">
              <a:solidFill>
                <a:srgbClr val="0033CC"/>
              </a:solidFill>
              <a:ea typeface="楷体" pitchFamily="49" charset="-122"/>
              <a:cs typeface="楷体_GB2312"/>
            </a:endParaRPr>
          </a:p>
          <a:p>
            <a:pPr marL="469900" indent="-469900" eaLnBrk="1" hangingPunct="1">
              <a:lnSpc>
                <a:spcPct val="80000"/>
              </a:lnSpc>
              <a:spcBef>
                <a:spcPct val="50000"/>
              </a:spcBef>
              <a:buClr>
                <a:schemeClr val="tx1"/>
              </a:buClr>
              <a:buFontTx/>
              <a:buNone/>
            </a:pPr>
            <a:r>
              <a:rPr lang="en-US" altLang="zh-CN" sz="2200" b="1" smtClean="0">
                <a:solidFill>
                  <a:srgbClr val="0033CC"/>
                </a:solidFill>
                <a:ea typeface="楷体" pitchFamily="49" charset="-122"/>
                <a:cs typeface="楷体_GB2312"/>
              </a:rPr>
              <a:t>A</a:t>
            </a:r>
            <a:r>
              <a:rPr lang="zh-CN" altLang="en-US" sz="2200" b="1" smtClean="0">
                <a:solidFill>
                  <a:srgbClr val="0033CC"/>
                </a:solidFill>
                <a:ea typeface="楷体" pitchFamily="49" charset="-122"/>
                <a:cs typeface="楷体_GB2312"/>
              </a:rPr>
              <a:t>的主合取范式为：</a:t>
            </a:r>
          </a:p>
          <a:p>
            <a:pPr marL="469900" indent="-469900" eaLnBrk="1" hangingPunct="1">
              <a:lnSpc>
                <a:spcPct val="80000"/>
              </a:lnSpc>
              <a:spcBef>
                <a:spcPct val="50000"/>
              </a:spcBef>
              <a:buClr>
                <a:schemeClr val="tx1"/>
              </a:buClr>
              <a:buFontTx/>
              <a:buNone/>
            </a:pPr>
            <a:r>
              <a:rPr lang="en-US" altLang="zh-CN" sz="2200" b="1" smtClean="0">
                <a:solidFill>
                  <a:srgbClr val="0033CC"/>
                </a:solidFill>
                <a:ea typeface="楷体" pitchFamily="49" charset="-122"/>
                <a:cs typeface="楷体_GB2312"/>
              </a:rPr>
              <a:t>(P∨Q∨┐R)∧(┐P∨Q∨R)∧(┐P∨┐Q∨R)∧(┐P∨┐Q∨┐R)</a:t>
            </a:r>
          </a:p>
          <a:p>
            <a:pPr marL="469900" indent="-469900" eaLnBrk="1" hangingPunct="1">
              <a:lnSpc>
                <a:spcPct val="80000"/>
              </a:lnSpc>
              <a:spcBef>
                <a:spcPct val="50000"/>
              </a:spcBef>
              <a:buClr>
                <a:schemeClr val="tx1"/>
              </a:buClr>
              <a:buFontTx/>
              <a:buNone/>
            </a:pPr>
            <a:endParaRPr lang="en-US" altLang="zh-CN" sz="2200" b="1" smtClean="0">
              <a:solidFill>
                <a:srgbClr val="0033CC"/>
              </a:solidFill>
              <a:ea typeface="楷体" pitchFamily="49" charset="-122"/>
              <a:cs typeface="楷体_GB2312"/>
            </a:endParaRPr>
          </a:p>
          <a:p>
            <a:pPr marL="469900" indent="-469900" eaLnBrk="1" hangingPunct="1">
              <a:lnSpc>
                <a:spcPct val="80000"/>
              </a:lnSpc>
              <a:spcBef>
                <a:spcPct val="50000"/>
              </a:spcBef>
              <a:buClr>
                <a:schemeClr val="tx1"/>
              </a:buClr>
              <a:buFontTx/>
              <a:buNone/>
            </a:pPr>
            <a:r>
              <a:rPr lang="zh-CN" altLang="en-US" sz="2600" b="1" smtClean="0">
                <a:solidFill>
                  <a:srgbClr val="0033CC"/>
                </a:solidFill>
                <a:ea typeface="楷体" pitchFamily="49" charset="-122"/>
                <a:cs typeface="楷体_GB2312"/>
              </a:rPr>
              <a:t>用真值表方法求主范式比较简单，但当变元数目较多时，列真值表就太麻烦。</a:t>
            </a:r>
          </a:p>
          <a:p>
            <a:pPr marL="469900" indent="-469900" eaLnBrk="1" hangingPunct="1">
              <a:lnSpc>
                <a:spcPct val="80000"/>
              </a:lnSpc>
              <a:spcBef>
                <a:spcPct val="50000"/>
              </a:spcBef>
              <a:buClr>
                <a:schemeClr val="tx1"/>
              </a:buClr>
              <a:buFontTx/>
              <a:buNone/>
            </a:pPr>
            <a:endParaRPr lang="zh-CN" altLang="en-US" sz="2600" b="1" smtClean="0">
              <a:solidFill>
                <a:srgbClr val="0033CC"/>
              </a:solidFill>
              <a:ea typeface="楷体" pitchFamily="49" charset="-122"/>
              <a:cs typeface="楷体_GB2312"/>
              <a:sym typeface="Symbol" pitchFamily="18" charset="2"/>
            </a:endParaRPr>
          </a:p>
          <a:p>
            <a:pPr marL="469900" indent="-469900" eaLnBrk="1" hangingPunct="1">
              <a:lnSpc>
                <a:spcPct val="80000"/>
              </a:lnSpc>
              <a:spcBef>
                <a:spcPct val="50000"/>
              </a:spcBef>
              <a:buClr>
                <a:schemeClr val="tx1"/>
              </a:buClr>
              <a:buFontTx/>
              <a:buNone/>
            </a:pPr>
            <a:r>
              <a:rPr lang="zh-CN" altLang="en-US" sz="2600" b="1" smtClean="0">
                <a:solidFill>
                  <a:srgbClr val="0033CC"/>
                </a:solidFill>
                <a:ea typeface="楷体" pitchFamily="49" charset="-122"/>
                <a:cs typeface="楷体_GB2312"/>
                <a:sym typeface="Symbol" pitchFamily="18" charset="2"/>
              </a:rPr>
              <a:t>注</a:t>
            </a:r>
            <a:r>
              <a:rPr lang="en-US" altLang="zh-CN" sz="2600" b="1" smtClean="0">
                <a:solidFill>
                  <a:srgbClr val="0033CC"/>
                </a:solidFill>
                <a:ea typeface="楷体" pitchFamily="49" charset="-122"/>
                <a:cs typeface="楷体_GB2312"/>
                <a:sym typeface="Symbol" pitchFamily="18" charset="2"/>
              </a:rPr>
              <a:t>:  </a:t>
            </a:r>
            <a:r>
              <a:rPr lang="zh-CN" altLang="en-US" sz="2600" b="1" smtClean="0">
                <a:solidFill>
                  <a:srgbClr val="0033CC"/>
                </a:solidFill>
                <a:ea typeface="楷体" pitchFamily="49" charset="-122"/>
                <a:cs typeface="楷体_GB2312"/>
                <a:sym typeface="Symbol" pitchFamily="18" charset="2"/>
              </a:rPr>
              <a:t>只要知道一命题公式</a:t>
            </a:r>
            <a:r>
              <a:rPr lang="en-US" altLang="zh-CN" sz="2600" b="1" smtClean="0">
                <a:solidFill>
                  <a:srgbClr val="0033CC"/>
                </a:solidFill>
                <a:ea typeface="楷体" pitchFamily="49" charset="-122"/>
                <a:cs typeface="楷体_GB2312"/>
                <a:sym typeface="Symbol" pitchFamily="18" charset="2"/>
              </a:rPr>
              <a:t>G</a:t>
            </a:r>
            <a:r>
              <a:rPr lang="zh-CN" altLang="en-US" sz="2600" b="1" smtClean="0">
                <a:solidFill>
                  <a:srgbClr val="0033CC"/>
                </a:solidFill>
                <a:ea typeface="楷体" pitchFamily="49" charset="-122"/>
                <a:cs typeface="楷体_GB2312"/>
                <a:sym typeface="Symbol" pitchFamily="18" charset="2"/>
              </a:rPr>
              <a:t>的主析</a:t>
            </a:r>
            <a:r>
              <a:rPr lang="en-US" altLang="zh-CN" sz="2600" b="1" smtClean="0">
                <a:solidFill>
                  <a:srgbClr val="0033CC"/>
                </a:solidFill>
                <a:ea typeface="楷体" pitchFamily="49" charset="-122"/>
                <a:cs typeface="楷体_GB2312"/>
                <a:sym typeface="Symbol" pitchFamily="18" charset="2"/>
              </a:rPr>
              <a:t>(</a:t>
            </a:r>
            <a:r>
              <a:rPr lang="zh-CN" altLang="en-US" sz="2600" b="1" smtClean="0">
                <a:solidFill>
                  <a:srgbClr val="0033CC"/>
                </a:solidFill>
                <a:ea typeface="楷体" pitchFamily="49" charset="-122"/>
                <a:cs typeface="楷体_GB2312"/>
                <a:sym typeface="Symbol" pitchFamily="18" charset="2"/>
              </a:rPr>
              <a:t>合取</a:t>
            </a:r>
            <a:r>
              <a:rPr lang="en-US" altLang="zh-CN" sz="2600" b="1" smtClean="0">
                <a:solidFill>
                  <a:srgbClr val="0033CC"/>
                </a:solidFill>
                <a:ea typeface="楷体" pitchFamily="49" charset="-122"/>
                <a:cs typeface="楷体_GB2312"/>
                <a:sym typeface="Symbol" pitchFamily="18" charset="2"/>
              </a:rPr>
              <a:t>)</a:t>
            </a:r>
            <a:r>
              <a:rPr lang="zh-CN" altLang="en-US" sz="2600" b="1" smtClean="0">
                <a:solidFill>
                  <a:srgbClr val="0033CC"/>
                </a:solidFill>
                <a:ea typeface="楷体" pitchFamily="49" charset="-122"/>
                <a:cs typeface="楷体_GB2312"/>
                <a:sym typeface="Symbol" pitchFamily="18" charset="2"/>
              </a:rPr>
              <a:t>取范式，就可立即写出</a:t>
            </a:r>
            <a:r>
              <a:rPr lang="en-US" altLang="zh-CN" sz="2600" b="1" smtClean="0">
                <a:solidFill>
                  <a:srgbClr val="0033CC"/>
                </a:solidFill>
                <a:ea typeface="楷体" pitchFamily="49" charset="-122"/>
                <a:cs typeface="楷体_GB2312"/>
                <a:sym typeface="Symbol" pitchFamily="18" charset="2"/>
              </a:rPr>
              <a:t>G</a:t>
            </a:r>
            <a:r>
              <a:rPr lang="zh-CN" altLang="en-US" sz="2600" b="1" smtClean="0">
                <a:solidFill>
                  <a:srgbClr val="0033CC"/>
                </a:solidFill>
                <a:ea typeface="楷体" pitchFamily="49" charset="-122"/>
                <a:cs typeface="楷体_GB2312"/>
                <a:sym typeface="Symbol" pitchFamily="18" charset="2"/>
              </a:rPr>
              <a:t>的真值表</a:t>
            </a:r>
            <a:r>
              <a:rPr lang="en-US" altLang="zh-CN" sz="2600" b="1" smtClean="0">
                <a:solidFill>
                  <a:srgbClr val="0033CC"/>
                </a:solidFill>
                <a:ea typeface="楷体" pitchFamily="49" charset="-122"/>
                <a:cs typeface="楷体_GB2312"/>
                <a:sym typeface="Symbol" pitchFamily="18" charset="2"/>
              </a:rPr>
              <a:t>,</a:t>
            </a:r>
            <a:r>
              <a:rPr lang="zh-CN" altLang="en-US" sz="2600" b="1" smtClean="0">
                <a:solidFill>
                  <a:srgbClr val="0033CC"/>
                </a:solidFill>
                <a:ea typeface="楷体" pitchFamily="49" charset="-122"/>
                <a:cs typeface="楷体_GB2312"/>
                <a:sym typeface="Symbol" pitchFamily="18" charset="2"/>
              </a:rPr>
              <a:t>反之，若已知</a:t>
            </a:r>
            <a:r>
              <a:rPr lang="en-US" altLang="zh-CN" sz="2600" b="1" smtClean="0">
                <a:solidFill>
                  <a:srgbClr val="0033CC"/>
                </a:solidFill>
                <a:ea typeface="楷体" pitchFamily="49" charset="-122"/>
                <a:cs typeface="楷体_GB2312"/>
                <a:sym typeface="Symbol" pitchFamily="18" charset="2"/>
              </a:rPr>
              <a:t>G</a:t>
            </a:r>
            <a:r>
              <a:rPr lang="zh-CN" altLang="en-US" sz="2600" b="1" smtClean="0">
                <a:solidFill>
                  <a:srgbClr val="0033CC"/>
                </a:solidFill>
                <a:ea typeface="楷体" pitchFamily="49" charset="-122"/>
                <a:cs typeface="楷体_GB2312"/>
                <a:sym typeface="Symbol" pitchFamily="18" charset="2"/>
              </a:rPr>
              <a:t>的真值表，则表中所有使</a:t>
            </a:r>
            <a:r>
              <a:rPr lang="en-US" altLang="zh-CN" sz="2600" b="1" smtClean="0">
                <a:solidFill>
                  <a:srgbClr val="0033CC"/>
                </a:solidFill>
                <a:ea typeface="楷体" pitchFamily="49" charset="-122"/>
                <a:cs typeface="楷体_GB2312"/>
                <a:sym typeface="Symbol" pitchFamily="18" charset="2"/>
              </a:rPr>
              <a:t>G</a:t>
            </a:r>
            <a:r>
              <a:rPr lang="zh-CN" altLang="en-US" sz="2600" b="1" smtClean="0">
                <a:solidFill>
                  <a:srgbClr val="0033CC"/>
                </a:solidFill>
                <a:ea typeface="楷体" pitchFamily="49" charset="-122"/>
                <a:cs typeface="楷体_GB2312"/>
                <a:sym typeface="Symbol" pitchFamily="18" charset="2"/>
              </a:rPr>
              <a:t>为真的解释所对应的极小项</a:t>
            </a:r>
            <a:r>
              <a:rPr lang="en-US" altLang="zh-CN" sz="2600" b="1" smtClean="0">
                <a:solidFill>
                  <a:srgbClr val="0033CC"/>
                </a:solidFill>
                <a:ea typeface="楷体" pitchFamily="49" charset="-122"/>
                <a:cs typeface="楷体_GB2312"/>
                <a:sym typeface="Symbol" pitchFamily="18" charset="2"/>
              </a:rPr>
              <a:t>(</a:t>
            </a:r>
            <a:r>
              <a:rPr lang="zh-CN" altLang="en-US" sz="2600" b="1" smtClean="0">
                <a:solidFill>
                  <a:srgbClr val="0033CC"/>
                </a:solidFill>
                <a:ea typeface="楷体" pitchFamily="49" charset="-122"/>
                <a:cs typeface="楷体_GB2312"/>
                <a:sym typeface="Symbol" pitchFamily="18" charset="2"/>
              </a:rPr>
              <a:t>极大项</a:t>
            </a:r>
            <a:r>
              <a:rPr lang="en-US" altLang="zh-CN" sz="2600" b="1" smtClean="0">
                <a:solidFill>
                  <a:srgbClr val="0033CC"/>
                </a:solidFill>
                <a:ea typeface="楷体" pitchFamily="49" charset="-122"/>
                <a:cs typeface="楷体_GB2312"/>
                <a:sym typeface="Symbol" pitchFamily="18" charset="2"/>
              </a:rPr>
              <a:t>)</a:t>
            </a:r>
            <a:r>
              <a:rPr lang="zh-CN" altLang="en-US" sz="2600" b="1" smtClean="0">
                <a:solidFill>
                  <a:srgbClr val="0033CC"/>
                </a:solidFill>
                <a:ea typeface="楷体" pitchFamily="49" charset="-122"/>
                <a:cs typeface="楷体_GB2312"/>
                <a:sym typeface="Symbol" pitchFamily="18" charset="2"/>
              </a:rPr>
              <a:t>的析取</a:t>
            </a:r>
            <a:r>
              <a:rPr lang="en-US" altLang="zh-CN" sz="2600" b="1" smtClean="0">
                <a:solidFill>
                  <a:srgbClr val="0033CC"/>
                </a:solidFill>
                <a:ea typeface="楷体" pitchFamily="49" charset="-122"/>
                <a:cs typeface="楷体_GB2312"/>
                <a:sym typeface="Symbol" pitchFamily="18" charset="2"/>
              </a:rPr>
              <a:t>(</a:t>
            </a:r>
            <a:r>
              <a:rPr lang="zh-CN" altLang="en-US" sz="2600" b="1" smtClean="0">
                <a:solidFill>
                  <a:srgbClr val="0033CC"/>
                </a:solidFill>
                <a:ea typeface="楷体" pitchFamily="49" charset="-122"/>
                <a:cs typeface="楷体_GB2312"/>
                <a:sym typeface="Symbol" pitchFamily="18" charset="2"/>
              </a:rPr>
              <a:t>合取</a:t>
            </a:r>
            <a:r>
              <a:rPr lang="en-US" altLang="zh-CN" sz="2600" b="1" smtClean="0">
                <a:solidFill>
                  <a:srgbClr val="0033CC"/>
                </a:solidFill>
                <a:ea typeface="楷体" pitchFamily="49" charset="-122"/>
                <a:cs typeface="楷体_GB2312"/>
                <a:sym typeface="Symbol" pitchFamily="18" charset="2"/>
              </a:rPr>
              <a:t>)</a:t>
            </a:r>
            <a:r>
              <a:rPr lang="zh-CN" altLang="en-US" sz="2600" b="1" smtClean="0">
                <a:solidFill>
                  <a:srgbClr val="0033CC"/>
                </a:solidFill>
                <a:ea typeface="楷体" pitchFamily="49" charset="-122"/>
                <a:cs typeface="楷体_GB2312"/>
                <a:sym typeface="Symbol" pitchFamily="18" charset="2"/>
              </a:rPr>
              <a:t>，便是</a:t>
            </a:r>
            <a:r>
              <a:rPr lang="en-US" altLang="zh-CN" sz="2600" b="1" smtClean="0">
                <a:solidFill>
                  <a:srgbClr val="0033CC"/>
                </a:solidFill>
                <a:ea typeface="楷体" pitchFamily="49" charset="-122"/>
                <a:cs typeface="楷体_GB2312"/>
                <a:sym typeface="Symbol" pitchFamily="18" charset="2"/>
              </a:rPr>
              <a:t>G</a:t>
            </a:r>
            <a:r>
              <a:rPr lang="zh-CN" altLang="en-US" sz="2600" b="1" smtClean="0">
                <a:solidFill>
                  <a:srgbClr val="0033CC"/>
                </a:solidFill>
                <a:ea typeface="楷体" pitchFamily="49" charset="-122"/>
                <a:cs typeface="楷体_GB2312"/>
                <a:sym typeface="Symbol" pitchFamily="18" charset="2"/>
              </a:rPr>
              <a:t>的主析取范式</a:t>
            </a:r>
            <a:r>
              <a:rPr lang="en-US" altLang="zh-CN" sz="2600" b="1" smtClean="0">
                <a:solidFill>
                  <a:srgbClr val="0033CC"/>
                </a:solidFill>
                <a:ea typeface="楷体" pitchFamily="49" charset="-122"/>
                <a:cs typeface="楷体_GB2312"/>
                <a:sym typeface="Symbol" pitchFamily="18" charset="2"/>
              </a:rPr>
              <a:t>.(</a:t>
            </a:r>
            <a:r>
              <a:rPr lang="zh-CN" altLang="en-US" sz="2600" b="1" smtClean="0">
                <a:solidFill>
                  <a:srgbClr val="0033CC"/>
                </a:solidFill>
                <a:ea typeface="楷体" pitchFamily="49" charset="-122"/>
                <a:cs typeface="楷体_GB2312"/>
                <a:sym typeface="Symbol" pitchFamily="18" charset="2"/>
              </a:rPr>
              <a:t>主合取范式</a:t>
            </a:r>
            <a:r>
              <a:rPr lang="en-US" altLang="zh-CN" sz="2600" b="1" smtClean="0">
                <a:solidFill>
                  <a:srgbClr val="0033CC"/>
                </a:solidFill>
                <a:ea typeface="楷体" pitchFamily="49" charset="-122"/>
                <a:cs typeface="楷体_GB2312"/>
                <a:sym typeface="Symbol" pitchFamily="18" charset="2"/>
              </a:rPr>
              <a:t>)</a:t>
            </a:r>
            <a:endParaRPr lang="en-US" altLang="zh-CN" sz="2600" b="1" smtClean="0">
              <a:solidFill>
                <a:srgbClr val="0033CC"/>
              </a:solidFill>
              <a:ea typeface="楷体" pitchFamily="49" charset="-122"/>
              <a:cs typeface="Times New Roman" pitchFamily="18" charset="0"/>
            </a:endParaRPr>
          </a:p>
          <a:p>
            <a:pPr marL="469900" indent="-469900" eaLnBrk="1" hangingPunct="1">
              <a:lnSpc>
                <a:spcPct val="80000"/>
              </a:lnSpc>
              <a:spcBef>
                <a:spcPct val="50000"/>
              </a:spcBef>
              <a:buClr>
                <a:schemeClr val="tx1"/>
              </a:buClr>
              <a:buFontTx/>
              <a:buNone/>
            </a:pPr>
            <a:r>
              <a:rPr lang="en-US" altLang="zh-CN" sz="2600" b="1" smtClean="0">
                <a:solidFill>
                  <a:srgbClr val="0033CC"/>
                </a:solidFill>
                <a:ea typeface="楷体" pitchFamily="49" charset="-122"/>
              </a:rPr>
              <a:t>                   </a:t>
            </a:r>
          </a:p>
          <a:p>
            <a:pPr marL="469900" indent="-469900" eaLnBrk="1" hangingPunct="1">
              <a:lnSpc>
                <a:spcPct val="80000"/>
              </a:lnSpc>
            </a:pPr>
            <a:endParaRPr lang="en-US" altLang="zh-CN" sz="2600" b="1" smtClean="0">
              <a:solidFill>
                <a:srgbClr val="0033CC"/>
              </a:solidFill>
              <a:ea typeface="楷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6915">
                                            <p:txEl>
                                              <p:pRg st="0" end="0"/>
                                            </p:txEl>
                                          </p:spTgt>
                                        </p:tgtEl>
                                        <p:attrNameLst>
                                          <p:attrName>style.visibility</p:attrName>
                                        </p:attrNameLst>
                                      </p:cBhvr>
                                      <p:to>
                                        <p:strVal val="visible"/>
                                      </p:to>
                                    </p:set>
                                    <p:animEffect transition="in" filter="blinds(horizontal)">
                                      <p:cBhvr>
                                        <p:cTn id="7" dur="500"/>
                                        <p:tgtEl>
                                          <p:spTgt spid="16691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66915">
                                            <p:txEl>
                                              <p:pRg st="1" end="1"/>
                                            </p:txEl>
                                          </p:spTgt>
                                        </p:tgtEl>
                                        <p:attrNameLst>
                                          <p:attrName>style.visibility</p:attrName>
                                        </p:attrNameLst>
                                      </p:cBhvr>
                                      <p:to>
                                        <p:strVal val="visible"/>
                                      </p:to>
                                    </p:set>
                                    <p:animEffect transition="in" filter="blinds(horizontal)">
                                      <p:cBhvr>
                                        <p:cTn id="10" dur="500"/>
                                        <p:tgtEl>
                                          <p:spTgt spid="16691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66915">
                                            <p:txEl>
                                              <p:pRg st="3" end="3"/>
                                            </p:txEl>
                                          </p:spTgt>
                                        </p:tgtEl>
                                        <p:attrNameLst>
                                          <p:attrName>style.visibility</p:attrName>
                                        </p:attrNameLst>
                                      </p:cBhvr>
                                      <p:to>
                                        <p:strVal val="visible"/>
                                      </p:to>
                                    </p:set>
                                    <p:animEffect transition="in" filter="blinds(horizontal)">
                                      <p:cBhvr>
                                        <p:cTn id="15" dur="500"/>
                                        <p:tgtEl>
                                          <p:spTgt spid="166915">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66915">
                                            <p:txEl>
                                              <p:pRg st="4" end="4"/>
                                            </p:txEl>
                                          </p:spTgt>
                                        </p:tgtEl>
                                        <p:attrNameLst>
                                          <p:attrName>style.visibility</p:attrName>
                                        </p:attrNameLst>
                                      </p:cBhvr>
                                      <p:to>
                                        <p:strVal val="visible"/>
                                      </p:to>
                                    </p:set>
                                    <p:animEffect transition="in" filter="blinds(horizontal)">
                                      <p:cBhvr>
                                        <p:cTn id="18" dur="500"/>
                                        <p:tgtEl>
                                          <p:spTgt spid="166915">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66915">
                                            <p:txEl>
                                              <p:pRg st="6" end="6"/>
                                            </p:txEl>
                                          </p:spTgt>
                                        </p:tgtEl>
                                        <p:attrNameLst>
                                          <p:attrName>style.visibility</p:attrName>
                                        </p:attrNameLst>
                                      </p:cBhvr>
                                      <p:to>
                                        <p:strVal val="visible"/>
                                      </p:to>
                                    </p:set>
                                    <p:animEffect transition="in" filter="blinds(horizontal)">
                                      <p:cBhvr>
                                        <p:cTn id="23" dur="500"/>
                                        <p:tgtEl>
                                          <p:spTgt spid="166915">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66915">
                                            <p:txEl>
                                              <p:pRg st="8" end="8"/>
                                            </p:txEl>
                                          </p:spTgt>
                                        </p:tgtEl>
                                        <p:attrNameLst>
                                          <p:attrName>style.visibility</p:attrName>
                                        </p:attrNameLst>
                                      </p:cBhvr>
                                      <p:to>
                                        <p:strVal val="visible"/>
                                      </p:to>
                                    </p:set>
                                    <p:animEffect transition="in" filter="blinds(horizontal)">
                                      <p:cBhvr>
                                        <p:cTn id="28" dur="500"/>
                                        <p:tgtEl>
                                          <p:spTgt spid="16691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标题 1"/>
          <p:cNvSpPr>
            <a:spLocks noGrp="1"/>
          </p:cNvSpPr>
          <p:nvPr>
            <p:ph type="title"/>
          </p:nvPr>
        </p:nvSpPr>
        <p:spPr>
          <a:xfrm>
            <a:off x="684213" y="333375"/>
            <a:ext cx="7772400" cy="647700"/>
          </a:xfrm>
        </p:spPr>
        <p:txBody>
          <a:bodyPr/>
          <a:lstStyle/>
          <a:p>
            <a:r>
              <a:rPr lang="zh-CN" altLang="en-US" smtClean="0"/>
              <a:t>主合取范式（续</a:t>
            </a:r>
            <a:r>
              <a:rPr lang="en-US" altLang="zh-CN" smtClean="0"/>
              <a:t>2</a:t>
            </a:r>
            <a:r>
              <a:rPr lang="zh-CN" altLang="en-US" smtClean="0"/>
              <a:t>）</a:t>
            </a:r>
          </a:p>
        </p:txBody>
      </p:sp>
      <p:sp>
        <p:nvSpPr>
          <p:cNvPr id="176130" name="内容占位符 2"/>
          <p:cNvSpPr>
            <a:spLocks noGrp="1"/>
          </p:cNvSpPr>
          <p:nvPr>
            <p:ph idx="1"/>
          </p:nvPr>
        </p:nvSpPr>
        <p:spPr>
          <a:xfrm>
            <a:off x="468313" y="1412875"/>
            <a:ext cx="8207375" cy="2303463"/>
          </a:xfrm>
        </p:spPr>
        <p:txBody>
          <a:bodyPr/>
          <a:lstStyle/>
          <a:p>
            <a:r>
              <a:rPr lang="zh-CN" altLang="en-US" smtClean="0">
                <a:solidFill>
                  <a:srgbClr val="FF0000"/>
                </a:solidFill>
              </a:rPr>
              <a:t>练习：</a:t>
            </a:r>
            <a:endParaRPr lang="en-US" altLang="zh-CN" smtClean="0">
              <a:solidFill>
                <a:srgbClr val="FF0000"/>
              </a:solidFill>
            </a:endParaRPr>
          </a:p>
          <a:p>
            <a:pPr marL="914400" lvl="1" indent="-457200">
              <a:buSzTx/>
              <a:buFont typeface="Times New Roman" pitchFamily="18" charset="0"/>
              <a:buAutoNum type="arabicPeriod"/>
            </a:pPr>
            <a:r>
              <a:rPr lang="zh-CN" altLang="en-US" smtClean="0"/>
              <a:t>求</a:t>
            </a:r>
            <a:r>
              <a:rPr lang="en-US" altLang="zh-CN" smtClean="0"/>
              <a:t>(P</a:t>
            </a:r>
            <a:r>
              <a:rPr lang="en-US" altLang="zh-CN" smtClean="0">
                <a:solidFill>
                  <a:srgbClr val="0033CC"/>
                </a:solidFill>
                <a:sym typeface="Symbol" pitchFamily="18" charset="2"/>
              </a:rPr>
              <a:t>∧</a:t>
            </a:r>
            <a:r>
              <a:rPr lang="en-US" altLang="zh-CN" smtClean="0"/>
              <a:t>Q)</a:t>
            </a:r>
            <a:r>
              <a:rPr lang="el-GR" altLang="zh-CN" smtClean="0"/>
              <a:t>∨</a:t>
            </a:r>
            <a:r>
              <a:rPr lang="en-US" altLang="zh-CN" smtClean="0"/>
              <a:t>(</a:t>
            </a:r>
            <a:r>
              <a:rPr lang="en-US" altLang="zh-CN" smtClean="0">
                <a:sym typeface="Symbol" pitchFamily="18" charset="2"/>
              </a:rPr>
              <a:t></a:t>
            </a:r>
            <a:r>
              <a:rPr lang="en-US" altLang="zh-CN" smtClean="0"/>
              <a:t>P</a:t>
            </a:r>
            <a:r>
              <a:rPr lang="en-US" altLang="zh-CN" smtClean="0">
                <a:solidFill>
                  <a:srgbClr val="0033CC"/>
                </a:solidFill>
                <a:sym typeface="Symbol" pitchFamily="18" charset="2"/>
              </a:rPr>
              <a:t>∧</a:t>
            </a:r>
            <a:r>
              <a:rPr lang="en-US" altLang="zh-CN" smtClean="0"/>
              <a:t>R)</a:t>
            </a:r>
            <a:r>
              <a:rPr lang="zh-CN" altLang="en-US" smtClean="0"/>
              <a:t>的主合取范式与主析取范式。</a:t>
            </a:r>
            <a:endParaRPr lang="en-US" altLang="zh-CN" smtClean="0"/>
          </a:p>
          <a:p>
            <a:pPr marL="914400" lvl="1" indent="-457200">
              <a:buSzTx/>
              <a:buFont typeface="Times New Roman" pitchFamily="18" charset="0"/>
              <a:buAutoNum type="arabicPeriod"/>
            </a:pPr>
            <a:r>
              <a:rPr lang="zh-CN" altLang="en-US" smtClean="0"/>
              <a:t>求</a:t>
            </a:r>
            <a:r>
              <a:rPr lang="en-US" altLang="zh-CN" smtClean="0"/>
              <a:t>(P</a:t>
            </a:r>
            <a:r>
              <a:rPr lang="en-US" altLang="zh-CN" smtClean="0">
                <a:sym typeface="Symbol" pitchFamily="18" charset="2"/>
              </a:rPr>
              <a:t></a:t>
            </a:r>
            <a:r>
              <a:rPr lang="en-US" altLang="zh-CN" smtClean="0"/>
              <a:t>Q)</a:t>
            </a:r>
            <a:r>
              <a:rPr lang="en-US" altLang="zh-CN" smtClean="0">
                <a:sym typeface="Symbol" pitchFamily="18" charset="2"/>
              </a:rPr>
              <a:t></a:t>
            </a:r>
            <a:r>
              <a:rPr lang="en-US" altLang="zh-CN" smtClean="0"/>
              <a:t>R</a:t>
            </a:r>
            <a:r>
              <a:rPr lang="zh-CN" altLang="en-US" smtClean="0"/>
              <a:t>的主合取范式与主析取范式。</a:t>
            </a:r>
          </a:p>
          <a:p>
            <a:endParaRPr lang="zh-CN" altLang="en-US" smtClean="0"/>
          </a:p>
        </p:txBody>
      </p:sp>
      <p:sp>
        <p:nvSpPr>
          <p:cNvPr id="5" name="灯片编号占位符 4"/>
          <p:cNvSpPr>
            <a:spLocks noGrp="1"/>
          </p:cNvSpPr>
          <p:nvPr>
            <p:ph type="sldNum" sz="quarter" idx="12"/>
          </p:nvPr>
        </p:nvSpPr>
        <p:spPr/>
        <p:txBody>
          <a:bodyPr/>
          <a:lstStyle/>
          <a:p>
            <a:pPr>
              <a:defRPr/>
            </a:pPr>
            <a:fld id="{A13E0733-8EF8-4432-8D8D-8E886AFFB457}" type="slidenum">
              <a:rPr lang="en-US" altLang="zh-CN"/>
              <a:pPr>
                <a:defRPr/>
              </a:pPr>
              <a:t>78</a:t>
            </a:fld>
            <a:endParaRPr lang="en-US" altLang="zh-CN"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标题 1"/>
          <p:cNvSpPr>
            <a:spLocks noGrp="1"/>
          </p:cNvSpPr>
          <p:nvPr>
            <p:ph type="title"/>
          </p:nvPr>
        </p:nvSpPr>
        <p:spPr>
          <a:xfrm>
            <a:off x="684213" y="333375"/>
            <a:ext cx="7772400" cy="647700"/>
          </a:xfrm>
        </p:spPr>
        <p:txBody>
          <a:bodyPr/>
          <a:lstStyle/>
          <a:p>
            <a:r>
              <a:rPr lang="en-US" altLang="zh-CN" smtClean="0"/>
              <a:t>1.3.3</a:t>
            </a:r>
            <a:r>
              <a:rPr lang="zh-CN" altLang="en-US" smtClean="0"/>
              <a:t>、主析取范式的个数</a:t>
            </a:r>
          </a:p>
        </p:txBody>
      </p:sp>
      <p:sp>
        <p:nvSpPr>
          <p:cNvPr id="177154" name="内容占位符 2"/>
          <p:cNvSpPr>
            <a:spLocks noGrp="1"/>
          </p:cNvSpPr>
          <p:nvPr>
            <p:ph idx="1"/>
          </p:nvPr>
        </p:nvSpPr>
        <p:spPr>
          <a:xfrm>
            <a:off x="468313" y="1412875"/>
            <a:ext cx="8207375" cy="4968875"/>
          </a:xfrm>
        </p:spPr>
        <p:txBody>
          <a:bodyPr/>
          <a:lstStyle/>
          <a:p>
            <a:r>
              <a:rPr lang="zh-CN" altLang="en-US" smtClean="0"/>
              <a:t>对于有</a:t>
            </a:r>
            <a:r>
              <a:rPr lang="en-US" altLang="zh-CN" smtClean="0"/>
              <a:t>n</a:t>
            </a:r>
            <a:r>
              <a:rPr lang="zh-CN" altLang="en-US" smtClean="0"/>
              <a:t>个命题变元的命题公式，可以有无数种给定的形式；</a:t>
            </a:r>
            <a:endParaRPr lang="en-US" altLang="zh-CN" smtClean="0"/>
          </a:p>
          <a:p>
            <a:r>
              <a:rPr lang="zh-CN" altLang="en-US" smtClean="0"/>
              <a:t>对于任意</a:t>
            </a:r>
            <a:r>
              <a:rPr lang="zh-CN" altLang="en-US" smtClean="0">
                <a:solidFill>
                  <a:srgbClr val="FF0000"/>
                </a:solidFill>
              </a:rPr>
              <a:t>确定的命题公式</a:t>
            </a:r>
            <a:r>
              <a:rPr lang="zh-CN" altLang="en-US" smtClean="0"/>
              <a:t>而言，主析取范式是</a:t>
            </a:r>
            <a:r>
              <a:rPr lang="zh-CN" altLang="en-US" smtClean="0">
                <a:solidFill>
                  <a:srgbClr val="FF0000"/>
                </a:solidFill>
              </a:rPr>
              <a:t>唯一</a:t>
            </a:r>
            <a:r>
              <a:rPr lang="zh-CN" altLang="en-US" smtClean="0"/>
              <a:t>的；</a:t>
            </a:r>
            <a:endParaRPr lang="en-US" altLang="zh-CN" smtClean="0"/>
          </a:p>
          <a:p>
            <a:r>
              <a:rPr lang="zh-CN" altLang="en-US" smtClean="0"/>
              <a:t>对于有</a:t>
            </a:r>
            <a:r>
              <a:rPr lang="en-US" altLang="zh-CN" smtClean="0"/>
              <a:t>n</a:t>
            </a:r>
            <a:r>
              <a:rPr lang="zh-CN" altLang="en-US" smtClean="0"/>
              <a:t>个命题变元的命题公式，所有可能公式的主析取范式的数量是确定的；</a:t>
            </a:r>
            <a:endParaRPr lang="en-US" altLang="zh-CN" smtClean="0"/>
          </a:p>
          <a:p>
            <a:r>
              <a:rPr lang="zh-CN" altLang="en-US" smtClean="0">
                <a:solidFill>
                  <a:srgbClr val="FF0000"/>
                </a:solidFill>
              </a:rPr>
              <a:t>定理：</a:t>
            </a:r>
            <a:r>
              <a:rPr lang="zh-CN" altLang="en-US" smtClean="0"/>
              <a:t>有</a:t>
            </a:r>
            <a:r>
              <a:rPr lang="en-US" altLang="zh-CN" smtClean="0"/>
              <a:t>n</a:t>
            </a:r>
            <a:r>
              <a:rPr lang="zh-CN" altLang="en-US" smtClean="0"/>
              <a:t>个命题变元的命题公式，总的主析取范式的个数是</a:t>
            </a:r>
            <a:r>
              <a:rPr lang="en-US" altLang="zh-CN" smtClean="0"/>
              <a:t>2</a:t>
            </a:r>
            <a:r>
              <a:rPr lang="en-US" altLang="zh-CN" baseline="30000" smtClean="0"/>
              <a:t>2</a:t>
            </a:r>
            <a:r>
              <a:rPr lang="en-US" altLang="zh-CN" baseline="55000" smtClean="0"/>
              <a:t>n</a:t>
            </a:r>
            <a:r>
              <a:rPr lang="zh-CN" altLang="en-US" smtClean="0"/>
              <a:t>。（因为有</a:t>
            </a:r>
            <a:r>
              <a:rPr lang="en-US" altLang="zh-CN" smtClean="0"/>
              <a:t>2</a:t>
            </a:r>
            <a:r>
              <a:rPr lang="en-US" altLang="zh-CN" baseline="30000" smtClean="0"/>
              <a:t>n</a:t>
            </a:r>
            <a:r>
              <a:rPr lang="zh-CN" altLang="en-US" smtClean="0"/>
              <a:t>个不同的极小项），所以有</a:t>
            </a:r>
            <a:r>
              <a:rPr lang="en-US" altLang="zh-CN" smtClean="0"/>
              <a:t>2</a:t>
            </a:r>
            <a:r>
              <a:rPr lang="en-US" altLang="zh-CN" baseline="30000" smtClean="0"/>
              <a:t>2</a:t>
            </a:r>
            <a:r>
              <a:rPr lang="en-US" altLang="zh-CN" baseline="55000" smtClean="0"/>
              <a:t>n</a:t>
            </a:r>
            <a:r>
              <a:rPr lang="zh-CN" altLang="en-US" smtClean="0"/>
              <a:t> 个不同的极小项组合（析取）。</a:t>
            </a:r>
          </a:p>
        </p:txBody>
      </p:sp>
      <p:sp>
        <p:nvSpPr>
          <p:cNvPr id="4" name="灯片编号占位符 3"/>
          <p:cNvSpPr>
            <a:spLocks noGrp="1"/>
          </p:cNvSpPr>
          <p:nvPr>
            <p:ph type="sldNum" sz="quarter" idx="12"/>
          </p:nvPr>
        </p:nvSpPr>
        <p:spPr/>
        <p:txBody>
          <a:bodyPr/>
          <a:lstStyle/>
          <a:p>
            <a:pPr>
              <a:defRPr/>
            </a:pPr>
            <a:fld id="{0A0CBF1B-FD89-42E0-8F5C-6C95B04CBE7B}" type="slidenum">
              <a:rPr lang="en-US" altLang="zh-CN"/>
              <a:pPr>
                <a:defRPr/>
              </a:pPr>
              <a:t>79</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7154">
                                            <p:txEl>
                                              <p:pRg st="0" end="0"/>
                                            </p:txEl>
                                          </p:spTgt>
                                        </p:tgtEl>
                                        <p:attrNameLst>
                                          <p:attrName>style.visibility</p:attrName>
                                        </p:attrNameLst>
                                      </p:cBhvr>
                                      <p:to>
                                        <p:strVal val="visible"/>
                                      </p:to>
                                    </p:set>
                                    <p:anim calcmode="lin" valueType="num">
                                      <p:cBhvr additive="base">
                                        <p:cTn id="7" dur="500" fill="hold"/>
                                        <p:tgtEl>
                                          <p:spTgt spid="17715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715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7154">
                                            <p:txEl>
                                              <p:pRg st="1" end="1"/>
                                            </p:txEl>
                                          </p:spTgt>
                                        </p:tgtEl>
                                        <p:attrNameLst>
                                          <p:attrName>style.visibility</p:attrName>
                                        </p:attrNameLst>
                                      </p:cBhvr>
                                      <p:to>
                                        <p:strVal val="visible"/>
                                      </p:to>
                                    </p:set>
                                    <p:anim calcmode="lin" valueType="num">
                                      <p:cBhvr additive="base">
                                        <p:cTn id="13" dur="500" fill="hold"/>
                                        <p:tgtEl>
                                          <p:spTgt spid="17715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715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7154">
                                            <p:txEl>
                                              <p:pRg st="2" end="2"/>
                                            </p:txEl>
                                          </p:spTgt>
                                        </p:tgtEl>
                                        <p:attrNameLst>
                                          <p:attrName>style.visibility</p:attrName>
                                        </p:attrNameLst>
                                      </p:cBhvr>
                                      <p:to>
                                        <p:strVal val="visible"/>
                                      </p:to>
                                    </p:set>
                                    <p:anim calcmode="lin" valueType="num">
                                      <p:cBhvr additive="base">
                                        <p:cTn id="19" dur="500" fill="hold"/>
                                        <p:tgtEl>
                                          <p:spTgt spid="17715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715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77154">
                                            <p:txEl>
                                              <p:pRg st="3" end="3"/>
                                            </p:txEl>
                                          </p:spTgt>
                                        </p:tgtEl>
                                        <p:attrNameLst>
                                          <p:attrName>style.visibility</p:attrName>
                                        </p:attrNameLst>
                                      </p:cBhvr>
                                      <p:to>
                                        <p:strVal val="visible"/>
                                      </p:to>
                                    </p:set>
                                    <p:anim calcmode="lin" valueType="num">
                                      <p:cBhvr additive="base">
                                        <p:cTn id="25" dur="500" fill="hold"/>
                                        <p:tgtEl>
                                          <p:spTgt spid="17715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715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1"/>
          <p:cNvSpPr>
            <a:spLocks noGrp="1"/>
          </p:cNvSpPr>
          <p:nvPr>
            <p:ph type="title"/>
          </p:nvPr>
        </p:nvSpPr>
        <p:spPr>
          <a:xfrm>
            <a:off x="684213" y="333375"/>
            <a:ext cx="7772400" cy="647700"/>
          </a:xfrm>
        </p:spPr>
        <p:txBody>
          <a:bodyPr/>
          <a:lstStyle/>
          <a:p>
            <a:r>
              <a:rPr lang="zh-CN" altLang="en-US" smtClean="0"/>
              <a:t>悖论</a:t>
            </a:r>
          </a:p>
        </p:txBody>
      </p:sp>
      <p:sp>
        <p:nvSpPr>
          <p:cNvPr id="35842" name="内容占位符 2"/>
          <p:cNvSpPr>
            <a:spLocks noGrp="1"/>
          </p:cNvSpPr>
          <p:nvPr>
            <p:ph idx="1"/>
          </p:nvPr>
        </p:nvSpPr>
        <p:spPr>
          <a:xfrm>
            <a:off x="468313" y="1412875"/>
            <a:ext cx="8207375" cy="4683125"/>
          </a:xfrm>
        </p:spPr>
        <p:txBody>
          <a:bodyPr/>
          <a:lstStyle/>
          <a:p>
            <a:r>
              <a:rPr lang="en-US" altLang="zh-CN" smtClean="0"/>
              <a:t>P</a:t>
            </a:r>
            <a:r>
              <a:rPr lang="zh-CN" altLang="en-US" smtClean="0"/>
              <a:t>：我正在说谎。</a:t>
            </a:r>
            <a:endParaRPr lang="en-US" altLang="zh-CN" smtClean="0"/>
          </a:p>
          <a:p>
            <a:pPr lvl="1"/>
            <a:r>
              <a:rPr lang="zh-CN" altLang="en-US" smtClean="0"/>
              <a:t>若</a:t>
            </a:r>
            <a:r>
              <a:rPr lang="en-US" altLang="zh-CN" smtClean="0"/>
              <a:t>P</a:t>
            </a:r>
            <a:r>
              <a:rPr lang="zh-CN" altLang="en-US" smtClean="0"/>
              <a:t>为真，则</a:t>
            </a:r>
            <a:r>
              <a:rPr lang="en-US" altLang="zh-CN" smtClean="0"/>
              <a:t>P</a:t>
            </a:r>
            <a:r>
              <a:rPr lang="zh-CN" altLang="en-US" smtClean="0"/>
              <a:t>为假；</a:t>
            </a:r>
            <a:endParaRPr lang="en-US" altLang="zh-CN" smtClean="0"/>
          </a:p>
          <a:p>
            <a:pPr lvl="1"/>
            <a:r>
              <a:rPr lang="zh-CN" altLang="en-US" smtClean="0"/>
              <a:t>若</a:t>
            </a:r>
            <a:r>
              <a:rPr lang="en-US" altLang="zh-CN" smtClean="0"/>
              <a:t>P</a:t>
            </a:r>
            <a:r>
              <a:rPr lang="zh-CN" altLang="en-US" smtClean="0"/>
              <a:t>为假，则</a:t>
            </a:r>
            <a:r>
              <a:rPr lang="en-US" altLang="zh-CN" smtClean="0"/>
              <a:t>P</a:t>
            </a:r>
            <a:r>
              <a:rPr lang="zh-CN" altLang="en-US" smtClean="0"/>
              <a:t>为真。</a:t>
            </a:r>
            <a:endParaRPr lang="en-US" altLang="zh-CN" smtClean="0"/>
          </a:p>
          <a:p>
            <a:r>
              <a:rPr lang="zh-CN" altLang="en-US" smtClean="0"/>
              <a:t>悖论是一种</a:t>
            </a:r>
            <a:r>
              <a:rPr lang="zh-CN" altLang="en-US" u="sng" smtClean="0"/>
              <a:t>导致矛盾的陈述句</a:t>
            </a:r>
            <a:r>
              <a:rPr lang="zh-CN" altLang="en-US" smtClean="0"/>
              <a:t>，不是命题。</a:t>
            </a:r>
            <a:endParaRPr lang="en-US" altLang="zh-CN" smtClean="0"/>
          </a:p>
          <a:p>
            <a:pPr lvl="1"/>
            <a:r>
              <a:rPr lang="zh-CN" altLang="en-US" smtClean="0"/>
              <a:t>从根本上动摇了逻辑的可靠性</a:t>
            </a:r>
            <a:r>
              <a:rPr lang="zh-CN" altLang="en-US" smtClean="0">
                <a:ea typeface="宋体" charset="-122"/>
              </a:rPr>
              <a:t>和</a:t>
            </a:r>
            <a:r>
              <a:rPr lang="zh-CN" altLang="en-US" smtClean="0"/>
              <a:t>人类理性的根基。</a:t>
            </a:r>
          </a:p>
          <a:p>
            <a:r>
              <a:rPr lang="zh-CN" altLang="en-US" smtClean="0"/>
              <a:t>数学中的悖论分为两类：</a:t>
            </a:r>
          </a:p>
          <a:p>
            <a:pPr lvl="1"/>
            <a:r>
              <a:rPr lang="zh-CN" altLang="en-US" smtClean="0"/>
              <a:t>错误前提导致的悖论，称之为“</a:t>
            </a:r>
            <a:r>
              <a:rPr lang="zh-CN" altLang="en-US" smtClean="0">
                <a:solidFill>
                  <a:srgbClr val="FF0000"/>
                </a:solidFill>
              </a:rPr>
              <a:t>内涵悖论</a:t>
            </a:r>
            <a:r>
              <a:rPr lang="zh-CN" altLang="en-US" smtClean="0"/>
              <a:t>”；</a:t>
            </a:r>
            <a:endParaRPr lang="en-US" altLang="zh-CN" smtClean="0"/>
          </a:p>
          <a:p>
            <a:pPr lvl="1"/>
            <a:r>
              <a:rPr lang="zh-CN" altLang="en-US" smtClean="0"/>
              <a:t>前提无错，但经过逻辑推理之后得出两个互相矛盾命题的悖论，称之为“</a:t>
            </a:r>
            <a:r>
              <a:rPr lang="zh-CN" altLang="en-US" smtClean="0">
                <a:solidFill>
                  <a:srgbClr val="FF0000"/>
                </a:solidFill>
              </a:rPr>
              <a:t>逻辑悖论</a:t>
            </a:r>
            <a:r>
              <a:rPr lang="zh-CN" altLang="en-US" smtClean="0"/>
              <a:t>”。</a:t>
            </a:r>
          </a:p>
          <a:p>
            <a:endParaRPr lang="zh-CN" altLang="en-US" smtClean="0"/>
          </a:p>
          <a:p>
            <a:endParaRPr lang="zh-CN" altLang="en-US" smtClean="0"/>
          </a:p>
        </p:txBody>
      </p:sp>
      <p:sp>
        <p:nvSpPr>
          <p:cNvPr id="4" name="灯片编号占位符 3"/>
          <p:cNvSpPr>
            <a:spLocks noGrp="1"/>
          </p:cNvSpPr>
          <p:nvPr>
            <p:ph type="sldNum" sz="quarter" idx="12"/>
          </p:nvPr>
        </p:nvSpPr>
        <p:spPr/>
        <p:txBody>
          <a:bodyPr/>
          <a:lstStyle/>
          <a:p>
            <a:pPr>
              <a:defRPr/>
            </a:pPr>
            <a:fld id="{A82762DD-E677-4CDA-9FE0-B9D4E40C63F9}" type="slidenum">
              <a:rPr lang="en-US" altLang="zh-CN"/>
              <a:pPr>
                <a:defRPr/>
              </a:pPr>
              <a:t>8</a:t>
            </a:fld>
            <a:endParaRPr lang="en-US" altLang="zh-CN"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标题 1"/>
          <p:cNvSpPr>
            <a:spLocks noGrp="1"/>
          </p:cNvSpPr>
          <p:nvPr>
            <p:ph type="title"/>
          </p:nvPr>
        </p:nvSpPr>
        <p:spPr>
          <a:xfrm>
            <a:off x="827088" y="0"/>
            <a:ext cx="7772400" cy="647700"/>
          </a:xfrm>
        </p:spPr>
        <p:txBody>
          <a:bodyPr/>
          <a:lstStyle/>
          <a:p>
            <a:r>
              <a:rPr lang="zh-CN" altLang="en-US" smtClean="0"/>
              <a:t>分析</a:t>
            </a:r>
          </a:p>
        </p:txBody>
      </p:sp>
      <p:sp>
        <p:nvSpPr>
          <p:cNvPr id="178178" name="内容占位符 2"/>
          <p:cNvSpPr>
            <a:spLocks noGrp="1"/>
          </p:cNvSpPr>
          <p:nvPr>
            <p:ph idx="1"/>
          </p:nvPr>
        </p:nvSpPr>
        <p:spPr>
          <a:xfrm>
            <a:off x="611188" y="1341438"/>
            <a:ext cx="8280400" cy="5516562"/>
          </a:xfrm>
        </p:spPr>
        <p:txBody>
          <a:bodyPr/>
          <a:lstStyle/>
          <a:p>
            <a:pPr>
              <a:spcBef>
                <a:spcPts val="600"/>
              </a:spcBef>
            </a:pPr>
            <a:r>
              <a:rPr lang="zh-CN" altLang="en-US" sz="2200" smtClean="0"/>
              <a:t>对于</a:t>
            </a:r>
            <a:r>
              <a:rPr lang="en-US" altLang="zh-CN" sz="2200" smtClean="0">
                <a:solidFill>
                  <a:srgbClr val="FF0000"/>
                </a:solidFill>
              </a:rPr>
              <a:t>2</a:t>
            </a:r>
            <a:r>
              <a:rPr lang="zh-CN" altLang="en-US" sz="2200" smtClean="0">
                <a:solidFill>
                  <a:srgbClr val="FF0000"/>
                </a:solidFill>
              </a:rPr>
              <a:t>个变元</a:t>
            </a:r>
            <a:r>
              <a:rPr lang="en-US" altLang="zh-CN" sz="2200" smtClean="0">
                <a:solidFill>
                  <a:srgbClr val="FF0000"/>
                </a:solidFill>
              </a:rPr>
              <a:t>P</a:t>
            </a:r>
            <a:r>
              <a:rPr lang="zh-CN" altLang="en-US" sz="2200" smtClean="0">
                <a:solidFill>
                  <a:srgbClr val="FF0000"/>
                </a:solidFill>
              </a:rPr>
              <a:t>和</a:t>
            </a:r>
            <a:r>
              <a:rPr lang="en-US" altLang="zh-CN" sz="2200" smtClean="0">
                <a:solidFill>
                  <a:srgbClr val="FF0000"/>
                </a:solidFill>
              </a:rPr>
              <a:t>Q</a:t>
            </a:r>
            <a:r>
              <a:rPr lang="zh-CN" altLang="en-US" sz="2200" smtClean="0"/>
              <a:t>，极小项有</a:t>
            </a:r>
            <a:r>
              <a:rPr lang="en-US" altLang="zh-CN" sz="2200" smtClean="0"/>
              <a:t>4</a:t>
            </a:r>
            <a:r>
              <a:rPr lang="zh-CN" altLang="en-US" sz="2200" smtClean="0"/>
              <a:t>个：</a:t>
            </a:r>
            <a:endParaRPr lang="en-US" altLang="zh-CN" sz="2200" smtClean="0"/>
          </a:p>
          <a:p>
            <a:pPr>
              <a:spcBef>
                <a:spcPts val="600"/>
              </a:spcBef>
              <a:buFont typeface="Wingdings" pitchFamily="2" charset="2"/>
              <a:buNone/>
            </a:pPr>
            <a:r>
              <a:rPr lang="en-US" altLang="zh-CN" sz="2200" smtClean="0"/>
              <a:t>P</a:t>
            </a:r>
            <a:r>
              <a:rPr lang="el-GR" altLang="zh-CN" sz="2200" smtClean="0"/>
              <a:t>∧</a:t>
            </a:r>
            <a:r>
              <a:rPr lang="en-US" altLang="zh-CN" sz="2200" smtClean="0"/>
              <a:t>Q</a:t>
            </a:r>
            <a:r>
              <a:rPr lang="zh-CN" altLang="en-US" sz="2200" smtClean="0"/>
              <a:t>、</a:t>
            </a:r>
            <a:r>
              <a:rPr lang="en-US" altLang="zh-CN" sz="2200" smtClean="0"/>
              <a:t>P</a:t>
            </a:r>
            <a:r>
              <a:rPr lang="el-GR" altLang="zh-CN" sz="2200" smtClean="0"/>
              <a:t>∧</a:t>
            </a:r>
            <a:r>
              <a:rPr lang="zh-CN" altLang="en-US" sz="2200" smtClean="0">
                <a:sym typeface="Symbol" pitchFamily="18" charset="2"/>
              </a:rPr>
              <a:t></a:t>
            </a:r>
            <a:r>
              <a:rPr lang="en-US" altLang="zh-CN" sz="2200" smtClean="0"/>
              <a:t>Q</a:t>
            </a:r>
            <a:r>
              <a:rPr lang="zh-CN" altLang="en-US" sz="2200" smtClean="0"/>
              <a:t>、</a:t>
            </a:r>
            <a:r>
              <a:rPr lang="zh-CN" altLang="en-US" sz="2200" smtClean="0">
                <a:sym typeface="Symbol" pitchFamily="18" charset="2"/>
              </a:rPr>
              <a:t></a:t>
            </a:r>
            <a:r>
              <a:rPr lang="en-US" altLang="zh-CN" sz="2200" smtClean="0"/>
              <a:t>P</a:t>
            </a:r>
            <a:r>
              <a:rPr lang="el-GR" altLang="zh-CN" sz="2200" smtClean="0"/>
              <a:t>∧</a:t>
            </a:r>
            <a:r>
              <a:rPr lang="en-US" altLang="zh-CN" sz="2200" smtClean="0"/>
              <a:t>Q</a:t>
            </a:r>
            <a:r>
              <a:rPr lang="zh-CN" altLang="en-US" sz="2200" smtClean="0"/>
              <a:t>、</a:t>
            </a:r>
            <a:r>
              <a:rPr lang="zh-CN" altLang="en-US" sz="2200" smtClean="0">
                <a:sym typeface="Symbol" pitchFamily="18" charset="2"/>
              </a:rPr>
              <a:t></a:t>
            </a:r>
            <a:r>
              <a:rPr lang="en-US" altLang="zh-CN" sz="2200" smtClean="0"/>
              <a:t>P</a:t>
            </a:r>
            <a:r>
              <a:rPr lang="el-GR" altLang="zh-CN" sz="2200" smtClean="0"/>
              <a:t>∧</a:t>
            </a:r>
            <a:r>
              <a:rPr lang="zh-CN" altLang="en-US" sz="2200" smtClean="0">
                <a:sym typeface="Symbol" pitchFamily="18" charset="2"/>
              </a:rPr>
              <a:t></a:t>
            </a:r>
            <a:r>
              <a:rPr lang="en-US" altLang="zh-CN" sz="2200" smtClean="0"/>
              <a:t>Q</a:t>
            </a:r>
            <a:r>
              <a:rPr lang="zh-CN" altLang="en-US" sz="2200" smtClean="0"/>
              <a:t>；</a:t>
            </a:r>
            <a:endParaRPr lang="en-US" altLang="zh-CN" sz="2200" smtClean="0"/>
          </a:p>
          <a:p>
            <a:pPr>
              <a:spcBef>
                <a:spcPts val="600"/>
              </a:spcBef>
            </a:pPr>
            <a:r>
              <a:rPr lang="zh-CN" altLang="en-US" sz="2200" smtClean="0"/>
              <a:t>如果把变元看做</a:t>
            </a:r>
            <a:r>
              <a:rPr lang="en-US" altLang="zh-CN" sz="2200" smtClean="0"/>
              <a:t>1</a:t>
            </a:r>
            <a:r>
              <a:rPr lang="zh-CN" altLang="en-US" sz="2200" smtClean="0"/>
              <a:t>，其否定看做</a:t>
            </a:r>
            <a:r>
              <a:rPr lang="en-US" altLang="zh-CN" sz="2200" smtClean="0"/>
              <a:t>0</a:t>
            </a:r>
            <a:r>
              <a:rPr lang="zh-CN" altLang="en-US" sz="2200" smtClean="0"/>
              <a:t>，对于</a:t>
            </a:r>
            <a:r>
              <a:rPr lang="en-US" altLang="zh-CN" sz="2200" smtClean="0"/>
              <a:t>n</a:t>
            </a:r>
            <a:r>
              <a:rPr lang="zh-CN" altLang="en-US" sz="2200" smtClean="0"/>
              <a:t>个变元，其极小项的数量相当于是</a:t>
            </a:r>
            <a:r>
              <a:rPr lang="en-US" altLang="zh-CN" sz="2200" smtClean="0"/>
              <a:t>n</a:t>
            </a:r>
            <a:r>
              <a:rPr lang="zh-CN" altLang="en-US" sz="2200" smtClean="0"/>
              <a:t>位二进制数有多少个不同的数，显然是</a:t>
            </a:r>
            <a:r>
              <a:rPr lang="en-US" altLang="zh-CN" sz="2200" smtClean="0"/>
              <a:t>2</a:t>
            </a:r>
            <a:r>
              <a:rPr lang="en-US" altLang="zh-CN" sz="2200" baseline="30000" smtClean="0"/>
              <a:t>n</a:t>
            </a:r>
            <a:r>
              <a:rPr lang="zh-CN" altLang="en-US" sz="2200" smtClean="0"/>
              <a:t>个；</a:t>
            </a:r>
            <a:endParaRPr lang="en-US" altLang="zh-CN" sz="2200" smtClean="0"/>
          </a:p>
          <a:p>
            <a:pPr>
              <a:spcBef>
                <a:spcPts val="600"/>
              </a:spcBef>
            </a:pPr>
            <a:r>
              <a:rPr lang="zh-CN" altLang="en-US" sz="2200" smtClean="0"/>
              <a:t>而</a:t>
            </a:r>
            <a:r>
              <a:rPr lang="en-US" altLang="zh-CN" sz="2200" smtClean="0"/>
              <a:t>2</a:t>
            </a:r>
            <a:r>
              <a:rPr lang="en-US" altLang="zh-CN" sz="2200" baseline="30000" smtClean="0"/>
              <a:t>n</a:t>
            </a:r>
            <a:r>
              <a:rPr lang="zh-CN" altLang="en-US" sz="2200" smtClean="0"/>
              <a:t>个极小项可组成的主析取范式的数量相当于从</a:t>
            </a:r>
            <a:r>
              <a:rPr lang="en-US" altLang="zh-CN" sz="2200" smtClean="0"/>
              <a:t>2</a:t>
            </a:r>
            <a:r>
              <a:rPr lang="en-US" altLang="zh-CN" sz="2200" baseline="30000" smtClean="0"/>
              <a:t>n</a:t>
            </a:r>
            <a:r>
              <a:rPr lang="zh-CN" altLang="en-US" sz="2200" smtClean="0"/>
              <a:t>个数中分别取出</a:t>
            </a:r>
            <a:r>
              <a:rPr lang="en-US" altLang="zh-CN" sz="2200" smtClean="0"/>
              <a:t>0</a:t>
            </a:r>
            <a:r>
              <a:rPr lang="zh-CN" altLang="en-US" sz="2200" smtClean="0"/>
              <a:t>、</a:t>
            </a:r>
            <a:r>
              <a:rPr lang="en-US" altLang="zh-CN" sz="2200" smtClean="0"/>
              <a:t>1</a:t>
            </a:r>
            <a:r>
              <a:rPr lang="zh-CN" altLang="en-US" sz="2200" smtClean="0"/>
              <a:t>、</a:t>
            </a:r>
            <a:r>
              <a:rPr lang="en-US" altLang="zh-CN" sz="2200" smtClean="0"/>
              <a:t>2</a:t>
            </a:r>
            <a:r>
              <a:rPr lang="zh-CN" altLang="en-US" sz="2200" smtClean="0"/>
              <a:t>、</a:t>
            </a:r>
            <a:r>
              <a:rPr lang="en-US" altLang="zh-CN" sz="2200" smtClean="0"/>
              <a:t>3</a:t>
            </a:r>
            <a:r>
              <a:rPr lang="zh-CN" altLang="en-US" sz="2200" smtClean="0"/>
              <a:t>、</a:t>
            </a:r>
            <a:r>
              <a:rPr lang="en-US" altLang="zh-CN" sz="2200" smtClean="0"/>
              <a:t>...</a:t>
            </a:r>
            <a:r>
              <a:rPr lang="zh-CN" altLang="en-US" sz="2200" smtClean="0"/>
              <a:t>、</a:t>
            </a:r>
            <a:r>
              <a:rPr lang="en-US" altLang="zh-CN" sz="2200" smtClean="0"/>
              <a:t>2</a:t>
            </a:r>
            <a:r>
              <a:rPr lang="en-US" altLang="zh-CN" sz="2200" baseline="30000" smtClean="0"/>
              <a:t>n</a:t>
            </a:r>
            <a:r>
              <a:rPr lang="en-US" altLang="zh-CN" sz="2200" smtClean="0"/>
              <a:t>-1</a:t>
            </a:r>
            <a:r>
              <a:rPr lang="zh-CN" altLang="en-US" sz="2200" smtClean="0"/>
              <a:t>、</a:t>
            </a:r>
            <a:r>
              <a:rPr lang="en-US" altLang="zh-CN" sz="2200" smtClean="0"/>
              <a:t>2</a:t>
            </a:r>
            <a:r>
              <a:rPr lang="en-US" altLang="zh-CN" sz="2200" baseline="30000" smtClean="0"/>
              <a:t>n</a:t>
            </a:r>
            <a:r>
              <a:rPr lang="zh-CN" altLang="en-US" sz="2200" smtClean="0"/>
              <a:t>个数的组合数，记</a:t>
            </a:r>
            <a:r>
              <a:rPr lang="en-US" altLang="zh-CN" sz="2200" smtClean="0"/>
              <a:t>m=2</a:t>
            </a:r>
            <a:r>
              <a:rPr lang="en-US" altLang="zh-CN" sz="2200" baseline="30000" smtClean="0"/>
              <a:t>n</a:t>
            </a:r>
            <a:r>
              <a:rPr lang="zh-CN" altLang="en-US" sz="2200" smtClean="0"/>
              <a:t>；</a:t>
            </a:r>
          </a:p>
          <a:p>
            <a:pPr>
              <a:spcBef>
                <a:spcPts val="600"/>
              </a:spcBef>
            </a:pPr>
            <a:endParaRPr lang="zh-CN" altLang="en-US" sz="2200" smtClean="0"/>
          </a:p>
          <a:p>
            <a:pPr>
              <a:spcBef>
                <a:spcPts val="600"/>
              </a:spcBef>
            </a:pPr>
            <a:r>
              <a:rPr lang="zh-CN" altLang="en-US" sz="2000" smtClean="0"/>
              <a:t>注意：有些教材说永真式没有主合取范式，永假式没有主析取范式，但也有说永真式的主合取范式是</a:t>
            </a:r>
            <a:r>
              <a:rPr lang="en-US" altLang="zh-CN" sz="2000" smtClean="0"/>
              <a:t>T</a:t>
            </a:r>
            <a:r>
              <a:rPr lang="zh-CN" altLang="en-US" sz="2000" smtClean="0"/>
              <a:t>。永假式没有主析取范式（或主析取范式为</a:t>
            </a:r>
            <a:r>
              <a:rPr lang="en-US" altLang="zh-CN" sz="2000" smtClean="0"/>
              <a:t>F</a:t>
            </a:r>
            <a:r>
              <a:rPr lang="zh-CN" altLang="en-US" sz="2000" smtClean="0"/>
              <a:t>）</a:t>
            </a:r>
          </a:p>
        </p:txBody>
      </p:sp>
      <p:sp>
        <p:nvSpPr>
          <p:cNvPr id="4" name="灯片编号占位符 3"/>
          <p:cNvSpPr>
            <a:spLocks noGrp="1"/>
          </p:cNvSpPr>
          <p:nvPr>
            <p:ph type="sldNum" sz="quarter" idx="12"/>
          </p:nvPr>
        </p:nvSpPr>
        <p:spPr/>
        <p:txBody>
          <a:bodyPr/>
          <a:lstStyle/>
          <a:p>
            <a:pPr>
              <a:defRPr/>
            </a:pPr>
            <a:fld id="{204A7E22-CE71-4B44-82C5-CAFC0FD6B7C6}" type="slidenum">
              <a:rPr lang="en-US" altLang="zh-CN"/>
              <a:pPr>
                <a:defRPr/>
              </a:pPr>
              <a:t>80</a:t>
            </a:fld>
            <a:endParaRPr lang="en-US" altLang="zh-CN" dirty="0"/>
          </a:p>
        </p:txBody>
      </p:sp>
      <p:grpSp>
        <p:nvGrpSpPr>
          <p:cNvPr id="178180" name="组合 9"/>
          <p:cNvGrpSpPr>
            <a:grpSpLocks/>
          </p:cNvGrpSpPr>
          <p:nvPr/>
        </p:nvGrpSpPr>
        <p:grpSpPr bwMode="auto">
          <a:xfrm>
            <a:off x="3276600" y="4221163"/>
            <a:ext cx="2519363" cy="442912"/>
            <a:chOff x="3491880" y="5938232"/>
            <a:chExt cx="2520280" cy="443096"/>
          </a:xfrm>
        </p:grpSpPr>
        <p:sp>
          <p:nvSpPr>
            <p:cNvPr id="178181" name="矩形 5"/>
            <p:cNvSpPr>
              <a:spLocks noChangeArrowheads="1"/>
            </p:cNvSpPr>
            <p:nvPr/>
          </p:nvSpPr>
          <p:spPr bwMode="auto">
            <a:xfrm>
              <a:off x="3491880" y="5949280"/>
              <a:ext cx="2520280" cy="432048"/>
            </a:xfrm>
            <a:prstGeom prst="rect">
              <a:avLst/>
            </a:prstGeom>
            <a:noFill/>
            <a:ln w="9525" algn="ctr">
              <a:noFill/>
              <a:round/>
              <a:headEnd/>
              <a:tailEnd type="triangle" w="med" len="med"/>
            </a:ln>
          </p:spPr>
          <p:txBody>
            <a:bodyPr lIns="0" tIns="0" rIns="0" bIns="0"/>
            <a:lstStyle/>
            <a:p>
              <a:pPr>
                <a:lnSpc>
                  <a:spcPct val="90000"/>
                </a:lnSpc>
              </a:pPr>
              <a:r>
                <a:rPr lang="en-US" altLang="zh-CN">
                  <a:solidFill>
                    <a:srgbClr val="C00000"/>
                  </a:solidFill>
                  <a:latin typeface="楷体" pitchFamily="49" charset="-122"/>
                  <a:ea typeface="楷体" pitchFamily="49" charset="-122"/>
                </a:rPr>
                <a:t>C</a:t>
              </a:r>
              <a:r>
                <a:rPr lang="en-US" altLang="zh-CN" baseline="-18000">
                  <a:solidFill>
                    <a:srgbClr val="C00000"/>
                  </a:solidFill>
                  <a:latin typeface="楷体" pitchFamily="49" charset="-122"/>
                  <a:ea typeface="楷体" pitchFamily="49" charset="-122"/>
                </a:rPr>
                <a:t>m</a:t>
              </a:r>
              <a:r>
                <a:rPr lang="en-US" altLang="zh-CN">
                  <a:solidFill>
                    <a:srgbClr val="C00000"/>
                  </a:solidFill>
                  <a:latin typeface="楷体" pitchFamily="49" charset="-122"/>
                  <a:ea typeface="楷体" pitchFamily="49" charset="-122"/>
                </a:rPr>
                <a:t>+C</a:t>
              </a:r>
              <a:r>
                <a:rPr lang="en-US" altLang="zh-CN" baseline="-18000">
                  <a:solidFill>
                    <a:srgbClr val="C00000"/>
                  </a:solidFill>
                  <a:latin typeface="楷体" pitchFamily="49" charset="-122"/>
                  <a:ea typeface="楷体" pitchFamily="49" charset="-122"/>
                </a:rPr>
                <a:t>m</a:t>
              </a:r>
              <a:r>
                <a:rPr lang="en-US" altLang="zh-CN">
                  <a:solidFill>
                    <a:srgbClr val="C00000"/>
                  </a:solidFill>
                  <a:latin typeface="楷体" pitchFamily="49" charset="-122"/>
                  <a:ea typeface="楷体" pitchFamily="49" charset="-122"/>
                </a:rPr>
                <a:t>+...+C</a:t>
              </a:r>
              <a:r>
                <a:rPr lang="en-US" altLang="zh-CN" baseline="-18000">
                  <a:solidFill>
                    <a:srgbClr val="C00000"/>
                  </a:solidFill>
                  <a:latin typeface="楷体" pitchFamily="49" charset="-122"/>
                  <a:ea typeface="楷体" pitchFamily="49" charset="-122"/>
                </a:rPr>
                <a:t>m</a:t>
              </a:r>
              <a:r>
                <a:rPr lang="en-US" altLang="zh-CN">
                  <a:solidFill>
                    <a:srgbClr val="C00000"/>
                  </a:solidFill>
                  <a:latin typeface="楷体" pitchFamily="49" charset="-122"/>
                  <a:ea typeface="楷体" pitchFamily="49" charset="-122"/>
                </a:rPr>
                <a:t>=2</a:t>
              </a:r>
              <a:r>
                <a:rPr lang="en-US" altLang="zh-CN" baseline="30000">
                  <a:solidFill>
                    <a:srgbClr val="C00000"/>
                  </a:solidFill>
                  <a:latin typeface="楷体" pitchFamily="49" charset="-122"/>
                  <a:ea typeface="楷体" pitchFamily="49" charset="-122"/>
                </a:rPr>
                <a:t>2</a:t>
              </a:r>
              <a:r>
                <a:rPr lang="en-US" altLang="zh-CN" baseline="55000">
                  <a:solidFill>
                    <a:srgbClr val="C00000"/>
                  </a:solidFill>
                  <a:latin typeface="楷体" pitchFamily="49" charset="-122"/>
                  <a:ea typeface="楷体" pitchFamily="49" charset="-122"/>
                </a:rPr>
                <a:t>n</a:t>
              </a:r>
              <a:endParaRPr lang="en-US" altLang="zh-CN">
                <a:solidFill>
                  <a:srgbClr val="C00000"/>
                </a:solidFill>
                <a:latin typeface="楷体" pitchFamily="49" charset="-122"/>
                <a:ea typeface="楷体" pitchFamily="49" charset="-122"/>
              </a:endParaRPr>
            </a:p>
          </p:txBody>
        </p:sp>
        <p:sp>
          <p:nvSpPr>
            <p:cNvPr id="178182" name="矩形 6"/>
            <p:cNvSpPr>
              <a:spLocks noChangeArrowheads="1"/>
            </p:cNvSpPr>
            <p:nvPr/>
          </p:nvSpPr>
          <p:spPr bwMode="auto">
            <a:xfrm>
              <a:off x="3594368" y="5938232"/>
              <a:ext cx="216024" cy="288032"/>
            </a:xfrm>
            <a:prstGeom prst="rect">
              <a:avLst/>
            </a:prstGeom>
            <a:noFill/>
            <a:ln w="9525" algn="ctr">
              <a:noFill/>
              <a:round/>
              <a:headEnd/>
              <a:tailEnd type="triangle" w="med" len="med"/>
            </a:ln>
          </p:spPr>
          <p:txBody>
            <a:bodyPr lIns="0" tIns="0" rIns="0" bIns="0" anchor="ctr"/>
            <a:lstStyle/>
            <a:p>
              <a:pPr algn="ctr">
                <a:lnSpc>
                  <a:spcPct val="90000"/>
                </a:lnSpc>
              </a:pPr>
              <a:r>
                <a:rPr lang="en-US" altLang="zh-CN" baseline="30000">
                  <a:solidFill>
                    <a:srgbClr val="C00000"/>
                  </a:solidFill>
                  <a:latin typeface="楷体" pitchFamily="49" charset="-122"/>
                  <a:ea typeface="楷体" pitchFamily="49" charset="-122"/>
                </a:rPr>
                <a:t>0</a:t>
              </a:r>
              <a:endParaRPr lang="en-US" altLang="zh-CN">
                <a:solidFill>
                  <a:srgbClr val="C00000"/>
                </a:solidFill>
                <a:latin typeface="楷体" pitchFamily="49" charset="-122"/>
                <a:ea typeface="楷体" pitchFamily="49" charset="-122"/>
              </a:endParaRPr>
            </a:p>
          </p:txBody>
        </p:sp>
        <p:sp>
          <p:nvSpPr>
            <p:cNvPr id="178183" name="矩形 7"/>
            <p:cNvSpPr>
              <a:spLocks noChangeArrowheads="1"/>
            </p:cNvSpPr>
            <p:nvPr/>
          </p:nvSpPr>
          <p:spPr bwMode="auto">
            <a:xfrm>
              <a:off x="3995936" y="5938232"/>
              <a:ext cx="216024" cy="288032"/>
            </a:xfrm>
            <a:prstGeom prst="rect">
              <a:avLst/>
            </a:prstGeom>
            <a:noFill/>
            <a:ln w="9525" algn="ctr">
              <a:noFill/>
              <a:round/>
              <a:headEnd/>
              <a:tailEnd type="triangle" w="med" len="med"/>
            </a:ln>
          </p:spPr>
          <p:txBody>
            <a:bodyPr lIns="0" tIns="0" rIns="0" bIns="0" anchor="ctr"/>
            <a:lstStyle/>
            <a:p>
              <a:pPr algn="ctr">
                <a:lnSpc>
                  <a:spcPct val="90000"/>
                </a:lnSpc>
              </a:pPr>
              <a:r>
                <a:rPr lang="en-US" altLang="zh-CN" baseline="30000">
                  <a:solidFill>
                    <a:srgbClr val="C00000"/>
                  </a:solidFill>
                  <a:latin typeface="楷体" pitchFamily="49" charset="-122"/>
                  <a:ea typeface="楷体" pitchFamily="49" charset="-122"/>
                </a:rPr>
                <a:t>1</a:t>
              </a:r>
              <a:endParaRPr lang="en-US" altLang="zh-CN">
                <a:solidFill>
                  <a:srgbClr val="C00000"/>
                </a:solidFill>
                <a:latin typeface="楷体" pitchFamily="49" charset="-122"/>
                <a:ea typeface="楷体" pitchFamily="49" charset="-122"/>
              </a:endParaRPr>
            </a:p>
          </p:txBody>
        </p:sp>
        <p:sp>
          <p:nvSpPr>
            <p:cNvPr id="178184" name="矩形 8"/>
            <p:cNvSpPr>
              <a:spLocks noChangeArrowheads="1"/>
            </p:cNvSpPr>
            <p:nvPr/>
          </p:nvSpPr>
          <p:spPr bwMode="auto">
            <a:xfrm>
              <a:off x="5008620" y="5938232"/>
              <a:ext cx="216024" cy="288032"/>
            </a:xfrm>
            <a:prstGeom prst="rect">
              <a:avLst/>
            </a:prstGeom>
            <a:noFill/>
            <a:ln w="9525" algn="ctr">
              <a:noFill/>
              <a:round/>
              <a:headEnd/>
              <a:tailEnd type="triangle" w="med" len="med"/>
            </a:ln>
          </p:spPr>
          <p:txBody>
            <a:bodyPr lIns="0" tIns="0" rIns="0" bIns="0" anchor="ctr"/>
            <a:lstStyle/>
            <a:p>
              <a:pPr algn="ctr">
                <a:lnSpc>
                  <a:spcPct val="90000"/>
                </a:lnSpc>
              </a:pPr>
              <a:r>
                <a:rPr lang="en-US" altLang="zh-CN" baseline="30000">
                  <a:solidFill>
                    <a:srgbClr val="C00000"/>
                  </a:solidFill>
                  <a:latin typeface="楷体" pitchFamily="49" charset="-122"/>
                  <a:ea typeface="楷体" pitchFamily="49" charset="-122"/>
                </a:rPr>
                <a:t>m</a:t>
              </a:r>
              <a:endParaRPr lang="en-US" altLang="zh-CN">
                <a:solidFill>
                  <a:srgbClr val="C00000"/>
                </a:solidFill>
                <a:latin typeface="楷体" pitchFamily="49" charset="-122"/>
                <a:ea typeface="楷体" pitchFamily="49" charset="-122"/>
              </a:endParaRPr>
            </a:p>
          </p:txBody>
        </p:sp>
      </p:gr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txBox="1">
            <a:spLocks noGrp="1"/>
          </p:cNvSpPr>
          <p:nvPr/>
        </p:nvSpPr>
        <p:spPr bwMode="auto">
          <a:xfrm>
            <a:off x="6553200" y="6245225"/>
            <a:ext cx="1981200" cy="476250"/>
          </a:xfrm>
          <a:prstGeom prst="rect">
            <a:avLst/>
          </a:prstGeom>
          <a:noFill/>
          <a:ln>
            <a:miter lim="800000"/>
            <a:headEnd/>
            <a:tailEnd/>
          </a:ln>
        </p:spPr>
        <p:txBody>
          <a:bodyPr/>
          <a:lstStyle/>
          <a:p>
            <a:pPr algn="r">
              <a:defRPr/>
            </a:pPr>
            <a:fld id="{1A2C525F-581F-4BE5-AE52-DB8B93DF3E5E}" type="slidenum">
              <a:rPr kumimoji="0" lang="en-US" altLang="zh-CN" sz="1200">
                <a:solidFill>
                  <a:schemeClr val="tx1"/>
                </a:solidFill>
                <a:latin typeface="+mn-lt"/>
                <a:ea typeface="宋体" pitchFamily="2" charset="-122"/>
                <a:cs typeface="+mn-cs"/>
              </a:rPr>
              <a:pPr algn="r">
                <a:defRPr/>
              </a:pPr>
              <a:t>81</a:t>
            </a:fld>
            <a:endParaRPr kumimoji="0" lang="en-US" altLang="zh-CN" sz="1200">
              <a:solidFill>
                <a:schemeClr val="tx1"/>
              </a:solidFill>
              <a:latin typeface="+mn-lt"/>
              <a:ea typeface="宋体" pitchFamily="2" charset="-122"/>
              <a:cs typeface="+mn-cs"/>
            </a:endParaRPr>
          </a:p>
        </p:txBody>
      </p:sp>
      <p:sp>
        <p:nvSpPr>
          <p:cNvPr id="179202" name="Rectangle 2"/>
          <p:cNvSpPr>
            <a:spLocks noGrp="1" noChangeArrowheads="1"/>
          </p:cNvSpPr>
          <p:nvPr>
            <p:ph type="title" idx="4294967295"/>
          </p:nvPr>
        </p:nvSpPr>
        <p:spPr>
          <a:xfrm>
            <a:off x="539750" y="0"/>
            <a:ext cx="7772400" cy="1143000"/>
          </a:xfrm>
        </p:spPr>
        <p:txBody>
          <a:bodyPr anchor="b"/>
          <a:lstStyle/>
          <a:p>
            <a:pPr eaLnBrk="1" hangingPunct="1"/>
            <a:r>
              <a:rPr lang="zh-CN" altLang="en-US" sz="3600" smtClean="0">
                <a:solidFill>
                  <a:srgbClr val="0000FF"/>
                </a:solidFill>
                <a:ea typeface="华文行楷" pitchFamily="2" charset="-122"/>
                <a:cs typeface="楷体_GB2312"/>
              </a:rPr>
              <a:t>思考</a:t>
            </a:r>
            <a:r>
              <a:rPr lang="en-US" altLang="zh-CN" sz="3600" smtClean="0">
                <a:solidFill>
                  <a:srgbClr val="0000FF"/>
                </a:solidFill>
                <a:ea typeface="华文行楷" pitchFamily="2" charset="-122"/>
                <a:cs typeface="楷体_GB2312"/>
              </a:rPr>
              <a:t>1</a:t>
            </a:r>
          </a:p>
        </p:txBody>
      </p:sp>
      <p:sp>
        <p:nvSpPr>
          <p:cNvPr id="179203" name="Rectangle 3"/>
          <p:cNvSpPr>
            <a:spLocks noGrp="1" noChangeArrowheads="1"/>
          </p:cNvSpPr>
          <p:nvPr>
            <p:ph type="body" idx="4294967295"/>
          </p:nvPr>
        </p:nvSpPr>
        <p:spPr>
          <a:xfrm>
            <a:off x="539750" y="1773238"/>
            <a:ext cx="8001000" cy="4267200"/>
          </a:xfrm>
        </p:spPr>
        <p:txBody>
          <a:bodyPr/>
          <a:lstStyle/>
          <a:p>
            <a:pPr marL="469900" indent="-469900" eaLnBrk="1" hangingPunct="1"/>
            <a:r>
              <a:rPr lang="zh-CN" altLang="en-US" sz="2400" b="1" smtClean="0">
                <a:latin typeface="楷体" pitchFamily="49" charset="-122"/>
                <a:ea typeface="楷体" pitchFamily="49" charset="-122"/>
                <a:cs typeface="楷体_GB2312"/>
              </a:rPr>
              <a:t>  </a:t>
            </a:r>
            <a:r>
              <a:rPr lang="zh-CN" altLang="en-US" sz="2400" b="1" smtClean="0">
                <a:solidFill>
                  <a:srgbClr val="0033CC"/>
                </a:solidFill>
                <a:latin typeface="楷体" pitchFamily="49" charset="-122"/>
                <a:ea typeface="楷体" pitchFamily="49" charset="-122"/>
                <a:cs typeface="楷体_GB2312"/>
              </a:rPr>
              <a:t>设计一个简单的表决器</a:t>
            </a:r>
            <a:r>
              <a:rPr lang="en-US" altLang="zh-CN" sz="2400" b="1" smtClean="0">
                <a:solidFill>
                  <a:srgbClr val="0033CC"/>
                </a:solidFill>
                <a:latin typeface="楷体" pitchFamily="49" charset="-122"/>
                <a:ea typeface="楷体" pitchFamily="49" charset="-122"/>
                <a:cs typeface="楷体_GB2312"/>
              </a:rPr>
              <a:t>,</a:t>
            </a:r>
            <a:r>
              <a:rPr lang="zh-CN" altLang="en-US" sz="2400" b="1" smtClean="0">
                <a:solidFill>
                  <a:srgbClr val="0033CC"/>
                </a:solidFill>
                <a:latin typeface="楷体" pitchFamily="49" charset="-122"/>
                <a:ea typeface="楷体" pitchFamily="49" charset="-122"/>
                <a:cs typeface="楷体_GB2312"/>
              </a:rPr>
              <a:t>表决者每人座位旁有一按钮</a:t>
            </a:r>
            <a:r>
              <a:rPr lang="en-US" altLang="zh-CN" sz="2400" b="1" smtClean="0">
                <a:solidFill>
                  <a:srgbClr val="0033CC"/>
                </a:solidFill>
                <a:latin typeface="楷体" pitchFamily="49" charset="-122"/>
                <a:ea typeface="楷体" pitchFamily="49" charset="-122"/>
                <a:cs typeface="楷体_GB2312"/>
              </a:rPr>
              <a:t>,</a:t>
            </a:r>
            <a:r>
              <a:rPr lang="zh-CN" altLang="en-US" sz="2400" b="1" smtClean="0">
                <a:solidFill>
                  <a:srgbClr val="0033CC"/>
                </a:solidFill>
                <a:latin typeface="楷体" pitchFamily="49" charset="-122"/>
                <a:ea typeface="楷体" pitchFamily="49" charset="-122"/>
                <a:cs typeface="楷体_GB2312"/>
              </a:rPr>
              <a:t>若同意则按下按钮</a:t>
            </a:r>
            <a:r>
              <a:rPr lang="en-US" altLang="zh-CN" sz="2400" b="1" smtClean="0">
                <a:solidFill>
                  <a:srgbClr val="0033CC"/>
                </a:solidFill>
                <a:latin typeface="楷体" pitchFamily="49" charset="-122"/>
                <a:ea typeface="楷体" pitchFamily="49" charset="-122"/>
                <a:cs typeface="楷体_GB2312"/>
              </a:rPr>
              <a:t>,</a:t>
            </a:r>
            <a:r>
              <a:rPr lang="zh-CN" altLang="en-US" sz="2400" b="1" smtClean="0">
                <a:solidFill>
                  <a:srgbClr val="0033CC"/>
                </a:solidFill>
                <a:latin typeface="楷体" pitchFamily="49" charset="-122"/>
                <a:ea typeface="楷体" pitchFamily="49" charset="-122"/>
                <a:cs typeface="楷体_GB2312"/>
              </a:rPr>
              <a:t>否则，不铵按钮</a:t>
            </a:r>
            <a:r>
              <a:rPr lang="en-US" altLang="zh-CN" sz="2400" b="1" smtClean="0">
                <a:solidFill>
                  <a:srgbClr val="0033CC"/>
                </a:solidFill>
                <a:latin typeface="楷体" pitchFamily="49" charset="-122"/>
                <a:ea typeface="楷体" pitchFamily="49" charset="-122"/>
                <a:cs typeface="楷体_GB2312"/>
              </a:rPr>
              <a:t>,</a:t>
            </a:r>
            <a:r>
              <a:rPr lang="zh-CN" altLang="en-US" sz="2400" b="1" smtClean="0">
                <a:solidFill>
                  <a:srgbClr val="0033CC"/>
                </a:solidFill>
                <a:latin typeface="楷体" pitchFamily="49" charset="-122"/>
                <a:ea typeface="楷体" pitchFamily="49" charset="-122"/>
                <a:cs typeface="楷体_GB2312"/>
              </a:rPr>
              <a:t>当表决结果超过半数时</a:t>
            </a:r>
            <a:r>
              <a:rPr lang="en-US" altLang="zh-CN" sz="2400" b="1" smtClean="0">
                <a:solidFill>
                  <a:srgbClr val="0033CC"/>
                </a:solidFill>
                <a:latin typeface="楷体" pitchFamily="49" charset="-122"/>
                <a:ea typeface="楷体" pitchFamily="49" charset="-122"/>
                <a:cs typeface="楷体_GB2312"/>
              </a:rPr>
              <a:t>,</a:t>
            </a:r>
            <a:r>
              <a:rPr lang="zh-CN" altLang="en-US" sz="2400" b="1" smtClean="0">
                <a:solidFill>
                  <a:srgbClr val="0033CC"/>
                </a:solidFill>
                <a:latin typeface="楷体" pitchFamily="49" charset="-122"/>
                <a:ea typeface="楷体" pitchFamily="49" charset="-122"/>
                <a:cs typeface="楷体_GB2312"/>
              </a:rPr>
              <a:t>会场电铃会响</a:t>
            </a:r>
            <a:r>
              <a:rPr lang="en-US" altLang="zh-CN" sz="2400" b="1" smtClean="0">
                <a:solidFill>
                  <a:srgbClr val="0033CC"/>
                </a:solidFill>
                <a:latin typeface="楷体" pitchFamily="49" charset="-122"/>
                <a:ea typeface="楷体" pitchFamily="49" charset="-122"/>
                <a:cs typeface="楷体_GB2312"/>
              </a:rPr>
              <a:t>,</a:t>
            </a:r>
            <a:r>
              <a:rPr lang="zh-CN" altLang="en-US" sz="2400" b="1" smtClean="0">
                <a:solidFill>
                  <a:srgbClr val="0033CC"/>
                </a:solidFill>
                <a:latin typeface="楷体" pitchFamily="49" charset="-122"/>
                <a:ea typeface="楷体" pitchFamily="49" charset="-122"/>
                <a:cs typeface="楷体_GB2312"/>
              </a:rPr>
              <a:t>否则，不会响</a:t>
            </a:r>
            <a:r>
              <a:rPr lang="en-US" altLang="zh-CN" sz="2400" b="1" smtClean="0">
                <a:solidFill>
                  <a:srgbClr val="0033CC"/>
                </a:solidFill>
                <a:latin typeface="楷体" pitchFamily="49" charset="-122"/>
                <a:ea typeface="楷体" pitchFamily="49" charset="-122"/>
                <a:cs typeface="楷体_GB2312"/>
              </a:rPr>
              <a:t>.</a:t>
            </a:r>
            <a:r>
              <a:rPr lang="zh-CN" altLang="en-US" sz="2400" b="1" smtClean="0">
                <a:solidFill>
                  <a:srgbClr val="0033CC"/>
                </a:solidFill>
                <a:latin typeface="楷体" pitchFamily="49" charset="-122"/>
                <a:ea typeface="楷体" pitchFamily="49" charset="-122"/>
                <a:cs typeface="楷体_GB2312"/>
              </a:rPr>
              <a:t>试以表决人数为</a:t>
            </a:r>
            <a:r>
              <a:rPr lang="en-US" altLang="zh-CN" sz="2400" b="1" smtClean="0">
                <a:solidFill>
                  <a:srgbClr val="0033CC"/>
                </a:solidFill>
                <a:latin typeface="楷体" pitchFamily="49" charset="-122"/>
                <a:ea typeface="楷体" pitchFamily="49" charset="-122"/>
                <a:cs typeface="楷体_GB2312"/>
              </a:rPr>
              <a:t>3</a:t>
            </a:r>
            <a:r>
              <a:rPr lang="zh-CN" altLang="en-US" sz="2400" b="1" smtClean="0">
                <a:solidFill>
                  <a:srgbClr val="0033CC"/>
                </a:solidFill>
                <a:latin typeface="楷体" pitchFamily="49" charset="-122"/>
                <a:ea typeface="楷体" pitchFamily="49" charset="-122"/>
                <a:cs typeface="楷体_GB2312"/>
              </a:rPr>
              <a:t>人的情况设计表决器的逻辑关系</a:t>
            </a:r>
            <a:r>
              <a:rPr lang="en-US" altLang="zh-CN" sz="2400" b="1" smtClean="0">
                <a:solidFill>
                  <a:srgbClr val="0033CC"/>
                </a:solidFill>
                <a:latin typeface="楷体" pitchFamily="49" charset="-122"/>
                <a:ea typeface="楷体" pitchFamily="49" charset="-122"/>
                <a:cs typeface="楷体_GB2312"/>
              </a:rPr>
              <a:t>(</a:t>
            </a:r>
            <a:r>
              <a:rPr lang="zh-CN" altLang="en-US" sz="2400" b="1" smtClean="0">
                <a:solidFill>
                  <a:srgbClr val="0033CC"/>
                </a:solidFill>
                <a:latin typeface="楷体" pitchFamily="49" charset="-122"/>
                <a:ea typeface="楷体" pitchFamily="49" charset="-122"/>
                <a:cs typeface="楷体_GB2312"/>
              </a:rPr>
              <a:t>用主析取范式表达</a:t>
            </a:r>
            <a:r>
              <a:rPr lang="en-US" altLang="zh-CN" sz="2400" b="1" smtClean="0">
                <a:solidFill>
                  <a:srgbClr val="0033CC"/>
                </a:solidFill>
                <a:latin typeface="楷体" pitchFamily="49" charset="-122"/>
                <a:ea typeface="楷体" pitchFamily="49" charset="-122"/>
                <a:cs typeface="楷体_GB2312"/>
              </a:rPr>
              <a:t>).</a:t>
            </a:r>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Rectangle 2"/>
          <p:cNvSpPr>
            <a:spLocks noGrp="1" noChangeArrowheads="1"/>
          </p:cNvSpPr>
          <p:nvPr>
            <p:ph type="body" idx="4294967295"/>
          </p:nvPr>
        </p:nvSpPr>
        <p:spPr>
          <a:xfrm>
            <a:off x="539750" y="1268413"/>
            <a:ext cx="7910513" cy="6477000"/>
          </a:xfrm>
        </p:spPr>
        <p:txBody>
          <a:bodyPr/>
          <a:lstStyle/>
          <a:p>
            <a:pPr marL="469900" indent="-469900" algn="just" eaLnBrk="1" hangingPunct="1">
              <a:lnSpc>
                <a:spcPct val="105000"/>
              </a:lnSpc>
              <a:spcBef>
                <a:spcPct val="0"/>
              </a:spcBef>
              <a:buFontTx/>
              <a:buNone/>
            </a:pPr>
            <a:r>
              <a:rPr lang="en-US" altLang="zh-CN" sz="2400" b="1" smtClean="0">
                <a:solidFill>
                  <a:srgbClr val="0033CC"/>
                </a:solidFill>
                <a:latin typeface="楷体" pitchFamily="49" charset="-122"/>
                <a:ea typeface="楷体" pitchFamily="49" charset="-122"/>
              </a:rPr>
              <a:t>  </a:t>
            </a:r>
            <a:r>
              <a:rPr lang="zh-CN" altLang="en-US" sz="2400" b="1" smtClean="0">
                <a:solidFill>
                  <a:srgbClr val="0033CC"/>
                </a:solidFill>
                <a:latin typeface="楷体" pitchFamily="49" charset="-122"/>
                <a:ea typeface="楷体" pitchFamily="49" charset="-122"/>
              </a:rPr>
              <a:t>张先生手中有代号为</a:t>
            </a:r>
            <a:r>
              <a:rPr lang="en-US" altLang="zh-CN" sz="2400" b="1" smtClean="0">
                <a:solidFill>
                  <a:srgbClr val="0033CC"/>
                </a:solidFill>
                <a:latin typeface="楷体" pitchFamily="49" charset="-122"/>
                <a:ea typeface="楷体" pitchFamily="49" charset="-122"/>
                <a:cs typeface="t"/>
              </a:rPr>
              <a:t>A</a:t>
            </a:r>
            <a:r>
              <a:rPr lang="zh-CN" altLang="en-US" sz="2400" b="1" smtClean="0">
                <a:solidFill>
                  <a:srgbClr val="0033CC"/>
                </a:solidFill>
                <a:latin typeface="楷体" pitchFamily="49" charset="-122"/>
                <a:ea typeface="楷体" pitchFamily="49" charset="-122"/>
              </a:rPr>
              <a:t>、</a:t>
            </a:r>
            <a:r>
              <a:rPr lang="en-US" altLang="zh-CN" sz="2400" b="1" smtClean="0">
                <a:solidFill>
                  <a:srgbClr val="0033CC"/>
                </a:solidFill>
                <a:latin typeface="楷体" pitchFamily="49" charset="-122"/>
                <a:ea typeface="楷体" pitchFamily="49" charset="-122"/>
              </a:rPr>
              <a:t>B</a:t>
            </a:r>
            <a:r>
              <a:rPr lang="zh-CN" altLang="en-US" sz="2400" b="1" smtClean="0">
                <a:solidFill>
                  <a:srgbClr val="0033CC"/>
                </a:solidFill>
                <a:latin typeface="楷体" pitchFamily="49" charset="-122"/>
                <a:ea typeface="楷体" pitchFamily="49" charset="-122"/>
              </a:rPr>
              <a:t>、</a:t>
            </a:r>
            <a:r>
              <a:rPr lang="en-US" altLang="zh-CN" sz="2400" b="1" smtClean="0">
                <a:solidFill>
                  <a:srgbClr val="0033CC"/>
                </a:solidFill>
                <a:latin typeface="楷体" pitchFamily="49" charset="-122"/>
                <a:ea typeface="楷体" pitchFamily="49" charset="-122"/>
              </a:rPr>
              <a:t>C</a:t>
            </a:r>
            <a:r>
              <a:rPr lang="zh-CN" altLang="en-US" sz="2400" b="1" smtClean="0">
                <a:solidFill>
                  <a:srgbClr val="0033CC"/>
                </a:solidFill>
                <a:latin typeface="楷体" pitchFamily="49" charset="-122"/>
                <a:ea typeface="楷体" pitchFamily="49" charset="-122"/>
              </a:rPr>
              <a:t>、</a:t>
            </a:r>
            <a:r>
              <a:rPr lang="en-US" altLang="zh-CN" sz="2400" b="1" smtClean="0">
                <a:solidFill>
                  <a:srgbClr val="0033CC"/>
                </a:solidFill>
                <a:latin typeface="楷体" pitchFamily="49" charset="-122"/>
                <a:ea typeface="楷体" pitchFamily="49" charset="-122"/>
              </a:rPr>
              <a:t>D</a:t>
            </a:r>
            <a:r>
              <a:rPr lang="zh-CN" altLang="en-US" sz="2400" b="1" smtClean="0">
                <a:solidFill>
                  <a:srgbClr val="0033CC"/>
                </a:solidFill>
                <a:latin typeface="楷体" pitchFamily="49" charset="-122"/>
                <a:ea typeface="楷体" pitchFamily="49" charset="-122"/>
              </a:rPr>
              <a:t>、</a:t>
            </a:r>
            <a:r>
              <a:rPr lang="en-US" altLang="zh-CN" sz="2400" b="1" smtClean="0">
                <a:solidFill>
                  <a:srgbClr val="0033CC"/>
                </a:solidFill>
                <a:latin typeface="楷体" pitchFamily="49" charset="-122"/>
                <a:ea typeface="楷体" pitchFamily="49" charset="-122"/>
              </a:rPr>
              <a:t>E</a:t>
            </a:r>
            <a:r>
              <a:rPr lang="zh-CN" altLang="en-US" sz="2400" b="1" smtClean="0">
                <a:solidFill>
                  <a:srgbClr val="0033CC"/>
                </a:solidFill>
                <a:latin typeface="楷体" pitchFamily="49" charset="-122"/>
                <a:ea typeface="楷体" pitchFamily="49" charset="-122"/>
              </a:rPr>
              <a:t>的五种股票，根据当前股市情况及张先生本人的经济需求，需要有若干个股票抛出，但又必须满足如下复杂的要求：</a:t>
            </a:r>
          </a:p>
          <a:p>
            <a:pPr marL="469900" indent="-469900" algn="just" eaLnBrk="1" hangingPunct="1">
              <a:lnSpc>
                <a:spcPct val="105000"/>
              </a:lnSpc>
              <a:spcBef>
                <a:spcPct val="0"/>
              </a:spcBef>
              <a:buFontTx/>
              <a:buNone/>
            </a:pPr>
            <a:r>
              <a:rPr lang="zh-CN" altLang="en-US" sz="2400" b="1" smtClean="0">
                <a:solidFill>
                  <a:srgbClr val="0033CC"/>
                </a:solidFill>
                <a:latin typeface="楷体" pitchFamily="49" charset="-122"/>
                <a:ea typeface="楷体" pitchFamily="49" charset="-122"/>
              </a:rPr>
              <a:t>（</a:t>
            </a:r>
            <a:r>
              <a:rPr lang="en-US" altLang="zh-CN" sz="2400" b="1" smtClean="0">
                <a:solidFill>
                  <a:srgbClr val="0033CC"/>
                </a:solidFill>
                <a:latin typeface="楷体" pitchFamily="49" charset="-122"/>
                <a:ea typeface="楷体" pitchFamily="49" charset="-122"/>
              </a:rPr>
              <a:t>1</a:t>
            </a:r>
            <a:r>
              <a:rPr lang="zh-CN" altLang="en-US" sz="2400" b="1" smtClean="0">
                <a:solidFill>
                  <a:srgbClr val="0033CC"/>
                </a:solidFill>
                <a:latin typeface="楷体" pitchFamily="49" charset="-122"/>
                <a:ea typeface="楷体" pitchFamily="49" charset="-122"/>
              </a:rPr>
              <a:t>）若</a:t>
            </a:r>
            <a:r>
              <a:rPr lang="en-US" altLang="zh-CN" sz="2400" b="1" smtClean="0">
                <a:solidFill>
                  <a:srgbClr val="0033CC"/>
                </a:solidFill>
                <a:latin typeface="楷体" pitchFamily="49" charset="-122"/>
                <a:ea typeface="楷体" pitchFamily="49" charset="-122"/>
              </a:rPr>
              <a:t>A</a:t>
            </a:r>
            <a:r>
              <a:rPr lang="zh-CN" altLang="en-US" sz="2400" b="1" smtClean="0">
                <a:solidFill>
                  <a:srgbClr val="0033CC"/>
                </a:solidFill>
                <a:latin typeface="楷体" pitchFamily="49" charset="-122"/>
                <a:ea typeface="楷体" pitchFamily="49" charset="-122"/>
              </a:rPr>
              <a:t>抛出，则</a:t>
            </a:r>
            <a:r>
              <a:rPr lang="en-US" altLang="zh-CN" sz="2400" b="1" smtClean="0">
                <a:solidFill>
                  <a:srgbClr val="0033CC"/>
                </a:solidFill>
                <a:latin typeface="楷体" pitchFamily="49" charset="-122"/>
                <a:ea typeface="楷体" pitchFamily="49" charset="-122"/>
              </a:rPr>
              <a:t>B</a:t>
            </a:r>
            <a:r>
              <a:rPr lang="zh-CN" altLang="en-US" sz="2400" b="1" smtClean="0">
                <a:solidFill>
                  <a:srgbClr val="0033CC"/>
                </a:solidFill>
                <a:latin typeface="楷体" pitchFamily="49" charset="-122"/>
                <a:ea typeface="楷体" pitchFamily="49" charset="-122"/>
              </a:rPr>
              <a:t>也抛出；</a:t>
            </a:r>
          </a:p>
          <a:p>
            <a:pPr marL="469900" indent="-469900" algn="just" eaLnBrk="1" hangingPunct="1">
              <a:lnSpc>
                <a:spcPct val="105000"/>
              </a:lnSpc>
              <a:spcBef>
                <a:spcPct val="0"/>
              </a:spcBef>
              <a:buFontTx/>
              <a:buNone/>
            </a:pPr>
            <a:r>
              <a:rPr lang="zh-CN" altLang="en-US" sz="2400" b="1" smtClean="0">
                <a:solidFill>
                  <a:srgbClr val="0033CC"/>
                </a:solidFill>
                <a:latin typeface="楷体" pitchFamily="49" charset="-122"/>
                <a:ea typeface="楷体" pitchFamily="49" charset="-122"/>
              </a:rPr>
              <a:t>（</a:t>
            </a:r>
            <a:r>
              <a:rPr lang="en-US" altLang="zh-CN" sz="2400" b="1" smtClean="0">
                <a:solidFill>
                  <a:srgbClr val="0033CC"/>
                </a:solidFill>
                <a:latin typeface="楷体" pitchFamily="49" charset="-122"/>
                <a:ea typeface="楷体" pitchFamily="49" charset="-122"/>
              </a:rPr>
              <a:t>2</a:t>
            </a:r>
            <a:r>
              <a:rPr lang="zh-CN" altLang="en-US" sz="2400" b="1" smtClean="0">
                <a:solidFill>
                  <a:srgbClr val="0033CC"/>
                </a:solidFill>
                <a:latin typeface="楷体" pitchFamily="49" charset="-122"/>
                <a:ea typeface="楷体" pitchFamily="49" charset="-122"/>
              </a:rPr>
              <a:t>）</a:t>
            </a:r>
            <a:r>
              <a:rPr lang="en-US" altLang="zh-CN" sz="2400" b="1" smtClean="0">
                <a:solidFill>
                  <a:srgbClr val="0033CC"/>
                </a:solidFill>
                <a:latin typeface="楷体" pitchFamily="49" charset="-122"/>
                <a:ea typeface="楷体" pitchFamily="49" charset="-122"/>
              </a:rPr>
              <a:t>B</a:t>
            </a:r>
            <a:r>
              <a:rPr lang="zh-CN" altLang="en-US" sz="2400" b="1" smtClean="0">
                <a:solidFill>
                  <a:srgbClr val="0033CC"/>
                </a:solidFill>
                <a:latin typeface="楷体" pitchFamily="49" charset="-122"/>
                <a:ea typeface="楷体" pitchFamily="49" charset="-122"/>
              </a:rPr>
              <a:t>和</a:t>
            </a:r>
            <a:r>
              <a:rPr lang="en-US" altLang="zh-CN" sz="2400" b="1" smtClean="0">
                <a:solidFill>
                  <a:srgbClr val="0033CC"/>
                </a:solidFill>
                <a:latin typeface="楷体" pitchFamily="49" charset="-122"/>
                <a:ea typeface="楷体" pitchFamily="49" charset="-122"/>
              </a:rPr>
              <a:t>C</a:t>
            </a:r>
            <a:r>
              <a:rPr lang="zh-CN" altLang="en-US" sz="2400" b="1" smtClean="0">
                <a:solidFill>
                  <a:srgbClr val="0033CC"/>
                </a:solidFill>
                <a:latin typeface="楷体" pitchFamily="49" charset="-122"/>
                <a:ea typeface="楷体" pitchFamily="49" charset="-122"/>
              </a:rPr>
              <a:t>要留一种股票且只能留一种；</a:t>
            </a:r>
          </a:p>
          <a:p>
            <a:pPr marL="469900" indent="-469900" algn="just" eaLnBrk="1" hangingPunct="1">
              <a:lnSpc>
                <a:spcPct val="105000"/>
              </a:lnSpc>
              <a:spcBef>
                <a:spcPct val="0"/>
              </a:spcBef>
              <a:buFontTx/>
              <a:buNone/>
            </a:pPr>
            <a:r>
              <a:rPr lang="zh-CN" altLang="en-US" sz="2400" b="1" smtClean="0">
                <a:solidFill>
                  <a:srgbClr val="0033CC"/>
                </a:solidFill>
                <a:latin typeface="楷体" pitchFamily="49" charset="-122"/>
                <a:ea typeface="楷体" pitchFamily="49" charset="-122"/>
              </a:rPr>
              <a:t>（</a:t>
            </a:r>
            <a:r>
              <a:rPr lang="en-US" altLang="zh-CN" sz="2400" b="1" smtClean="0">
                <a:solidFill>
                  <a:srgbClr val="0033CC"/>
                </a:solidFill>
                <a:latin typeface="楷体" pitchFamily="49" charset="-122"/>
                <a:ea typeface="楷体" pitchFamily="49" charset="-122"/>
              </a:rPr>
              <a:t>3</a:t>
            </a:r>
            <a:r>
              <a:rPr lang="zh-CN" altLang="en-US" sz="2400" b="1" smtClean="0">
                <a:solidFill>
                  <a:srgbClr val="0033CC"/>
                </a:solidFill>
                <a:latin typeface="楷体" pitchFamily="49" charset="-122"/>
                <a:ea typeface="楷体" pitchFamily="49" charset="-122"/>
              </a:rPr>
              <a:t>）</a:t>
            </a:r>
            <a:r>
              <a:rPr lang="en-US" altLang="zh-CN" sz="2400" b="1" smtClean="0">
                <a:solidFill>
                  <a:srgbClr val="0033CC"/>
                </a:solidFill>
                <a:latin typeface="楷体" pitchFamily="49" charset="-122"/>
                <a:ea typeface="楷体" pitchFamily="49" charset="-122"/>
              </a:rPr>
              <a:t>C</a:t>
            </a:r>
            <a:r>
              <a:rPr lang="zh-CN" altLang="en-US" sz="2400" b="1" smtClean="0">
                <a:solidFill>
                  <a:srgbClr val="0033CC"/>
                </a:solidFill>
                <a:latin typeface="楷体" pitchFamily="49" charset="-122"/>
                <a:ea typeface="楷体" pitchFamily="49" charset="-122"/>
              </a:rPr>
              <a:t>和</a:t>
            </a:r>
            <a:r>
              <a:rPr lang="en-US" altLang="zh-CN" sz="2400" b="1" smtClean="0">
                <a:solidFill>
                  <a:srgbClr val="0033CC"/>
                </a:solidFill>
                <a:latin typeface="楷体" pitchFamily="49" charset="-122"/>
                <a:ea typeface="楷体" pitchFamily="49" charset="-122"/>
              </a:rPr>
              <a:t>D</a:t>
            </a:r>
            <a:r>
              <a:rPr lang="zh-CN" altLang="en-US" sz="2400" b="1" smtClean="0">
                <a:solidFill>
                  <a:srgbClr val="0033CC"/>
                </a:solidFill>
                <a:latin typeface="楷体" pitchFamily="49" charset="-122"/>
                <a:ea typeface="楷体" pitchFamily="49" charset="-122"/>
              </a:rPr>
              <a:t>要么全抛，要么都不抛；</a:t>
            </a:r>
          </a:p>
          <a:p>
            <a:pPr marL="469900" indent="-469900" algn="just" eaLnBrk="1" hangingPunct="1">
              <a:lnSpc>
                <a:spcPct val="105000"/>
              </a:lnSpc>
              <a:spcBef>
                <a:spcPct val="0"/>
              </a:spcBef>
              <a:buFontTx/>
              <a:buNone/>
            </a:pPr>
            <a:r>
              <a:rPr lang="zh-CN" altLang="en-US" sz="2400" b="1" smtClean="0">
                <a:solidFill>
                  <a:srgbClr val="0033CC"/>
                </a:solidFill>
                <a:latin typeface="楷体" pitchFamily="49" charset="-122"/>
                <a:ea typeface="楷体" pitchFamily="49" charset="-122"/>
              </a:rPr>
              <a:t>（</a:t>
            </a:r>
            <a:r>
              <a:rPr lang="en-US" altLang="zh-CN" sz="2400" b="1" smtClean="0">
                <a:solidFill>
                  <a:srgbClr val="0033CC"/>
                </a:solidFill>
                <a:latin typeface="楷体" pitchFamily="49" charset="-122"/>
                <a:ea typeface="楷体" pitchFamily="49" charset="-122"/>
              </a:rPr>
              <a:t>4</a:t>
            </a:r>
            <a:r>
              <a:rPr lang="zh-CN" altLang="en-US" sz="2400" b="1" smtClean="0">
                <a:solidFill>
                  <a:srgbClr val="0033CC"/>
                </a:solidFill>
                <a:latin typeface="楷体" pitchFamily="49" charset="-122"/>
                <a:ea typeface="楷体" pitchFamily="49" charset="-122"/>
              </a:rPr>
              <a:t>）</a:t>
            </a:r>
            <a:r>
              <a:rPr lang="en-US" altLang="zh-CN" sz="2400" b="1" smtClean="0">
                <a:solidFill>
                  <a:srgbClr val="0033CC"/>
                </a:solidFill>
                <a:latin typeface="楷体" pitchFamily="49" charset="-122"/>
                <a:ea typeface="楷体" pitchFamily="49" charset="-122"/>
              </a:rPr>
              <a:t>D</a:t>
            </a:r>
            <a:r>
              <a:rPr lang="zh-CN" altLang="en-US" sz="2400" b="1" smtClean="0">
                <a:solidFill>
                  <a:srgbClr val="0033CC"/>
                </a:solidFill>
                <a:latin typeface="楷体" pitchFamily="49" charset="-122"/>
                <a:ea typeface="楷体" pitchFamily="49" charset="-122"/>
              </a:rPr>
              <a:t>和</a:t>
            </a:r>
            <a:r>
              <a:rPr lang="en-US" altLang="zh-CN" sz="2400" b="1" smtClean="0">
                <a:solidFill>
                  <a:srgbClr val="0033CC"/>
                </a:solidFill>
                <a:latin typeface="楷体" pitchFamily="49" charset="-122"/>
                <a:ea typeface="楷体" pitchFamily="49" charset="-122"/>
              </a:rPr>
              <a:t>E</a:t>
            </a:r>
            <a:r>
              <a:rPr lang="zh-CN" altLang="en-US" sz="2400" b="1" smtClean="0">
                <a:solidFill>
                  <a:srgbClr val="0033CC"/>
                </a:solidFill>
                <a:latin typeface="楷体" pitchFamily="49" charset="-122"/>
                <a:ea typeface="楷体" pitchFamily="49" charset="-122"/>
              </a:rPr>
              <a:t>两种股票中必然有一种或两种要抛出；</a:t>
            </a:r>
          </a:p>
          <a:p>
            <a:pPr marL="469900" indent="-469900" algn="just" eaLnBrk="1" hangingPunct="1">
              <a:lnSpc>
                <a:spcPct val="105000"/>
              </a:lnSpc>
              <a:spcBef>
                <a:spcPct val="0"/>
              </a:spcBef>
              <a:buFontTx/>
              <a:buNone/>
            </a:pPr>
            <a:r>
              <a:rPr lang="zh-CN" altLang="en-US" sz="2400" b="1" smtClean="0">
                <a:solidFill>
                  <a:srgbClr val="0033CC"/>
                </a:solidFill>
                <a:latin typeface="楷体" pitchFamily="49" charset="-122"/>
                <a:ea typeface="楷体" pitchFamily="49" charset="-122"/>
              </a:rPr>
              <a:t>（</a:t>
            </a:r>
            <a:r>
              <a:rPr lang="en-US" altLang="zh-CN" sz="2400" b="1" smtClean="0">
                <a:solidFill>
                  <a:srgbClr val="0033CC"/>
                </a:solidFill>
                <a:latin typeface="楷体" pitchFamily="49" charset="-122"/>
                <a:ea typeface="楷体" pitchFamily="49" charset="-122"/>
              </a:rPr>
              <a:t>5</a:t>
            </a:r>
            <a:r>
              <a:rPr lang="zh-CN" altLang="en-US" sz="2400" b="1" smtClean="0">
                <a:solidFill>
                  <a:srgbClr val="0033CC"/>
                </a:solidFill>
                <a:latin typeface="楷体" pitchFamily="49" charset="-122"/>
                <a:ea typeface="楷体" pitchFamily="49" charset="-122"/>
              </a:rPr>
              <a:t>）若</a:t>
            </a:r>
            <a:r>
              <a:rPr lang="en-US" altLang="zh-CN" sz="2400" b="1" smtClean="0">
                <a:solidFill>
                  <a:srgbClr val="0033CC"/>
                </a:solidFill>
                <a:latin typeface="楷体" pitchFamily="49" charset="-122"/>
                <a:ea typeface="楷体" pitchFamily="49" charset="-122"/>
              </a:rPr>
              <a:t>E</a:t>
            </a:r>
            <a:r>
              <a:rPr lang="zh-CN" altLang="en-US" sz="2400" b="1" smtClean="0">
                <a:solidFill>
                  <a:srgbClr val="0033CC"/>
                </a:solidFill>
                <a:latin typeface="楷体" pitchFamily="49" charset="-122"/>
                <a:ea typeface="楷体" pitchFamily="49" charset="-122"/>
              </a:rPr>
              <a:t>抛出，则</a:t>
            </a:r>
            <a:r>
              <a:rPr lang="en-US" altLang="zh-CN" sz="2400" b="1" smtClean="0">
                <a:solidFill>
                  <a:srgbClr val="0033CC"/>
                </a:solidFill>
                <a:latin typeface="楷体" pitchFamily="49" charset="-122"/>
                <a:ea typeface="楷体" pitchFamily="49" charset="-122"/>
              </a:rPr>
              <a:t>A</a:t>
            </a:r>
            <a:r>
              <a:rPr lang="zh-CN" altLang="en-US" sz="2400" b="1" smtClean="0">
                <a:solidFill>
                  <a:srgbClr val="0033CC"/>
                </a:solidFill>
                <a:latin typeface="楷体" pitchFamily="49" charset="-122"/>
                <a:ea typeface="楷体" pitchFamily="49" charset="-122"/>
              </a:rPr>
              <a:t>、</a:t>
            </a:r>
            <a:r>
              <a:rPr lang="en-US" altLang="zh-CN" sz="2400" b="1" smtClean="0">
                <a:solidFill>
                  <a:srgbClr val="0033CC"/>
                </a:solidFill>
                <a:latin typeface="楷体" pitchFamily="49" charset="-122"/>
                <a:ea typeface="楷体" pitchFamily="49" charset="-122"/>
              </a:rPr>
              <a:t>B</a:t>
            </a:r>
            <a:r>
              <a:rPr lang="zh-CN" altLang="en-US" sz="2400" b="1" smtClean="0">
                <a:solidFill>
                  <a:srgbClr val="0033CC"/>
                </a:solidFill>
                <a:latin typeface="楷体" pitchFamily="49" charset="-122"/>
                <a:ea typeface="楷体" pitchFamily="49" charset="-122"/>
              </a:rPr>
              <a:t>也抛出。</a:t>
            </a:r>
          </a:p>
          <a:p>
            <a:pPr marL="469900" indent="-469900" algn="just" eaLnBrk="1" hangingPunct="1">
              <a:lnSpc>
                <a:spcPct val="105000"/>
              </a:lnSpc>
              <a:spcBef>
                <a:spcPct val="0"/>
              </a:spcBef>
              <a:buFontTx/>
              <a:buNone/>
            </a:pPr>
            <a:r>
              <a:rPr lang="zh-CN" altLang="en-US" sz="2400" b="1" smtClean="0">
                <a:solidFill>
                  <a:srgbClr val="0033CC"/>
                </a:solidFill>
                <a:latin typeface="楷体" pitchFamily="49" charset="-122"/>
                <a:ea typeface="楷体" pitchFamily="49" charset="-122"/>
              </a:rPr>
              <a:t>上述五种条件全部满足，问有几种合理的方案供张先生选择。</a:t>
            </a:r>
          </a:p>
          <a:p>
            <a:pPr marL="469900" indent="-469900" eaLnBrk="1" hangingPunct="1">
              <a:buFontTx/>
              <a:buNone/>
            </a:pPr>
            <a:endParaRPr lang="en-US" altLang="zh-CN" sz="2400" b="1" smtClean="0">
              <a:solidFill>
                <a:srgbClr val="0033CC"/>
              </a:solidFill>
              <a:latin typeface="楷体" pitchFamily="49" charset="-122"/>
              <a:ea typeface="楷体" pitchFamily="49" charset="-122"/>
            </a:endParaRPr>
          </a:p>
        </p:txBody>
      </p:sp>
      <p:sp>
        <p:nvSpPr>
          <p:cNvPr id="181250" name="Rectangle 2"/>
          <p:cNvSpPr>
            <a:spLocks noChangeArrowheads="1"/>
          </p:cNvSpPr>
          <p:nvPr/>
        </p:nvSpPr>
        <p:spPr bwMode="auto">
          <a:xfrm>
            <a:off x="539750" y="0"/>
            <a:ext cx="7772400" cy="1143000"/>
          </a:xfrm>
          <a:prstGeom prst="rect">
            <a:avLst/>
          </a:prstGeom>
          <a:noFill/>
          <a:ln w="9525">
            <a:noFill/>
            <a:miter lim="800000"/>
            <a:headEnd/>
            <a:tailEnd/>
          </a:ln>
        </p:spPr>
        <p:txBody>
          <a:bodyPr anchor="b"/>
          <a:lstStyle/>
          <a:p>
            <a:pPr algn="ctr"/>
            <a:r>
              <a:rPr lang="zh-CN" altLang="en-US" sz="3600">
                <a:solidFill>
                  <a:srgbClr val="0000FF"/>
                </a:solidFill>
                <a:latin typeface="Times New Roman" pitchFamily="18" charset="0"/>
                <a:ea typeface="华文行楷" pitchFamily="2" charset="-122"/>
              </a:rPr>
              <a:t>思考</a:t>
            </a:r>
            <a:r>
              <a:rPr lang="en-US" altLang="zh-CN" sz="3600">
                <a:solidFill>
                  <a:srgbClr val="0000FF"/>
                </a:solidFill>
                <a:latin typeface="Times New Roman" pitchFamily="18" charset="0"/>
                <a:ea typeface="华文行楷" pitchFamily="2" charset="-122"/>
              </a:rPr>
              <a:t>2</a:t>
            </a:r>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3058" name="Rectangle 3"/>
          <p:cNvSpPr>
            <a:spLocks noGrp="1" noChangeArrowheads="1"/>
          </p:cNvSpPr>
          <p:nvPr>
            <p:ph type="body" idx="4294967295"/>
          </p:nvPr>
        </p:nvSpPr>
        <p:spPr>
          <a:xfrm>
            <a:off x="430213" y="1484313"/>
            <a:ext cx="8713787" cy="3313112"/>
          </a:xfrm>
        </p:spPr>
        <p:txBody>
          <a:bodyPr/>
          <a:lstStyle/>
          <a:p>
            <a:pPr marL="469900" indent="-469900" eaLnBrk="1" hangingPunct="1">
              <a:lnSpc>
                <a:spcPct val="80000"/>
              </a:lnSpc>
              <a:buFontTx/>
              <a:buNone/>
            </a:pPr>
            <a:r>
              <a:rPr lang="zh-CN" altLang="en-US" sz="1600" b="1" smtClean="0">
                <a:solidFill>
                  <a:srgbClr val="0033CC"/>
                </a:solidFill>
                <a:ea typeface="楷体" pitchFamily="49" charset="-122"/>
                <a:cs typeface="楷体_GB2312"/>
              </a:rPr>
              <a:t>解</a:t>
            </a:r>
            <a:r>
              <a:rPr lang="en-US" altLang="zh-CN" sz="1600" b="1" smtClean="0">
                <a:solidFill>
                  <a:srgbClr val="0033CC"/>
                </a:solidFill>
                <a:ea typeface="楷体" pitchFamily="49" charset="-122"/>
                <a:cs typeface="楷体_GB2312"/>
              </a:rPr>
              <a:t>:</a:t>
            </a:r>
            <a:r>
              <a:rPr lang="zh-CN" altLang="en-US" sz="1600" b="1" smtClean="0">
                <a:solidFill>
                  <a:srgbClr val="0033CC"/>
                </a:solidFill>
                <a:ea typeface="楷体" pitchFamily="49" charset="-122"/>
                <a:cs typeface="楷体_GB2312"/>
              </a:rPr>
              <a:t>为简化 </a:t>
            </a:r>
            <a:r>
              <a:rPr lang="en-US" altLang="zh-CN" sz="1600" b="1" smtClean="0">
                <a:solidFill>
                  <a:srgbClr val="0033CC"/>
                </a:solidFill>
                <a:ea typeface="楷体" pitchFamily="49" charset="-122"/>
                <a:cs typeface="楷体_GB2312"/>
              </a:rPr>
              <a:t>,</a:t>
            </a:r>
            <a:r>
              <a:rPr lang="zh-CN" altLang="en-US" sz="1600" b="1" smtClean="0">
                <a:solidFill>
                  <a:srgbClr val="0033CC"/>
                </a:solidFill>
                <a:ea typeface="楷体" pitchFamily="49" charset="-122"/>
                <a:cs typeface="楷体_GB2312"/>
              </a:rPr>
              <a:t>用</a:t>
            </a:r>
            <a:r>
              <a:rPr lang="en-US" altLang="zh-CN" sz="1600" b="1" smtClean="0">
                <a:solidFill>
                  <a:srgbClr val="0033CC"/>
                </a:solidFill>
                <a:ea typeface="楷体" pitchFamily="49" charset="-122"/>
                <a:cs typeface="楷体_GB2312"/>
              </a:rPr>
              <a:t>A,B,C,D,E</a:t>
            </a:r>
            <a:r>
              <a:rPr lang="zh-CN" altLang="en-US" sz="1600" b="1" smtClean="0">
                <a:solidFill>
                  <a:srgbClr val="0033CC"/>
                </a:solidFill>
                <a:ea typeface="楷体" pitchFamily="49" charset="-122"/>
                <a:cs typeface="楷体_GB2312"/>
              </a:rPr>
              <a:t>表示如下命题</a:t>
            </a:r>
            <a:r>
              <a:rPr lang="en-US" altLang="zh-CN" sz="1600" b="1" smtClean="0">
                <a:solidFill>
                  <a:srgbClr val="0033CC"/>
                </a:solidFill>
                <a:ea typeface="楷体" pitchFamily="49" charset="-122"/>
                <a:cs typeface="楷体_GB2312"/>
              </a:rPr>
              <a:t>:</a:t>
            </a:r>
          </a:p>
          <a:p>
            <a:pPr marL="469900" indent="-469900" eaLnBrk="1" hangingPunct="1">
              <a:lnSpc>
                <a:spcPct val="80000"/>
              </a:lnSpc>
              <a:buFontTx/>
              <a:buNone/>
            </a:pPr>
            <a:r>
              <a:rPr lang="en-US" altLang="zh-CN" sz="1600" b="1" smtClean="0">
                <a:solidFill>
                  <a:srgbClr val="0033CC"/>
                </a:solidFill>
                <a:ea typeface="楷体" pitchFamily="49" charset="-122"/>
                <a:cs typeface="楷体_GB2312"/>
              </a:rPr>
              <a:t> </a:t>
            </a:r>
            <a:r>
              <a:rPr lang="zh-CN" altLang="en-US" sz="1600" b="1" smtClean="0">
                <a:solidFill>
                  <a:srgbClr val="0033CC"/>
                </a:solidFill>
                <a:ea typeface="楷体" pitchFamily="49" charset="-122"/>
                <a:cs typeface="楷体_GB2312"/>
              </a:rPr>
              <a:t>　</a:t>
            </a:r>
            <a:r>
              <a:rPr lang="en-US" altLang="zh-CN" sz="1600" b="1" smtClean="0">
                <a:solidFill>
                  <a:srgbClr val="0033CC"/>
                </a:solidFill>
                <a:ea typeface="楷体" pitchFamily="49" charset="-122"/>
                <a:cs typeface="楷体_GB2312"/>
              </a:rPr>
              <a:t>A:</a:t>
            </a:r>
            <a:r>
              <a:rPr lang="zh-CN" altLang="en-US" sz="1600" b="1" smtClean="0">
                <a:solidFill>
                  <a:srgbClr val="0033CC"/>
                </a:solidFill>
                <a:ea typeface="楷体" pitchFamily="49" charset="-122"/>
                <a:cs typeface="楷体_GB2312"/>
              </a:rPr>
              <a:t>抛出Ａ；Ｂ</a:t>
            </a:r>
            <a:r>
              <a:rPr lang="en-US" altLang="zh-CN" sz="1600" b="1" smtClean="0">
                <a:solidFill>
                  <a:srgbClr val="0033CC"/>
                </a:solidFill>
                <a:ea typeface="楷体" pitchFamily="49" charset="-122"/>
                <a:cs typeface="楷体_GB2312"/>
              </a:rPr>
              <a:t>:</a:t>
            </a:r>
            <a:r>
              <a:rPr lang="zh-CN" altLang="en-US" sz="1600" b="1" smtClean="0">
                <a:solidFill>
                  <a:srgbClr val="0033CC"/>
                </a:solidFill>
                <a:ea typeface="楷体" pitchFamily="49" charset="-122"/>
                <a:cs typeface="楷体_GB2312"/>
              </a:rPr>
              <a:t>抛出Ｂ；Ｃ</a:t>
            </a:r>
            <a:r>
              <a:rPr lang="en-US" altLang="zh-CN" sz="1600" b="1" smtClean="0">
                <a:solidFill>
                  <a:srgbClr val="0033CC"/>
                </a:solidFill>
                <a:ea typeface="楷体" pitchFamily="49" charset="-122"/>
                <a:cs typeface="楷体_GB2312"/>
              </a:rPr>
              <a:t>:</a:t>
            </a:r>
            <a:r>
              <a:rPr lang="zh-CN" altLang="en-US" sz="1600" b="1" smtClean="0">
                <a:solidFill>
                  <a:srgbClr val="0033CC"/>
                </a:solidFill>
                <a:ea typeface="楷体" pitchFamily="49" charset="-122"/>
                <a:cs typeface="楷体_GB2312"/>
              </a:rPr>
              <a:t>抛出Ｃ； </a:t>
            </a:r>
          </a:p>
          <a:p>
            <a:pPr marL="469900" indent="-469900" eaLnBrk="1" hangingPunct="1">
              <a:lnSpc>
                <a:spcPct val="80000"/>
              </a:lnSpc>
              <a:buFontTx/>
              <a:buNone/>
            </a:pPr>
            <a:r>
              <a:rPr lang="zh-CN" altLang="en-US" sz="1600" b="1" smtClean="0">
                <a:solidFill>
                  <a:srgbClr val="0033CC"/>
                </a:solidFill>
                <a:ea typeface="楷体" pitchFamily="49" charset="-122"/>
                <a:cs typeface="楷体_GB2312"/>
              </a:rPr>
              <a:t>　Ｄ</a:t>
            </a:r>
            <a:r>
              <a:rPr lang="en-US" altLang="zh-CN" sz="1600" b="1" smtClean="0">
                <a:solidFill>
                  <a:srgbClr val="0033CC"/>
                </a:solidFill>
                <a:ea typeface="楷体" pitchFamily="49" charset="-122"/>
                <a:cs typeface="楷体_GB2312"/>
              </a:rPr>
              <a:t>:</a:t>
            </a:r>
            <a:r>
              <a:rPr lang="zh-CN" altLang="en-US" sz="1600" b="1" smtClean="0">
                <a:solidFill>
                  <a:srgbClr val="0033CC"/>
                </a:solidFill>
                <a:ea typeface="楷体" pitchFamily="49" charset="-122"/>
                <a:cs typeface="楷体_GB2312"/>
              </a:rPr>
              <a:t>抛出Ｄ； </a:t>
            </a:r>
            <a:r>
              <a:rPr lang="en-US" altLang="zh-CN" sz="1600" b="1" smtClean="0">
                <a:solidFill>
                  <a:srgbClr val="0033CC"/>
                </a:solidFill>
                <a:ea typeface="楷体" pitchFamily="49" charset="-122"/>
                <a:cs typeface="楷体_GB2312"/>
              </a:rPr>
              <a:t>E:</a:t>
            </a:r>
            <a:r>
              <a:rPr lang="zh-CN" altLang="en-US" sz="1600" b="1" smtClean="0">
                <a:solidFill>
                  <a:srgbClr val="0033CC"/>
                </a:solidFill>
                <a:ea typeface="楷体" pitchFamily="49" charset="-122"/>
                <a:cs typeface="楷体_GB2312"/>
              </a:rPr>
              <a:t>抛出Ｅ</a:t>
            </a:r>
          </a:p>
          <a:p>
            <a:pPr marL="469900" indent="-469900" eaLnBrk="1" hangingPunct="1">
              <a:lnSpc>
                <a:spcPct val="80000"/>
              </a:lnSpc>
              <a:buFontTx/>
              <a:buNone/>
            </a:pPr>
            <a:r>
              <a:rPr lang="zh-CN" altLang="en-US" sz="1600" b="1" smtClean="0">
                <a:solidFill>
                  <a:srgbClr val="0033CC"/>
                </a:solidFill>
                <a:ea typeface="楷体" pitchFamily="49" charset="-122"/>
                <a:cs typeface="楷体_GB2312"/>
              </a:rPr>
              <a:t>则上述规则分别可表示为</a:t>
            </a:r>
            <a:r>
              <a:rPr lang="en-US" altLang="zh-CN" sz="1600" b="1" smtClean="0">
                <a:solidFill>
                  <a:srgbClr val="0033CC"/>
                </a:solidFill>
                <a:ea typeface="楷体" pitchFamily="49" charset="-122"/>
                <a:cs typeface="楷体_GB2312"/>
              </a:rPr>
              <a:t>:</a:t>
            </a:r>
          </a:p>
          <a:p>
            <a:pPr marL="469900" indent="-469900" eaLnBrk="1" hangingPunct="1">
              <a:lnSpc>
                <a:spcPct val="80000"/>
              </a:lnSpc>
              <a:buFontTx/>
              <a:buNone/>
            </a:pPr>
            <a:r>
              <a:rPr lang="en-US" altLang="zh-CN" sz="1600" smtClean="0">
                <a:solidFill>
                  <a:srgbClr val="0033CC"/>
                </a:solidFill>
                <a:ea typeface="楷体" pitchFamily="49" charset="-122"/>
                <a:cs typeface="楷体_GB2312"/>
              </a:rPr>
              <a:t>(1) A→B</a:t>
            </a:r>
          </a:p>
          <a:p>
            <a:pPr marL="469900" indent="-469900" eaLnBrk="1" hangingPunct="1">
              <a:lnSpc>
                <a:spcPct val="80000"/>
              </a:lnSpc>
              <a:buFontTx/>
              <a:buNone/>
            </a:pPr>
            <a:r>
              <a:rPr lang="en-US" altLang="zh-CN" sz="1600" b="1" smtClean="0">
                <a:solidFill>
                  <a:srgbClr val="0033CC"/>
                </a:solidFill>
                <a:ea typeface="楷体" pitchFamily="49" charset="-122"/>
                <a:cs typeface="楷体_GB2312"/>
              </a:rPr>
              <a:t>(2) B </a:t>
            </a:r>
            <a:r>
              <a:rPr lang="en-US" altLang="zh-CN" sz="1600" b="1" smtClean="0">
                <a:solidFill>
                  <a:srgbClr val="0033CC"/>
                </a:solidFill>
                <a:ea typeface="楷体" pitchFamily="49" charset="-122"/>
                <a:cs typeface="楷体_GB2312"/>
                <a:sym typeface="Symbol" pitchFamily="18" charset="2"/>
              </a:rPr>
              <a:t> </a:t>
            </a:r>
            <a:r>
              <a:rPr lang="en-US" altLang="zh-CN" sz="1600" smtClean="0">
                <a:solidFill>
                  <a:srgbClr val="0033CC"/>
                </a:solidFill>
                <a:ea typeface="楷体" pitchFamily="49" charset="-122"/>
                <a:cs typeface="楷体_GB2312"/>
                <a:sym typeface="Symbol" pitchFamily="18" charset="2"/>
              </a:rPr>
              <a:t> </a:t>
            </a:r>
            <a:r>
              <a:rPr lang="en-US" altLang="zh-CN" sz="1600" b="1" smtClean="0">
                <a:solidFill>
                  <a:srgbClr val="0033CC"/>
                </a:solidFill>
                <a:ea typeface="楷体" pitchFamily="49" charset="-122"/>
                <a:cs typeface="楷体_GB2312"/>
              </a:rPr>
              <a:t>C</a:t>
            </a:r>
          </a:p>
          <a:p>
            <a:pPr marL="469900" indent="-469900" eaLnBrk="1" hangingPunct="1">
              <a:lnSpc>
                <a:spcPct val="80000"/>
              </a:lnSpc>
              <a:buFontTx/>
              <a:buNone/>
            </a:pPr>
            <a:r>
              <a:rPr lang="en-US" altLang="zh-CN" sz="1600" b="1" smtClean="0">
                <a:solidFill>
                  <a:srgbClr val="0033CC"/>
                </a:solidFill>
                <a:ea typeface="楷体" pitchFamily="49" charset="-122"/>
                <a:cs typeface="楷体_GB2312"/>
              </a:rPr>
              <a:t>(3) C </a:t>
            </a:r>
            <a:r>
              <a:rPr lang="en-US" altLang="zh-CN" sz="1600" b="1" smtClean="0">
                <a:solidFill>
                  <a:srgbClr val="0033CC"/>
                </a:solidFill>
                <a:ea typeface="楷体" pitchFamily="49" charset="-122"/>
                <a:cs typeface="楷体_GB2312"/>
                <a:sym typeface="Symbol" pitchFamily="18" charset="2"/>
              </a:rPr>
              <a:t></a:t>
            </a:r>
            <a:r>
              <a:rPr lang="en-US" altLang="zh-CN" sz="1600" b="1" smtClean="0">
                <a:solidFill>
                  <a:srgbClr val="0033CC"/>
                </a:solidFill>
                <a:ea typeface="楷体" pitchFamily="49" charset="-122"/>
                <a:cs typeface="楷体_GB2312"/>
              </a:rPr>
              <a:t> D</a:t>
            </a:r>
          </a:p>
          <a:p>
            <a:pPr marL="469900" indent="-469900" eaLnBrk="1" hangingPunct="1">
              <a:lnSpc>
                <a:spcPct val="80000"/>
              </a:lnSpc>
              <a:buFontTx/>
              <a:buNone/>
            </a:pPr>
            <a:r>
              <a:rPr lang="en-US" altLang="zh-CN" sz="1600" b="1" smtClean="0">
                <a:solidFill>
                  <a:srgbClr val="0033CC"/>
                </a:solidFill>
                <a:ea typeface="楷体" pitchFamily="49" charset="-122"/>
                <a:cs typeface="楷体_GB2312"/>
              </a:rPr>
              <a:t>(4) D∨E</a:t>
            </a:r>
          </a:p>
          <a:p>
            <a:pPr marL="469900" indent="-469900" eaLnBrk="1" hangingPunct="1">
              <a:lnSpc>
                <a:spcPct val="80000"/>
              </a:lnSpc>
              <a:buFontTx/>
              <a:buNone/>
            </a:pPr>
            <a:r>
              <a:rPr lang="en-US" altLang="zh-CN" sz="1600" b="1" smtClean="0">
                <a:solidFill>
                  <a:srgbClr val="0033CC"/>
                </a:solidFill>
                <a:ea typeface="楷体" pitchFamily="49" charset="-122"/>
                <a:cs typeface="楷体_GB2312"/>
              </a:rPr>
              <a:t>(5) E →(A∧B)</a:t>
            </a:r>
          </a:p>
          <a:p>
            <a:pPr marL="469900" indent="-469900" eaLnBrk="1" hangingPunct="1">
              <a:lnSpc>
                <a:spcPct val="80000"/>
              </a:lnSpc>
              <a:buFontTx/>
              <a:buNone/>
            </a:pPr>
            <a:endParaRPr lang="en-US" altLang="zh-CN" sz="1600" b="1" smtClean="0">
              <a:solidFill>
                <a:srgbClr val="0033CC"/>
              </a:solidFill>
              <a:ea typeface="楷体" pitchFamily="49" charset="-122"/>
              <a:cs typeface="楷体_GB2312"/>
            </a:endParaRPr>
          </a:p>
          <a:p>
            <a:pPr marL="469900" indent="-469900" eaLnBrk="1" hangingPunct="1">
              <a:lnSpc>
                <a:spcPct val="80000"/>
              </a:lnSpc>
              <a:buFontTx/>
              <a:buNone/>
            </a:pPr>
            <a:r>
              <a:rPr lang="zh-CN" altLang="en-US" sz="1600" b="1" smtClean="0">
                <a:solidFill>
                  <a:srgbClr val="0033CC"/>
                </a:solidFill>
                <a:ea typeface="楷体" pitchFamily="49" charset="-122"/>
                <a:cs typeface="楷体_GB2312"/>
              </a:rPr>
              <a:t>求出公式</a:t>
            </a:r>
            <a:r>
              <a:rPr lang="en-US" altLang="zh-CN" sz="1600" smtClean="0">
                <a:solidFill>
                  <a:srgbClr val="0033CC"/>
                </a:solidFill>
                <a:ea typeface="楷体" pitchFamily="49" charset="-122"/>
                <a:cs typeface="楷体_GB2312"/>
              </a:rPr>
              <a:t>:(A→</a:t>
            </a:r>
            <a:r>
              <a:rPr lang="en-US" altLang="zh-CN" sz="1600" b="1" smtClean="0">
                <a:solidFill>
                  <a:srgbClr val="0033CC"/>
                </a:solidFill>
                <a:ea typeface="楷体" pitchFamily="49" charset="-122"/>
                <a:cs typeface="楷体_GB2312"/>
              </a:rPr>
              <a:t>B) ∧ (B</a:t>
            </a:r>
            <a:r>
              <a:rPr lang="en-US" altLang="zh-CN" sz="1600" b="1" smtClean="0">
                <a:solidFill>
                  <a:srgbClr val="0033CC"/>
                </a:solidFill>
                <a:ea typeface="楷体" pitchFamily="49" charset="-122"/>
                <a:cs typeface="楷体_GB2312"/>
                <a:sym typeface="Symbol" pitchFamily="18" charset="2"/>
              </a:rPr>
              <a:t> </a:t>
            </a:r>
            <a:r>
              <a:rPr lang="en-US" altLang="zh-CN" sz="1600" b="1" smtClean="0">
                <a:solidFill>
                  <a:srgbClr val="0033CC"/>
                </a:solidFill>
                <a:ea typeface="楷体" pitchFamily="49" charset="-122"/>
                <a:cs typeface="楷体_GB2312"/>
              </a:rPr>
              <a:t> C) ∧ (C </a:t>
            </a:r>
            <a:r>
              <a:rPr lang="en-US" altLang="zh-CN" sz="1600" b="1" smtClean="0">
                <a:solidFill>
                  <a:srgbClr val="0033CC"/>
                </a:solidFill>
                <a:ea typeface="楷体" pitchFamily="49" charset="-122"/>
                <a:cs typeface="楷体_GB2312"/>
                <a:sym typeface="Symbol" pitchFamily="18" charset="2"/>
              </a:rPr>
              <a:t></a:t>
            </a:r>
            <a:r>
              <a:rPr lang="en-US" altLang="zh-CN" sz="1600" b="1" smtClean="0">
                <a:solidFill>
                  <a:srgbClr val="0033CC"/>
                </a:solidFill>
                <a:ea typeface="楷体" pitchFamily="49" charset="-122"/>
                <a:cs typeface="楷体_GB2312"/>
              </a:rPr>
              <a:t> D) ∧ (D∨E) ∧ (E →(A∧B))</a:t>
            </a:r>
            <a:r>
              <a:rPr lang="zh-CN" altLang="en-US" sz="1600" b="1" smtClean="0">
                <a:solidFill>
                  <a:srgbClr val="0033CC"/>
                </a:solidFill>
                <a:ea typeface="楷体" pitchFamily="49" charset="-122"/>
                <a:cs typeface="楷体_GB2312"/>
              </a:rPr>
              <a:t>的主析取范式</a:t>
            </a:r>
          </a:p>
          <a:p>
            <a:pPr marL="469900" indent="-469900" eaLnBrk="1" hangingPunct="1">
              <a:lnSpc>
                <a:spcPct val="80000"/>
              </a:lnSpc>
              <a:buFontTx/>
              <a:buNone/>
            </a:pPr>
            <a:endParaRPr lang="zh-CN" altLang="en-US" sz="1600" b="1" smtClean="0">
              <a:solidFill>
                <a:srgbClr val="0033CC"/>
              </a:solidFill>
              <a:ea typeface="楷体" pitchFamily="49" charset="-122"/>
              <a:cs typeface="楷体_GB2312"/>
            </a:endParaRPr>
          </a:p>
          <a:p>
            <a:pPr marL="469900" indent="-469900" eaLnBrk="1" hangingPunct="1">
              <a:lnSpc>
                <a:spcPct val="80000"/>
              </a:lnSpc>
              <a:buFontTx/>
              <a:buNone/>
            </a:pPr>
            <a:endParaRPr lang="en-US" altLang="zh-CN" sz="500" b="1" smtClean="0">
              <a:solidFill>
                <a:srgbClr val="0033CC"/>
              </a:solidFill>
              <a:ea typeface="楷体" pitchFamily="49" charset="-122"/>
              <a:cs typeface="楷体_GB2312"/>
            </a:endParaRPr>
          </a:p>
          <a:p>
            <a:pPr marL="469900" indent="-469900" eaLnBrk="1" hangingPunct="1">
              <a:lnSpc>
                <a:spcPct val="80000"/>
              </a:lnSpc>
              <a:buFontTx/>
              <a:buNone/>
            </a:pPr>
            <a:endParaRPr lang="en-US" altLang="zh-CN" sz="500" b="1" smtClean="0">
              <a:latin typeface="宋体" charset="-122"/>
              <a:ea typeface="楷体" pitchFamily="49" charset="-122"/>
              <a:cs typeface="楷体_GB2312"/>
            </a:endParaRPr>
          </a:p>
          <a:p>
            <a:pPr marL="469900" indent="-469900" eaLnBrk="1" hangingPunct="1">
              <a:lnSpc>
                <a:spcPct val="80000"/>
              </a:lnSpc>
              <a:buFontTx/>
              <a:buNone/>
            </a:pPr>
            <a:endParaRPr lang="en-US" altLang="zh-CN" sz="500" b="1" smtClean="0">
              <a:ea typeface="楷体" pitchFamily="49" charset="-122"/>
              <a:cs typeface="楷体_GB2312"/>
            </a:endParaRPr>
          </a:p>
          <a:p>
            <a:pPr marL="469900" indent="-469900" eaLnBrk="1" hangingPunct="1">
              <a:lnSpc>
                <a:spcPct val="80000"/>
              </a:lnSpc>
              <a:buFontTx/>
              <a:buNone/>
            </a:pPr>
            <a:r>
              <a:rPr lang="zh-CN" altLang="en-US" sz="100" smtClean="0">
                <a:ea typeface="楷体" pitchFamily="49" charset="-122"/>
                <a:cs typeface="楷体_GB231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3058">
                                            <p:txEl>
                                              <p:pRg st="0" end="0"/>
                                            </p:txEl>
                                          </p:spTgt>
                                        </p:tgtEl>
                                        <p:attrNameLst>
                                          <p:attrName>style.visibility</p:attrName>
                                        </p:attrNameLst>
                                      </p:cBhvr>
                                      <p:to>
                                        <p:strVal val="visible"/>
                                      </p:to>
                                    </p:set>
                                    <p:anim calcmode="lin" valueType="num">
                                      <p:cBhvr additive="base">
                                        <p:cTn id="7" dur="1000" fill="hold"/>
                                        <p:tgtEl>
                                          <p:spTgt spid="173058">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17305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73058">
                                            <p:txEl>
                                              <p:pRg st="1" end="1"/>
                                            </p:txEl>
                                          </p:spTgt>
                                        </p:tgtEl>
                                        <p:attrNameLst>
                                          <p:attrName>style.visibility</p:attrName>
                                        </p:attrNameLst>
                                      </p:cBhvr>
                                      <p:to>
                                        <p:strVal val="visible"/>
                                      </p:to>
                                    </p:set>
                                    <p:anim calcmode="lin" valueType="num">
                                      <p:cBhvr additive="base">
                                        <p:cTn id="11" dur="1000" fill="hold"/>
                                        <p:tgtEl>
                                          <p:spTgt spid="173058">
                                            <p:txEl>
                                              <p:pRg st="1" end="1"/>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173058">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73058">
                                            <p:txEl>
                                              <p:pRg st="2" end="2"/>
                                            </p:txEl>
                                          </p:spTgt>
                                        </p:tgtEl>
                                        <p:attrNameLst>
                                          <p:attrName>style.visibility</p:attrName>
                                        </p:attrNameLst>
                                      </p:cBhvr>
                                      <p:to>
                                        <p:strVal val="visible"/>
                                      </p:to>
                                    </p:set>
                                    <p:anim calcmode="lin" valueType="num">
                                      <p:cBhvr additive="base">
                                        <p:cTn id="15" dur="1000" fill="hold"/>
                                        <p:tgtEl>
                                          <p:spTgt spid="173058">
                                            <p:txEl>
                                              <p:pRg st="2" end="2"/>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17305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73058">
                                            <p:txEl>
                                              <p:pRg st="3" end="3"/>
                                            </p:txEl>
                                          </p:spTgt>
                                        </p:tgtEl>
                                        <p:attrNameLst>
                                          <p:attrName>style.visibility</p:attrName>
                                        </p:attrNameLst>
                                      </p:cBhvr>
                                      <p:to>
                                        <p:strVal val="visible"/>
                                      </p:to>
                                    </p:set>
                                    <p:anim calcmode="lin" valueType="num">
                                      <p:cBhvr additive="base">
                                        <p:cTn id="21" dur="1000" fill="hold"/>
                                        <p:tgtEl>
                                          <p:spTgt spid="173058">
                                            <p:txEl>
                                              <p:pRg st="3" end="3"/>
                                            </p:txEl>
                                          </p:spTgt>
                                        </p:tgtEl>
                                        <p:attrNameLst>
                                          <p:attrName>ppt_x</p:attrName>
                                        </p:attrNameLst>
                                      </p:cBhvr>
                                      <p:tavLst>
                                        <p:tav tm="0">
                                          <p:val>
                                            <p:strVal val="#ppt_x"/>
                                          </p:val>
                                        </p:tav>
                                        <p:tav tm="100000">
                                          <p:val>
                                            <p:strVal val="#ppt_x"/>
                                          </p:val>
                                        </p:tav>
                                      </p:tavLst>
                                    </p:anim>
                                    <p:anim calcmode="lin" valueType="num">
                                      <p:cBhvr additive="base">
                                        <p:cTn id="22" dur="1000" fill="hold"/>
                                        <p:tgtEl>
                                          <p:spTgt spid="173058">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73058">
                                            <p:txEl>
                                              <p:pRg st="4" end="4"/>
                                            </p:txEl>
                                          </p:spTgt>
                                        </p:tgtEl>
                                        <p:attrNameLst>
                                          <p:attrName>style.visibility</p:attrName>
                                        </p:attrNameLst>
                                      </p:cBhvr>
                                      <p:to>
                                        <p:strVal val="visible"/>
                                      </p:to>
                                    </p:set>
                                    <p:anim calcmode="lin" valueType="num">
                                      <p:cBhvr additive="base">
                                        <p:cTn id="25" dur="1000" fill="hold"/>
                                        <p:tgtEl>
                                          <p:spTgt spid="173058">
                                            <p:txEl>
                                              <p:pRg st="4" end="4"/>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173058">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73058">
                                            <p:txEl>
                                              <p:pRg st="5" end="5"/>
                                            </p:txEl>
                                          </p:spTgt>
                                        </p:tgtEl>
                                        <p:attrNameLst>
                                          <p:attrName>style.visibility</p:attrName>
                                        </p:attrNameLst>
                                      </p:cBhvr>
                                      <p:to>
                                        <p:strVal val="visible"/>
                                      </p:to>
                                    </p:set>
                                    <p:anim calcmode="lin" valueType="num">
                                      <p:cBhvr additive="base">
                                        <p:cTn id="29" dur="1000" fill="hold"/>
                                        <p:tgtEl>
                                          <p:spTgt spid="173058">
                                            <p:txEl>
                                              <p:pRg st="5" end="5"/>
                                            </p:txEl>
                                          </p:spTgt>
                                        </p:tgtEl>
                                        <p:attrNameLst>
                                          <p:attrName>ppt_x</p:attrName>
                                        </p:attrNameLst>
                                      </p:cBhvr>
                                      <p:tavLst>
                                        <p:tav tm="0">
                                          <p:val>
                                            <p:strVal val="#ppt_x"/>
                                          </p:val>
                                        </p:tav>
                                        <p:tav tm="100000">
                                          <p:val>
                                            <p:strVal val="#ppt_x"/>
                                          </p:val>
                                        </p:tav>
                                      </p:tavLst>
                                    </p:anim>
                                    <p:anim calcmode="lin" valueType="num">
                                      <p:cBhvr additive="base">
                                        <p:cTn id="30" dur="1000" fill="hold"/>
                                        <p:tgtEl>
                                          <p:spTgt spid="173058">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73058">
                                            <p:txEl>
                                              <p:pRg st="6" end="6"/>
                                            </p:txEl>
                                          </p:spTgt>
                                        </p:tgtEl>
                                        <p:attrNameLst>
                                          <p:attrName>style.visibility</p:attrName>
                                        </p:attrNameLst>
                                      </p:cBhvr>
                                      <p:to>
                                        <p:strVal val="visible"/>
                                      </p:to>
                                    </p:set>
                                    <p:anim calcmode="lin" valueType="num">
                                      <p:cBhvr additive="base">
                                        <p:cTn id="33" dur="1000" fill="hold"/>
                                        <p:tgtEl>
                                          <p:spTgt spid="173058">
                                            <p:txEl>
                                              <p:pRg st="6" end="6"/>
                                            </p:txEl>
                                          </p:spTgt>
                                        </p:tgtEl>
                                        <p:attrNameLst>
                                          <p:attrName>ppt_x</p:attrName>
                                        </p:attrNameLst>
                                      </p:cBhvr>
                                      <p:tavLst>
                                        <p:tav tm="0">
                                          <p:val>
                                            <p:strVal val="#ppt_x"/>
                                          </p:val>
                                        </p:tav>
                                        <p:tav tm="100000">
                                          <p:val>
                                            <p:strVal val="#ppt_x"/>
                                          </p:val>
                                        </p:tav>
                                      </p:tavLst>
                                    </p:anim>
                                    <p:anim calcmode="lin" valueType="num">
                                      <p:cBhvr additive="base">
                                        <p:cTn id="34" dur="1000" fill="hold"/>
                                        <p:tgtEl>
                                          <p:spTgt spid="173058">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73058">
                                            <p:txEl>
                                              <p:pRg st="7" end="7"/>
                                            </p:txEl>
                                          </p:spTgt>
                                        </p:tgtEl>
                                        <p:attrNameLst>
                                          <p:attrName>style.visibility</p:attrName>
                                        </p:attrNameLst>
                                      </p:cBhvr>
                                      <p:to>
                                        <p:strVal val="visible"/>
                                      </p:to>
                                    </p:set>
                                    <p:anim calcmode="lin" valueType="num">
                                      <p:cBhvr additive="base">
                                        <p:cTn id="37" dur="1000" fill="hold"/>
                                        <p:tgtEl>
                                          <p:spTgt spid="173058">
                                            <p:txEl>
                                              <p:pRg st="7" end="7"/>
                                            </p:txEl>
                                          </p:spTgt>
                                        </p:tgtEl>
                                        <p:attrNameLst>
                                          <p:attrName>ppt_x</p:attrName>
                                        </p:attrNameLst>
                                      </p:cBhvr>
                                      <p:tavLst>
                                        <p:tav tm="0">
                                          <p:val>
                                            <p:strVal val="#ppt_x"/>
                                          </p:val>
                                        </p:tav>
                                        <p:tav tm="100000">
                                          <p:val>
                                            <p:strVal val="#ppt_x"/>
                                          </p:val>
                                        </p:tav>
                                      </p:tavLst>
                                    </p:anim>
                                    <p:anim calcmode="lin" valueType="num">
                                      <p:cBhvr additive="base">
                                        <p:cTn id="38" dur="1000" fill="hold"/>
                                        <p:tgtEl>
                                          <p:spTgt spid="173058">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73058">
                                            <p:txEl>
                                              <p:pRg st="8" end="8"/>
                                            </p:txEl>
                                          </p:spTgt>
                                        </p:tgtEl>
                                        <p:attrNameLst>
                                          <p:attrName>style.visibility</p:attrName>
                                        </p:attrNameLst>
                                      </p:cBhvr>
                                      <p:to>
                                        <p:strVal val="visible"/>
                                      </p:to>
                                    </p:set>
                                    <p:anim calcmode="lin" valueType="num">
                                      <p:cBhvr additive="base">
                                        <p:cTn id="41" dur="1000" fill="hold"/>
                                        <p:tgtEl>
                                          <p:spTgt spid="173058">
                                            <p:txEl>
                                              <p:pRg st="8" end="8"/>
                                            </p:txEl>
                                          </p:spTgt>
                                        </p:tgtEl>
                                        <p:attrNameLst>
                                          <p:attrName>ppt_x</p:attrName>
                                        </p:attrNameLst>
                                      </p:cBhvr>
                                      <p:tavLst>
                                        <p:tav tm="0">
                                          <p:val>
                                            <p:strVal val="#ppt_x"/>
                                          </p:val>
                                        </p:tav>
                                        <p:tav tm="100000">
                                          <p:val>
                                            <p:strVal val="#ppt_x"/>
                                          </p:val>
                                        </p:tav>
                                      </p:tavLst>
                                    </p:anim>
                                    <p:anim calcmode="lin" valueType="num">
                                      <p:cBhvr additive="base">
                                        <p:cTn id="42" dur="1000" fill="hold"/>
                                        <p:tgtEl>
                                          <p:spTgt spid="173058">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73058">
                                            <p:txEl>
                                              <p:pRg st="10" end="10"/>
                                            </p:txEl>
                                          </p:spTgt>
                                        </p:tgtEl>
                                        <p:attrNameLst>
                                          <p:attrName>style.visibility</p:attrName>
                                        </p:attrNameLst>
                                      </p:cBhvr>
                                      <p:to>
                                        <p:strVal val="visible"/>
                                      </p:to>
                                    </p:set>
                                    <p:anim calcmode="lin" valueType="num">
                                      <p:cBhvr additive="base">
                                        <p:cTn id="45" dur="1000" fill="hold"/>
                                        <p:tgtEl>
                                          <p:spTgt spid="173058">
                                            <p:txEl>
                                              <p:pRg st="10" end="10"/>
                                            </p:txEl>
                                          </p:spTgt>
                                        </p:tgtEl>
                                        <p:attrNameLst>
                                          <p:attrName>ppt_x</p:attrName>
                                        </p:attrNameLst>
                                      </p:cBhvr>
                                      <p:tavLst>
                                        <p:tav tm="0">
                                          <p:val>
                                            <p:strVal val="#ppt_x"/>
                                          </p:val>
                                        </p:tav>
                                        <p:tav tm="100000">
                                          <p:val>
                                            <p:strVal val="#ppt_x"/>
                                          </p:val>
                                        </p:tav>
                                      </p:tavLst>
                                    </p:anim>
                                    <p:anim calcmode="lin" valueType="num">
                                      <p:cBhvr additive="base">
                                        <p:cTn id="46" dur="1000" fill="hold"/>
                                        <p:tgtEl>
                                          <p:spTgt spid="173058">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a:xfrm>
            <a:off x="755650" y="2349500"/>
            <a:ext cx="7772400" cy="785813"/>
          </a:xfrm>
        </p:spPr>
        <p:txBody>
          <a:bodyPr rtlCol="0">
            <a:normAutofit/>
          </a:bodyPr>
          <a:lstStyle/>
          <a:p>
            <a:pPr eaLnBrk="1" fontAlgn="auto" hangingPunct="1">
              <a:spcAft>
                <a:spcPts val="0"/>
              </a:spcAft>
              <a:defRPr/>
            </a:pPr>
            <a:r>
              <a:rPr lang="en-US" altLang="zh-CN" dirty="0">
                <a:solidFill>
                  <a:srgbClr val="0033CC"/>
                </a:solidFill>
                <a:latin typeface="华文行楷" pitchFamily="2" charset="-122"/>
                <a:ea typeface="华文行楷" pitchFamily="2" charset="-122"/>
              </a:rPr>
              <a:t>1.4</a:t>
            </a:r>
            <a:r>
              <a:rPr lang="zh-CN" altLang="en-US" dirty="0">
                <a:solidFill>
                  <a:srgbClr val="0033CC"/>
                </a:solidFill>
                <a:latin typeface="华文行楷" pitchFamily="2" charset="-122"/>
                <a:ea typeface="华文行楷" pitchFamily="2" charset="-122"/>
              </a:rPr>
              <a:t>、联结词的扩充与归约</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标题 1"/>
          <p:cNvSpPr>
            <a:spLocks noGrp="1"/>
          </p:cNvSpPr>
          <p:nvPr>
            <p:ph type="title"/>
          </p:nvPr>
        </p:nvSpPr>
        <p:spPr>
          <a:xfrm>
            <a:off x="684213" y="333375"/>
            <a:ext cx="7772400" cy="647700"/>
          </a:xfrm>
        </p:spPr>
        <p:txBody>
          <a:bodyPr/>
          <a:lstStyle/>
          <a:p>
            <a:r>
              <a:rPr lang="en-US" altLang="zh-CN" smtClean="0"/>
              <a:t>1.4.1</a:t>
            </a:r>
            <a:r>
              <a:rPr lang="zh-CN" altLang="en-US" smtClean="0"/>
              <a:t>、联结词的扩充</a:t>
            </a:r>
          </a:p>
        </p:txBody>
      </p:sp>
      <p:sp>
        <p:nvSpPr>
          <p:cNvPr id="184322" name="内容占位符 2"/>
          <p:cNvSpPr>
            <a:spLocks noGrp="1"/>
          </p:cNvSpPr>
          <p:nvPr>
            <p:ph idx="1"/>
          </p:nvPr>
        </p:nvSpPr>
        <p:spPr>
          <a:xfrm>
            <a:off x="468313" y="1268413"/>
            <a:ext cx="8207375" cy="576262"/>
          </a:xfrm>
        </p:spPr>
        <p:txBody>
          <a:bodyPr/>
          <a:lstStyle/>
          <a:p>
            <a:r>
              <a:rPr lang="zh-CN" altLang="en-US" smtClean="0"/>
              <a:t>二元运算</a:t>
            </a:r>
          </a:p>
        </p:txBody>
      </p:sp>
      <p:sp>
        <p:nvSpPr>
          <p:cNvPr id="4" name="灯片编号占位符 3"/>
          <p:cNvSpPr>
            <a:spLocks noGrp="1"/>
          </p:cNvSpPr>
          <p:nvPr>
            <p:ph type="sldNum" sz="quarter" idx="12"/>
          </p:nvPr>
        </p:nvSpPr>
        <p:spPr/>
        <p:txBody>
          <a:bodyPr/>
          <a:lstStyle/>
          <a:p>
            <a:pPr>
              <a:defRPr/>
            </a:pPr>
            <a:fld id="{6D757251-0BDC-4B39-AB42-40A046500408}" type="slidenum">
              <a:rPr lang="en-US" altLang="zh-CN"/>
              <a:pPr>
                <a:defRPr/>
              </a:pPr>
              <a:t>85</a:t>
            </a:fld>
            <a:endParaRPr lang="en-US" altLang="zh-CN" dirty="0"/>
          </a:p>
        </p:txBody>
      </p:sp>
      <p:graphicFrame>
        <p:nvGraphicFramePr>
          <p:cNvPr id="6" name="表格 5"/>
          <p:cNvGraphicFramePr>
            <a:graphicFrameLocks noGrp="1"/>
          </p:cNvGraphicFramePr>
          <p:nvPr/>
        </p:nvGraphicFramePr>
        <p:xfrm>
          <a:off x="611188" y="1844675"/>
          <a:ext cx="7921625" cy="3490913"/>
        </p:xfrm>
        <a:graphic>
          <a:graphicData uri="http://schemas.openxmlformats.org/drawingml/2006/table">
            <a:tbl>
              <a:tblPr/>
              <a:tblGrid>
                <a:gridCol w="439737"/>
                <a:gridCol w="441325"/>
                <a:gridCol w="439738"/>
                <a:gridCol w="439737"/>
                <a:gridCol w="439738"/>
                <a:gridCol w="439737"/>
                <a:gridCol w="441325"/>
                <a:gridCol w="439738"/>
                <a:gridCol w="439737"/>
                <a:gridCol w="439738"/>
                <a:gridCol w="439737"/>
                <a:gridCol w="441325"/>
                <a:gridCol w="439738"/>
                <a:gridCol w="439737"/>
                <a:gridCol w="439738"/>
                <a:gridCol w="439737"/>
                <a:gridCol w="441325"/>
                <a:gridCol w="439738"/>
              </a:tblGrid>
              <a:tr h="463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P</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Q</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f</a:t>
                      </a:r>
                      <a:r>
                        <a:rPr kumimoji="0" lang="en-US" altLang="zh-CN" sz="2000" b="0" i="0" u="none" strike="noStrike" cap="none" normalizeH="0" baseline="-2500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2500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f</a:t>
                      </a:r>
                      <a:r>
                        <a:rPr kumimoji="0" lang="en-US" altLang="zh-CN" sz="2000" b="0" i="0" u="none" strike="noStrike" cap="none" normalizeH="0" baseline="-25000" smtClean="0">
                          <a:ln>
                            <a:noFill/>
                          </a:ln>
                          <a:solidFill>
                            <a:schemeClr val="tx1"/>
                          </a:solidFill>
                          <a:effectLst/>
                          <a:latin typeface="楷体" pitchFamily="49" charset="-122"/>
                          <a:ea typeface="楷体" pitchFamily="49" charset="-122"/>
                          <a:cs typeface="楷体_GB2312"/>
                        </a:rPr>
                        <a:t>2</a:t>
                      </a:r>
                      <a:endParaRPr kumimoji="0" lang="zh-CN" altLang="en-US" sz="2000" b="0" i="0" u="none" strike="noStrike" cap="none" normalizeH="0" baseline="-2500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f</a:t>
                      </a:r>
                      <a:r>
                        <a:rPr kumimoji="0" lang="en-US" altLang="zh-CN" sz="2000" b="0" i="0" u="none" strike="noStrike" cap="none" normalizeH="0" baseline="-25000" smtClean="0">
                          <a:ln>
                            <a:noFill/>
                          </a:ln>
                          <a:solidFill>
                            <a:schemeClr val="tx1"/>
                          </a:solidFill>
                          <a:effectLst/>
                          <a:latin typeface="楷体" pitchFamily="49" charset="-122"/>
                          <a:ea typeface="楷体" pitchFamily="49" charset="-122"/>
                          <a:cs typeface="楷体_GB2312"/>
                        </a:rPr>
                        <a:t>3</a:t>
                      </a:r>
                      <a:endParaRPr kumimoji="0" lang="zh-CN" altLang="en-US" sz="2000" b="0" i="0" u="none" strike="noStrike" cap="none" normalizeH="0" baseline="-2500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f</a:t>
                      </a:r>
                      <a:r>
                        <a:rPr kumimoji="0" lang="en-US" altLang="zh-CN" sz="2000" b="0" i="0" u="none" strike="noStrike" cap="none" normalizeH="0" baseline="-25000" smtClean="0">
                          <a:ln>
                            <a:noFill/>
                          </a:ln>
                          <a:solidFill>
                            <a:schemeClr val="tx1"/>
                          </a:solidFill>
                          <a:effectLst/>
                          <a:latin typeface="楷体" pitchFamily="49" charset="-122"/>
                          <a:ea typeface="楷体" pitchFamily="49" charset="-122"/>
                          <a:cs typeface="楷体_GB2312"/>
                        </a:rPr>
                        <a:t>4</a:t>
                      </a:r>
                      <a:endParaRPr kumimoji="0" lang="zh-CN" altLang="en-US" sz="2000" b="0" i="0" u="none" strike="noStrike" cap="none" normalizeH="0" baseline="-2500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f</a:t>
                      </a:r>
                      <a:r>
                        <a:rPr kumimoji="0" lang="en-US" altLang="zh-CN" sz="2000" b="0" i="0" u="none" strike="noStrike" cap="none" normalizeH="0" baseline="-25000" smtClean="0">
                          <a:ln>
                            <a:noFill/>
                          </a:ln>
                          <a:solidFill>
                            <a:schemeClr val="tx1"/>
                          </a:solidFill>
                          <a:effectLst/>
                          <a:latin typeface="楷体" pitchFamily="49" charset="-122"/>
                          <a:ea typeface="楷体" pitchFamily="49" charset="-122"/>
                          <a:cs typeface="楷体_GB2312"/>
                        </a:rPr>
                        <a:t>5</a:t>
                      </a:r>
                      <a:endParaRPr kumimoji="0" lang="zh-CN" altLang="en-US" sz="2000" b="0" i="0" u="none" strike="noStrike" cap="none" normalizeH="0" baseline="-2500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f</a:t>
                      </a:r>
                      <a:r>
                        <a:rPr kumimoji="0" lang="en-US" altLang="zh-CN" sz="2000" b="0" i="0" u="none" strike="noStrike" cap="none" normalizeH="0" baseline="-25000" smtClean="0">
                          <a:ln>
                            <a:noFill/>
                          </a:ln>
                          <a:solidFill>
                            <a:schemeClr val="tx1"/>
                          </a:solidFill>
                          <a:effectLst/>
                          <a:latin typeface="楷体" pitchFamily="49" charset="-122"/>
                          <a:ea typeface="楷体" pitchFamily="49" charset="-122"/>
                          <a:cs typeface="楷体_GB2312"/>
                        </a:rPr>
                        <a:t>6</a:t>
                      </a:r>
                      <a:endParaRPr kumimoji="0" lang="zh-CN" altLang="en-US" sz="2000" b="0" i="0" u="none" strike="noStrike" cap="none" normalizeH="0" baseline="-2500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f</a:t>
                      </a:r>
                      <a:r>
                        <a:rPr kumimoji="0" lang="en-US" altLang="zh-CN" sz="2000" b="0" i="0" u="none" strike="noStrike" cap="none" normalizeH="0" baseline="-25000" smtClean="0">
                          <a:ln>
                            <a:noFill/>
                          </a:ln>
                          <a:solidFill>
                            <a:schemeClr val="tx1"/>
                          </a:solidFill>
                          <a:effectLst/>
                          <a:latin typeface="楷体" pitchFamily="49" charset="-122"/>
                          <a:ea typeface="楷体" pitchFamily="49" charset="-122"/>
                          <a:cs typeface="楷体_GB2312"/>
                        </a:rPr>
                        <a:t>7</a:t>
                      </a:r>
                      <a:endParaRPr kumimoji="0" lang="zh-CN" altLang="en-US" sz="2000" b="0" i="0" u="none" strike="noStrike" cap="none" normalizeH="0" baseline="-2500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f</a:t>
                      </a:r>
                      <a:r>
                        <a:rPr kumimoji="0" lang="en-US" altLang="zh-CN" sz="2000" b="0" i="0" u="none" strike="noStrike" cap="none" normalizeH="0" baseline="-25000" smtClean="0">
                          <a:ln>
                            <a:noFill/>
                          </a:ln>
                          <a:solidFill>
                            <a:schemeClr val="tx1"/>
                          </a:solidFill>
                          <a:effectLst/>
                          <a:latin typeface="楷体" pitchFamily="49" charset="-122"/>
                          <a:ea typeface="楷体" pitchFamily="49" charset="-122"/>
                          <a:cs typeface="楷体_GB2312"/>
                        </a:rPr>
                        <a:t>8</a:t>
                      </a:r>
                      <a:endParaRPr kumimoji="0" lang="zh-CN" altLang="en-US" sz="2000" b="0" i="0" u="none" strike="noStrike" cap="none" normalizeH="0" baseline="-2500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f</a:t>
                      </a:r>
                      <a:r>
                        <a:rPr kumimoji="0" lang="en-US" altLang="zh-CN" sz="2000" b="0" i="0" u="none" strike="noStrike" cap="none" normalizeH="0" baseline="-25000" smtClean="0">
                          <a:ln>
                            <a:noFill/>
                          </a:ln>
                          <a:solidFill>
                            <a:schemeClr val="tx1"/>
                          </a:solidFill>
                          <a:effectLst/>
                          <a:latin typeface="楷体" pitchFamily="49" charset="-122"/>
                          <a:ea typeface="楷体" pitchFamily="49" charset="-122"/>
                          <a:cs typeface="楷体_GB2312"/>
                        </a:rPr>
                        <a:t>9</a:t>
                      </a:r>
                      <a:endParaRPr kumimoji="0" lang="zh-CN" altLang="en-US" sz="2000" b="0" i="0" u="none" strike="noStrike" cap="none" normalizeH="0" baseline="-2500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f</a:t>
                      </a:r>
                      <a:r>
                        <a:rPr kumimoji="0" lang="en-US" altLang="zh-CN" sz="2000" b="0" i="0" u="none" strike="noStrike" cap="none" normalizeH="0" baseline="-25000" smtClean="0">
                          <a:ln>
                            <a:noFill/>
                          </a:ln>
                          <a:solidFill>
                            <a:schemeClr val="tx1"/>
                          </a:solidFill>
                          <a:effectLst/>
                          <a:latin typeface="楷体" pitchFamily="49" charset="-122"/>
                          <a:ea typeface="楷体" pitchFamily="49" charset="-122"/>
                          <a:cs typeface="楷体_GB2312"/>
                        </a:rPr>
                        <a:t>10</a:t>
                      </a:r>
                      <a:endParaRPr kumimoji="0" lang="zh-CN" altLang="en-US" sz="2000" b="0" i="0" u="none" strike="noStrike" cap="none" normalizeH="0" baseline="-2500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f</a:t>
                      </a:r>
                      <a:r>
                        <a:rPr kumimoji="0" lang="en-US" altLang="zh-CN" sz="2000" b="0" i="0" u="none" strike="noStrike" cap="none" normalizeH="0" baseline="-25000" smtClean="0">
                          <a:ln>
                            <a:noFill/>
                          </a:ln>
                          <a:solidFill>
                            <a:schemeClr val="tx1"/>
                          </a:solidFill>
                          <a:effectLst/>
                          <a:latin typeface="楷体" pitchFamily="49" charset="-122"/>
                          <a:ea typeface="楷体" pitchFamily="49" charset="-122"/>
                          <a:cs typeface="楷体_GB2312"/>
                        </a:rPr>
                        <a:t>11</a:t>
                      </a:r>
                      <a:endParaRPr kumimoji="0" lang="zh-CN" altLang="en-US" sz="2000" b="0" i="0" u="none" strike="noStrike" cap="none" normalizeH="0" baseline="-2500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f</a:t>
                      </a:r>
                      <a:r>
                        <a:rPr kumimoji="0" lang="en-US" altLang="zh-CN" sz="2000" b="0" i="0" u="none" strike="noStrike" cap="none" normalizeH="0" baseline="-25000" smtClean="0">
                          <a:ln>
                            <a:noFill/>
                          </a:ln>
                          <a:solidFill>
                            <a:schemeClr val="tx1"/>
                          </a:solidFill>
                          <a:effectLst/>
                          <a:latin typeface="楷体" pitchFamily="49" charset="-122"/>
                          <a:ea typeface="楷体" pitchFamily="49" charset="-122"/>
                          <a:cs typeface="楷体_GB2312"/>
                        </a:rPr>
                        <a:t>12</a:t>
                      </a:r>
                      <a:endParaRPr kumimoji="0" lang="zh-CN" altLang="en-US" sz="2000" b="0" i="0" u="none" strike="noStrike" cap="none" normalizeH="0" baseline="-2500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f</a:t>
                      </a:r>
                      <a:r>
                        <a:rPr kumimoji="0" lang="en-US" altLang="zh-CN" sz="2000" b="0" i="0" u="none" strike="noStrike" cap="none" normalizeH="0" baseline="-25000" smtClean="0">
                          <a:ln>
                            <a:noFill/>
                          </a:ln>
                          <a:solidFill>
                            <a:schemeClr val="tx1"/>
                          </a:solidFill>
                          <a:effectLst/>
                          <a:latin typeface="楷体" pitchFamily="49" charset="-122"/>
                          <a:ea typeface="楷体" pitchFamily="49" charset="-122"/>
                          <a:cs typeface="楷体_GB2312"/>
                        </a:rPr>
                        <a:t>13</a:t>
                      </a:r>
                      <a:endParaRPr kumimoji="0" lang="zh-CN" altLang="en-US" sz="2000" b="0" i="0" u="none" strike="noStrike" cap="none" normalizeH="0" baseline="-2500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f</a:t>
                      </a:r>
                      <a:r>
                        <a:rPr kumimoji="0" lang="en-US" altLang="zh-CN" sz="2000" b="0" i="0" u="none" strike="noStrike" cap="none" normalizeH="0" baseline="-25000" smtClean="0">
                          <a:ln>
                            <a:noFill/>
                          </a:ln>
                          <a:solidFill>
                            <a:schemeClr val="tx1"/>
                          </a:solidFill>
                          <a:effectLst/>
                          <a:latin typeface="楷体" pitchFamily="49" charset="-122"/>
                          <a:ea typeface="楷体" pitchFamily="49" charset="-122"/>
                          <a:cs typeface="楷体_GB2312"/>
                        </a:rPr>
                        <a:t>14</a:t>
                      </a:r>
                      <a:endParaRPr kumimoji="0" lang="zh-CN" altLang="en-US" sz="2000" b="0" i="0" u="none" strike="noStrike" cap="none" normalizeH="0" baseline="-2500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f</a:t>
                      </a:r>
                      <a:r>
                        <a:rPr kumimoji="0" lang="en-US" altLang="zh-CN" sz="2000" b="0" i="0" u="none" strike="noStrike" cap="none" normalizeH="0" baseline="-25000" smtClean="0">
                          <a:ln>
                            <a:noFill/>
                          </a:ln>
                          <a:solidFill>
                            <a:schemeClr val="tx1"/>
                          </a:solidFill>
                          <a:effectLst/>
                          <a:latin typeface="楷体" pitchFamily="49" charset="-122"/>
                          <a:ea typeface="楷体" pitchFamily="49" charset="-122"/>
                          <a:cs typeface="楷体_GB2312"/>
                        </a:rPr>
                        <a:t>15</a:t>
                      </a:r>
                      <a:endParaRPr kumimoji="0" lang="zh-CN" altLang="en-US" sz="2000" b="0" i="0" u="none" strike="noStrike" cap="none" normalizeH="0" baseline="-2500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f</a:t>
                      </a:r>
                      <a:r>
                        <a:rPr kumimoji="0" lang="en-US" altLang="zh-CN" sz="2000" b="0" i="0" u="none" strike="noStrike" cap="none" normalizeH="0" baseline="-25000" smtClean="0">
                          <a:ln>
                            <a:noFill/>
                          </a:ln>
                          <a:solidFill>
                            <a:schemeClr val="tx1"/>
                          </a:solidFill>
                          <a:effectLst/>
                          <a:latin typeface="楷体" pitchFamily="49" charset="-122"/>
                          <a:ea typeface="楷体" pitchFamily="49" charset="-122"/>
                          <a:cs typeface="楷体_GB2312"/>
                        </a:rPr>
                        <a:t>16</a:t>
                      </a:r>
                      <a:endParaRPr kumimoji="0" lang="zh-CN" altLang="en-US" sz="2000" b="0" i="0" u="none" strike="noStrike" cap="none" normalizeH="0" baseline="-2500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a:noFill/>
                    </a:lnTlToBr>
                    <a:lnBlToTr>
                      <a:noFill/>
                    </a:lnBlToTr>
                    <a:noFill/>
                  </a:tcPr>
                </a:tc>
              </a:tr>
              <a:tr h="3349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r>
              <a:tr h="3349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r>
              <a:tr h="4032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a:noFill/>
                    </a:lnTlToBr>
                    <a:lnBlToTr>
                      <a:noFill/>
                    </a:lnBlToTr>
                    <a:noFill/>
                  </a:tcPr>
                </a:tc>
              </a:tr>
              <a:tr h="12239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0033CC"/>
                          </a:solidFill>
                          <a:effectLst/>
                          <a:latin typeface="楷体" pitchFamily="49" charset="-122"/>
                          <a:ea typeface="楷体" pitchFamily="49" charset="-122"/>
                          <a:cs typeface="楷体_GB2312"/>
                        </a:rPr>
                        <a:t>或非</a:t>
                      </a:r>
                    </a:p>
                  </a:txBody>
                  <a:tcPr marL="36000" marR="3600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rPr>
                        <a:t>蕴含否定</a:t>
                      </a:r>
                    </a:p>
                  </a:txBody>
                  <a:tcPr marL="36000" marR="3600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rPr>
                        <a:t>合取</a:t>
                      </a:r>
                    </a:p>
                  </a:txBody>
                  <a:tcPr marL="36000" marR="3600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800" b="1" i="0" u="none" strike="noStrike" cap="none" normalizeH="0" baseline="0" smtClean="0">
                          <a:ln>
                            <a:noFill/>
                          </a:ln>
                          <a:solidFill>
                            <a:srgbClr val="0033CC"/>
                          </a:solidFill>
                          <a:effectLst/>
                          <a:latin typeface="Times New Roman" pitchFamily="18" charset="0"/>
                          <a:ea typeface="楷体" pitchFamily="49" charset="-122"/>
                          <a:cs typeface="楷体_GB2312"/>
                          <a:sym typeface="Symbol" pitchFamily="18" charset="2"/>
                        </a:rPr>
                        <a:t></a:t>
                      </a:r>
                      <a:endParaRPr kumimoji="1" lang="zh-CN" altLang="en-US" sz="2800" b="1" i="0" u="none" strike="noStrike" cap="none" normalizeH="0" baseline="0" smtClean="0">
                        <a:ln>
                          <a:noFill/>
                        </a:ln>
                        <a:solidFill>
                          <a:srgbClr val="0033CC"/>
                        </a:solidFill>
                        <a:effectLst/>
                        <a:latin typeface="Times New Roman" pitchFamily="18" charset="0"/>
                        <a:ea typeface="楷体" pitchFamily="49" charset="-122"/>
                        <a:cs typeface="楷体_GB2312"/>
                        <a:sym typeface="Symbol" pitchFamily="18" charset="2"/>
                      </a:endParaRPr>
                    </a:p>
                  </a:txBody>
                  <a:tcPr marL="36000" marR="3600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rPr>
                        <a:t>恒等</a:t>
                      </a: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Q</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rPr>
                        <a:t>恒等</a:t>
                      </a: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P</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0033CC"/>
                          </a:solidFill>
                          <a:effectLst/>
                          <a:latin typeface="楷体" pitchFamily="49" charset="-122"/>
                          <a:ea typeface="楷体" pitchFamily="49" charset="-122"/>
                          <a:cs typeface="楷体_GB2312"/>
                        </a:rPr>
                        <a:t>与非</a:t>
                      </a:r>
                    </a:p>
                  </a:txBody>
                  <a:tcPr marL="36000" marR="3600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rgbClr val="0000FF"/>
                          </a:solidFill>
                          <a:effectLst/>
                          <a:latin typeface="楷体" pitchFamily="49" charset="-122"/>
                          <a:ea typeface="楷体" pitchFamily="49" charset="-122"/>
                          <a:sym typeface="Symbol" pitchFamily="18" charset="2"/>
                        </a:rPr>
                        <a:t></a:t>
                      </a:r>
                      <a:endParaRPr kumimoji="1" lang="zh-CN" altLang="en-US" sz="2000" b="0" i="0" u="none" strike="noStrike" cap="none" normalizeH="0" baseline="0" smtClean="0">
                        <a:ln>
                          <a:noFill/>
                        </a:ln>
                        <a:solidFill>
                          <a:srgbClr val="0000FF"/>
                        </a:solidFill>
                        <a:effectLst/>
                        <a:latin typeface="楷体" pitchFamily="49" charset="-122"/>
                        <a:ea typeface="楷体" pitchFamily="49" charset="-122"/>
                        <a:sym typeface="Symbol" pitchFamily="18" charset="2"/>
                      </a:endParaRPr>
                    </a:p>
                  </a:txBody>
                  <a:tcPr marL="36000" marR="3600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rPr>
                        <a:t>析取</a:t>
                      </a:r>
                    </a:p>
                  </a:txBody>
                  <a:tcPr marL="36000" marR="3600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952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a:noFill/>
                    </a:lnR>
                    <a:lnT>
                      <a:noFill/>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a:noFill/>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charset="0"/>
                          <a:ea typeface="楷体_GB2312"/>
                          <a:cs typeface="楷体_GB2312"/>
                          <a:sym typeface="Symbol" pitchFamily="18" charset="2"/>
                        </a:rPr>
                        <a:t>△</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rPr>
                        <a:t>*</a:t>
                      </a: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rPr>
                        <a:t>**</a:t>
                      </a: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rPr>
                        <a:t>**</a:t>
                      </a: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charset="0"/>
                          <a:ea typeface="楷体_GB2312"/>
                          <a:cs typeface="楷体_GB2312"/>
                          <a:sym typeface="Symbol" pitchFamily="18" charset="2"/>
                        </a:rPr>
                        <a:t>△</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rPr>
                        <a:t>*</a:t>
                      </a: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bl>
          </a:graphicData>
        </a:graphic>
      </p:graphicFrame>
      <p:sp>
        <p:nvSpPr>
          <p:cNvPr id="7" name="内容占位符 2"/>
          <p:cNvSpPr txBox="1">
            <a:spLocks/>
          </p:cNvSpPr>
          <p:nvPr/>
        </p:nvSpPr>
        <p:spPr bwMode="auto">
          <a:xfrm>
            <a:off x="539750" y="5445125"/>
            <a:ext cx="8208963" cy="1008063"/>
          </a:xfrm>
          <a:prstGeom prst="rect">
            <a:avLst/>
          </a:prstGeom>
          <a:noFill/>
          <a:ln w="9525">
            <a:noFill/>
            <a:miter lim="800000"/>
            <a:headEnd/>
            <a:tailEnd/>
          </a:ln>
        </p:spPr>
        <p:txBody>
          <a:bodyPr/>
          <a:lstStyle/>
          <a:p>
            <a:pPr marL="342900" indent="-342900" eaLnBrk="0" hangingPunct="0">
              <a:lnSpc>
                <a:spcPct val="110000"/>
              </a:lnSpc>
              <a:spcBef>
                <a:spcPts val="0"/>
              </a:spcBef>
              <a:spcAft>
                <a:spcPts val="600"/>
              </a:spcAft>
              <a:buClr>
                <a:srgbClr val="0000FF"/>
              </a:buClr>
              <a:buSzPct val="60000"/>
              <a:buFont typeface="Wingdings" pitchFamily="2" charset="2"/>
              <a:buChar char="n"/>
              <a:defRPr/>
            </a:pPr>
            <a:r>
              <a:rPr lang="en-US" altLang="zh-CN" kern="0" dirty="0">
                <a:solidFill>
                  <a:srgbClr val="0033CC"/>
                </a:solidFill>
                <a:latin typeface="楷体" pitchFamily="49" charset="-122"/>
                <a:ea typeface="楷体" pitchFamily="49" charset="-122"/>
                <a:cs typeface="+mn-cs"/>
              </a:rPr>
              <a:t>f</a:t>
            </a:r>
            <a:r>
              <a:rPr lang="en-US" altLang="zh-CN" kern="0" baseline="-25000" dirty="0">
                <a:solidFill>
                  <a:srgbClr val="0033CC"/>
                </a:solidFill>
                <a:latin typeface="楷体" pitchFamily="49" charset="-122"/>
                <a:ea typeface="楷体" pitchFamily="49" charset="-122"/>
                <a:cs typeface="+mn-cs"/>
              </a:rPr>
              <a:t>12</a:t>
            </a:r>
            <a:r>
              <a:rPr lang="zh-CN" altLang="en-US" kern="0" dirty="0">
                <a:solidFill>
                  <a:srgbClr val="0033CC"/>
                </a:solidFill>
                <a:latin typeface="楷体" pitchFamily="49" charset="-122"/>
                <a:ea typeface="楷体" pitchFamily="49" charset="-122"/>
                <a:cs typeface="+mn-cs"/>
              </a:rPr>
              <a:t>，与非：</a:t>
            </a:r>
            <a:r>
              <a:rPr lang="en-US" altLang="zh-CN" kern="0" dirty="0">
                <a:solidFill>
                  <a:srgbClr val="0033CC"/>
                </a:solidFill>
                <a:latin typeface="楷体" pitchFamily="49" charset="-122"/>
                <a:ea typeface="楷体" pitchFamily="49" charset="-122"/>
                <a:cs typeface="+mn-cs"/>
              </a:rPr>
              <a:t>P</a:t>
            </a:r>
            <a:r>
              <a:rPr lang="zh-CN" altLang="en-US" dirty="0">
                <a:solidFill>
                  <a:srgbClr val="0033CC"/>
                </a:solidFill>
                <a:latin typeface="楷体_GB2312" pitchFamily="49" charset="-122"/>
                <a:ea typeface="Arial Unicode MS" pitchFamily="34" charset="-122"/>
                <a:cs typeface="Arial Unicode MS" pitchFamily="34" charset="-122"/>
                <a:sym typeface="Symbol" pitchFamily="18" charset="2"/>
              </a:rPr>
              <a:t>↑</a:t>
            </a:r>
            <a:r>
              <a:rPr lang="en-US" altLang="zh-CN" kern="0" dirty="0">
                <a:solidFill>
                  <a:srgbClr val="0033CC"/>
                </a:solidFill>
                <a:latin typeface="楷体" pitchFamily="49" charset="-122"/>
                <a:ea typeface="楷体" pitchFamily="49" charset="-122"/>
                <a:cs typeface="+mn-cs"/>
              </a:rPr>
              <a:t>Q</a:t>
            </a:r>
            <a:r>
              <a:rPr lang="en-US" altLang="zh-CN" dirty="0">
                <a:solidFill>
                  <a:srgbClr val="0033CC"/>
                </a:solidFill>
                <a:latin typeface="楷体_GB2312" pitchFamily="49" charset="-122"/>
                <a:ea typeface="楷体_GB2312" pitchFamily="49" charset="-122"/>
                <a:cs typeface="+mn-cs"/>
                <a:sym typeface="Symbol" pitchFamily="18" charset="2"/>
              </a:rPr>
              <a:t></a:t>
            </a:r>
            <a:r>
              <a:rPr lang="zh-CN" altLang="en-US" dirty="0">
                <a:solidFill>
                  <a:srgbClr val="0033CC"/>
                </a:solidFill>
                <a:latin typeface="楷体_GB2312" pitchFamily="49" charset="-122"/>
                <a:ea typeface="楷体_GB2312" pitchFamily="49" charset="-122"/>
                <a:cs typeface="+mn-cs"/>
                <a:sym typeface="Symbol" pitchFamily="18" charset="2"/>
              </a:rPr>
              <a:t></a:t>
            </a:r>
            <a:r>
              <a:rPr lang="en-US" altLang="zh-CN" kern="0" dirty="0">
                <a:solidFill>
                  <a:srgbClr val="0033CC"/>
                </a:solidFill>
                <a:latin typeface="楷体" pitchFamily="49" charset="-122"/>
                <a:ea typeface="楷体" pitchFamily="49" charset="-122"/>
                <a:cs typeface="+mn-cs"/>
              </a:rPr>
              <a:t>(P</a:t>
            </a:r>
            <a:r>
              <a:rPr lang="el-GR" altLang="zh-CN" dirty="0">
                <a:solidFill>
                  <a:srgbClr val="0033CC"/>
                </a:solidFill>
                <a:latin typeface="楷体" panose="02010609060101010101" pitchFamily="49" charset="-122"/>
                <a:ea typeface="楷体" panose="02010609060101010101" pitchFamily="49" charset="-122"/>
                <a:cs typeface="+mn-cs"/>
              </a:rPr>
              <a:t>∧</a:t>
            </a:r>
            <a:r>
              <a:rPr lang="en-US" altLang="zh-CN" kern="0" dirty="0">
                <a:solidFill>
                  <a:srgbClr val="0033CC"/>
                </a:solidFill>
                <a:latin typeface="楷体" pitchFamily="49" charset="-122"/>
                <a:ea typeface="楷体" pitchFamily="49" charset="-122"/>
                <a:cs typeface="+mn-cs"/>
              </a:rPr>
              <a:t>Q)</a:t>
            </a:r>
          </a:p>
          <a:p>
            <a:pPr marL="342900" indent="-342900" eaLnBrk="0" hangingPunct="0">
              <a:lnSpc>
                <a:spcPct val="110000"/>
              </a:lnSpc>
              <a:spcBef>
                <a:spcPts val="0"/>
              </a:spcBef>
              <a:spcAft>
                <a:spcPts val="600"/>
              </a:spcAft>
              <a:buClr>
                <a:srgbClr val="0000FF"/>
              </a:buClr>
              <a:buSzPct val="60000"/>
              <a:buFont typeface="Wingdings" pitchFamily="2" charset="2"/>
              <a:buChar char="n"/>
              <a:defRPr/>
            </a:pPr>
            <a:r>
              <a:rPr lang="en-US" altLang="zh-CN" kern="0" dirty="0">
                <a:solidFill>
                  <a:srgbClr val="0033CC"/>
                </a:solidFill>
                <a:latin typeface="楷体" pitchFamily="49" charset="-122"/>
                <a:ea typeface="楷体" pitchFamily="49" charset="-122"/>
                <a:cs typeface="+mn-cs"/>
              </a:rPr>
              <a:t>f</a:t>
            </a:r>
            <a:r>
              <a:rPr lang="en-US" altLang="zh-CN" kern="0" baseline="-25000" dirty="0">
                <a:solidFill>
                  <a:srgbClr val="0033CC"/>
                </a:solidFill>
                <a:latin typeface="楷体" pitchFamily="49" charset="-122"/>
                <a:ea typeface="楷体" pitchFamily="49" charset="-122"/>
                <a:cs typeface="+mn-cs"/>
              </a:rPr>
              <a:t>2</a:t>
            </a:r>
            <a:r>
              <a:rPr lang="zh-CN" altLang="en-US" kern="0" dirty="0">
                <a:solidFill>
                  <a:srgbClr val="0033CC"/>
                </a:solidFill>
                <a:latin typeface="楷体" pitchFamily="49" charset="-122"/>
                <a:ea typeface="楷体" pitchFamily="49" charset="-122"/>
                <a:cs typeface="+mn-cs"/>
              </a:rPr>
              <a:t>，或非：</a:t>
            </a:r>
            <a:r>
              <a:rPr lang="en-US" altLang="zh-CN" kern="0" dirty="0">
                <a:solidFill>
                  <a:srgbClr val="0033CC"/>
                </a:solidFill>
                <a:latin typeface="楷体" pitchFamily="49" charset="-122"/>
                <a:ea typeface="楷体" pitchFamily="49" charset="-122"/>
                <a:cs typeface="+mn-cs"/>
              </a:rPr>
              <a:t>P</a:t>
            </a:r>
            <a:r>
              <a:rPr lang="zh-CN" altLang="en-US" dirty="0">
                <a:solidFill>
                  <a:srgbClr val="0033CC"/>
                </a:solidFill>
                <a:latin typeface="楷体_GB2312" pitchFamily="49" charset="-122"/>
                <a:ea typeface="Arial Unicode MS" pitchFamily="34" charset="-122"/>
                <a:cs typeface="Arial Unicode MS" pitchFamily="34" charset="-122"/>
                <a:sym typeface="Symbol" pitchFamily="18" charset="2"/>
              </a:rPr>
              <a:t>↓</a:t>
            </a:r>
            <a:r>
              <a:rPr lang="en-US" altLang="zh-CN" kern="0" dirty="0">
                <a:solidFill>
                  <a:srgbClr val="0033CC"/>
                </a:solidFill>
                <a:latin typeface="楷体" pitchFamily="49" charset="-122"/>
                <a:ea typeface="楷体" pitchFamily="49" charset="-122"/>
                <a:cs typeface="+mn-cs"/>
              </a:rPr>
              <a:t>Q</a:t>
            </a:r>
            <a:r>
              <a:rPr lang="en-US" altLang="zh-CN" dirty="0">
                <a:solidFill>
                  <a:srgbClr val="0033CC"/>
                </a:solidFill>
                <a:latin typeface="楷体_GB2312" pitchFamily="49" charset="-122"/>
                <a:ea typeface="楷体_GB2312" pitchFamily="49" charset="-122"/>
                <a:cs typeface="+mn-cs"/>
                <a:sym typeface="Symbol" pitchFamily="18" charset="2"/>
              </a:rPr>
              <a:t></a:t>
            </a:r>
            <a:r>
              <a:rPr lang="zh-CN" altLang="en-US" dirty="0">
                <a:solidFill>
                  <a:srgbClr val="0033CC"/>
                </a:solidFill>
                <a:latin typeface="楷体_GB2312" pitchFamily="49" charset="-122"/>
                <a:ea typeface="楷体_GB2312" pitchFamily="49" charset="-122"/>
                <a:cs typeface="+mn-cs"/>
                <a:sym typeface="Symbol" pitchFamily="18" charset="2"/>
              </a:rPr>
              <a:t></a:t>
            </a:r>
            <a:r>
              <a:rPr lang="en-US" altLang="zh-CN" kern="0">
                <a:solidFill>
                  <a:srgbClr val="0033CC"/>
                </a:solidFill>
                <a:latin typeface="楷体" pitchFamily="49" charset="-122"/>
                <a:ea typeface="楷体" pitchFamily="49" charset="-122"/>
                <a:cs typeface="+mn-cs"/>
              </a:rPr>
              <a:t>(P</a:t>
            </a:r>
            <a:r>
              <a:rPr lang="el-GR" altLang="zh-CN">
                <a:solidFill>
                  <a:srgbClr val="0033CC"/>
                </a:solidFill>
                <a:latin typeface="楷体" panose="02010609060101010101" pitchFamily="49" charset="-122"/>
                <a:ea typeface="楷体" panose="02010609060101010101" pitchFamily="49" charset="-122"/>
                <a:cs typeface="+mn-cs"/>
              </a:rPr>
              <a:t>∨</a:t>
            </a:r>
            <a:r>
              <a:rPr lang="en-US" altLang="zh-CN" kern="0" dirty="0">
                <a:solidFill>
                  <a:srgbClr val="0033CC"/>
                </a:solidFill>
                <a:latin typeface="楷体" pitchFamily="49" charset="-122"/>
                <a:ea typeface="楷体" pitchFamily="49" charset="-122"/>
                <a:cs typeface="+mn-cs"/>
              </a:rPr>
              <a:t>Q)</a:t>
            </a:r>
            <a:endParaRPr lang="zh-CN" altLang="en-US" kern="0" dirty="0">
              <a:solidFill>
                <a:srgbClr val="0033CC"/>
              </a:solidFill>
              <a:latin typeface="楷体" pitchFamily="49" charset="-122"/>
              <a:ea typeface="楷体" pitchFamily="49" charset="-122"/>
              <a:cs typeface="+mn-cs"/>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标题 1"/>
          <p:cNvSpPr>
            <a:spLocks noGrp="1"/>
          </p:cNvSpPr>
          <p:nvPr>
            <p:ph type="title"/>
          </p:nvPr>
        </p:nvSpPr>
        <p:spPr>
          <a:xfrm>
            <a:off x="684213" y="333375"/>
            <a:ext cx="7772400" cy="647700"/>
          </a:xfrm>
        </p:spPr>
        <p:txBody>
          <a:bodyPr/>
          <a:lstStyle/>
          <a:p>
            <a:r>
              <a:rPr lang="en-US" altLang="zh-CN" smtClean="0"/>
              <a:t>1.4.2</a:t>
            </a:r>
            <a:r>
              <a:rPr lang="zh-CN" altLang="en-US" smtClean="0"/>
              <a:t>、联结词的归约</a:t>
            </a:r>
          </a:p>
        </p:txBody>
      </p:sp>
      <p:sp>
        <p:nvSpPr>
          <p:cNvPr id="185346" name="内容占位符 2"/>
          <p:cNvSpPr>
            <a:spLocks noGrp="1"/>
          </p:cNvSpPr>
          <p:nvPr>
            <p:ph idx="1"/>
          </p:nvPr>
        </p:nvSpPr>
        <p:spPr>
          <a:xfrm>
            <a:off x="468313" y="1412875"/>
            <a:ext cx="8207375" cy="4683125"/>
          </a:xfrm>
        </p:spPr>
        <p:txBody>
          <a:bodyPr/>
          <a:lstStyle/>
          <a:p>
            <a:pPr>
              <a:lnSpc>
                <a:spcPct val="120000"/>
              </a:lnSpc>
            </a:pPr>
            <a:r>
              <a:rPr lang="zh-CN" altLang="en-US" smtClean="0">
                <a:solidFill>
                  <a:srgbClr val="FF0000"/>
                </a:solidFill>
              </a:rPr>
              <a:t>定义</a:t>
            </a:r>
            <a:r>
              <a:rPr lang="en-US" altLang="zh-CN" smtClean="0">
                <a:solidFill>
                  <a:srgbClr val="FF0000"/>
                </a:solidFill>
              </a:rPr>
              <a:t>1.4-1</a:t>
            </a:r>
            <a:r>
              <a:rPr lang="zh-CN" altLang="en-US" smtClean="0">
                <a:solidFill>
                  <a:srgbClr val="FF0000"/>
                </a:solidFill>
              </a:rPr>
              <a:t>：</a:t>
            </a:r>
            <a:endParaRPr lang="en-US" altLang="zh-CN" smtClean="0">
              <a:solidFill>
                <a:srgbClr val="FF0000"/>
              </a:solidFill>
            </a:endParaRPr>
          </a:p>
          <a:p>
            <a:pPr lvl="1">
              <a:lnSpc>
                <a:spcPct val="120000"/>
              </a:lnSpc>
            </a:pPr>
            <a:r>
              <a:rPr lang="zh-CN" altLang="en-US" smtClean="0"/>
              <a:t>一个联结词集合，用其中联结词构成的式子足以把一切命题公式等价地表达出来，则这个联结词集合称为</a:t>
            </a:r>
            <a:r>
              <a:rPr lang="zh-CN" altLang="en-US" smtClean="0">
                <a:solidFill>
                  <a:srgbClr val="FF0000"/>
                </a:solidFill>
              </a:rPr>
              <a:t>全功能</a:t>
            </a:r>
            <a:r>
              <a:rPr lang="zh-CN" altLang="en-US" smtClean="0"/>
              <a:t>的。</a:t>
            </a:r>
            <a:endParaRPr lang="en-US" altLang="zh-CN" smtClean="0"/>
          </a:p>
          <a:p>
            <a:pPr>
              <a:lnSpc>
                <a:spcPct val="120000"/>
              </a:lnSpc>
            </a:pPr>
            <a:r>
              <a:rPr lang="en-US" altLang="zh-CN" b="1" smtClean="0">
                <a:solidFill>
                  <a:srgbClr val="CC0099"/>
                </a:solidFill>
              </a:rPr>
              <a:t>{</a:t>
            </a:r>
            <a:r>
              <a:rPr lang="el-GR" altLang="zh-CN" b="1" smtClean="0">
                <a:solidFill>
                  <a:srgbClr val="CC0099"/>
                </a:solidFill>
              </a:rPr>
              <a:t>∨</a:t>
            </a:r>
            <a:r>
              <a:rPr lang="en-US" altLang="zh-CN" b="1" smtClean="0">
                <a:solidFill>
                  <a:srgbClr val="CC0099"/>
                </a:solidFill>
              </a:rPr>
              <a:t>,</a:t>
            </a:r>
            <a:r>
              <a:rPr lang="el-GR" altLang="zh-CN" b="1" smtClean="0">
                <a:solidFill>
                  <a:srgbClr val="CC0099"/>
                </a:solidFill>
              </a:rPr>
              <a:t>∧</a:t>
            </a:r>
            <a:r>
              <a:rPr lang="en-US" altLang="zh-CN" b="1" smtClean="0">
                <a:solidFill>
                  <a:srgbClr val="CC0099"/>
                </a:solidFill>
              </a:rPr>
              <a:t>,</a:t>
            </a:r>
            <a:r>
              <a:rPr lang="zh-CN" altLang="en-US" b="1" smtClean="0">
                <a:solidFill>
                  <a:srgbClr val="CC0099"/>
                </a:solidFill>
                <a:sym typeface="Symbol" pitchFamily="18" charset="2"/>
              </a:rPr>
              <a:t></a:t>
            </a:r>
            <a:r>
              <a:rPr lang="en-US" altLang="zh-CN" b="1" smtClean="0">
                <a:solidFill>
                  <a:srgbClr val="CC0099"/>
                </a:solidFill>
              </a:rPr>
              <a:t>}</a:t>
            </a:r>
            <a:r>
              <a:rPr lang="zh-CN" altLang="en-US" b="1" smtClean="0">
                <a:solidFill>
                  <a:srgbClr val="CC0099"/>
                </a:solidFill>
              </a:rPr>
              <a:t>是全功能的</a:t>
            </a:r>
            <a:r>
              <a:rPr lang="zh-CN" altLang="en-US" smtClean="0"/>
              <a:t>，任何命题公式都可以用该集合中的联结词表达出来；</a:t>
            </a:r>
            <a:endParaRPr lang="en-US" altLang="zh-CN" smtClean="0"/>
          </a:p>
          <a:p>
            <a:pPr>
              <a:lnSpc>
                <a:spcPct val="120000"/>
              </a:lnSpc>
            </a:pPr>
            <a:r>
              <a:rPr lang="zh-CN" altLang="en-US" smtClean="0"/>
              <a:t>因为德摩根律：</a:t>
            </a:r>
            <a:r>
              <a:rPr lang="zh-CN" altLang="en-US" smtClean="0">
                <a:sym typeface="Symbol" pitchFamily="18" charset="2"/>
              </a:rPr>
              <a:t></a:t>
            </a:r>
            <a:r>
              <a:rPr lang="en-US" altLang="zh-CN" smtClean="0">
                <a:sym typeface="Wingdings" pitchFamily="2" charset="2"/>
              </a:rPr>
              <a:t>(</a:t>
            </a:r>
            <a:r>
              <a:rPr lang="en-US" altLang="zh-CN" smtClean="0"/>
              <a:t>P</a:t>
            </a:r>
            <a:r>
              <a:rPr lang="el-GR" altLang="zh-CN" smtClean="0"/>
              <a:t>∧</a:t>
            </a:r>
            <a:r>
              <a:rPr lang="en-US" altLang="zh-CN" smtClean="0"/>
              <a:t>Q)</a:t>
            </a:r>
            <a:r>
              <a:rPr lang="en-US" altLang="zh-CN" smtClean="0">
                <a:sym typeface="Symbol" pitchFamily="18" charset="2"/>
              </a:rPr>
              <a:t>(</a:t>
            </a:r>
            <a:r>
              <a:rPr lang="zh-CN" altLang="en-US" smtClean="0">
                <a:sym typeface="Symbol" pitchFamily="18" charset="2"/>
              </a:rPr>
              <a:t></a:t>
            </a:r>
            <a:r>
              <a:rPr lang="en-US" altLang="zh-CN" smtClean="0">
                <a:sym typeface="Symbol" pitchFamily="18" charset="2"/>
              </a:rPr>
              <a:t>P</a:t>
            </a:r>
            <a:r>
              <a:rPr lang="el-GR" altLang="zh-CN" smtClean="0"/>
              <a:t>∨</a:t>
            </a:r>
            <a:r>
              <a:rPr lang="zh-CN" altLang="en-US" smtClean="0">
                <a:sym typeface="Symbol" pitchFamily="18" charset="2"/>
              </a:rPr>
              <a:t></a:t>
            </a:r>
            <a:r>
              <a:rPr lang="en-US" altLang="zh-CN" smtClean="0">
                <a:sym typeface="Symbol" pitchFamily="18" charset="2"/>
              </a:rPr>
              <a:t>Q)</a:t>
            </a:r>
            <a:r>
              <a:rPr lang="zh-CN" altLang="en-US" smtClean="0">
                <a:sym typeface="Symbol" pitchFamily="18" charset="2"/>
              </a:rPr>
              <a:t>，</a:t>
            </a:r>
            <a:r>
              <a:rPr lang="en-US" altLang="zh-CN" b="1" smtClean="0">
                <a:solidFill>
                  <a:srgbClr val="CC0099"/>
                </a:solidFill>
              </a:rPr>
              <a:t>{</a:t>
            </a:r>
            <a:r>
              <a:rPr lang="el-GR" altLang="zh-CN" b="1" smtClean="0">
                <a:solidFill>
                  <a:srgbClr val="CC0099"/>
                </a:solidFill>
              </a:rPr>
              <a:t>∨</a:t>
            </a:r>
            <a:r>
              <a:rPr lang="en-US" altLang="zh-CN" b="1" smtClean="0">
                <a:solidFill>
                  <a:srgbClr val="CC0099"/>
                </a:solidFill>
              </a:rPr>
              <a:t>,</a:t>
            </a:r>
            <a:r>
              <a:rPr lang="zh-CN" altLang="en-US" b="1" smtClean="0">
                <a:solidFill>
                  <a:srgbClr val="CC0099"/>
                </a:solidFill>
                <a:sym typeface="Symbol" pitchFamily="18" charset="2"/>
              </a:rPr>
              <a:t></a:t>
            </a:r>
            <a:r>
              <a:rPr lang="en-US" altLang="zh-CN" b="1" smtClean="0">
                <a:solidFill>
                  <a:srgbClr val="CC0099"/>
                </a:solidFill>
              </a:rPr>
              <a:t>}</a:t>
            </a:r>
            <a:r>
              <a:rPr lang="zh-CN" altLang="en-US" b="1" smtClean="0">
                <a:solidFill>
                  <a:srgbClr val="CC0099"/>
                </a:solidFill>
              </a:rPr>
              <a:t>和</a:t>
            </a:r>
            <a:r>
              <a:rPr lang="en-US" altLang="zh-CN" b="1" smtClean="0">
                <a:solidFill>
                  <a:srgbClr val="CC0099"/>
                </a:solidFill>
              </a:rPr>
              <a:t>{</a:t>
            </a:r>
            <a:r>
              <a:rPr lang="el-GR" altLang="zh-CN" b="1" smtClean="0">
                <a:solidFill>
                  <a:srgbClr val="CC0099"/>
                </a:solidFill>
              </a:rPr>
              <a:t>∧</a:t>
            </a:r>
            <a:r>
              <a:rPr lang="en-US" altLang="zh-CN" b="1" smtClean="0">
                <a:solidFill>
                  <a:srgbClr val="CC0099"/>
                </a:solidFill>
              </a:rPr>
              <a:t>,</a:t>
            </a:r>
            <a:r>
              <a:rPr lang="zh-CN" altLang="en-US" b="1" smtClean="0">
                <a:solidFill>
                  <a:srgbClr val="CC0099"/>
                </a:solidFill>
                <a:sym typeface="Symbol" pitchFamily="18" charset="2"/>
              </a:rPr>
              <a:t></a:t>
            </a:r>
            <a:r>
              <a:rPr lang="en-US" altLang="zh-CN" b="1" smtClean="0">
                <a:solidFill>
                  <a:srgbClr val="CC0099"/>
                </a:solidFill>
              </a:rPr>
              <a:t>}</a:t>
            </a:r>
            <a:r>
              <a:rPr lang="zh-CN" altLang="en-US" b="1" smtClean="0">
                <a:solidFill>
                  <a:srgbClr val="CC0099"/>
                </a:solidFill>
              </a:rPr>
              <a:t>是全功能的</a:t>
            </a:r>
            <a:r>
              <a:rPr lang="zh-CN" altLang="en-US" smtClean="0"/>
              <a:t>。此即</a:t>
            </a:r>
            <a:r>
              <a:rPr lang="zh-CN" altLang="en-US" smtClean="0">
                <a:solidFill>
                  <a:srgbClr val="FF0000"/>
                </a:solidFill>
              </a:rPr>
              <a:t>归约</a:t>
            </a:r>
            <a:r>
              <a:rPr lang="zh-CN" altLang="en-US" smtClean="0"/>
              <a:t>；</a:t>
            </a:r>
          </a:p>
          <a:p>
            <a:pPr>
              <a:lnSpc>
                <a:spcPct val="120000"/>
              </a:lnSpc>
            </a:pPr>
            <a:r>
              <a:rPr lang="en-US" altLang="zh-CN" smtClean="0"/>
              <a:t>{</a:t>
            </a:r>
            <a:r>
              <a:rPr lang="en-US" altLang="zh-CN" smtClean="0">
                <a:sym typeface="Symbol" pitchFamily="18" charset="2"/>
              </a:rPr>
              <a:t>,</a:t>
            </a:r>
            <a:r>
              <a:rPr lang="zh-CN" altLang="en-US" smtClean="0">
                <a:sym typeface="Symbol" pitchFamily="18" charset="2"/>
              </a:rPr>
              <a:t></a:t>
            </a:r>
            <a:r>
              <a:rPr lang="en-US" altLang="zh-CN" smtClean="0"/>
              <a:t>}</a:t>
            </a:r>
            <a:r>
              <a:rPr lang="zh-CN" altLang="en-US" smtClean="0"/>
              <a:t>也是全功能的，但</a:t>
            </a:r>
            <a:r>
              <a:rPr lang="en-US" altLang="zh-CN" smtClean="0"/>
              <a:t>{</a:t>
            </a:r>
            <a:r>
              <a:rPr lang="el-GR" altLang="zh-CN" smtClean="0"/>
              <a:t>∨</a:t>
            </a:r>
            <a:r>
              <a:rPr lang="en-US" altLang="zh-CN" smtClean="0"/>
              <a:t>,</a:t>
            </a:r>
            <a:r>
              <a:rPr lang="el-GR" altLang="zh-CN" smtClean="0"/>
              <a:t>∧</a:t>
            </a:r>
            <a:r>
              <a:rPr lang="en-US" altLang="zh-CN" smtClean="0"/>
              <a:t>}</a:t>
            </a:r>
            <a:r>
              <a:rPr lang="zh-CN" altLang="en-US" smtClean="0"/>
              <a:t>不是全功能的，不管用</a:t>
            </a:r>
            <a:r>
              <a:rPr lang="el-GR" altLang="zh-CN" smtClean="0"/>
              <a:t>∨</a:t>
            </a:r>
            <a:r>
              <a:rPr lang="zh-CN" altLang="en-US" smtClean="0"/>
              <a:t>和</a:t>
            </a:r>
            <a:r>
              <a:rPr lang="el-GR" altLang="zh-CN" smtClean="0"/>
              <a:t>∧</a:t>
            </a:r>
            <a:r>
              <a:rPr lang="zh-CN" altLang="en-US" smtClean="0"/>
              <a:t>怎么组合，都得不到命题的非。</a:t>
            </a:r>
          </a:p>
          <a:p>
            <a:pPr>
              <a:lnSpc>
                <a:spcPct val="120000"/>
              </a:lnSpc>
            </a:pPr>
            <a:endParaRPr lang="zh-CN" altLang="en-US" smtClean="0"/>
          </a:p>
        </p:txBody>
      </p:sp>
      <p:sp>
        <p:nvSpPr>
          <p:cNvPr id="4" name="灯片编号占位符 3"/>
          <p:cNvSpPr>
            <a:spLocks noGrp="1"/>
          </p:cNvSpPr>
          <p:nvPr>
            <p:ph type="sldNum" sz="quarter" idx="12"/>
          </p:nvPr>
        </p:nvSpPr>
        <p:spPr/>
        <p:txBody>
          <a:bodyPr/>
          <a:lstStyle/>
          <a:p>
            <a:pPr>
              <a:defRPr/>
            </a:pPr>
            <a:fld id="{4C738D52-19B7-4281-9146-BE8A4C246ABE}" type="slidenum">
              <a:rPr lang="en-US" altLang="zh-CN"/>
              <a:pPr>
                <a:defRPr/>
              </a:pPr>
              <a:t>86</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5346">
                                            <p:txEl>
                                              <p:pRg st="0" end="0"/>
                                            </p:txEl>
                                          </p:spTgt>
                                        </p:tgtEl>
                                        <p:attrNameLst>
                                          <p:attrName>style.visibility</p:attrName>
                                        </p:attrNameLst>
                                      </p:cBhvr>
                                      <p:to>
                                        <p:strVal val="visible"/>
                                      </p:to>
                                    </p:set>
                                    <p:anim calcmode="lin" valueType="num">
                                      <p:cBhvr additive="base">
                                        <p:cTn id="7" dur="500" fill="hold"/>
                                        <p:tgtEl>
                                          <p:spTgt spid="18534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534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85346">
                                            <p:txEl>
                                              <p:pRg st="1" end="1"/>
                                            </p:txEl>
                                          </p:spTgt>
                                        </p:tgtEl>
                                        <p:attrNameLst>
                                          <p:attrName>style.visibility</p:attrName>
                                        </p:attrNameLst>
                                      </p:cBhvr>
                                      <p:to>
                                        <p:strVal val="visible"/>
                                      </p:to>
                                    </p:set>
                                    <p:anim calcmode="lin" valueType="num">
                                      <p:cBhvr additive="base">
                                        <p:cTn id="11" dur="500" fill="hold"/>
                                        <p:tgtEl>
                                          <p:spTgt spid="18534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8534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85346">
                                            <p:txEl>
                                              <p:pRg st="2" end="2"/>
                                            </p:txEl>
                                          </p:spTgt>
                                        </p:tgtEl>
                                        <p:attrNameLst>
                                          <p:attrName>style.visibility</p:attrName>
                                        </p:attrNameLst>
                                      </p:cBhvr>
                                      <p:to>
                                        <p:strVal val="visible"/>
                                      </p:to>
                                    </p:set>
                                    <p:anim calcmode="lin" valueType="num">
                                      <p:cBhvr additive="base">
                                        <p:cTn id="17" dur="500" fill="hold"/>
                                        <p:tgtEl>
                                          <p:spTgt spid="185346">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8534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85346">
                                            <p:txEl>
                                              <p:pRg st="0" end="0"/>
                                            </p:txEl>
                                          </p:spTgt>
                                        </p:tgtEl>
                                        <p:attrNameLst>
                                          <p:attrName>style.visibility</p:attrName>
                                        </p:attrNameLst>
                                      </p:cBhvr>
                                      <p:to>
                                        <p:strVal val="visible"/>
                                      </p:to>
                                    </p:set>
                                    <p:anim calcmode="lin" valueType="num">
                                      <p:cBhvr additive="base">
                                        <p:cTn id="23" dur="500" fill="hold"/>
                                        <p:tgtEl>
                                          <p:spTgt spid="185346">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85346">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85346">
                                            <p:txEl>
                                              <p:pRg st="1" end="1"/>
                                            </p:txEl>
                                          </p:spTgt>
                                        </p:tgtEl>
                                        <p:attrNameLst>
                                          <p:attrName>style.visibility</p:attrName>
                                        </p:attrNameLst>
                                      </p:cBhvr>
                                      <p:to>
                                        <p:strVal val="visible"/>
                                      </p:to>
                                    </p:set>
                                    <p:anim calcmode="lin" valueType="num">
                                      <p:cBhvr additive="base">
                                        <p:cTn id="27" dur="500" fill="hold"/>
                                        <p:tgtEl>
                                          <p:spTgt spid="185346">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85346">
                                            <p:txEl>
                                              <p:pRg st="1" end="1"/>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85346">
                                            <p:txEl>
                                              <p:pRg st="2" end="2"/>
                                            </p:txEl>
                                          </p:spTgt>
                                        </p:tgtEl>
                                        <p:attrNameLst>
                                          <p:attrName>style.visibility</p:attrName>
                                        </p:attrNameLst>
                                      </p:cBhvr>
                                      <p:to>
                                        <p:strVal val="visible"/>
                                      </p:to>
                                    </p:set>
                                    <p:anim calcmode="lin" valueType="num">
                                      <p:cBhvr additive="base">
                                        <p:cTn id="31" dur="500" fill="hold"/>
                                        <p:tgtEl>
                                          <p:spTgt spid="185346">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85346">
                                            <p:txEl>
                                              <p:pRg st="2" end="2"/>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85346">
                                            <p:txEl>
                                              <p:pRg st="3" end="3"/>
                                            </p:txEl>
                                          </p:spTgt>
                                        </p:tgtEl>
                                        <p:attrNameLst>
                                          <p:attrName>style.visibility</p:attrName>
                                        </p:attrNameLst>
                                      </p:cBhvr>
                                      <p:to>
                                        <p:strVal val="visible"/>
                                      </p:to>
                                    </p:set>
                                    <p:anim calcmode="lin" valueType="num">
                                      <p:cBhvr additive="base">
                                        <p:cTn id="35" dur="500" fill="hold"/>
                                        <p:tgtEl>
                                          <p:spTgt spid="185346">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85346">
                                            <p:txEl>
                                              <p:pRg st="3" end="3"/>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85346">
                                            <p:txEl>
                                              <p:pRg st="4" end="4"/>
                                            </p:txEl>
                                          </p:spTgt>
                                        </p:tgtEl>
                                        <p:attrNameLst>
                                          <p:attrName>style.visibility</p:attrName>
                                        </p:attrNameLst>
                                      </p:cBhvr>
                                      <p:to>
                                        <p:strVal val="visible"/>
                                      </p:to>
                                    </p:set>
                                    <p:anim calcmode="lin" valueType="num">
                                      <p:cBhvr additive="base">
                                        <p:cTn id="39" dur="500" fill="hold"/>
                                        <p:tgtEl>
                                          <p:spTgt spid="185346">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8534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85346">
                                            <p:txEl>
                                              <p:pRg st="4" end="4"/>
                                            </p:txEl>
                                          </p:spTgt>
                                        </p:tgtEl>
                                        <p:attrNameLst>
                                          <p:attrName>style.visibility</p:attrName>
                                        </p:attrNameLst>
                                      </p:cBhvr>
                                      <p:to>
                                        <p:strVal val="visible"/>
                                      </p:to>
                                    </p:set>
                                    <p:anim calcmode="lin" valueType="num">
                                      <p:cBhvr additive="base">
                                        <p:cTn id="45" dur="500" fill="hold"/>
                                        <p:tgtEl>
                                          <p:spTgt spid="185346">
                                            <p:txEl>
                                              <p:pRg st="4" end="4"/>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8534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6" grpId="0" build="allAtOnce"/>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标题 1"/>
          <p:cNvSpPr>
            <a:spLocks noGrp="1"/>
          </p:cNvSpPr>
          <p:nvPr>
            <p:ph type="ctrTitle"/>
          </p:nvPr>
        </p:nvSpPr>
        <p:spPr>
          <a:xfrm>
            <a:off x="685800" y="1676400"/>
            <a:ext cx="7772400" cy="1538288"/>
          </a:xfrm>
        </p:spPr>
        <p:txBody>
          <a:bodyPr/>
          <a:lstStyle/>
          <a:p>
            <a:pPr eaLnBrk="1" hangingPunct="1"/>
            <a:r>
              <a:rPr lang="en-US" altLang="zh-CN" sz="4000" smtClean="0">
                <a:solidFill>
                  <a:srgbClr val="0000FF"/>
                </a:solidFill>
                <a:latin typeface="华文行楷" pitchFamily="2" charset="-122"/>
                <a:ea typeface="华文行楷" pitchFamily="2" charset="-122"/>
              </a:rPr>
              <a:t>1.5</a:t>
            </a:r>
            <a:r>
              <a:rPr lang="zh-CN" altLang="en-US" sz="4000" smtClean="0">
                <a:solidFill>
                  <a:srgbClr val="0000FF"/>
                </a:solidFill>
                <a:latin typeface="华文行楷" pitchFamily="2" charset="-122"/>
                <a:ea typeface="华文行楷" pitchFamily="2" charset="-122"/>
              </a:rPr>
              <a:t>、推理规则和证明方法</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标题 1"/>
          <p:cNvSpPr>
            <a:spLocks noGrp="1"/>
          </p:cNvSpPr>
          <p:nvPr>
            <p:ph type="title"/>
          </p:nvPr>
        </p:nvSpPr>
        <p:spPr>
          <a:xfrm>
            <a:off x="684213" y="333375"/>
            <a:ext cx="7772400" cy="647700"/>
          </a:xfrm>
        </p:spPr>
        <p:txBody>
          <a:bodyPr/>
          <a:lstStyle/>
          <a:p>
            <a:r>
              <a:rPr lang="en-US" altLang="zh-CN" smtClean="0"/>
              <a:t>1.5.1</a:t>
            </a:r>
            <a:r>
              <a:rPr lang="zh-CN" altLang="en-US" smtClean="0"/>
              <a:t>、推理规则</a:t>
            </a:r>
          </a:p>
        </p:txBody>
      </p:sp>
      <p:sp>
        <p:nvSpPr>
          <p:cNvPr id="187394" name="内容占位符 2"/>
          <p:cNvSpPr>
            <a:spLocks noGrp="1"/>
          </p:cNvSpPr>
          <p:nvPr>
            <p:ph idx="1"/>
          </p:nvPr>
        </p:nvSpPr>
        <p:spPr>
          <a:xfrm>
            <a:off x="395288" y="1341438"/>
            <a:ext cx="8208962" cy="4824412"/>
          </a:xfrm>
        </p:spPr>
        <p:txBody>
          <a:bodyPr/>
          <a:lstStyle/>
          <a:p>
            <a:r>
              <a:rPr lang="zh-CN" altLang="en-US" smtClean="0">
                <a:solidFill>
                  <a:srgbClr val="FF0000"/>
                </a:solidFill>
              </a:rPr>
              <a:t>推理：</a:t>
            </a:r>
            <a:r>
              <a:rPr lang="zh-CN" altLang="en-US" smtClean="0"/>
              <a:t>由一个或几个判断得出新判断的思维过程。</a:t>
            </a:r>
            <a:endParaRPr lang="en-US" altLang="zh-CN" smtClean="0"/>
          </a:p>
          <a:p>
            <a:pPr lvl="1"/>
            <a:r>
              <a:rPr lang="zh-CN" altLang="en-US" smtClean="0"/>
              <a:t>其中，已知的判断叫做</a:t>
            </a:r>
            <a:r>
              <a:rPr lang="zh-CN" altLang="en-US" smtClean="0">
                <a:solidFill>
                  <a:srgbClr val="FF0000"/>
                </a:solidFill>
              </a:rPr>
              <a:t>前提；</a:t>
            </a:r>
            <a:endParaRPr lang="en-US" altLang="zh-CN" smtClean="0">
              <a:solidFill>
                <a:srgbClr val="FF0000"/>
              </a:solidFill>
            </a:endParaRPr>
          </a:p>
          <a:p>
            <a:pPr lvl="1"/>
            <a:r>
              <a:rPr lang="zh-CN" altLang="en-US" smtClean="0"/>
              <a:t>新的判断叫做</a:t>
            </a:r>
            <a:r>
              <a:rPr lang="zh-CN" altLang="en-US" smtClean="0">
                <a:solidFill>
                  <a:srgbClr val="FF0000"/>
                </a:solidFill>
              </a:rPr>
              <a:t>结论；</a:t>
            </a:r>
            <a:endParaRPr lang="en-US" altLang="zh-CN" smtClean="0">
              <a:solidFill>
                <a:srgbClr val="FF0000"/>
              </a:solidFill>
            </a:endParaRPr>
          </a:p>
          <a:p>
            <a:pPr lvl="1"/>
            <a:r>
              <a:rPr lang="zh-CN" altLang="en-US" smtClean="0"/>
              <a:t>列出前提演变到结论的</a:t>
            </a:r>
            <a:r>
              <a:rPr lang="zh-CN" altLang="en-US" u="sng" smtClean="0">
                <a:solidFill>
                  <a:srgbClr val="CC0099"/>
                </a:solidFill>
              </a:rPr>
              <a:t>过程</a:t>
            </a:r>
            <a:r>
              <a:rPr lang="zh-CN" altLang="en-US" smtClean="0"/>
              <a:t>叫做</a:t>
            </a:r>
            <a:r>
              <a:rPr lang="zh-CN" altLang="en-US" smtClean="0">
                <a:solidFill>
                  <a:srgbClr val="FF0000"/>
                </a:solidFill>
              </a:rPr>
              <a:t>论证。</a:t>
            </a:r>
            <a:endParaRPr lang="en-US" altLang="zh-CN" smtClean="0">
              <a:solidFill>
                <a:srgbClr val="FF0000"/>
              </a:solidFill>
            </a:endParaRPr>
          </a:p>
          <a:p>
            <a:r>
              <a:rPr lang="zh-CN" altLang="en-US" smtClean="0">
                <a:solidFill>
                  <a:srgbClr val="FF0000"/>
                </a:solidFill>
              </a:rPr>
              <a:t>逻辑的主要功能</a:t>
            </a:r>
            <a:r>
              <a:rPr lang="zh-CN" altLang="en-US" smtClean="0"/>
              <a:t>是提供</a:t>
            </a:r>
            <a:r>
              <a:rPr lang="zh-CN" altLang="en-US" smtClean="0">
                <a:solidFill>
                  <a:srgbClr val="FF0000"/>
                </a:solidFill>
              </a:rPr>
              <a:t>推理的规则</a:t>
            </a:r>
            <a:r>
              <a:rPr lang="zh-CN" altLang="en-US" smtClean="0"/>
              <a:t>；</a:t>
            </a:r>
            <a:endParaRPr lang="en-US" altLang="zh-CN" smtClean="0"/>
          </a:p>
          <a:p>
            <a:pPr lvl="1"/>
            <a:r>
              <a:rPr lang="zh-CN" altLang="en-US" smtClean="0"/>
              <a:t>从一组给定的前提出发，根据推理规则得到的结论称为</a:t>
            </a:r>
            <a:r>
              <a:rPr lang="zh-CN" altLang="en-US" smtClean="0">
                <a:solidFill>
                  <a:srgbClr val="FF0000"/>
                </a:solidFill>
              </a:rPr>
              <a:t>有效结论</a:t>
            </a:r>
            <a:r>
              <a:rPr lang="zh-CN" altLang="en-US" smtClean="0"/>
              <a:t>，论证才是有效的。</a:t>
            </a:r>
            <a:endParaRPr lang="en-US" altLang="zh-CN" smtClean="0"/>
          </a:p>
          <a:p>
            <a:r>
              <a:rPr lang="zh-CN" altLang="en-US" b="1" smtClean="0"/>
              <a:t>建立逻辑学的主要目的</a:t>
            </a:r>
            <a:r>
              <a:rPr lang="zh-CN" altLang="en-US" smtClean="0"/>
              <a:t>：探索出这一套完整的规则，按照这些规则，就可以确定任何特定论证是否有效。</a:t>
            </a:r>
          </a:p>
        </p:txBody>
      </p:sp>
      <p:sp>
        <p:nvSpPr>
          <p:cNvPr id="5" name="灯片编号占位符 4"/>
          <p:cNvSpPr>
            <a:spLocks noGrp="1"/>
          </p:cNvSpPr>
          <p:nvPr>
            <p:ph type="sldNum" sz="quarter" idx="12"/>
          </p:nvPr>
        </p:nvSpPr>
        <p:spPr/>
        <p:txBody>
          <a:bodyPr/>
          <a:lstStyle/>
          <a:p>
            <a:pPr>
              <a:defRPr/>
            </a:pPr>
            <a:fld id="{6A073A6E-4EE2-4CE1-839F-A7C14A018EBF}" type="slidenum">
              <a:rPr lang="en-US" altLang="zh-CN"/>
              <a:pPr>
                <a:defRPr/>
              </a:pPr>
              <a:t>88</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7394">
                                            <p:txEl>
                                              <p:pRg st="0" end="0"/>
                                            </p:txEl>
                                          </p:spTgt>
                                        </p:tgtEl>
                                        <p:attrNameLst>
                                          <p:attrName>style.visibility</p:attrName>
                                        </p:attrNameLst>
                                      </p:cBhvr>
                                      <p:to>
                                        <p:strVal val="visible"/>
                                      </p:to>
                                    </p:set>
                                    <p:anim calcmode="lin" valueType="num">
                                      <p:cBhvr additive="base">
                                        <p:cTn id="7" dur="500" fill="hold"/>
                                        <p:tgtEl>
                                          <p:spTgt spid="18739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739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87394">
                                            <p:txEl>
                                              <p:pRg st="1" end="1"/>
                                            </p:txEl>
                                          </p:spTgt>
                                        </p:tgtEl>
                                        <p:attrNameLst>
                                          <p:attrName>style.visibility</p:attrName>
                                        </p:attrNameLst>
                                      </p:cBhvr>
                                      <p:to>
                                        <p:strVal val="visible"/>
                                      </p:to>
                                    </p:set>
                                    <p:anim calcmode="lin" valueType="num">
                                      <p:cBhvr additive="base">
                                        <p:cTn id="11" dur="500" fill="hold"/>
                                        <p:tgtEl>
                                          <p:spTgt spid="18739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8739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87394">
                                            <p:txEl>
                                              <p:pRg st="2" end="2"/>
                                            </p:txEl>
                                          </p:spTgt>
                                        </p:tgtEl>
                                        <p:attrNameLst>
                                          <p:attrName>style.visibility</p:attrName>
                                        </p:attrNameLst>
                                      </p:cBhvr>
                                      <p:to>
                                        <p:strVal val="visible"/>
                                      </p:to>
                                    </p:set>
                                    <p:anim calcmode="lin" valueType="num">
                                      <p:cBhvr additive="base">
                                        <p:cTn id="15" dur="500" fill="hold"/>
                                        <p:tgtEl>
                                          <p:spTgt spid="18739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8739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87394">
                                            <p:txEl>
                                              <p:pRg st="3" end="3"/>
                                            </p:txEl>
                                          </p:spTgt>
                                        </p:tgtEl>
                                        <p:attrNameLst>
                                          <p:attrName>style.visibility</p:attrName>
                                        </p:attrNameLst>
                                      </p:cBhvr>
                                      <p:to>
                                        <p:strVal val="visible"/>
                                      </p:to>
                                    </p:set>
                                    <p:anim calcmode="lin" valueType="num">
                                      <p:cBhvr additive="base">
                                        <p:cTn id="19" dur="500" fill="hold"/>
                                        <p:tgtEl>
                                          <p:spTgt spid="18739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739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87394">
                                            <p:txEl>
                                              <p:pRg st="4" end="4"/>
                                            </p:txEl>
                                          </p:spTgt>
                                        </p:tgtEl>
                                        <p:attrNameLst>
                                          <p:attrName>style.visibility</p:attrName>
                                        </p:attrNameLst>
                                      </p:cBhvr>
                                      <p:to>
                                        <p:strVal val="visible"/>
                                      </p:to>
                                    </p:set>
                                    <p:anim calcmode="lin" valueType="num">
                                      <p:cBhvr additive="base">
                                        <p:cTn id="25" dur="500" fill="hold"/>
                                        <p:tgtEl>
                                          <p:spTgt spid="18739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7394">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87394">
                                            <p:txEl>
                                              <p:pRg st="5" end="5"/>
                                            </p:txEl>
                                          </p:spTgt>
                                        </p:tgtEl>
                                        <p:attrNameLst>
                                          <p:attrName>style.visibility</p:attrName>
                                        </p:attrNameLst>
                                      </p:cBhvr>
                                      <p:to>
                                        <p:strVal val="visible"/>
                                      </p:to>
                                    </p:set>
                                    <p:anim calcmode="lin" valueType="num">
                                      <p:cBhvr additive="base">
                                        <p:cTn id="29" dur="500" fill="hold"/>
                                        <p:tgtEl>
                                          <p:spTgt spid="187394">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8739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87394">
                                            <p:txEl>
                                              <p:pRg st="6" end="6"/>
                                            </p:txEl>
                                          </p:spTgt>
                                        </p:tgtEl>
                                        <p:attrNameLst>
                                          <p:attrName>style.visibility</p:attrName>
                                        </p:attrNameLst>
                                      </p:cBhvr>
                                      <p:to>
                                        <p:strVal val="visible"/>
                                      </p:to>
                                    </p:set>
                                    <p:anim calcmode="lin" valueType="num">
                                      <p:cBhvr additive="base">
                                        <p:cTn id="35" dur="500" fill="hold"/>
                                        <p:tgtEl>
                                          <p:spTgt spid="187394">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8739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标题 1"/>
          <p:cNvSpPr>
            <a:spLocks noGrp="1"/>
          </p:cNvSpPr>
          <p:nvPr>
            <p:ph type="title"/>
          </p:nvPr>
        </p:nvSpPr>
        <p:spPr>
          <a:xfrm>
            <a:off x="684213" y="333375"/>
            <a:ext cx="7772400" cy="647700"/>
          </a:xfrm>
        </p:spPr>
        <p:txBody>
          <a:bodyPr/>
          <a:lstStyle/>
          <a:p>
            <a:r>
              <a:rPr lang="zh-CN" altLang="en-US" smtClean="0"/>
              <a:t>推理规则（续）</a:t>
            </a:r>
          </a:p>
        </p:txBody>
      </p:sp>
      <p:sp>
        <p:nvSpPr>
          <p:cNvPr id="3" name="内容占位符 2"/>
          <p:cNvSpPr>
            <a:spLocks noGrp="1"/>
          </p:cNvSpPr>
          <p:nvPr>
            <p:ph idx="1"/>
          </p:nvPr>
        </p:nvSpPr>
        <p:spPr>
          <a:xfrm>
            <a:off x="468313" y="1268413"/>
            <a:ext cx="8207375" cy="5040312"/>
          </a:xfrm>
        </p:spPr>
        <p:txBody>
          <a:bodyPr/>
          <a:lstStyle/>
          <a:p>
            <a:r>
              <a:rPr lang="zh-CN" altLang="en-US" smtClean="0">
                <a:solidFill>
                  <a:srgbClr val="FF0000"/>
                </a:solidFill>
              </a:rPr>
              <a:t>定义</a:t>
            </a:r>
            <a:r>
              <a:rPr lang="en-US" altLang="zh-CN" smtClean="0">
                <a:solidFill>
                  <a:srgbClr val="FF0000"/>
                </a:solidFill>
              </a:rPr>
              <a:t>1.5-1</a:t>
            </a:r>
            <a:r>
              <a:rPr lang="zh-CN" altLang="en-US" smtClean="0">
                <a:solidFill>
                  <a:srgbClr val="FF0000"/>
                </a:solidFill>
              </a:rPr>
              <a:t>：</a:t>
            </a:r>
            <a:endParaRPr lang="en-US" altLang="zh-CN" smtClean="0">
              <a:solidFill>
                <a:srgbClr val="FF0000"/>
              </a:solidFill>
            </a:endParaRPr>
          </a:p>
          <a:p>
            <a:pPr lvl="1"/>
            <a:r>
              <a:rPr lang="zh-CN" altLang="en-US" smtClean="0"/>
              <a:t>设</a:t>
            </a:r>
            <a:r>
              <a:rPr lang="en-US" altLang="zh-CN" smtClean="0"/>
              <a:t>A,C</a:t>
            </a:r>
            <a:r>
              <a:rPr lang="zh-CN" altLang="en-US" smtClean="0"/>
              <a:t>是两个命题公式，</a:t>
            </a:r>
            <a:r>
              <a:rPr lang="zh-CN" altLang="en-US" u="sng" smtClean="0"/>
              <a:t>如果</a:t>
            </a:r>
            <a:r>
              <a:rPr lang="en-US" altLang="zh-CN" u="sng" smtClean="0"/>
              <a:t>A</a:t>
            </a:r>
            <a:r>
              <a:rPr lang="en-US" altLang="zh-CN" u="sng" smtClean="0">
                <a:sym typeface="Symbol" pitchFamily="18" charset="2"/>
              </a:rPr>
              <a:t>C</a:t>
            </a:r>
            <a:r>
              <a:rPr lang="zh-CN" altLang="en-US" u="sng" smtClean="0">
                <a:sym typeface="Symbol" pitchFamily="18" charset="2"/>
              </a:rPr>
              <a:t>是</a:t>
            </a:r>
            <a:r>
              <a:rPr lang="zh-CN" altLang="en-US" u="sng" smtClean="0">
                <a:solidFill>
                  <a:srgbClr val="FF0000"/>
                </a:solidFill>
                <a:sym typeface="Symbol" pitchFamily="18" charset="2"/>
              </a:rPr>
              <a:t>重言式</a:t>
            </a:r>
            <a:r>
              <a:rPr lang="zh-CN" altLang="en-US" u="sng" smtClean="0">
                <a:sym typeface="Symbol" pitchFamily="18" charset="2"/>
              </a:rPr>
              <a:t>，即</a:t>
            </a:r>
            <a:r>
              <a:rPr lang="en-US" altLang="zh-CN" u="sng" smtClean="0">
                <a:sym typeface="Symbol" pitchFamily="18" charset="2"/>
              </a:rPr>
              <a:t>AC</a:t>
            </a:r>
            <a:r>
              <a:rPr lang="zh-CN" altLang="en-US" smtClean="0">
                <a:sym typeface="Symbol" pitchFamily="18" charset="2"/>
              </a:rPr>
              <a:t>，则称</a:t>
            </a:r>
            <a:r>
              <a:rPr lang="en-US" altLang="zh-CN" smtClean="0">
                <a:sym typeface="Symbol" pitchFamily="18" charset="2"/>
              </a:rPr>
              <a:t>C</a:t>
            </a:r>
            <a:r>
              <a:rPr lang="zh-CN" altLang="en-US" smtClean="0">
                <a:sym typeface="Symbol" pitchFamily="18" charset="2"/>
              </a:rPr>
              <a:t>是</a:t>
            </a:r>
            <a:r>
              <a:rPr lang="en-US" altLang="zh-CN" smtClean="0">
                <a:sym typeface="Symbol" pitchFamily="18" charset="2"/>
              </a:rPr>
              <a:t>A</a:t>
            </a:r>
            <a:r>
              <a:rPr lang="zh-CN" altLang="en-US" smtClean="0">
                <a:sym typeface="Symbol" pitchFamily="18" charset="2"/>
              </a:rPr>
              <a:t>的</a:t>
            </a:r>
            <a:r>
              <a:rPr lang="zh-CN" altLang="en-US" smtClean="0">
                <a:solidFill>
                  <a:srgbClr val="C00000"/>
                </a:solidFill>
                <a:sym typeface="Symbol" pitchFamily="18" charset="2"/>
              </a:rPr>
              <a:t>有效结论</a:t>
            </a:r>
            <a:r>
              <a:rPr lang="zh-CN" altLang="en-US" smtClean="0">
                <a:sym typeface="Symbol" pitchFamily="18" charset="2"/>
              </a:rPr>
              <a:t>，或者说：</a:t>
            </a:r>
            <a:r>
              <a:rPr lang="en-US" altLang="zh-CN" smtClean="0">
                <a:sym typeface="Symbol" pitchFamily="18" charset="2"/>
              </a:rPr>
              <a:t>C</a:t>
            </a:r>
            <a:r>
              <a:rPr lang="zh-CN" altLang="en-US" smtClean="0">
                <a:sym typeface="Symbol" pitchFamily="18" charset="2"/>
              </a:rPr>
              <a:t>可以由</a:t>
            </a:r>
            <a:r>
              <a:rPr lang="en-US" altLang="zh-CN" smtClean="0">
                <a:sym typeface="Symbol" pitchFamily="18" charset="2"/>
              </a:rPr>
              <a:t>A</a:t>
            </a:r>
            <a:r>
              <a:rPr lang="zh-CN" altLang="en-US" smtClean="0">
                <a:sym typeface="Symbol" pitchFamily="18" charset="2"/>
              </a:rPr>
              <a:t>推出。</a:t>
            </a:r>
            <a:endParaRPr lang="en-US" altLang="zh-CN" smtClean="0">
              <a:sym typeface="Symbol" pitchFamily="18" charset="2"/>
            </a:endParaRPr>
          </a:p>
          <a:p>
            <a:r>
              <a:rPr lang="zh-CN" altLang="en-US" smtClean="0">
                <a:sym typeface="Symbol" pitchFamily="18" charset="2"/>
              </a:rPr>
              <a:t>注：</a:t>
            </a:r>
            <a:endParaRPr lang="en-US" altLang="zh-CN" smtClean="0">
              <a:sym typeface="Symbol" pitchFamily="18" charset="2"/>
            </a:endParaRPr>
          </a:p>
          <a:p>
            <a:pPr>
              <a:buSzTx/>
              <a:buFont typeface="宋体" charset="-122"/>
              <a:buAutoNum type="circleNumDbPlain"/>
            </a:pPr>
            <a:r>
              <a:rPr lang="zh-CN" altLang="en-US" smtClean="0">
                <a:sym typeface="Symbol" pitchFamily="18" charset="2"/>
              </a:rPr>
              <a:t>通常情况下，前提可能有若干个，即：</a:t>
            </a:r>
            <a:endParaRPr lang="en-US" altLang="zh-CN" smtClean="0">
              <a:sym typeface="Symbol" pitchFamily="18" charset="2"/>
            </a:endParaRPr>
          </a:p>
          <a:p>
            <a:pPr lvl="1"/>
            <a:r>
              <a:rPr lang="en-US" altLang="zh-CN" smtClean="0">
                <a:sym typeface="Symbol" pitchFamily="18" charset="2"/>
              </a:rPr>
              <a:t>H</a:t>
            </a:r>
            <a:r>
              <a:rPr lang="en-US" altLang="zh-CN" baseline="-25000" smtClean="0">
                <a:sym typeface="Symbol" pitchFamily="18" charset="2"/>
              </a:rPr>
              <a:t>1</a:t>
            </a:r>
            <a:r>
              <a:rPr lang="el-GR" altLang="zh-CN" smtClean="0"/>
              <a:t>∧</a:t>
            </a:r>
            <a:r>
              <a:rPr lang="en-US" altLang="zh-CN" smtClean="0">
                <a:sym typeface="Symbol" pitchFamily="18" charset="2"/>
              </a:rPr>
              <a:t>H</a:t>
            </a:r>
            <a:r>
              <a:rPr lang="en-US" altLang="zh-CN" baseline="-25000" smtClean="0">
                <a:sym typeface="Symbol" pitchFamily="18" charset="2"/>
              </a:rPr>
              <a:t>2</a:t>
            </a:r>
            <a:r>
              <a:rPr lang="el-GR" altLang="zh-CN" smtClean="0"/>
              <a:t>∧</a:t>
            </a:r>
            <a:r>
              <a:rPr lang="en-US" altLang="zh-CN" smtClean="0">
                <a:sym typeface="Symbol" pitchFamily="18" charset="2"/>
              </a:rPr>
              <a:t>…</a:t>
            </a:r>
            <a:r>
              <a:rPr lang="el-GR" altLang="zh-CN" smtClean="0"/>
              <a:t>∧</a:t>
            </a:r>
            <a:r>
              <a:rPr lang="en-US" altLang="zh-CN" smtClean="0">
                <a:sym typeface="Symbol" pitchFamily="18" charset="2"/>
              </a:rPr>
              <a:t>H</a:t>
            </a:r>
            <a:r>
              <a:rPr lang="en-US" altLang="zh-CN" baseline="-25000" smtClean="0">
                <a:sym typeface="Symbol" pitchFamily="18" charset="2"/>
              </a:rPr>
              <a:t>n</a:t>
            </a:r>
            <a:r>
              <a:rPr lang="en-US" altLang="zh-CN" smtClean="0">
                <a:sym typeface="Symbol" pitchFamily="18" charset="2"/>
              </a:rPr>
              <a:t>C</a:t>
            </a:r>
          </a:p>
          <a:p>
            <a:pPr>
              <a:buSzTx/>
              <a:buFont typeface="宋体" charset="-122"/>
              <a:buAutoNum type="circleNumDbPlain"/>
            </a:pPr>
            <a:r>
              <a:rPr lang="zh-CN" altLang="en-US" smtClean="0">
                <a:sym typeface="Symbol" pitchFamily="18" charset="2"/>
              </a:rPr>
              <a:t>从定义可以看到，</a:t>
            </a:r>
            <a:r>
              <a:rPr lang="zh-CN" altLang="en-US" b="1" u="sng" smtClean="0">
                <a:solidFill>
                  <a:srgbClr val="CC0099"/>
                </a:solidFill>
                <a:sym typeface="Symbol" pitchFamily="18" charset="2"/>
              </a:rPr>
              <a:t>推理正确</a:t>
            </a:r>
            <a:r>
              <a:rPr lang="zh-CN" altLang="en-US" u="sng" smtClean="0">
                <a:sym typeface="Symbol" pitchFamily="18" charset="2"/>
              </a:rPr>
              <a:t>并不能保证结论为真</a:t>
            </a:r>
            <a:r>
              <a:rPr lang="zh-CN" altLang="en-US" smtClean="0">
                <a:sym typeface="Symbol" pitchFamily="18" charset="2"/>
              </a:rPr>
              <a:t>，这与现实中的推理有所不同。</a:t>
            </a:r>
            <a:endParaRPr lang="en-US" altLang="zh-CN" smtClean="0">
              <a:sym typeface="Symbol" pitchFamily="18" charset="2"/>
            </a:endParaRPr>
          </a:p>
          <a:p>
            <a:r>
              <a:rPr lang="zh-CN" altLang="en-US" smtClean="0">
                <a:sym typeface="Symbol" pitchFamily="18" charset="2"/>
              </a:rPr>
              <a:t>推理的要求</a:t>
            </a:r>
            <a:r>
              <a:rPr lang="en-US" altLang="zh-CN" smtClean="0">
                <a:sym typeface="Symbol" pitchFamily="18" charset="2"/>
              </a:rPr>
              <a:t>AC </a:t>
            </a:r>
            <a:r>
              <a:rPr lang="zh-CN" altLang="en-US" smtClean="0">
                <a:sym typeface="Symbol" pitchFamily="18" charset="2"/>
              </a:rPr>
              <a:t>比等值的要求</a:t>
            </a:r>
            <a:r>
              <a:rPr lang="en-US" altLang="zh-CN" smtClean="0">
                <a:sym typeface="Symbol" pitchFamily="18" charset="2"/>
              </a:rPr>
              <a:t>AC</a:t>
            </a:r>
            <a:r>
              <a:rPr lang="zh-CN" altLang="en-US" smtClean="0">
                <a:sym typeface="Symbol" pitchFamily="18" charset="2"/>
              </a:rPr>
              <a:t>低，因此，</a:t>
            </a:r>
            <a:r>
              <a:rPr lang="zh-CN" altLang="en-US" smtClean="0">
                <a:solidFill>
                  <a:srgbClr val="FF0000"/>
                </a:solidFill>
                <a:sym typeface="Symbol" pitchFamily="18" charset="2"/>
              </a:rPr>
              <a:t>等值运算是一种推理方法，反之不然</a:t>
            </a:r>
            <a:r>
              <a:rPr lang="zh-CN" altLang="en-US" smtClean="0">
                <a:sym typeface="Symbol" pitchFamily="18" charset="2"/>
              </a:rPr>
              <a:t>。</a:t>
            </a:r>
            <a:endParaRPr lang="zh-CN" altLang="en-US" smtClean="0"/>
          </a:p>
        </p:txBody>
      </p:sp>
      <p:sp>
        <p:nvSpPr>
          <p:cNvPr id="5" name="灯片编号占位符 4"/>
          <p:cNvSpPr>
            <a:spLocks noGrp="1"/>
          </p:cNvSpPr>
          <p:nvPr>
            <p:ph type="sldNum" sz="quarter" idx="12"/>
          </p:nvPr>
        </p:nvSpPr>
        <p:spPr/>
        <p:txBody>
          <a:bodyPr/>
          <a:lstStyle/>
          <a:p>
            <a:pPr>
              <a:defRPr/>
            </a:pPr>
            <a:fld id="{35445CE1-B6AF-4772-82F7-D18788AB5695}" type="slidenum">
              <a:rPr lang="en-US" altLang="zh-CN"/>
              <a:pPr>
                <a:defRPr/>
              </a:pPr>
              <a:t>89</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p:cNvSpPr>
            <a:spLocks noGrp="1"/>
          </p:cNvSpPr>
          <p:nvPr>
            <p:ph type="title"/>
          </p:nvPr>
        </p:nvSpPr>
        <p:spPr>
          <a:xfrm>
            <a:off x="684213" y="333375"/>
            <a:ext cx="7772400" cy="647700"/>
          </a:xfrm>
        </p:spPr>
        <p:txBody>
          <a:bodyPr/>
          <a:lstStyle/>
          <a:p>
            <a:r>
              <a:rPr lang="zh-CN" altLang="en-US" smtClean="0"/>
              <a:t>悖论（续）</a:t>
            </a:r>
          </a:p>
        </p:txBody>
      </p:sp>
      <p:sp>
        <p:nvSpPr>
          <p:cNvPr id="36866" name="内容占位符 2"/>
          <p:cNvSpPr>
            <a:spLocks noGrp="1"/>
          </p:cNvSpPr>
          <p:nvPr>
            <p:ph idx="1"/>
          </p:nvPr>
        </p:nvSpPr>
        <p:spPr>
          <a:xfrm>
            <a:off x="468313" y="1412875"/>
            <a:ext cx="8207375" cy="4683125"/>
          </a:xfrm>
        </p:spPr>
        <p:txBody>
          <a:bodyPr/>
          <a:lstStyle/>
          <a:p>
            <a:r>
              <a:rPr lang="zh-CN" altLang="en-US" smtClean="0"/>
              <a:t>我唯一知道的事情是我无知。</a:t>
            </a:r>
            <a:endParaRPr lang="en-US" altLang="zh-CN" smtClean="0"/>
          </a:p>
          <a:p>
            <a:r>
              <a:rPr lang="zh-CN" altLang="en-US" smtClean="0"/>
              <a:t>世界上不存在绝对真理。</a:t>
            </a:r>
            <a:endParaRPr lang="en-US" altLang="zh-CN" smtClean="0"/>
          </a:p>
          <a:p>
            <a:r>
              <a:rPr lang="zh-CN" altLang="en-US" smtClean="0"/>
              <a:t>理发师悖论。</a:t>
            </a:r>
            <a:endParaRPr lang="en-US" altLang="zh-CN" smtClean="0"/>
          </a:p>
          <a:p>
            <a:r>
              <a:rPr lang="zh-CN" altLang="en-US" smtClean="0"/>
              <a:t>阿基里斯追不上乌龟</a:t>
            </a:r>
            <a:endParaRPr lang="en-US" altLang="zh-CN" smtClean="0"/>
          </a:p>
          <a:p>
            <a:r>
              <a:rPr lang="en-US" altLang="zh-CN" smtClean="0"/>
              <a:t>......</a:t>
            </a:r>
          </a:p>
          <a:p>
            <a:endParaRPr lang="zh-CN" altLang="en-US" smtClean="0"/>
          </a:p>
        </p:txBody>
      </p:sp>
      <p:sp>
        <p:nvSpPr>
          <p:cNvPr id="4" name="灯片编号占位符 3"/>
          <p:cNvSpPr>
            <a:spLocks noGrp="1"/>
          </p:cNvSpPr>
          <p:nvPr>
            <p:ph type="sldNum" sz="quarter" idx="12"/>
          </p:nvPr>
        </p:nvSpPr>
        <p:spPr/>
        <p:txBody>
          <a:bodyPr/>
          <a:lstStyle/>
          <a:p>
            <a:pPr>
              <a:defRPr/>
            </a:pPr>
            <a:fld id="{2EC16B19-E533-4F67-9CCB-DAB0F49015AF}" type="slidenum">
              <a:rPr lang="en-US" altLang="zh-CN"/>
              <a:pPr>
                <a:defRPr/>
              </a:pPr>
              <a:t>9</a:t>
            </a:fld>
            <a:endParaRPr lang="en-US" altLang="zh-CN"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标题 1"/>
          <p:cNvSpPr>
            <a:spLocks noGrp="1"/>
          </p:cNvSpPr>
          <p:nvPr>
            <p:ph type="title"/>
          </p:nvPr>
        </p:nvSpPr>
        <p:spPr>
          <a:xfrm>
            <a:off x="684213" y="333375"/>
            <a:ext cx="7772400" cy="647700"/>
          </a:xfrm>
        </p:spPr>
        <p:txBody>
          <a:bodyPr/>
          <a:lstStyle/>
          <a:p>
            <a:r>
              <a:rPr lang="zh-CN" altLang="en-US" smtClean="0"/>
              <a:t>基于定义的推理</a:t>
            </a:r>
          </a:p>
        </p:txBody>
      </p:sp>
      <p:sp>
        <p:nvSpPr>
          <p:cNvPr id="189442" name="内容占位符 2"/>
          <p:cNvSpPr>
            <a:spLocks noGrp="1"/>
          </p:cNvSpPr>
          <p:nvPr>
            <p:ph idx="1"/>
          </p:nvPr>
        </p:nvSpPr>
        <p:spPr>
          <a:xfrm>
            <a:off x="468313" y="1412875"/>
            <a:ext cx="8207375" cy="4683125"/>
          </a:xfrm>
        </p:spPr>
        <p:txBody>
          <a:bodyPr/>
          <a:lstStyle/>
          <a:p>
            <a:r>
              <a:rPr lang="zh-CN" altLang="en-US" b="1" smtClean="0"/>
              <a:t>推理大方法有二</a:t>
            </a:r>
            <a:r>
              <a:rPr lang="zh-CN" altLang="en-US" smtClean="0"/>
              <a:t>：</a:t>
            </a:r>
            <a:endParaRPr lang="en-US" altLang="zh-CN" smtClean="0"/>
          </a:p>
          <a:p>
            <a:pPr lvl="1"/>
            <a:r>
              <a:rPr lang="zh-CN" altLang="en-US" smtClean="0"/>
              <a:t>基于定义的推理</a:t>
            </a:r>
            <a:endParaRPr lang="en-US" altLang="zh-CN" smtClean="0"/>
          </a:p>
          <a:p>
            <a:pPr lvl="1"/>
            <a:r>
              <a:rPr lang="zh-CN" altLang="en-US" b="1" smtClean="0">
                <a:solidFill>
                  <a:srgbClr val="CC0099"/>
                </a:solidFill>
              </a:rPr>
              <a:t>基于规则的推理（形式化推理）</a:t>
            </a:r>
            <a:endParaRPr lang="en-US" altLang="zh-CN" b="1" smtClean="0">
              <a:solidFill>
                <a:srgbClr val="CC0099"/>
              </a:solidFill>
            </a:endParaRPr>
          </a:p>
          <a:p>
            <a:r>
              <a:rPr lang="zh-CN" altLang="en-US" smtClean="0"/>
              <a:t>前面由定义已经得知：推理就是要判定</a:t>
            </a:r>
            <a:r>
              <a:rPr lang="en-US" altLang="zh-CN" smtClean="0"/>
              <a:t>A</a:t>
            </a:r>
            <a:r>
              <a:rPr lang="en-US" altLang="zh-CN" smtClean="0">
                <a:sym typeface="Symbol" pitchFamily="18" charset="2"/>
              </a:rPr>
              <a:t>C</a:t>
            </a:r>
            <a:r>
              <a:rPr lang="zh-CN" altLang="en-US" smtClean="0">
                <a:sym typeface="Symbol" pitchFamily="18" charset="2"/>
              </a:rPr>
              <a:t>为</a:t>
            </a:r>
            <a:r>
              <a:rPr lang="zh-CN" altLang="en-US" smtClean="0">
                <a:solidFill>
                  <a:srgbClr val="FF0000"/>
                </a:solidFill>
                <a:sym typeface="Symbol" pitchFamily="18" charset="2"/>
              </a:rPr>
              <a:t>重言式</a:t>
            </a:r>
            <a:r>
              <a:rPr lang="zh-CN" altLang="en-US" smtClean="0">
                <a:sym typeface="Symbol" pitchFamily="18" charset="2"/>
              </a:rPr>
              <a:t>，即</a:t>
            </a:r>
            <a:r>
              <a:rPr lang="en-US" altLang="zh-CN" smtClean="0">
                <a:sym typeface="Symbol" pitchFamily="18" charset="2"/>
              </a:rPr>
              <a:t>AC</a:t>
            </a:r>
            <a:r>
              <a:rPr lang="zh-CN" altLang="en-US" smtClean="0">
                <a:sym typeface="Symbol" pitchFamily="18" charset="2"/>
              </a:rPr>
              <a:t>，因此，可直接根据定义进行判断，即推理。</a:t>
            </a:r>
            <a:endParaRPr lang="en-US" altLang="zh-CN" smtClean="0">
              <a:sym typeface="Symbol" pitchFamily="18" charset="2"/>
            </a:endParaRPr>
          </a:p>
          <a:p>
            <a:pPr lvl="1">
              <a:buFont typeface="Wingdings" pitchFamily="2" charset="2"/>
              <a:buNone/>
            </a:pPr>
            <a:r>
              <a:rPr lang="en-US" altLang="zh-CN" smtClean="0">
                <a:sym typeface="Symbol" pitchFamily="18" charset="2"/>
              </a:rPr>
              <a:t>1</a:t>
            </a:r>
            <a:r>
              <a:rPr lang="zh-CN" altLang="en-US" smtClean="0">
                <a:sym typeface="Symbol" pitchFamily="18" charset="2"/>
              </a:rPr>
              <a:t>、真值表法</a:t>
            </a:r>
            <a:endParaRPr lang="en-US" altLang="zh-CN" smtClean="0">
              <a:sym typeface="Symbol" pitchFamily="18" charset="2"/>
            </a:endParaRPr>
          </a:p>
          <a:p>
            <a:pPr lvl="1">
              <a:buFont typeface="Wingdings" pitchFamily="2" charset="2"/>
              <a:buNone/>
            </a:pPr>
            <a:r>
              <a:rPr lang="en-US" altLang="zh-CN" smtClean="0">
                <a:sym typeface="Symbol" pitchFamily="18" charset="2"/>
              </a:rPr>
              <a:t>2</a:t>
            </a:r>
            <a:r>
              <a:rPr lang="zh-CN" altLang="en-US" smtClean="0">
                <a:sym typeface="Symbol" pitchFamily="18" charset="2"/>
              </a:rPr>
              <a:t>、等值演算法</a:t>
            </a:r>
            <a:endParaRPr lang="en-US" altLang="zh-CN" smtClean="0">
              <a:sym typeface="Symbol" pitchFamily="18" charset="2"/>
            </a:endParaRPr>
          </a:p>
          <a:p>
            <a:pPr lvl="1">
              <a:buFont typeface="Wingdings" pitchFamily="2" charset="2"/>
              <a:buNone/>
            </a:pPr>
            <a:r>
              <a:rPr lang="en-US" altLang="zh-CN" smtClean="0">
                <a:sym typeface="Symbol" pitchFamily="18" charset="2"/>
              </a:rPr>
              <a:t>3</a:t>
            </a:r>
            <a:r>
              <a:rPr lang="zh-CN" altLang="en-US" smtClean="0">
                <a:sym typeface="Symbol" pitchFamily="18" charset="2"/>
              </a:rPr>
              <a:t>、主范式法</a:t>
            </a:r>
            <a:endParaRPr lang="en-US" altLang="zh-CN" smtClean="0">
              <a:sym typeface="Symbol" pitchFamily="18" charset="2"/>
            </a:endParaRPr>
          </a:p>
          <a:p>
            <a:pPr lvl="1">
              <a:buFont typeface="Wingdings" pitchFamily="2" charset="2"/>
              <a:buNone/>
            </a:pPr>
            <a:r>
              <a:rPr lang="en-US" altLang="zh-CN" smtClean="0">
                <a:sym typeface="Symbol" pitchFamily="18" charset="2"/>
              </a:rPr>
              <a:t>4</a:t>
            </a:r>
            <a:r>
              <a:rPr lang="zh-CN" altLang="en-US" smtClean="0">
                <a:sym typeface="Symbol" pitchFamily="18" charset="2"/>
              </a:rPr>
              <a:t>、分析法</a:t>
            </a:r>
            <a:endParaRPr lang="zh-CN" altLang="en-US" smtClean="0"/>
          </a:p>
        </p:txBody>
      </p:sp>
      <p:sp>
        <p:nvSpPr>
          <p:cNvPr id="5" name="灯片编号占位符 4"/>
          <p:cNvSpPr>
            <a:spLocks noGrp="1"/>
          </p:cNvSpPr>
          <p:nvPr>
            <p:ph type="sldNum" sz="quarter" idx="12"/>
          </p:nvPr>
        </p:nvSpPr>
        <p:spPr/>
        <p:txBody>
          <a:bodyPr/>
          <a:lstStyle/>
          <a:p>
            <a:pPr>
              <a:defRPr/>
            </a:pPr>
            <a:fld id="{37773F4F-AC6B-4F70-B6EC-D9069905662E}" type="slidenum">
              <a:rPr lang="en-US" altLang="zh-CN"/>
              <a:pPr>
                <a:defRPr/>
              </a:pPr>
              <a:t>90</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9442">
                                            <p:txEl>
                                              <p:pRg st="0" end="0"/>
                                            </p:txEl>
                                          </p:spTgt>
                                        </p:tgtEl>
                                        <p:attrNameLst>
                                          <p:attrName>style.visibility</p:attrName>
                                        </p:attrNameLst>
                                      </p:cBhvr>
                                      <p:to>
                                        <p:strVal val="visible"/>
                                      </p:to>
                                    </p:set>
                                    <p:anim calcmode="lin" valueType="num">
                                      <p:cBhvr additive="base">
                                        <p:cTn id="7" dur="500" fill="hold"/>
                                        <p:tgtEl>
                                          <p:spTgt spid="18944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944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89442">
                                            <p:txEl>
                                              <p:pRg st="1" end="1"/>
                                            </p:txEl>
                                          </p:spTgt>
                                        </p:tgtEl>
                                        <p:attrNameLst>
                                          <p:attrName>style.visibility</p:attrName>
                                        </p:attrNameLst>
                                      </p:cBhvr>
                                      <p:to>
                                        <p:strVal val="visible"/>
                                      </p:to>
                                    </p:set>
                                    <p:anim calcmode="lin" valueType="num">
                                      <p:cBhvr additive="base">
                                        <p:cTn id="11" dur="500" fill="hold"/>
                                        <p:tgtEl>
                                          <p:spTgt spid="18944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8944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89442">
                                            <p:txEl>
                                              <p:pRg st="2" end="2"/>
                                            </p:txEl>
                                          </p:spTgt>
                                        </p:tgtEl>
                                        <p:attrNameLst>
                                          <p:attrName>style.visibility</p:attrName>
                                        </p:attrNameLst>
                                      </p:cBhvr>
                                      <p:to>
                                        <p:strVal val="visible"/>
                                      </p:to>
                                    </p:set>
                                    <p:anim calcmode="lin" valueType="num">
                                      <p:cBhvr additive="base">
                                        <p:cTn id="17" dur="500" fill="hold"/>
                                        <p:tgtEl>
                                          <p:spTgt spid="189442">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8944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89442">
                                            <p:txEl>
                                              <p:pRg st="3" end="3"/>
                                            </p:txEl>
                                          </p:spTgt>
                                        </p:tgtEl>
                                        <p:attrNameLst>
                                          <p:attrName>style.visibility</p:attrName>
                                        </p:attrNameLst>
                                      </p:cBhvr>
                                      <p:to>
                                        <p:strVal val="visible"/>
                                      </p:to>
                                    </p:set>
                                    <p:anim calcmode="lin" valueType="num">
                                      <p:cBhvr additive="base">
                                        <p:cTn id="23" dur="500" fill="hold"/>
                                        <p:tgtEl>
                                          <p:spTgt spid="189442">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89442">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89442">
                                            <p:txEl>
                                              <p:pRg st="4" end="4"/>
                                            </p:txEl>
                                          </p:spTgt>
                                        </p:tgtEl>
                                        <p:attrNameLst>
                                          <p:attrName>style.visibility</p:attrName>
                                        </p:attrNameLst>
                                      </p:cBhvr>
                                      <p:to>
                                        <p:strVal val="visible"/>
                                      </p:to>
                                    </p:set>
                                    <p:anim calcmode="lin" valueType="num">
                                      <p:cBhvr additive="base">
                                        <p:cTn id="27" dur="500" fill="hold"/>
                                        <p:tgtEl>
                                          <p:spTgt spid="189442">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89442">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89442">
                                            <p:txEl>
                                              <p:pRg st="5" end="5"/>
                                            </p:txEl>
                                          </p:spTgt>
                                        </p:tgtEl>
                                        <p:attrNameLst>
                                          <p:attrName>style.visibility</p:attrName>
                                        </p:attrNameLst>
                                      </p:cBhvr>
                                      <p:to>
                                        <p:strVal val="visible"/>
                                      </p:to>
                                    </p:set>
                                    <p:anim calcmode="lin" valueType="num">
                                      <p:cBhvr additive="base">
                                        <p:cTn id="31" dur="500" fill="hold"/>
                                        <p:tgtEl>
                                          <p:spTgt spid="18944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89442">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89442">
                                            <p:txEl>
                                              <p:pRg st="6" end="6"/>
                                            </p:txEl>
                                          </p:spTgt>
                                        </p:tgtEl>
                                        <p:attrNameLst>
                                          <p:attrName>style.visibility</p:attrName>
                                        </p:attrNameLst>
                                      </p:cBhvr>
                                      <p:to>
                                        <p:strVal val="visible"/>
                                      </p:to>
                                    </p:set>
                                    <p:anim calcmode="lin" valueType="num">
                                      <p:cBhvr additive="base">
                                        <p:cTn id="35" dur="500" fill="hold"/>
                                        <p:tgtEl>
                                          <p:spTgt spid="189442">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89442">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89442">
                                            <p:txEl>
                                              <p:pRg st="7" end="7"/>
                                            </p:txEl>
                                          </p:spTgt>
                                        </p:tgtEl>
                                        <p:attrNameLst>
                                          <p:attrName>style.visibility</p:attrName>
                                        </p:attrNameLst>
                                      </p:cBhvr>
                                      <p:to>
                                        <p:strVal val="visible"/>
                                      </p:to>
                                    </p:set>
                                    <p:anim calcmode="lin" valueType="num">
                                      <p:cBhvr additive="base">
                                        <p:cTn id="39" dur="500" fill="hold"/>
                                        <p:tgtEl>
                                          <p:spTgt spid="189442">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8944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标题 1"/>
          <p:cNvSpPr>
            <a:spLocks noGrp="1"/>
          </p:cNvSpPr>
          <p:nvPr>
            <p:ph type="title"/>
          </p:nvPr>
        </p:nvSpPr>
        <p:spPr>
          <a:xfrm>
            <a:off x="684213" y="333375"/>
            <a:ext cx="7772400" cy="647700"/>
          </a:xfrm>
        </p:spPr>
        <p:txBody>
          <a:bodyPr/>
          <a:lstStyle/>
          <a:p>
            <a:r>
              <a:rPr lang="zh-CN" altLang="en-US" smtClean="0"/>
              <a:t>形式化推理的一般步骤</a:t>
            </a:r>
          </a:p>
        </p:txBody>
      </p:sp>
      <p:sp>
        <p:nvSpPr>
          <p:cNvPr id="190466" name="内容占位符 2"/>
          <p:cNvSpPr>
            <a:spLocks noGrp="1"/>
          </p:cNvSpPr>
          <p:nvPr>
            <p:ph idx="1"/>
          </p:nvPr>
        </p:nvSpPr>
        <p:spPr>
          <a:xfrm>
            <a:off x="468313" y="1196975"/>
            <a:ext cx="8207375" cy="4895850"/>
          </a:xfrm>
        </p:spPr>
        <p:txBody>
          <a:bodyPr/>
          <a:lstStyle/>
          <a:p>
            <a:pPr>
              <a:spcBef>
                <a:spcPct val="0"/>
              </a:spcBef>
              <a:buFont typeface="Wingdings" pitchFamily="2" charset="2"/>
              <a:buNone/>
            </a:pPr>
            <a:r>
              <a:rPr lang="en-US" altLang="zh-CN" smtClean="0"/>
              <a:t>1</a:t>
            </a:r>
            <a:r>
              <a:rPr lang="zh-CN" altLang="en-US" smtClean="0"/>
              <a:t>、将命题符号化；</a:t>
            </a:r>
            <a:endParaRPr lang="en-US" altLang="zh-CN" smtClean="0"/>
          </a:p>
          <a:p>
            <a:pPr lvl="1">
              <a:spcBef>
                <a:spcPct val="0"/>
              </a:spcBef>
              <a:spcAft>
                <a:spcPts val="1200"/>
              </a:spcAft>
            </a:pPr>
            <a:r>
              <a:rPr lang="zh-CN" altLang="en-US" smtClean="0"/>
              <a:t>若不是文字应用题，此步骤不存在</a:t>
            </a:r>
            <a:endParaRPr lang="en-US" altLang="zh-CN" smtClean="0"/>
          </a:p>
          <a:p>
            <a:pPr>
              <a:spcBef>
                <a:spcPct val="0"/>
              </a:spcBef>
              <a:buFont typeface="Wingdings" pitchFamily="2" charset="2"/>
              <a:buNone/>
            </a:pPr>
            <a:r>
              <a:rPr lang="en-US" altLang="zh-CN" smtClean="0"/>
              <a:t>2</a:t>
            </a:r>
            <a:r>
              <a:rPr lang="zh-CN" altLang="en-US" smtClean="0"/>
              <a:t>、写出前提、结论和推理的形式结构，即</a:t>
            </a:r>
            <a:r>
              <a:rPr lang="en-US" altLang="zh-CN" smtClean="0"/>
              <a:t>A</a:t>
            </a:r>
            <a:r>
              <a:rPr lang="en-US" altLang="zh-CN" smtClean="0">
                <a:sym typeface="Symbol" pitchFamily="18" charset="2"/>
              </a:rPr>
              <a:t>C</a:t>
            </a:r>
            <a:r>
              <a:rPr lang="zh-CN" altLang="en-US" smtClean="0">
                <a:sym typeface="Symbol" pitchFamily="18" charset="2"/>
              </a:rPr>
              <a:t>的形式；</a:t>
            </a:r>
            <a:endParaRPr lang="en-US" altLang="zh-CN" smtClean="0">
              <a:sym typeface="Symbol" pitchFamily="18" charset="2"/>
            </a:endParaRPr>
          </a:p>
          <a:p>
            <a:pPr lvl="1">
              <a:spcBef>
                <a:spcPct val="0"/>
              </a:spcBef>
              <a:spcAft>
                <a:spcPts val="1200"/>
              </a:spcAft>
            </a:pPr>
            <a:r>
              <a:rPr lang="zh-CN" altLang="en-US" smtClean="0">
                <a:sym typeface="Symbol" pitchFamily="18" charset="2"/>
              </a:rPr>
              <a:t>其中，</a:t>
            </a:r>
            <a:r>
              <a:rPr lang="en-US" altLang="zh-CN" smtClean="0">
                <a:sym typeface="Symbol" pitchFamily="18" charset="2"/>
              </a:rPr>
              <a:t>A</a:t>
            </a:r>
            <a:r>
              <a:rPr lang="zh-CN" altLang="en-US" smtClean="0">
                <a:sym typeface="Symbol" pitchFamily="18" charset="2"/>
              </a:rPr>
              <a:t>和</a:t>
            </a:r>
            <a:r>
              <a:rPr lang="en-US" altLang="zh-CN" smtClean="0">
                <a:sym typeface="Symbol" pitchFamily="18" charset="2"/>
              </a:rPr>
              <a:t>C</a:t>
            </a:r>
            <a:r>
              <a:rPr lang="zh-CN" altLang="en-US" smtClean="0">
                <a:sym typeface="Symbol" pitchFamily="18" charset="2"/>
              </a:rPr>
              <a:t>可能都是命题公式，例如，</a:t>
            </a:r>
            <a:r>
              <a:rPr lang="en-US" altLang="zh-CN" smtClean="0">
                <a:sym typeface="Symbol" pitchFamily="18" charset="2"/>
              </a:rPr>
              <a:t>【</a:t>
            </a:r>
            <a:r>
              <a:rPr lang="zh-CN" altLang="en-US" smtClean="0">
                <a:sym typeface="Symbol" pitchFamily="18" charset="2"/>
              </a:rPr>
              <a:t></a:t>
            </a:r>
            <a:r>
              <a:rPr lang="en-US" altLang="zh-CN" smtClean="0">
                <a:sym typeface="Symbol" pitchFamily="18" charset="2"/>
              </a:rPr>
              <a:t>A</a:t>
            </a:r>
            <a:r>
              <a:rPr lang="el-GR" altLang="zh-CN" smtClean="0"/>
              <a:t>∨</a:t>
            </a:r>
            <a:r>
              <a:rPr lang="en-US" altLang="zh-CN" smtClean="0">
                <a:sym typeface="Symbol" pitchFamily="18" charset="2"/>
              </a:rPr>
              <a:t>B,CB】【AC】</a:t>
            </a:r>
            <a:r>
              <a:rPr lang="zh-CN" altLang="en-US" smtClean="0">
                <a:sym typeface="Symbol" pitchFamily="18" charset="2"/>
              </a:rPr>
              <a:t>，大括号</a:t>
            </a:r>
            <a:r>
              <a:rPr lang="en-US" altLang="zh-CN" smtClean="0">
                <a:sym typeface="Symbol" pitchFamily="18" charset="2"/>
              </a:rPr>
              <a:t>【】</a:t>
            </a:r>
            <a:r>
              <a:rPr lang="zh-CN" altLang="en-US" smtClean="0">
                <a:sym typeface="Symbol" pitchFamily="18" charset="2"/>
              </a:rPr>
              <a:t>内分别是前提和结论，</a:t>
            </a:r>
            <a:r>
              <a:rPr lang="zh-CN" altLang="en-US" smtClean="0">
                <a:solidFill>
                  <a:srgbClr val="C00000"/>
                </a:solidFill>
                <a:sym typeface="Symbol" pitchFamily="18" charset="2"/>
              </a:rPr>
              <a:t>是讲课特意用的，不正式</a:t>
            </a:r>
            <a:r>
              <a:rPr lang="zh-CN" altLang="en-US" smtClean="0">
                <a:sym typeface="Symbol" pitchFamily="18" charset="2"/>
              </a:rPr>
              <a:t>。</a:t>
            </a:r>
            <a:endParaRPr lang="en-US" altLang="zh-CN" smtClean="0">
              <a:sym typeface="Symbol" pitchFamily="18" charset="2"/>
            </a:endParaRPr>
          </a:p>
          <a:p>
            <a:pPr>
              <a:spcBef>
                <a:spcPct val="0"/>
              </a:spcBef>
              <a:buFont typeface="Wingdings" pitchFamily="2" charset="2"/>
              <a:buNone/>
            </a:pPr>
            <a:r>
              <a:rPr lang="en-US" altLang="zh-CN" smtClean="0">
                <a:sym typeface="Symbol" pitchFamily="18" charset="2"/>
              </a:rPr>
              <a:t>3</a:t>
            </a:r>
            <a:r>
              <a:rPr lang="zh-CN" altLang="en-US" smtClean="0">
                <a:sym typeface="Symbol" pitchFamily="18" charset="2"/>
              </a:rPr>
              <a:t>、合理且灵活地运用推理规则，最后得到结论；</a:t>
            </a:r>
            <a:endParaRPr lang="en-US" altLang="zh-CN" smtClean="0">
              <a:sym typeface="Symbol" pitchFamily="18" charset="2"/>
            </a:endParaRPr>
          </a:p>
        </p:txBody>
      </p:sp>
      <p:sp>
        <p:nvSpPr>
          <p:cNvPr id="5" name="灯片编号占位符 4"/>
          <p:cNvSpPr>
            <a:spLocks noGrp="1"/>
          </p:cNvSpPr>
          <p:nvPr>
            <p:ph type="sldNum" sz="quarter" idx="12"/>
          </p:nvPr>
        </p:nvSpPr>
        <p:spPr/>
        <p:txBody>
          <a:bodyPr/>
          <a:lstStyle/>
          <a:p>
            <a:pPr>
              <a:defRPr/>
            </a:pPr>
            <a:fld id="{F5B092DD-4AC4-4BF0-86C3-67DF0C3257A7}" type="slidenum">
              <a:rPr lang="en-US" altLang="zh-CN"/>
              <a:pPr>
                <a:defRPr/>
              </a:pPr>
              <a:t>91</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0466">
                                            <p:txEl>
                                              <p:pRg st="0" end="0"/>
                                            </p:txEl>
                                          </p:spTgt>
                                        </p:tgtEl>
                                        <p:attrNameLst>
                                          <p:attrName>style.visibility</p:attrName>
                                        </p:attrNameLst>
                                      </p:cBhvr>
                                      <p:to>
                                        <p:strVal val="visible"/>
                                      </p:to>
                                    </p:set>
                                    <p:anim calcmode="lin" valueType="num">
                                      <p:cBhvr additive="base">
                                        <p:cTn id="7" dur="500" fill="hold"/>
                                        <p:tgtEl>
                                          <p:spTgt spid="19046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046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90466">
                                            <p:txEl>
                                              <p:pRg st="1" end="1"/>
                                            </p:txEl>
                                          </p:spTgt>
                                        </p:tgtEl>
                                        <p:attrNameLst>
                                          <p:attrName>style.visibility</p:attrName>
                                        </p:attrNameLst>
                                      </p:cBhvr>
                                      <p:to>
                                        <p:strVal val="visible"/>
                                      </p:to>
                                    </p:set>
                                    <p:anim calcmode="lin" valueType="num">
                                      <p:cBhvr additive="base">
                                        <p:cTn id="11" dur="500" fill="hold"/>
                                        <p:tgtEl>
                                          <p:spTgt spid="19046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9046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90466">
                                            <p:txEl>
                                              <p:pRg st="2" end="2"/>
                                            </p:txEl>
                                          </p:spTgt>
                                        </p:tgtEl>
                                        <p:attrNameLst>
                                          <p:attrName>style.visibility</p:attrName>
                                        </p:attrNameLst>
                                      </p:cBhvr>
                                      <p:to>
                                        <p:strVal val="visible"/>
                                      </p:to>
                                    </p:set>
                                    <p:anim calcmode="lin" valueType="num">
                                      <p:cBhvr additive="base">
                                        <p:cTn id="17" dur="500" fill="hold"/>
                                        <p:tgtEl>
                                          <p:spTgt spid="190466">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9046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90466">
                                            <p:txEl>
                                              <p:pRg st="3" end="3"/>
                                            </p:txEl>
                                          </p:spTgt>
                                        </p:tgtEl>
                                        <p:attrNameLst>
                                          <p:attrName>style.visibility</p:attrName>
                                        </p:attrNameLst>
                                      </p:cBhvr>
                                      <p:to>
                                        <p:strVal val="visible"/>
                                      </p:to>
                                    </p:set>
                                    <p:anim calcmode="lin" valueType="num">
                                      <p:cBhvr additive="base">
                                        <p:cTn id="23" dur="500" fill="hold"/>
                                        <p:tgtEl>
                                          <p:spTgt spid="190466">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9046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90466">
                                            <p:txEl>
                                              <p:pRg st="4" end="4"/>
                                            </p:txEl>
                                          </p:spTgt>
                                        </p:tgtEl>
                                        <p:attrNameLst>
                                          <p:attrName>style.visibility</p:attrName>
                                        </p:attrNameLst>
                                      </p:cBhvr>
                                      <p:to>
                                        <p:strVal val="visible"/>
                                      </p:to>
                                    </p:set>
                                    <p:anim calcmode="lin" valueType="num">
                                      <p:cBhvr additive="base">
                                        <p:cTn id="29" dur="500" fill="hold"/>
                                        <p:tgtEl>
                                          <p:spTgt spid="190466">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9046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标题 1"/>
          <p:cNvSpPr>
            <a:spLocks noGrp="1"/>
          </p:cNvSpPr>
          <p:nvPr>
            <p:ph type="title"/>
          </p:nvPr>
        </p:nvSpPr>
        <p:spPr>
          <a:xfrm>
            <a:off x="684213" y="333375"/>
            <a:ext cx="7772400" cy="647700"/>
          </a:xfrm>
        </p:spPr>
        <p:txBody>
          <a:bodyPr/>
          <a:lstStyle/>
          <a:p>
            <a:r>
              <a:rPr lang="zh-CN" altLang="en-US" smtClean="0"/>
              <a:t>例题</a:t>
            </a:r>
          </a:p>
        </p:txBody>
      </p:sp>
      <p:sp>
        <p:nvSpPr>
          <p:cNvPr id="3" name="内容占位符 2"/>
          <p:cNvSpPr>
            <a:spLocks noGrp="1"/>
          </p:cNvSpPr>
          <p:nvPr>
            <p:ph idx="1"/>
          </p:nvPr>
        </p:nvSpPr>
        <p:spPr>
          <a:xfrm>
            <a:off x="468313" y="1412875"/>
            <a:ext cx="6983412" cy="4464050"/>
          </a:xfrm>
        </p:spPr>
        <p:txBody>
          <a:bodyPr/>
          <a:lstStyle/>
          <a:p>
            <a:pPr>
              <a:buFont typeface="Wingdings" pitchFamily="2" charset="2"/>
              <a:buChar char="l"/>
            </a:pPr>
            <a:r>
              <a:rPr lang="zh-CN" altLang="en-US" smtClean="0">
                <a:solidFill>
                  <a:srgbClr val="FF0000"/>
                </a:solidFill>
              </a:rPr>
              <a:t>请证明</a:t>
            </a:r>
            <a:r>
              <a:rPr lang="en-US" altLang="zh-CN" smtClean="0">
                <a:solidFill>
                  <a:srgbClr val="0033CC"/>
                </a:solidFill>
              </a:rPr>
              <a:t>[</a:t>
            </a:r>
            <a:r>
              <a:rPr lang="en-US" altLang="zh-CN" smtClean="0">
                <a:solidFill>
                  <a:srgbClr val="FF0000"/>
                </a:solidFill>
              </a:rPr>
              <a:t>A</a:t>
            </a:r>
            <a:r>
              <a:rPr lang="zh-CN" altLang="en-US" smtClean="0">
                <a:solidFill>
                  <a:srgbClr val="FF0000"/>
                </a:solidFill>
                <a:latin typeface="Comic Sans MS" pitchFamily="66" charset="0"/>
              </a:rPr>
              <a:t>→</a:t>
            </a:r>
            <a:r>
              <a:rPr lang="en-US" altLang="zh-CN" smtClean="0">
                <a:solidFill>
                  <a:srgbClr val="FF0000"/>
                </a:solidFill>
              </a:rPr>
              <a:t>(B</a:t>
            </a:r>
            <a:r>
              <a:rPr lang="zh-CN" altLang="en-US" smtClean="0">
                <a:solidFill>
                  <a:srgbClr val="FF0000"/>
                </a:solidFill>
                <a:latin typeface="Comic Sans MS" pitchFamily="66" charset="0"/>
              </a:rPr>
              <a:t>→</a:t>
            </a:r>
            <a:r>
              <a:rPr lang="en-US" altLang="zh-CN" smtClean="0">
                <a:solidFill>
                  <a:srgbClr val="FF0000"/>
                </a:solidFill>
              </a:rPr>
              <a:t>C)</a:t>
            </a:r>
            <a:r>
              <a:rPr lang="zh-CN" altLang="en-US" smtClean="0">
                <a:solidFill>
                  <a:srgbClr val="0033CC"/>
                </a:solidFill>
              </a:rPr>
              <a:t>，</a:t>
            </a:r>
            <a:r>
              <a:rPr lang="en-US" altLang="zh-CN" smtClean="0">
                <a:solidFill>
                  <a:srgbClr val="FF0000"/>
                </a:solidFill>
                <a:latin typeface="Comic Sans MS" pitchFamily="66" charset="0"/>
              </a:rPr>
              <a:t>~</a:t>
            </a:r>
            <a:r>
              <a:rPr lang="en-US" altLang="zh-CN" smtClean="0">
                <a:solidFill>
                  <a:srgbClr val="FF0000"/>
                </a:solidFill>
              </a:rPr>
              <a:t>D</a:t>
            </a:r>
            <a:r>
              <a:rPr lang="zh-CN" altLang="en-US" smtClean="0">
                <a:solidFill>
                  <a:srgbClr val="FF0000"/>
                </a:solidFill>
              </a:rPr>
              <a:t>∨</a:t>
            </a:r>
            <a:r>
              <a:rPr lang="en-US" altLang="zh-CN" smtClean="0">
                <a:solidFill>
                  <a:srgbClr val="FF0000"/>
                </a:solidFill>
              </a:rPr>
              <a:t>A</a:t>
            </a:r>
            <a:r>
              <a:rPr lang="zh-CN" altLang="en-US" smtClean="0">
                <a:solidFill>
                  <a:srgbClr val="0033CC"/>
                </a:solidFill>
              </a:rPr>
              <a:t>，</a:t>
            </a:r>
            <a:r>
              <a:rPr lang="en-US" altLang="zh-CN" smtClean="0">
                <a:solidFill>
                  <a:srgbClr val="FF0000"/>
                </a:solidFill>
              </a:rPr>
              <a:t>B</a:t>
            </a:r>
            <a:r>
              <a:rPr lang="zh-CN" altLang="en-US" smtClean="0">
                <a:solidFill>
                  <a:srgbClr val="0033CC"/>
                </a:solidFill>
              </a:rPr>
              <a:t>，</a:t>
            </a:r>
            <a:r>
              <a:rPr lang="en-US" altLang="zh-CN" smtClean="0">
                <a:solidFill>
                  <a:srgbClr val="FF0000"/>
                </a:solidFill>
              </a:rPr>
              <a:t>D</a:t>
            </a:r>
            <a:r>
              <a:rPr lang="en-US" altLang="zh-CN" smtClean="0">
                <a:solidFill>
                  <a:srgbClr val="0033CC"/>
                </a:solidFill>
              </a:rPr>
              <a:t>]</a:t>
            </a:r>
            <a:r>
              <a:rPr lang="zh-CN" altLang="en-US" smtClean="0">
                <a:solidFill>
                  <a:srgbClr val="FF0000"/>
                </a:solidFill>
              </a:rPr>
              <a:t>永真蕴含</a:t>
            </a:r>
            <a:r>
              <a:rPr lang="en-US" altLang="zh-CN" smtClean="0">
                <a:solidFill>
                  <a:srgbClr val="FF0000"/>
                </a:solidFill>
              </a:rPr>
              <a:t>C</a:t>
            </a:r>
            <a:r>
              <a:rPr lang="zh-CN" altLang="en-US" smtClean="0">
                <a:solidFill>
                  <a:srgbClr val="FF0000"/>
                </a:solidFill>
              </a:rPr>
              <a:t>。</a:t>
            </a:r>
            <a:endParaRPr lang="en-US" altLang="zh-CN" smtClean="0">
              <a:solidFill>
                <a:srgbClr val="FF0000"/>
              </a:solidFill>
            </a:endParaRPr>
          </a:p>
          <a:p>
            <a:pPr lvl="1">
              <a:buFont typeface="Wingdings" pitchFamily="2" charset="2"/>
              <a:buNone/>
            </a:pPr>
            <a:r>
              <a:rPr lang="zh-CN" altLang="en-US" smtClean="0"/>
              <a:t>① </a:t>
            </a:r>
            <a:r>
              <a:rPr lang="en-US" altLang="zh-CN" smtClean="0"/>
              <a:t>D</a:t>
            </a:r>
          </a:p>
          <a:p>
            <a:pPr lvl="1">
              <a:buFont typeface="Wingdings" pitchFamily="2" charset="2"/>
              <a:buNone/>
            </a:pPr>
            <a:r>
              <a:rPr lang="zh-CN" altLang="en-US" smtClean="0"/>
              <a:t>② </a:t>
            </a:r>
            <a:r>
              <a:rPr lang="en-US" altLang="zh-CN" sz="2400" smtClean="0">
                <a:solidFill>
                  <a:srgbClr val="262699"/>
                </a:solidFill>
                <a:latin typeface="Comic Sans MS" pitchFamily="66" charset="0"/>
              </a:rPr>
              <a:t>~</a:t>
            </a:r>
            <a:r>
              <a:rPr lang="en-US" altLang="zh-CN" smtClean="0"/>
              <a:t>D</a:t>
            </a:r>
            <a:r>
              <a:rPr lang="zh-CN" altLang="en-US" smtClean="0"/>
              <a:t>∨</a:t>
            </a:r>
            <a:r>
              <a:rPr lang="en-US" altLang="zh-CN" smtClean="0"/>
              <a:t>A</a:t>
            </a:r>
          </a:p>
          <a:p>
            <a:pPr lvl="1">
              <a:buFont typeface="Wingdings" pitchFamily="2" charset="2"/>
              <a:buNone/>
            </a:pPr>
            <a:r>
              <a:rPr lang="zh-CN" altLang="en-US" smtClean="0"/>
              <a:t>③ </a:t>
            </a:r>
            <a:r>
              <a:rPr lang="en-US" altLang="zh-CN" smtClean="0"/>
              <a:t>A</a:t>
            </a:r>
          </a:p>
          <a:p>
            <a:pPr lvl="1">
              <a:buFont typeface="Wingdings" pitchFamily="2" charset="2"/>
              <a:buNone/>
            </a:pPr>
            <a:r>
              <a:rPr lang="zh-CN" altLang="en-US" smtClean="0"/>
              <a:t>④ </a:t>
            </a:r>
            <a:r>
              <a:rPr lang="en-US" altLang="zh-CN" smtClean="0"/>
              <a:t>A</a:t>
            </a:r>
            <a:r>
              <a:rPr lang="zh-CN" altLang="en-US" sz="2400" smtClean="0">
                <a:solidFill>
                  <a:srgbClr val="262699"/>
                </a:solidFill>
                <a:latin typeface="Comic Sans MS" pitchFamily="66" charset="0"/>
              </a:rPr>
              <a:t>→</a:t>
            </a:r>
            <a:r>
              <a:rPr lang="en-US" altLang="zh-CN" smtClean="0"/>
              <a:t>(B</a:t>
            </a:r>
            <a:r>
              <a:rPr lang="zh-CN" altLang="en-US" sz="2400" smtClean="0">
                <a:solidFill>
                  <a:srgbClr val="262699"/>
                </a:solidFill>
                <a:latin typeface="Comic Sans MS" pitchFamily="66" charset="0"/>
              </a:rPr>
              <a:t>→</a:t>
            </a:r>
            <a:r>
              <a:rPr lang="en-US" altLang="zh-CN" smtClean="0"/>
              <a:t>C)</a:t>
            </a:r>
          </a:p>
          <a:p>
            <a:pPr lvl="1">
              <a:buFont typeface="Wingdings" pitchFamily="2" charset="2"/>
              <a:buNone/>
            </a:pPr>
            <a:r>
              <a:rPr lang="zh-CN" altLang="en-US" smtClean="0"/>
              <a:t>⑤ </a:t>
            </a:r>
            <a:r>
              <a:rPr lang="en-US" altLang="zh-CN" smtClean="0"/>
              <a:t>B</a:t>
            </a:r>
            <a:r>
              <a:rPr lang="zh-CN" altLang="en-US" sz="2400" smtClean="0">
                <a:solidFill>
                  <a:srgbClr val="262699"/>
                </a:solidFill>
                <a:latin typeface="Comic Sans MS" pitchFamily="66" charset="0"/>
              </a:rPr>
              <a:t>→</a:t>
            </a:r>
            <a:r>
              <a:rPr lang="en-US" altLang="zh-CN" smtClean="0"/>
              <a:t>C</a:t>
            </a:r>
          </a:p>
          <a:p>
            <a:pPr lvl="1">
              <a:buFont typeface="Wingdings" pitchFamily="2" charset="2"/>
              <a:buNone/>
            </a:pPr>
            <a:r>
              <a:rPr lang="zh-CN" altLang="en-US" smtClean="0"/>
              <a:t>⑥ </a:t>
            </a:r>
            <a:r>
              <a:rPr lang="en-US" altLang="zh-CN" smtClean="0"/>
              <a:t>B</a:t>
            </a:r>
          </a:p>
          <a:p>
            <a:pPr lvl="1">
              <a:buFont typeface="Wingdings" pitchFamily="2" charset="2"/>
              <a:buNone/>
            </a:pPr>
            <a:r>
              <a:rPr lang="zh-CN" altLang="en-US" smtClean="0"/>
              <a:t>⑦ </a:t>
            </a:r>
            <a:r>
              <a:rPr lang="en-US" altLang="zh-CN" smtClean="0"/>
              <a:t>C</a:t>
            </a:r>
            <a:endParaRPr lang="zh-CN" altLang="en-US" smtClean="0"/>
          </a:p>
        </p:txBody>
      </p:sp>
      <p:sp>
        <p:nvSpPr>
          <p:cNvPr id="5" name="灯片编号占位符 4"/>
          <p:cNvSpPr>
            <a:spLocks noGrp="1"/>
          </p:cNvSpPr>
          <p:nvPr>
            <p:ph type="sldNum" sz="quarter" idx="12"/>
          </p:nvPr>
        </p:nvSpPr>
        <p:spPr/>
        <p:txBody>
          <a:bodyPr/>
          <a:lstStyle/>
          <a:p>
            <a:pPr>
              <a:defRPr/>
            </a:pPr>
            <a:fld id="{65DED2D3-4D19-432D-82D9-3DDB4BA1E605}" type="slidenum">
              <a:rPr lang="en-US" altLang="zh-CN"/>
              <a:pPr>
                <a:defRPr/>
              </a:pPr>
              <a:t>92</a:t>
            </a:fld>
            <a:endParaRPr lang="en-US" altLang="zh-CN" dirty="0"/>
          </a:p>
        </p:txBody>
      </p:sp>
      <p:graphicFrame>
        <p:nvGraphicFramePr>
          <p:cNvPr id="36865" name="Object 3"/>
          <p:cNvGraphicFramePr>
            <a:graphicFrameLocks noChangeAspect="1"/>
          </p:cNvGraphicFramePr>
          <p:nvPr/>
        </p:nvGraphicFramePr>
        <p:xfrm>
          <a:off x="4337050" y="4589463"/>
          <a:ext cx="1417638" cy="1030287"/>
        </p:xfrm>
        <a:graphic>
          <a:graphicData uri="http://schemas.openxmlformats.org/presentationml/2006/ole">
            <p:oleObj spid="_x0000_s37891" name="剪辑" r:id="rId3" imgW="27984450" imgH="20345400" progId="">
              <p:embed/>
            </p:oleObj>
          </a:graphicData>
        </a:graphic>
      </p:graphicFrame>
      <p:grpSp>
        <p:nvGrpSpPr>
          <p:cNvPr id="37895" name="组合 5"/>
          <p:cNvGrpSpPr>
            <a:grpSpLocks/>
          </p:cNvGrpSpPr>
          <p:nvPr/>
        </p:nvGrpSpPr>
        <p:grpSpPr bwMode="auto">
          <a:xfrm>
            <a:off x="6084888" y="2276475"/>
            <a:ext cx="2351087" cy="1333500"/>
            <a:chOff x="-486304" y="2300288"/>
            <a:chExt cx="2351165" cy="1332966"/>
          </a:xfrm>
        </p:grpSpPr>
        <p:pic>
          <p:nvPicPr>
            <p:cNvPr id="37899" name="Picture 5"/>
            <p:cNvPicPr>
              <a:picLocks noChangeAspect="1" noChangeArrowheads="1"/>
            </p:cNvPicPr>
            <p:nvPr/>
          </p:nvPicPr>
          <p:blipFill>
            <a:blip r:embed="rId4"/>
            <a:srcRect/>
            <a:stretch>
              <a:fillRect/>
            </a:stretch>
          </p:blipFill>
          <p:spPr bwMode="auto">
            <a:xfrm>
              <a:off x="30163" y="2300288"/>
              <a:ext cx="1268412" cy="973137"/>
            </a:xfrm>
            <a:prstGeom prst="rect">
              <a:avLst/>
            </a:prstGeom>
            <a:noFill/>
            <a:ln w="9525">
              <a:noFill/>
              <a:miter lim="800000"/>
              <a:headEnd/>
              <a:tailEnd/>
            </a:ln>
          </p:spPr>
        </p:pic>
        <p:sp>
          <p:nvSpPr>
            <p:cNvPr id="8" name="矩形 7">
              <a:extLst>
                <a:ext uri="{FF2B5EF4-FFF2-40B4-BE49-F238E27FC236}"/>
              </a:extLst>
            </p:cNvPr>
            <p:cNvSpPr/>
            <p:nvPr/>
          </p:nvSpPr>
          <p:spPr>
            <a:xfrm>
              <a:off x="-486304" y="3260341"/>
              <a:ext cx="2351165" cy="37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20000"/>
                </a:spcBef>
                <a:defRPr/>
              </a:pPr>
              <a:r>
                <a:rPr lang="zh-CN" altLang="en-US">
                  <a:solidFill>
                    <a:srgbClr val="CC0099"/>
                  </a:solidFill>
                  <a:latin typeface="楷体" pitchFamily="49" charset="-122"/>
                  <a:ea typeface="楷体" pitchFamily="49" charset="-122"/>
                </a:rPr>
                <a:t>第</a:t>
              </a:r>
              <a:r>
                <a:rPr lang="en-US" altLang="zh-CN">
                  <a:solidFill>
                    <a:srgbClr val="CC0099"/>
                  </a:solidFill>
                  <a:latin typeface="楷体" pitchFamily="49" charset="-122"/>
                  <a:ea typeface="楷体" pitchFamily="49" charset="-122"/>
                </a:rPr>
                <a:t>10</a:t>
              </a:r>
              <a:r>
                <a:rPr lang="zh-CN" altLang="en-US">
                  <a:solidFill>
                    <a:srgbClr val="CC0099"/>
                  </a:solidFill>
                  <a:latin typeface="楷体" pitchFamily="49" charset="-122"/>
                  <a:ea typeface="楷体" pitchFamily="49" charset="-122"/>
                </a:rPr>
                <a:t>页</a:t>
              </a:r>
              <a:r>
                <a:rPr lang="en-US" altLang="zh-CN">
                  <a:solidFill>
                    <a:srgbClr val="CC0099"/>
                  </a:solidFill>
                  <a:latin typeface="楷体" pitchFamily="49" charset="-122"/>
                  <a:ea typeface="楷体" pitchFamily="49" charset="-122"/>
                </a:rPr>
                <a:t>:</a:t>
              </a:r>
              <a:r>
                <a:rPr lang="zh-CN" altLang="en-US">
                  <a:solidFill>
                    <a:srgbClr val="CC0099"/>
                  </a:solidFill>
                  <a:latin typeface="楷体" pitchFamily="49" charset="-122"/>
                  <a:ea typeface="楷体" pitchFamily="49" charset="-122"/>
                </a:rPr>
                <a:t>表</a:t>
              </a:r>
              <a:r>
                <a:rPr lang="en-US" altLang="zh-CN">
                  <a:solidFill>
                    <a:srgbClr val="CC0099"/>
                  </a:solidFill>
                  <a:latin typeface="楷体" pitchFamily="49" charset="-122"/>
                  <a:ea typeface="楷体" pitchFamily="49" charset="-122"/>
                </a:rPr>
                <a:t>1.2-2</a:t>
              </a:r>
              <a:endParaRPr lang="zh-CN" altLang="en-US" dirty="0">
                <a:solidFill>
                  <a:srgbClr val="CC0099"/>
                </a:solidFill>
                <a:latin typeface="楷体" pitchFamily="49" charset="-122"/>
                <a:ea typeface="楷体" pitchFamily="49" charset="-122"/>
              </a:endParaRPr>
            </a:p>
          </p:txBody>
        </p:sp>
      </p:grpSp>
      <p:grpSp>
        <p:nvGrpSpPr>
          <p:cNvPr id="37896" name="组合 10"/>
          <p:cNvGrpSpPr>
            <a:grpSpLocks/>
          </p:cNvGrpSpPr>
          <p:nvPr/>
        </p:nvGrpSpPr>
        <p:grpSpPr bwMode="auto">
          <a:xfrm>
            <a:off x="2411413" y="2133600"/>
            <a:ext cx="3481387" cy="582613"/>
            <a:chOff x="2392326" y="2135048"/>
            <a:chExt cx="3481901" cy="582592"/>
          </a:xfrm>
        </p:grpSpPr>
        <p:sp>
          <p:nvSpPr>
            <p:cNvPr id="4" name="矩形 3">
              <a:extLst>
                <a:ext uri="{FF2B5EF4-FFF2-40B4-BE49-F238E27FC236}"/>
              </a:extLst>
            </p:cNvPr>
            <p:cNvSpPr/>
            <p:nvPr/>
          </p:nvSpPr>
          <p:spPr>
            <a:xfrm>
              <a:off x="2801961" y="2135048"/>
              <a:ext cx="3072266" cy="582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90000"/>
                </a:lnSpc>
                <a:spcBef>
                  <a:spcPct val="20000"/>
                </a:spcBef>
                <a:defRPr/>
              </a:pPr>
              <a:r>
                <a:rPr lang="en-US" altLang="zh-CN">
                  <a:solidFill>
                    <a:srgbClr val="CC0099"/>
                  </a:solidFill>
                  <a:latin typeface="楷体" pitchFamily="49" charset="-122"/>
                  <a:ea typeface="楷体" pitchFamily="49" charset="-122"/>
                </a:rPr>
                <a:t>I</a:t>
              </a:r>
              <a:r>
                <a:rPr lang="en-US" altLang="zh-CN" baseline="-25000">
                  <a:solidFill>
                    <a:srgbClr val="CC0099"/>
                  </a:solidFill>
                  <a:latin typeface="楷体" pitchFamily="49" charset="-122"/>
                  <a:ea typeface="楷体" pitchFamily="49" charset="-122"/>
                </a:rPr>
                <a:t>5</a:t>
              </a:r>
              <a:r>
                <a:rPr lang="zh-CN" altLang="en-US">
                  <a:solidFill>
                    <a:srgbClr val="CC0099"/>
                  </a:solidFill>
                  <a:latin typeface="楷体" pitchFamily="49" charset="-122"/>
                  <a:ea typeface="楷体" pitchFamily="49" charset="-122"/>
                </a:rPr>
                <a:t>：</a:t>
              </a:r>
              <a:r>
                <a:rPr lang="zh-CN" altLang="en-US">
                  <a:solidFill>
                    <a:srgbClr val="CC0099"/>
                  </a:solidFill>
                  <a:latin typeface="楷体" pitchFamily="49" charset="-122"/>
                  <a:ea typeface="楷体" pitchFamily="49" charset="-122"/>
                  <a:sym typeface="Symbol" pitchFamily="18" charset="2"/>
                </a:rPr>
                <a:t></a:t>
              </a:r>
              <a:r>
                <a:rPr lang="en-US" altLang="zh-CN">
                  <a:solidFill>
                    <a:srgbClr val="CC0099"/>
                  </a:solidFill>
                  <a:latin typeface="楷体" pitchFamily="49" charset="-122"/>
                  <a:ea typeface="楷体" pitchFamily="49" charset="-122"/>
                </a:rPr>
                <a:t>P</a:t>
              </a:r>
              <a:r>
                <a:rPr lang="el-GR" altLang="zh-CN">
                  <a:solidFill>
                    <a:srgbClr val="CC0099"/>
                  </a:solidFill>
                  <a:latin typeface="楷体" pitchFamily="49" charset="-122"/>
                  <a:ea typeface="楷体" pitchFamily="49" charset="-122"/>
                </a:rPr>
                <a:t>∧</a:t>
              </a:r>
              <a:r>
                <a:rPr lang="en-US" altLang="zh-CN">
                  <a:solidFill>
                    <a:srgbClr val="CC0099"/>
                  </a:solidFill>
                  <a:latin typeface="楷体" pitchFamily="49" charset="-122"/>
                  <a:ea typeface="楷体" pitchFamily="49" charset="-122"/>
                </a:rPr>
                <a:t>(P</a:t>
              </a:r>
              <a:r>
                <a:rPr lang="el-GR" altLang="zh-CN">
                  <a:solidFill>
                    <a:srgbClr val="CC0099"/>
                  </a:solidFill>
                  <a:latin typeface="楷体" pitchFamily="49" charset="-122"/>
                  <a:ea typeface="楷体" pitchFamily="49" charset="-122"/>
                </a:rPr>
                <a:t>∨</a:t>
              </a:r>
              <a:r>
                <a:rPr lang="en-US" altLang="zh-CN">
                  <a:solidFill>
                    <a:srgbClr val="CC0099"/>
                  </a:solidFill>
                  <a:latin typeface="楷体" pitchFamily="49" charset="-122"/>
                  <a:ea typeface="楷体" pitchFamily="49" charset="-122"/>
                </a:rPr>
                <a:t>Q)</a:t>
              </a:r>
              <a:r>
                <a:rPr lang="en-US" altLang="zh-CN">
                  <a:solidFill>
                    <a:srgbClr val="CC0099"/>
                  </a:solidFill>
                  <a:latin typeface="楷体" pitchFamily="49" charset="-122"/>
                  <a:ea typeface="楷体" pitchFamily="49" charset="-122"/>
                  <a:sym typeface="Symbol" pitchFamily="18" charset="2"/>
                </a:rPr>
                <a:t></a:t>
              </a:r>
              <a:r>
                <a:rPr lang="en-US" altLang="zh-CN">
                  <a:solidFill>
                    <a:srgbClr val="CC0099"/>
                  </a:solidFill>
                  <a:latin typeface="楷体" pitchFamily="49" charset="-122"/>
                  <a:ea typeface="楷体" pitchFamily="49" charset="-122"/>
                </a:rPr>
                <a:t>Q</a:t>
              </a:r>
              <a:endParaRPr lang="zh-CN" altLang="en-US" dirty="0">
                <a:solidFill>
                  <a:srgbClr val="CC0099"/>
                </a:solidFill>
                <a:latin typeface="楷体" pitchFamily="49" charset="-122"/>
                <a:ea typeface="楷体" pitchFamily="49" charset="-122"/>
              </a:endParaRPr>
            </a:p>
          </p:txBody>
        </p:sp>
        <p:sp>
          <p:nvSpPr>
            <p:cNvPr id="37898" name="右大括号 9"/>
            <p:cNvSpPr>
              <a:spLocks/>
            </p:cNvSpPr>
            <p:nvPr/>
          </p:nvSpPr>
          <p:spPr bwMode="auto">
            <a:xfrm>
              <a:off x="2392326" y="2144573"/>
              <a:ext cx="19053" cy="373049"/>
            </a:xfrm>
            <a:prstGeom prst="rightBrace">
              <a:avLst>
                <a:gd name="adj1" fmla="val 239396"/>
                <a:gd name="adj2" fmla="val 50000"/>
              </a:avLst>
            </a:prstGeom>
            <a:noFill/>
            <a:ln w="19050" algn="ctr">
              <a:solidFill>
                <a:srgbClr val="CC0099"/>
              </a:solidFill>
              <a:round/>
              <a:headEnd/>
              <a:tailEnd/>
            </a:ln>
          </p:spPr>
          <p:txBody>
            <a:bodyPr wrap="none" lIns="0" tIns="0" rIns="0" bIns="0">
              <a:spAutoFit/>
            </a:bodyPr>
            <a:lstStyle/>
            <a:p>
              <a:pPr marL="342900" indent="-342900">
                <a:lnSpc>
                  <a:spcPct val="90000"/>
                </a:lnSpc>
                <a:spcBef>
                  <a:spcPct val="20000"/>
                </a:spcBef>
              </a:pP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标题 1"/>
          <p:cNvSpPr>
            <a:spLocks noGrp="1"/>
          </p:cNvSpPr>
          <p:nvPr>
            <p:ph type="title"/>
          </p:nvPr>
        </p:nvSpPr>
        <p:spPr>
          <a:xfrm>
            <a:off x="684213" y="333375"/>
            <a:ext cx="7772400" cy="647700"/>
          </a:xfrm>
        </p:spPr>
        <p:txBody>
          <a:bodyPr/>
          <a:lstStyle/>
          <a:p>
            <a:r>
              <a:rPr lang="zh-CN" altLang="en-US" smtClean="0"/>
              <a:t>基于规则的推理</a:t>
            </a:r>
          </a:p>
        </p:txBody>
      </p:sp>
      <p:sp>
        <p:nvSpPr>
          <p:cNvPr id="193538" name="内容占位符 2"/>
          <p:cNvSpPr>
            <a:spLocks noGrp="1"/>
          </p:cNvSpPr>
          <p:nvPr>
            <p:ph idx="1"/>
          </p:nvPr>
        </p:nvSpPr>
        <p:spPr>
          <a:xfrm>
            <a:off x="468313" y="1268413"/>
            <a:ext cx="8207375" cy="4968875"/>
          </a:xfrm>
        </p:spPr>
        <p:txBody>
          <a:bodyPr/>
          <a:lstStyle/>
          <a:p>
            <a:r>
              <a:rPr lang="zh-CN" altLang="en-US" smtClean="0"/>
              <a:t>前面的</a:t>
            </a:r>
            <a:r>
              <a:rPr lang="zh-CN" altLang="en-US" smtClean="0">
                <a:solidFill>
                  <a:srgbClr val="FF0000"/>
                </a:solidFill>
              </a:rPr>
              <a:t>真值表、等值演算</a:t>
            </a:r>
            <a:r>
              <a:rPr lang="zh-CN" altLang="en-US" smtClean="0"/>
              <a:t>等方法都是</a:t>
            </a:r>
            <a:r>
              <a:rPr lang="zh-CN" altLang="en-US" smtClean="0">
                <a:solidFill>
                  <a:srgbClr val="FF0000"/>
                </a:solidFill>
              </a:rPr>
              <a:t>依据定义</a:t>
            </a:r>
            <a:r>
              <a:rPr lang="zh-CN" altLang="en-US" smtClean="0"/>
              <a:t>进行的，虽然也可以推理，但不适用于规模较大的推理。</a:t>
            </a:r>
            <a:endParaRPr lang="en-US" altLang="zh-CN" smtClean="0"/>
          </a:p>
          <a:p>
            <a:pPr lvl="1"/>
            <a:r>
              <a:rPr lang="zh-CN" altLang="en-US" smtClean="0"/>
              <a:t>等值演算是一种“数值”运算，</a:t>
            </a:r>
            <a:r>
              <a:rPr lang="zh-CN" altLang="en-US" smtClean="0">
                <a:solidFill>
                  <a:srgbClr val="FF0000"/>
                </a:solidFill>
              </a:rPr>
              <a:t>是最高层次的推理</a:t>
            </a:r>
            <a:r>
              <a:rPr lang="zh-CN" altLang="en-US" smtClean="0"/>
              <a:t>。</a:t>
            </a:r>
            <a:endParaRPr lang="en-US" altLang="zh-CN" smtClean="0"/>
          </a:p>
          <a:p>
            <a:r>
              <a:rPr lang="zh-CN" altLang="en-US" smtClean="0"/>
              <a:t>一般地，是基于推理规则的推理（</a:t>
            </a:r>
            <a:r>
              <a:rPr lang="zh-CN" altLang="en-US" b="1" smtClean="0">
                <a:solidFill>
                  <a:srgbClr val="CC0099"/>
                </a:solidFill>
              </a:rPr>
              <a:t>形式化推理</a:t>
            </a:r>
            <a:r>
              <a:rPr lang="zh-CN" altLang="en-US" smtClean="0"/>
              <a:t>）。</a:t>
            </a:r>
            <a:endParaRPr lang="en-US" altLang="zh-CN" smtClean="0"/>
          </a:p>
          <a:p>
            <a:pPr lvl="1"/>
            <a:r>
              <a:rPr lang="zh-CN" altLang="en-US" smtClean="0"/>
              <a:t>从前提出发，构造一个</a:t>
            </a:r>
            <a:r>
              <a:rPr lang="zh-CN" altLang="en-US" b="1" u="sng" smtClean="0">
                <a:solidFill>
                  <a:srgbClr val="CC0099"/>
                </a:solidFill>
              </a:rPr>
              <a:t>步步为真</a:t>
            </a:r>
            <a:r>
              <a:rPr lang="zh-CN" altLang="en-US" u="sng" smtClean="0"/>
              <a:t>的</a:t>
            </a:r>
            <a:r>
              <a:rPr lang="zh-CN" altLang="en-US" smtClean="0"/>
              <a:t>命题公式序列；</a:t>
            </a:r>
            <a:endParaRPr lang="en-US" altLang="zh-CN" smtClean="0"/>
          </a:p>
          <a:p>
            <a:pPr lvl="1"/>
            <a:r>
              <a:rPr lang="zh-CN" altLang="en-US" smtClean="0"/>
              <a:t>其中每个命题公式或者是已知的前提，或者是由某些前提用公认的推理规则所得到的结论；</a:t>
            </a:r>
            <a:endParaRPr lang="en-US" altLang="zh-CN" smtClean="0"/>
          </a:p>
          <a:p>
            <a:pPr lvl="1"/>
            <a:r>
              <a:rPr lang="zh-CN" altLang="en-US" smtClean="0"/>
              <a:t>序列的最后一个取值为真的命题公式就是所要求的结论；</a:t>
            </a:r>
            <a:endParaRPr lang="en-US" altLang="zh-CN" smtClean="0"/>
          </a:p>
          <a:p>
            <a:r>
              <a:rPr lang="zh-CN" altLang="en-US" smtClean="0"/>
              <a:t>这样的命题序列叫做</a:t>
            </a:r>
            <a:r>
              <a:rPr lang="zh-CN" altLang="en-US" u="sng" smtClean="0">
                <a:solidFill>
                  <a:srgbClr val="FF0000"/>
                </a:solidFill>
              </a:rPr>
              <a:t>形式证明</a:t>
            </a:r>
            <a:r>
              <a:rPr lang="zh-CN" altLang="en-US" smtClean="0"/>
              <a:t>；</a:t>
            </a:r>
            <a:r>
              <a:rPr lang="zh-CN" altLang="en-US" b="1" smtClean="0">
                <a:solidFill>
                  <a:srgbClr val="CC0099"/>
                </a:solidFill>
                <a:hlinkClick r:id="rId2" action="ppaction://hlinksldjump"/>
              </a:rPr>
              <a:t>实例</a:t>
            </a:r>
            <a:endParaRPr lang="en-US" altLang="zh-CN" b="1" smtClean="0">
              <a:solidFill>
                <a:srgbClr val="CC0099"/>
              </a:solidFill>
            </a:endParaRPr>
          </a:p>
          <a:p>
            <a:endParaRPr lang="zh-CN" altLang="en-US" smtClean="0">
              <a:solidFill>
                <a:schemeClr val="bg1"/>
              </a:solidFill>
            </a:endParaRPr>
          </a:p>
        </p:txBody>
      </p:sp>
      <p:sp>
        <p:nvSpPr>
          <p:cNvPr id="5" name="灯片编号占位符 4"/>
          <p:cNvSpPr>
            <a:spLocks noGrp="1"/>
          </p:cNvSpPr>
          <p:nvPr>
            <p:ph type="sldNum" sz="quarter" idx="12"/>
          </p:nvPr>
        </p:nvSpPr>
        <p:spPr/>
        <p:txBody>
          <a:bodyPr/>
          <a:lstStyle/>
          <a:p>
            <a:pPr>
              <a:defRPr/>
            </a:pPr>
            <a:fld id="{25ACBEB9-7262-4F22-88F6-0F3F9430A706}" type="slidenum">
              <a:rPr lang="en-US" altLang="zh-CN"/>
              <a:pPr>
                <a:defRPr/>
              </a:pPr>
              <a:t>93</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3538">
                                            <p:txEl>
                                              <p:pRg st="0" end="0"/>
                                            </p:txEl>
                                          </p:spTgt>
                                        </p:tgtEl>
                                        <p:attrNameLst>
                                          <p:attrName>style.visibility</p:attrName>
                                        </p:attrNameLst>
                                      </p:cBhvr>
                                      <p:to>
                                        <p:strVal val="visible"/>
                                      </p:to>
                                    </p:set>
                                    <p:anim calcmode="lin" valueType="num">
                                      <p:cBhvr additive="base">
                                        <p:cTn id="7" dur="500" fill="hold"/>
                                        <p:tgtEl>
                                          <p:spTgt spid="19353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353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93538">
                                            <p:txEl>
                                              <p:pRg st="1" end="1"/>
                                            </p:txEl>
                                          </p:spTgt>
                                        </p:tgtEl>
                                        <p:attrNameLst>
                                          <p:attrName>style.visibility</p:attrName>
                                        </p:attrNameLst>
                                      </p:cBhvr>
                                      <p:to>
                                        <p:strVal val="visible"/>
                                      </p:to>
                                    </p:set>
                                    <p:anim calcmode="lin" valueType="num">
                                      <p:cBhvr additive="base">
                                        <p:cTn id="11" dur="500" fill="hold"/>
                                        <p:tgtEl>
                                          <p:spTgt spid="19353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9353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93538">
                                            <p:txEl>
                                              <p:pRg st="2" end="2"/>
                                            </p:txEl>
                                          </p:spTgt>
                                        </p:tgtEl>
                                        <p:attrNameLst>
                                          <p:attrName>style.visibility</p:attrName>
                                        </p:attrNameLst>
                                      </p:cBhvr>
                                      <p:to>
                                        <p:strVal val="visible"/>
                                      </p:to>
                                    </p:set>
                                    <p:anim calcmode="lin" valueType="num">
                                      <p:cBhvr additive="base">
                                        <p:cTn id="17" dur="500" fill="hold"/>
                                        <p:tgtEl>
                                          <p:spTgt spid="193538">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9353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93538">
                                            <p:txEl>
                                              <p:pRg st="3" end="3"/>
                                            </p:txEl>
                                          </p:spTgt>
                                        </p:tgtEl>
                                        <p:attrNameLst>
                                          <p:attrName>style.visibility</p:attrName>
                                        </p:attrNameLst>
                                      </p:cBhvr>
                                      <p:to>
                                        <p:strVal val="visible"/>
                                      </p:to>
                                    </p:set>
                                    <p:anim calcmode="lin" valueType="num">
                                      <p:cBhvr additive="base">
                                        <p:cTn id="23" dur="500" fill="hold"/>
                                        <p:tgtEl>
                                          <p:spTgt spid="193538">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9353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93538">
                                            <p:txEl>
                                              <p:pRg st="4" end="4"/>
                                            </p:txEl>
                                          </p:spTgt>
                                        </p:tgtEl>
                                        <p:attrNameLst>
                                          <p:attrName>style.visibility</p:attrName>
                                        </p:attrNameLst>
                                      </p:cBhvr>
                                      <p:to>
                                        <p:strVal val="visible"/>
                                      </p:to>
                                    </p:set>
                                    <p:anim calcmode="lin" valueType="num">
                                      <p:cBhvr additive="base">
                                        <p:cTn id="29" dur="500" fill="hold"/>
                                        <p:tgtEl>
                                          <p:spTgt spid="193538">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9353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93538">
                                            <p:txEl>
                                              <p:pRg st="5" end="5"/>
                                            </p:txEl>
                                          </p:spTgt>
                                        </p:tgtEl>
                                        <p:attrNameLst>
                                          <p:attrName>style.visibility</p:attrName>
                                        </p:attrNameLst>
                                      </p:cBhvr>
                                      <p:to>
                                        <p:strVal val="visible"/>
                                      </p:to>
                                    </p:set>
                                    <p:anim calcmode="lin" valueType="num">
                                      <p:cBhvr additive="base">
                                        <p:cTn id="35" dur="500" fill="hold"/>
                                        <p:tgtEl>
                                          <p:spTgt spid="193538">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9353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93538">
                                            <p:txEl>
                                              <p:pRg st="6" end="6"/>
                                            </p:txEl>
                                          </p:spTgt>
                                        </p:tgtEl>
                                        <p:attrNameLst>
                                          <p:attrName>style.visibility</p:attrName>
                                        </p:attrNameLst>
                                      </p:cBhvr>
                                      <p:to>
                                        <p:strVal val="visible"/>
                                      </p:to>
                                    </p:set>
                                    <p:anim calcmode="lin" valueType="num">
                                      <p:cBhvr additive="base">
                                        <p:cTn id="41" dur="500" fill="hold"/>
                                        <p:tgtEl>
                                          <p:spTgt spid="193538">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9353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标题 1"/>
          <p:cNvSpPr>
            <a:spLocks noGrp="1"/>
          </p:cNvSpPr>
          <p:nvPr>
            <p:ph type="title"/>
          </p:nvPr>
        </p:nvSpPr>
        <p:spPr>
          <a:xfrm>
            <a:off x="684213" y="333375"/>
            <a:ext cx="7772400" cy="647700"/>
          </a:xfrm>
        </p:spPr>
        <p:txBody>
          <a:bodyPr/>
          <a:lstStyle/>
          <a:p>
            <a:r>
              <a:rPr lang="zh-CN" altLang="en-US" smtClean="0"/>
              <a:t>基本的推理规则</a:t>
            </a:r>
          </a:p>
        </p:txBody>
      </p:sp>
      <p:sp>
        <p:nvSpPr>
          <p:cNvPr id="194562" name="内容占位符 2"/>
          <p:cNvSpPr>
            <a:spLocks noGrp="1"/>
          </p:cNvSpPr>
          <p:nvPr>
            <p:ph idx="1"/>
          </p:nvPr>
        </p:nvSpPr>
        <p:spPr>
          <a:xfrm>
            <a:off x="468313" y="1341438"/>
            <a:ext cx="8207375" cy="4464050"/>
          </a:xfrm>
        </p:spPr>
        <p:txBody>
          <a:bodyPr/>
          <a:lstStyle/>
          <a:p>
            <a:pPr>
              <a:lnSpc>
                <a:spcPct val="120000"/>
              </a:lnSpc>
              <a:spcBef>
                <a:spcPts val="1200"/>
              </a:spcBef>
            </a:pPr>
            <a:r>
              <a:rPr lang="zh-CN" altLang="en-US" smtClean="0"/>
              <a:t>所有定义和已知的永真式都是推理的基本规则，</a:t>
            </a:r>
            <a:r>
              <a:rPr lang="en-US" altLang="zh-CN" b="1" smtClean="0">
                <a:solidFill>
                  <a:srgbClr val="CC0099"/>
                </a:solidFill>
              </a:rPr>
              <a:t>24</a:t>
            </a:r>
            <a:r>
              <a:rPr lang="zh-CN" altLang="en-US" b="1" smtClean="0">
                <a:solidFill>
                  <a:srgbClr val="CC0099"/>
                </a:solidFill>
              </a:rPr>
              <a:t>个基本等值式和永真蕴含式</a:t>
            </a:r>
            <a:r>
              <a:rPr lang="zh-CN" altLang="en-US" smtClean="0"/>
              <a:t>，都可以做为推理规则。著名的有：</a:t>
            </a:r>
            <a:endParaRPr lang="en-US" altLang="zh-CN" smtClean="0"/>
          </a:p>
          <a:p>
            <a:pPr lvl="1">
              <a:lnSpc>
                <a:spcPct val="120000"/>
              </a:lnSpc>
              <a:spcBef>
                <a:spcPts val="1200"/>
              </a:spcBef>
            </a:pPr>
            <a:r>
              <a:rPr lang="zh-CN" altLang="en-US" smtClean="0"/>
              <a:t>假言推理</a:t>
            </a:r>
            <a:endParaRPr lang="en-US" altLang="zh-CN" smtClean="0"/>
          </a:p>
          <a:p>
            <a:pPr lvl="1">
              <a:lnSpc>
                <a:spcPct val="120000"/>
              </a:lnSpc>
              <a:spcBef>
                <a:spcPts val="1200"/>
              </a:spcBef>
            </a:pPr>
            <a:r>
              <a:rPr lang="zh-CN" altLang="en-US" smtClean="0"/>
              <a:t>拒取式</a:t>
            </a:r>
            <a:endParaRPr lang="en-US" altLang="zh-CN" smtClean="0"/>
          </a:p>
          <a:p>
            <a:pPr lvl="1">
              <a:lnSpc>
                <a:spcPct val="120000"/>
              </a:lnSpc>
              <a:spcBef>
                <a:spcPts val="1200"/>
              </a:spcBef>
            </a:pPr>
            <a:r>
              <a:rPr lang="zh-CN" altLang="en-US" smtClean="0"/>
              <a:t>析取三段论</a:t>
            </a:r>
            <a:endParaRPr lang="en-US" altLang="zh-CN" smtClean="0"/>
          </a:p>
          <a:p>
            <a:pPr lvl="1">
              <a:lnSpc>
                <a:spcPct val="120000"/>
              </a:lnSpc>
              <a:spcBef>
                <a:spcPts val="1200"/>
              </a:spcBef>
            </a:pPr>
            <a:r>
              <a:rPr lang="zh-CN" altLang="en-US" smtClean="0"/>
              <a:t>前提三段论</a:t>
            </a:r>
            <a:endParaRPr lang="en-US" altLang="zh-CN" smtClean="0"/>
          </a:p>
          <a:p>
            <a:pPr lvl="1">
              <a:lnSpc>
                <a:spcPct val="120000"/>
              </a:lnSpc>
              <a:spcBef>
                <a:spcPts val="1200"/>
              </a:spcBef>
            </a:pPr>
            <a:r>
              <a:rPr lang="en-US" altLang="zh-CN" smtClean="0"/>
              <a:t>......</a:t>
            </a:r>
          </a:p>
          <a:p>
            <a:pPr>
              <a:lnSpc>
                <a:spcPct val="120000"/>
              </a:lnSpc>
              <a:spcBef>
                <a:spcPts val="1200"/>
              </a:spcBef>
            </a:pPr>
            <a:endParaRPr lang="zh-CN" altLang="en-US" smtClean="0"/>
          </a:p>
        </p:txBody>
      </p:sp>
      <p:sp>
        <p:nvSpPr>
          <p:cNvPr id="5" name="灯片编号占位符 4"/>
          <p:cNvSpPr>
            <a:spLocks noGrp="1"/>
          </p:cNvSpPr>
          <p:nvPr>
            <p:ph type="sldNum" sz="quarter" idx="12"/>
          </p:nvPr>
        </p:nvSpPr>
        <p:spPr/>
        <p:txBody>
          <a:bodyPr/>
          <a:lstStyle/>
          <a:p>
            <a:pPr>
              <a:defRPr/>
            </a:pPr>
            <a:fld id="{5492DEF5-8B9A-4600-BCB8-BC119C8BBF69}" type="slidenum">
              <a:rPr lang="en-US" altLang="zh-CN"/>
              <a:pPr>
                <a:defRPr/>
              </a:pPr>
              <a:t>94</a:t>
            </a:fld>
            <a:endParaRPr lang="en-US" altLang="zh-CN" dirty="0"/>
          </a:p>
        </p:txBody>
      </p:sp>
      <p:pic>
        <p:nvPicPr>
          <p:cNvPr id="194564" name="Picture 2"/>
          <p:cNvPicPr>
            <a:picLocks noChangeAspect="1" noChangeArrowheads="1"/>
          </p:cNvPicPr>
          <p:nvPr/>
        </p:nvPicPr>
        <p:blipFill>
          <a:blip r:embed="rId2"/>
          <a:srcRect/>
          <a:stretch>
            <a:fillRect/>
          </a:stretch>
        </p:blipFill>
        <p:spPr bwMode="auto">
          <a:xfrm>
            <a:off x="5219700" y="3573463"/>
            <a:ext cx="2165350" cy="20208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标题 1"/>
          <p:cNvSpPr>
            <a:spLocks noGrp="1"/>
          </p:cNvSpPr>
          <p:nvPr>
            <p:ph type="title"/>
          </p:nvPr>
        </p:nvSpPr>
        <p:spPr>
          <a:xfrm>
            <a:off x="684213" y="333375"/>
            <a:ext cx="7772400" cy="647700"/>
          </a:xfrm>
        </p:spPr>
        <p:txBody>
          <a:bodyPr/>
          <a:lstStyle/>
          <a:p>
            <a:r>
              <a:rPr lang="zh-CN" altLang="en-US" smtClean="0"/>
              <a:t>常用的推理规则</a:t>
            </a:r>
          </a:p>
        </p:txBody>
      </p:sp>
      <p:sp>
        <p:nvSpPr>
          <p:cNvPr id="195586" name="内容占位符 2"/>
          <p:cNvSpPr>
            <a:spLocks noGrp="1"/>
          </p:cNvSpPr>
          <p:nvPr>
            <p:ph idx="1"/>
          </p:nvPr>
        </p:nvSpPr>
        <p:spPr>
          <a:xfrm>
            <a:off x="395288" y="1412875"/>
            <a:ext cx="2952750" cy="4683125"/>
          </a:xfrm>
        </p:spPr>
        <p:txBody>
          <a:bodyPr/>
          <a:lstStyle/>
          <a:p>
            <a:pPr eaLnBrk="1" hangingPunct="1">
              <a:lnSpc>
                <a:spcPct val="80000"/>
              </a:lnSpc>
              <a:spcBef>
                <a:spcPts val="600"/>
              </a:spcBef>
            </a:pPr>
            <a:r>
              <a:rPr lang="zh-CN" altLang="en-US" smtClean="0">
                <a:solidFill>
                  <a:srgbClr val="C00000"/>
                </a:solidFill>
              </a:rPr>
              <a:t>假言推理：</a:t>
            </a:r>
            <a:endParaRPr lang="en-US" altLang="zh-CN" smtClean="0">
              <a:solidFill>
                <a:srgbClr val="C00000"/>
              </a:solidFill>
            </a:endParaRPr>
          </a:p>
          <a:p>
            <a:pPr eaLnBrk="1" hangingPunct="1">
              <a:lnSpc>
                <a:spcPct val="80000"/>
              </a:lnSpc>
              <a:spcBef>
                <a:spcPts val="600"/>
              </a:spcBef>
            </a:pPr>
            <a:endParaRPr lang="en-US" altLang="zh-CN" smtClean="0">
              <a:solidFill>
                <a:srgbClr val="C00000"/>
              </a:solidFill>
            </a:endParaRPr>
          </a:p>
          <a:p>
            <a:pPr eaLnBrk="1" hangingPunct="1">
              <a:lnSpc>
                <a:spcPct val="80000"/>
              </a:lnSpc>
              <a:spcBef>
                <a:spcPts val="600"/>
              </a:spcBef>
            </a:pPr>
            <a:endParaRPr lang="en-US" altLang="zh-CN" smtClean="0">
              <a:solidFill>
                <a:srgbClr val="C00000"/>
              </a:solidFill>
            </a:endParaRPr>
          </a:p>
          <a:p>
            <a:pPr eaLnBrk="1" hangingPunct="1">
              <a:lnSpc>
                <a:spcPct val="80000"/>
              </a:lnSpc>
              <a:spcBef>
                <a:spcPts val="600"/>
              </a:spcBef>
            </a:pPr>
            <a:endParaRPr lang="en-US" altLang="zh-CN" smtClean="0">
              <a:solidFill>
                <a:srgbClr val="C00000"/>
              </a:solidFill>
            </a:endParaRPr>
          </a:p>
          <a:p>
            <a:pPr eaLnBrk="1" hangingPunct="1">
              <a:lnSpc>
                <a:spcPct val="80000"/>
              </a:lnSpc>
              <a:spcBef>
                <a:spcPts val="600"/>
              </a:spcBef>
            </a:pPr>
            <a:endParaRPr lang="en-US" altLang="zh-CN" smtClean="0">
              <a:solidFill>
                <a:srgbClr val="C00000"/>
              </a:solidFill>
            </a:endParaRPr>
          </a:p>
          <a:p>
            <a:pPr eaLnBrk="1" hangingPunct="1">
              <a:lnSpc>
                <a:spcPct val="80000"/>
              </a:lnSpc>
              <a:spcBef>
                <a:spcPts val="600"/>
              </a:spcBef>
            </a:pPr>
            <a:r>
              <a:rPr lang="zh-CN" altLang="en-US" smtClean="0">
                <a:solidFill>
                  <a:srgbClr val="C00000"/>
                </a:solidFill>
              </a:rPr>
              <a:t>析取三段论：</a:t>
            </a:r>
          </a:p>
        </p:txBody>
      </p:sp>
      <p:sp>
        <p:nvSpPr>
          <p:cNvPr id="4" name="灯片编号占位符 3"/>
          <p:cNvSpPr>
            <a:spLocks noGrp="1"/>
          </p:cNvSpPr>
          <p:nvPr>
            <p:ph type="sldNum" sz="quarter" idx="12"/>
          </p:nvPr>
        </p:nvSpPr>
        <p:spPr/>
        <p:txBody>
          <a:bodyPr/>
          <a:lstStyle/>
          <a:p>
            <a:pPr>
              <a:defRPr/>
            </a:pPr>
            <a:fld id="{098EC6EF-E137-4D1A-9B28-641B5D4010F4}" type="slidenum">
              <a:rPr lang="en-US" altLang="zh-CN"/>
              <a:pPr>
                <a:defRPr/>
              </a:pPr>
              <a:t>95</a:t>
            </a:fld>
            <a:endParaRPr lang="en-US" altLang="zh-CN" dirty="0"/>
          </a:p>
        </p:txBody>
      </p:sp>
      <p:grpSp>
        <p:nvGrpSpPr>
          <p:cNvPr id="195588" name="组合 7"/>
          <p:cNvGrpSpPr>
            <a:grpSpLocks/>
          </p:cNvGrpSpPr>
          <p:nvPr/>
        </p:nvGrpSpPr>
        <p:grpSpPr bwMode="auto">
          <a:xfrm>
            <a:off x="827088" y="1911350"/>
            <a:ext cx="1981200" cy="1366838"/>
            <a:chOff x="4283968" y="2060848"/>
            <a:chExt cx="1980000" cy="1368152"/>
          </a:xfrm>
        </p:grpSpPr>
        <p:sp>
          <p:nvSpPr>
            <p:cNvPr id="195599" name="矩形 4"/>
            <p:cNvSpPr>
              <a:spLocks noChangeArrowheads="1"/>
            </p:cNvSpPr>
            <p:nvPr/>
          </p:nvSpPr>
          <p:spPr bwMode="auto">
            <a:xfrm>
              <a:off x="4283968" y="2060848"/>
              <a:ext cx="1944216" cy="1368152"/>
            </a:xfrm>
            <a:prstGeom prst="rect">
              <a:avLst/>
            </a:prstGeom>
            <a:noFill/>
            <a:ln w="9525" algn="ctr">
              <a:noFill/>
              <a:round/>
              <a:headEnd/>
              <a:tailEnd type="triangle" w="med" len="med"/>
            </a:ln>
          </p:spPr>
          <p:txBody>
            <a:bodyPr wrap="none" lIns="72000" tIns="0" rIns="72000" bIns="0" anchor="ctr"/>
            <a:lstStyle/>
            <a:p>
              <a:pPr marL="342900" lvl="1" indent="-342900">
                <a:lnSpc>
                  <a:spcPct val="110000"/>
                </a:lnSpc>
                <a:spcAft>
                  <a:spcPts val="500"/>
                </a:spcAft>
              </a:pPr>
              <a:r>
                <a:rPr lang="en-US" altLang="zh-CN">
                  <a:solidFill>
                    <a:srgbClr val="0033CC"/>
                  </a:solidFill>
                  <a:latin typeface="楷体" pitchFamily="49" charset="-122"/>
                  <a:ea typeface="楷体" pitchFamily="49" charset="-122"/>
                  <a:sym typeface="Symbol" pitchFamily="18" charset="2"/>
                </a:rPr>
                <a:t>PQ</a:t>
              </a:r>
            </a:p>
            <a:p>
              <a:pPr marL="342900" lvl="1" indent="-342900">
                <a:lnSpc>
                  <a:spcPct val="110000"/>
                </a:lnSpc>
                <a:spcAft>
                  <a:spcPts val="500"/>
                </a:spcAft>
              </a:pPr>
              <a:r>
                <a:rPr lang="en-US" altLang="zh-CN">
                  <a:solidFill>
                    <a:srgbClr val="0033CC"/>
                  </a:solidFill>
                  <a:latin typeface="楷体" pitchFamily="49" charset="-122"/>
                  <a:ea typeface="楷体" pitchFamily="49" charset="-122"/>
                  <a:sym typeface="Symbol" pitchFamily="18" charset="2"/>
                </a:rPr>
                <a:t>P</a:t>
              </a:r>
            </a:p>
            <a:p>
              <a:pPr marL="342900" lvl="1" indent="-342900">
                <a:lnSpc>
                  <a:spcPct val="110000"/>
                </a:lnSpc>
                <a:spcAft>
                  <a:spcPts val="500"/>
                </a:spcAft>
              </a:pPr>
              <a:r>
                <a:rPr lang="en-US" altLang="zh-CN">
                  <a:solidFill>
                    <a:srgbClr val="0033CC"/>
                  </a:solidFill>
                  <a:latin typeface="楷体" pitchFamily="49" charset="-122"/>
                  <a:ea typeface="楷体" pitchFamily="49" charset="-122"/>
                  <a:sym typeface="Symbol" pitchFamily="18" charset="2"/>
                </a:rPr>
                <a:t>Therefore</a:t>
              </a:r>
              <a:r>
                <a:rPr lang="zh-CN" altLang="en-US">
                  <a:solidFill>
                    <a:srgbClr val="0033CC"/>
                  </a:solidFill>
                  <a:latin typeface="楷体" pitchFamily="49" charset="-122"/>
                  <a:ea typeface="楷体" pitchFamily="49" charset="-122"/>
                  <a:sym typeface="Symbol" pitchFamily="18" charset="2"/>
                </a:rPr>
                <a:t>，</a:t>
              </a:r>
              <a:r>
                <a:rPr lang="en-US" altLang="zh-CN">
                  <a:solidFill>
                    <a:srgbClr val="0033CC"/>
                  </a:solidFill>
                  <a:latin typeface="楷体" pitchFamily="49" charset="-122"/>
                  <a:ea typeface="楷体" pitchFamily="49" charset="-122"/>
                  <a:sym typeface="Symbol" pitchFamily="18" charset="2"/>
                </a:rPr>
                <a:t>Q</a:t>
              </a:r>
              <a:endParaRPr lang="zh-CN" altLang="en-US">
                <a:solidFill>
                  <a:srgbClr val="0033CC"/>
                </a:solidFill>
                <a:latin typeface="楷体" pitchFamily="49" charset="-122"/>
                <a:ea typeface="楷体" pitchFamily="49" charset="-122"/>
              </a:endParaRPr>
            </a:p>
          </p:txBody>
        </p:sp>
        <p:cxnSp>
          <p:nvCxnSpPr>
            <p:cNvPr id="195600" name="直接连接符 6"/>
            <p:cNvCxnSpPr>
              <a:cxnSpLocks noChangeShapeType="1"/>
            </p:cNvCxnSpPr>
            <p:nvPr/>
          </p:nvCxnSpPr>
          <p:spPr bwMode="auto">
            <a:xfrm>
              <a:off x="4283968" y="2956008"/>
              <a:ext cx="1980000" cy="0"/>
            </a:xfrm>
            <a:prstGeom prst="line">
              <a:avLst/>
            </a:prstGeom>
            <a:noFill/>
            <a:ln w="28575" algn="ctr">
              <a:solidFill>
                <a:srgbClr val="0033CC"/>
              </a:solidFill>
              <a:round/>
              <a:headEnd/>
              <a:tailEnd/>
            </a:ln>
          </p:spPr>
        </p:cxnSp>
      </p:grpSp>
      <p:sp>
        <p:nvSpPr>
          <p:cNvPr id="195589" name="矩形 8"/>
          <p:cNvSpPr>
            <a:spLocks noChangeArrowheads="1"/>
          </p:cNvSpPr>
          <p:nvPr/>
        </p:nvSpPr>
        <p:spPr bwMode="auto">
          <a:xfrm>
            <a:off x="3924300" y="2054225"/>
            <a:ext cx="2016125" cy="504825"/>
          </a:xfrm>
          <a:prstGeom prst="rect">
            <a:avLst/>
          </a:prstGeom>
          <a:noFill/>
          <a:ln w="9525" algn="ctr">
            <a:noFill/>
            <a:round/>
            <a:headEnd/>
            <a:tailEnd type="triangle" w="med" len="med"/>
          </a:ln>
        </p:spPr>
        <p:txBody>
          <a:bodyPr wrap="none" lIns="72000" tIns="0" rIns="72000" bIns="0" anchor="ctr"/>
          <a:lstStyle/>
          <a:p>
            <a:pPr marL="342900" lvl="1" indent="-342900">
              <a:lnSpc>
                <a:spcPct val="110000"/>
              </a:lnSpc>
              <a:spcAft>
                <a:spcPts val="500"/>
              </a:spcAft>
            </a:pPr>
            <a:r>
              <a:rPr lang="en-US" altLang="zh-CN">
                <a:solidFill>
                  <a:srgbClr val="0033CC"/>
                </a:solidFill>
                <a:latin typeface="楷体" pitchFamily="49" charset="-122"/>
                <a:ea typeface="楷体" pitchFamily="49" charset="-122"/>
              </a:rPr>
              <a:t>P</a:t>
            </a:r>
            <a:r>
              <a:rPr lang="el-GR" altLang="zh-CN">
                <a:solidFill>
                  <a:srgbClr val="0033CC"/>
                </a:solidFill>
                <a:latin typeface="楷体" pitchFamily="49" charset="-122"/>
                <a:ea typeface="楷体" pitchFamily="49" charset="-122"/>
              </a:rPr>
              <a:t>∧</a:t>
            </a:r>
            <a:r>
              <a:rPr lang="en-US" altLang="zh-CN">
                <a:solidFill>
                  <a:srgbClr val="0033CC"/>
                </a:solidFill>
                <a:latin typeface="楷体" pitchFamily="49" charset="-122"/>
                <a:ea typeface="楷体" pitchFamily="49" charset="-122"/>
              </a:rPr>
              <a:t>(P</a:t>
            </a:r>
            <a:r>
              <a:rPr lang="en-US" altLang="zh-CN">
                <a:solidFill>
                  <a:srgbClr val="0033CC"/>
                </a:solidFill>
                <a:latin typeface="楷体" pitchFamily="49" charset="-122"/>
                <a:ea typeface="楷体" pitchFamily="49" charset="-122"/>
                <a:sym typeface="Symbol" pitchFamily="18" charset="2"/>
              </a:rPr>
              <a:t></a:t>
            </a:r>
            <a:r>
              <a:rPr lang="en-US" altLang="zh-CN">
                <a:solidFill>
                  <a:srgbClr val="0033CC"/>
                </a:solidFill>
                <a:latin typeface="楷体" pitchFamily="49" charset="-122"/>
                <a:ea typeface="楷体" pitchFamily="49" charset="-122"/>
              </a:rPr>
              <a:t>Q)</a:t>
            </a:r>
            <a:r>
              <a:rPr lang="en-US" altLang="zh-CN">
                <a:solidFill>
                  <a:srgbClr val="0033CC"/>
                </a:solidFill>
                <a:latin typeface="楷体" pitchFamily="49" charset="-122"/>
                <a:ea typeface="楷体" pitchFamily="49" charset="-122"/>
                <a:sym typeface="Symbol" pitchFamily="18" charset="2"/>
              </a:rPr>
              <a:t></a:t>
            </a:r>
            <a:r>
              <a:rPr lang="en-US" altLang="zh-CN">
                <a:solidFill>
                  <a:srgbClr val="0033CC"/>
                </a:solidFill>
                <a:latin typeface="楷体" pitchFamily="49" charset="-122"/>
                <a:ea typeface="楷体" pitchFamily="49" charset="-122"/>
              </a:rPr>
              <a:t>Q</a:t>
            </a:r>
            <a:endParaRPr lang="zh-CN" altLang="en-US">
              <a:solidFill>
                <a:srgbClr val="0033CC"/>
              </a:solidFill>
              <a:latin typeface="楷体" pitchFamily="49" charset="-122"/>
              <a:ea typeface="楷体" pitchFamily="49" charset="-122"/>
            </a:endParaRPr>
          </a:p>
        </p:txBody>
      </p:sp>
      <p:grpSp>
        <p:nvGrpSpPr>
          <p:cNvPr id="195590" name="组合 9"/>
          <p:cNvGrpSpPr>
            <a:grpSpLocks/>
          </p:cNvGrpSpPr>
          <p:nvPr/>
        </p:nvGrpSpPr>
        <p:grpSpPr bwMode="auto">
          <a:xfrm>
            <a:off x="831850" y="4149725"/>
            <a:ext cx="1979613" cy="1366838"/>
            <a:chOff x="4257680" y="2060848"/>
            <a:chExt cx="1980000" cy="1368152"/>
          </a:xfrm>
        </p:grpSpPr>
        <p:sp>
          <p:nvSpPr>
            <p:cNvPr id="195597" name="矩形 10"/>
            <p:cNvSpPr>
              <a:spLocks noChangeArrowheads="1"/>
            </p:cNvSpPr>
            <p:nvPr/>
          </p:nvSpPr>
          <p:spPr bwMode="auto">
            <a:xfrm>
              <a:off x="4283968" y="2060848"/>
              <a:ext cx="1944216" cy="1368152"/>
            </a:xfrm>
            <a:prstGeom prst="rect">
              <a:avLst/>
            </a:prstGeom>
            <a:noFill/>
            <a:ln w="9525" algn="ctr">
              <a:noFill/>
              <a:round/>
              <a:headEnd/>
              <a:tailEnd type="triangle" w="med" len="med"/>
            </a:ln>
          </p:spPr>
          <p:txBody>
            <a:bodyPr wrap="none" lIns="72000" tIns="0" rIns="72000" bIns="0" anchor="ctr"/>
            <a:lstStyle/>
            <a:p>
              <a:pPr marL="342900" lvl="1" indent="-342900">
                <a:lnSpc>
                  <a:spcPct val="110000"/>
                </a:lnSpc>
                <a:spcAft>
                  <a:spcPts val="500"/>
                </a:spcAft>
              </a:pPr>
              <a:r>
                <a:rPr lang="en-US" altLang="zh-CN">
                  <a:solidFill>
                    <a:srgbClr val="0033CC"/>
                  </a:solidFill>
                  <a:latin typeface="楷体" pitchFamily="49" charset="-122"/>
                  <a:ea typeface="楷体" pitchFamily="49" charset="-122"/>
                  <a:sym typeface="Symbol" pitchFamily="18" charset="2"/>
                </a:rPr>
                <a:t>P</a:t>
              </a:r>
              <a:r>
                <a:rPr lang="el-GR" altLang="zh-CN">
                  <a:solidFill>
                    <a:srgbClr val="0033CC"/>
                  </a:solidFill>
                  <a:latin typeface="楷体" pitchFamily="49" charset="-122"/>
                  <a:ea typeface="楷体" pitchFamily="49" charset="-122"/>
                </a:rPr>
                <a:t>∨</a:t>
              </a:r>
              <a:r>
                <a:rPr lang="en-US" altLang="zh-CN">
                  <a:solidFill>
                    <a:srgbClr val="0033CC"/>
                  </a:solidFill>
                  <a:latin typeface="楷体" pitchFamily="49" charset="-122"/>
                  <a:ea typeface="楷体" pitchFamily="49" charset="-122"/>
                  <a:sym typeface="Symbol" pitchFamily="18" charset="2"/>
                </a:rPr>
                <a:t>Q</a:t>
              </a:r>
            </a:p>
            <a:p>
              <a:pPr marL="342900" lvl="1" indent="-342900">
                <a:lnSpc>
                  <a:spcPct val="110000"/>
                </a:lnSpc>
                <a:spcAft>
                  <a:spcPts val="500"/>
                </a:spcAft>
              </a:pPr>
              <a:r>
                <a:rPr lang="en-US" altLang="zh-CN">
                  <a:solidFill>
                    <a:srgbClr val="0033CC"/>
                  </a:solidFill>
                  <a:latin typeface="Comic Sans MS" pitchFamily="66" charset="0"/>
                  <a:ea typeface="楷体" pitchFamily="49" charset="-122"/>
                  <a:sym typeface="Symbol" pitchFamily="18" charset="2"/>
                </a:rPr>
                <a:t>~</a:t>
              </a:r>
              <a:r>
                <a:rPr lang="en-US" altLang="zh-CN">
                  <a:solidFill>
                    <a:srgbClr val="0033CC"/>
                  </a:solidFill>
                  <a:latin typeface="楷体" pitchFamily="49" charset="-122"/>
                  <a:ea typeface="楷体" pitchFamily="49" charset="-122"/>
                  <a:sym typeface="Symbol" pitchFamily="18" charset="2"/>
                </a:rPr>
                <a:t>P</a:t>
              </a:r>
            </a:p>
            <a:p>
              <a:pPr marL="342900" lvl="1" indent="-342900">
                <a:lnSpc>
                  <a:spcPct val="110000"/>
                </a:lnSpc>
                <a:spcAft>
                  <a:spcPts val="500"/>
                </a:spcAft>
              </a:pPr>
              <a:r>
                <a:rPr lang="en-US" altLang="zh-CN">
                  <a:solidFill>
                    <a:srgbClr val="0033CC"/>
                  </a:solidFill>
                  <a:latin typeface="楷体" pitchFamily="49" charset="-122"/>
                  <a:ea typeface="楷体" pitchFamily="49" charset="-122"/>
                  <a:sym typeface="Symbol" pitchFamily="18" charset="2"/>
                </a:rPr>
                <a:t>Therefore</a:t>
              </a:r>
              <a:r>
                <a:rPr lang="zh-CN" altLang="en-US">
                  <a:solidFill>
                    <a:srgbClr val="0033CC"/>
                  </a:solidFill>
                  <a:latin typeface="楷体" pitchFamily="49" charset="-122"/>
                  <a:ea typeface="楷体" pitchFamily="49" charset="-122"/>
                  <a:sym typeface="Symbol" pitchFamily="18" charset="2"/>
                </a:rPr>
                <a:t>，</a:t>
              </a:r>
              <a:r>
                <a:rPr lang="en-US" altLang="zh-CN">
                  <a:solidFill>
                    <a:srgbClr val="0033CC"/>
                  </a:solidFill>
                  <a:latin typeface="楷体" pitchFamily="49" charset="-122"/>
                  <a:ea typeface="楷体" pitchFamily="49" charset="-122"/>
                  <a:sym typeface="Symbol" pitchFamily="18" charset="2"/>
                </a:rPr>
                <a:t>Q</a:t>
              </a:r>
              <a:endParaRPr lang="zh-CN" altLang="en-US">
                <a:solidFill>
                  <a:srgbClr val="0033CC"/>
                </a:solidFill>
                <a:latin typeface="楷体" pitchFamily="49" charset="-122"/>
                <a:ea typeface="楷体" pitchFamily="49" charset="-122"/>
              </a:endParaRPr>
            </a:p>
          </p:txBody>
        </p:sp>
        <p:cxnSp>
          <p:nvCxnSpPr>
            <p:cNvPr id="195598" name="直接连接符 11"/>
            <p:cNvCxnSpPr>
              <a:cxnSpLocks noChangeShapeType="1"/>
            </p:cNvCxnSpPr>
            <p:nvPr/>
          </p:nvCxnSpPr>
          <p:spPr bwMode="auto">
            <a:xfrm>
              <a:off x="4257680" y="2956008"/>
              <a:ext cx="1980000" cy="0"/>
            </a:xfrm>
            <a:prstGeom prst="line">
              <a:avLst/>
            </a:prstGeom>
            <a:noFill/>
            <a:ln w="28575" algn="ctr">
              <a:solidFill>
                <a:srgbClr val="0033CC"/>
              </a:solidFill>
              <a:round/>
              <a:headEnd/>
              <a:tailEnd/>
            </a:ln>
          </p:spPr>
        </p:cxnSp>
      </p:grpSp>
      <p:sp>
        <p:nvSpPr>
          <p:cNvPr id="195591" name="矩形 12"/>
          <p:cNvSpPr>
            <a:spLocks noChangeArrowheads="1"/>
          </p:cNvSpPr>
          <p:nvPr/>
        </p:nvSpPr>
        <p:spPr bwMode="auto">
          <a:xfrm>
            <a:off x="3924300" y="4221163"/>
            <a:ext cx="2232025" cy="503237"/>
          </a:xfrm>
          <a:prstGeom prst="rect">
            <a:avLst/>
          </a:prstGeom>
          <a:noFill/>
          <a:ln w="9525" algn="ctr">
            <a:noFill/>
            <a:round/>
            <a:headEnd/>
            <a:tailEnd type="triangle" w="med" len="med"/>
          </a:ln>
        </p:spPr>
        <p:txBody>
          <a:bodyPr wrap="none" lIns="72000" tIns="0" rIns="72000" bIns="0" anchor="ctr"/>
          <a:lstStyle/>
          <a:p>
            <a:pPr marL="342900" lvl="1" indent="-342900">
              <a:lnSpc>
                <a:spcPct val="110000"/>
              </a:lnSpc>
              <a:spcAft>
                <a:spcPts val="500"/>
              </a:spcAft>
            </a:pPr>
            <a:r>
              <a:rPr lang="en-US" altLang="zh-CN">
                <a:solidFill>
                  <a:srgbClr val="0033CC"/>
                </a:solidFill>
                <a:latin typeface="Comic Sans MS" pitchFamily="66" charset="0"/>
                <a:ea typeface="楷体" pitchFamily="49" charset="-122"/>
              </a:rPr>
              <a:t>~</a:t>
            </a:r>
            <a:r>
              <a:rPr lang="en-US" altLang="zh-CN">
                <a:solidFill>
                  <a:srgbClr val="0033CC"/>
                </a:solidFill>
                <a:latin typeface="楷体" pitchFamily="49" charset="-122"/>
                <a:ea typeface="楷体" pitchFamily="49" charset="-122"/>
              </a:rPr>
              <a:t>P</a:t>
            </a:r>
            <a:r>
              <a:rPr lang="el-GR" altLang="zh-CN">
                <a:solidFill>
                  <a:srgbClr val="0033CC"/>
                </a:solidFill>
                <a:latin typeface="楷体" pitchFamily="49" charset="-122"/>
                <a:ea typeface="楷体" pitchFamily="49" charset="-122"/>
              </a:rPr>
              <a:t>∧</a:t>
            </a:r>
            <a:r>
              <a:rPr lang="en-US" altLang="zh-CN">
                <a:solidFill>
                  <a:srgbClr val="0033CC"/>
                </a:solidFill>
                <a:latin typeface="楷体" pitchFamily="49" charset="-122"/>
                <a:ea typeface="楷体" pitchFamily="49" charset="-122"/>
              </a:rPr>
              <a:t>(P</a:t>
            </a:r>
            <a:r>
              <a:rPr lang="el-GR" altLang="zh-CN">
                <a:solidFill>
                  <a:srgbClr val="0033CC"/>
                </a:solidFill>
                <a:latin typeface="楷体" pitchFamily="49" charset="-122"/>
                <a:ea typeface="楷体" pitchFamily="49" charset="-122"/>
              </a:rPr>
              <a:t>∨</a:t>
            </a:r>
            <a:r>
              <a:rPr lang="en-US" altLang="zh-CN">
                <a:solidFill>
                  <a:srgbClr val="0033CC"/>
                </a:solidFill>
                <a:latin typeface="楷体" pitchFamily="49" charset="-122"/>
                <a:ea typeface="楷体" pitchFamily="49" charset="-122"/>
              </a:rPr>
              <a:t>Q)</a:t>
            </a:r>
            <a:r>
              <a:rPr lang="en-US" altLang="zh-CN">
                <a:solidFill>
                  <a:srgbClr val="0033CC"/>
                </a:solidFill>
                <a:latin typeface="楷体" pitchFamily="49" charset="-122"/>
                <a:ea typeface="楷体" pitchFamily="49" charset="-122"/>
                <a:sym typeface="Symbol" pitchFamily="18" charset="2"/>
              </a:rPr>
              <a:t></a:t>
            </a:r>
            <a:r>
              <a:rPr lang="en-US" altLang="zh-CN">
                <a:solidFill>
                  <a:srgbClr val="0033CC"/>
                </a:solidFill>
                <a:latin typeface="楷体" pitchFamily="49" charset="-122"/>
                <a:ea typeface="楷体" pitchFamily="49" charset="-122"/>
              </a:rPr>
              <a:t>Q</a:t>
            </a:r>
            <a:endParaRPr lang="zh-CN" altLang="en-US">
              <a:solidFill>
                <a:srgbClr val="0033CC"/>
              </a:solidFill>
              <a:latin typeface="楷体" pitchFamily="49" charset="-122"/>
              <a:ea typeface="楷体" pitchFamily="49" charset="-122"/>
            </a:endParaRPr>
          </a:p>
        </p:txBody>
      </p:sp>
      <p:sp>
        <p:nvSpPr>
          <p:cNvPr id="195592" name="矩形 13"/>
          <p:cNvSpPr>
            <a:spLocks noChangeArrowheads="1"/>
          </p:cNvSpPr>
          <p:nvPr/>
        </p:nvSpPr>
        <p:spPr bwMode="auto">
          <a:xfrm>
            <a:off x="3924300" y="2630488"/>
            <a:ext cx="2016125" cy="504825"/>
          </a:xfrm>
          <a:prstGeom prst="rect">
            <a:avLst/>
          </a:prstGeom>
          <a:noFill/>
          <a:ln w="9525" algn="ctr">
            <a:noFill/>
            <a:round/>
            <a:headEnd/>
            <a:tailEnd type="triangle" w="med" len="med"/>
          </a:ln>
        </p:spPr>
        <p:txBody>
          <a:bodyPr wrap="none" lIns="72000" tIns="0" rIns="72000" bIns="0" anchor="ctr"/>
          <a:lstStyle/>
          <a:p>
            <a:pPr marL="342900" lvl="1" indent="-342900">
              <a:lnSpc>
                <a:spcPct val="110000"/>
              </a:lnSpc>
              <a:spcAft>
                <a:spcPts val="500"/>
              </a:spcAft>
            </a:pPr>
            <a:r>
              <a:rPr lang="en-US" altLang="zh-CN">
                <a:solidFill>
                  <a:srgbClr val="0033CC"/>
                </a:solidFill>
                <a:latin typeface="楷体" pitchFamily="49" charset="-122"/>
                <a:ea typeface="楷体" pitchFamily="49" charset="-122"/>
              </a:rPr>
              <a:t>P</a:t>
            </a:r>
            <a:r>
              <a:rPr lang="zh-CN" altLang="en-US">
                <a:solidFill>
                  <a:srgbClr val="0033CC"/>
                </a:solidFill>
                <a:latin typeface="楷体" pitchFamily="49" charset="-122"/>
                <a:ea typeface="楷体" pitchFamily="49" charset="-122"/>
              </a:rPr>
              <a:t>，</a:t>
            </a:r>
            <a:r>
              <a:rPr lang="en-US" altLang="zh-CN">
                <a:solidFill>
                  <a:srgbClr val="0033CC"/>
                </a:solidFill>
                <a:latin typeface="楷体" pitchFamily="49" charset="-122"/>
                <a:ea typeface="楷体" pitchFamily="49" charset="-122"/>
              </a:rPr>
              <a:t>(P</a:t>
            </a:r>
            <a:r>
              <a:rPr lang="en-US" altLang="zh-CN">
                <a:solidFill>
                  <a:srgbClr val="0033CC"/>
                </a:solidFill>
                <a:latin typeface="楷体" pitchFamily="49" charset="-122"/>
                <a:ea typeface="楷体" pitchFamily="49" charset="-122"/>
                <a:sym typeface="Symbol" pitchFamily="18" charset="2"/>
              </a:rPr>
              <a:t></a:t>
            </a:r>
            <a:r>
              <a:rPr lang="en-US" altLang="zh-CN">
                <a:solidFill>
                  <a:srgbClr val="0033CC"/>
                </a:solidFill>
                <a:latin typeface="楷体" pitchFamily="49" charset="-122"/>
                <a:ea typeface="楷体" pitchFamily="49" charset="-122"/>
              </a:rPr>
              <a:t>Q)</a:t>
            </a:r>
            <a:r>
              <a:rPr lang="en-US" altLang="zh-CN">
                <a:solidFill>
                  <a:srgbClr val="0033CC"/>
                </a:solidFill>
                <a:latin typeface="楷体" pitchFamily="49" charset="-122"/>
                <a:ea typeface="楷体" pitchFamily="49" charset="-122"/>
                <a:sym typeface="Symbol" pitchFamily="18" charset="2"/>
              </a:rPr>
              <a:t></a:t>
            </a:r>
            <a:r>
              <a:rPr lang="en-US" altLang="zh-CN">
                <a:solidFill>
                  <a:srgbClr val="0033CC"/>
                </a:solidFill>
                <a:latin typeface="楷体" pitchFamily="49" charset="-122"/>
                <a:ea typeface="楷体" pitchFamily="49" charset="-122"/>
              </a:rPr>
              <a:t>Q</a:t>
            </a:r>
            <a:endParaRPr lang="zh-CN" altLang="en-US">
              <a:solidFill>
                <a:srgbClr val="0033CC"/>
              </a:solidFill>
              <a:latin typeface="楷体" pitchFamily="49" charset="-122"/>
              <a:ea typeface="楷体" pitchFamily="49" charset="-122"/>
            </a:endParaRPr>
          </a:p>
        </p:txBody>
      </p:sp>
      <p:sp>
        <p:nvSpPr>
          <p:cNvPr id="195593" name="矩形 14"/>
          <p:cNvSpPr>
            <a:spLocks noChangeArrowheads="1"/>
          </p:cNvSpPr>
          <p:nvPr/>
        </p:nvSpPr>
        <p:spPr bwMode="auto">
          <a:xfrm>
            <a:off x="3924300" y="4797425"/>
            <a:ext cx="2232025" cy="503238"/>
          </a:xfrm>
          <a:prstGeom prst="rect">
            <a:avLst/>
          </a:prstGeom>
          <a:noFill/>
          <a:ln w="9525" algn="ctr">
            <a:noFill/>
            <a:round/>
            <a:headEnd/>
            <a:tailEnd type="triangle" w="med" len="med"/>
          </a:ln>
        </p:spPr>
        <p:txBody>
          <a:bodyPr wrap="none" lIns="72000" tIns="0" rIns="72000" bIns="0" anchor="ctr"/>
          <a:lstStyle/>
          <a:p>
            <a:pPr marL="342900" lvl="1" indent="-342900">
              <a:lnSpc>
                <a:spcPct val="110000"/>
              </a:lnSpc>
              <a:spcAft>
                <a:spcPts val="500"/>
              </a:spcAft>
            </a:pPr>
            <a:r>
              <a:rPr lang="en-US" altLang="zh-CN">
                <a:solidFill>
                  <a:srgbClr val="0033CC"/>
                </a:solidFill>
                <a:latin typeface="Comic Sans MS" pitchFamily="66" charset="0"/>
                <a:ea typeface="楷体" pitchFamily="49" charset="-122"/>
              </a:rPr>
              <a:t>~</a:t>
            </a:r>
            <a:r>
              <a:rPr lang="en-US" altLang="zh-CN">
                <a:solidFill>
                  <a:srgbClr val="0033CC"/>
                </a:solidFill>
                <a:latin typeface="楷体" pitchFamily="49" charset="-122"/>
                <a:ea typeface="楷体" pitchFamily="49" charset="-122"/>
              </a:rPr>
              <a:t>P</a:t>
            </a:r>
            <a:r>
              <a:rPr lang="zh-CN" altLang="en-US">
                <a:solidFill>
                  <a:srgbClr val="0033CC"/>
                </a:solidFill>
                <a:latin typeface="楷体" pitchFamily="49" charset="-122"/>
                <a:ea typeface="楷体" pitchFamily="49" charset="-122"/>
              </a:rPr>
              <a:t>，</a:t>
            </a:r>
            <a:r>
              <a:rPr lang="en-US" altLang="zh-CN">
                <a:solidFill>
                  <a:srgbClr val="0033CC"/>
                </a:solidFill>
                <a:latin typeface="楷体" pitchFamily="49" charset="-122"/>
                <a:ea typeface="楷体" pitchFamily="49" charset="-122"/>
              </a:rPr>
              <a:t>(P</a:t>
            </a:r>
            <a:r>
              <a:rPr lang="el-GR" altLang="zh-CN">
                <a:solidFill>
                  <a:srgbClr val="0033CC"/>
                </a:solidFill>
                <a:latin typeface="楷体" pitchFamily="49" charset="-122"/>
                <a:ea typeface="楷体" pitchFamily="49" charset="-122"/>
              </a:rPr>
              <a:t>∨</a:t>
            </a:r>
            <a:r>
              <a:rPr lang="en-US" altLang="zh-CN">
                <a:solidFill>
                  <a:srgbClr val="0033CC"/>
                </a:solidFill>
                <a:latin typeface="楷体" pitchFamily="49" charset="-122"/>
                <a:ea typeface="楷体" pitchFamily="49" charset="-122"/>
              </a:rPr>
              <a:t>Q)</a:t>
            </a:r>
            <a:r>
              <a:rPr lang="en-US" altLang="zh-CN">
                <a:solidFill>
                  <a:srgbClr val="0033CC"/>
                </a:solidFill>
                <a:latin typeface="楷体" pitchFamily="49" charset="-122"/>
                <a:ea typeface="楷体" pitchFamily="49" charset="-122"/>
                <a:sym typeface="Symbol" pitchFamily="18" charset="2"/>
              </a:rPr>
              <a:t></a:t>
            </a:r>
            <a:r>
              <a:rPr lang="en-US" altLang="zh-CN">
                <a:solidFill>
                  <a:srgbClr val="0033CC"/>
                </a:solidFill>
                <a:latin typeface="楷体" pitchFamily="49" charset="-122"/>
                <a:ea typeface="楷体" pitchFamily="49" charset="-122"/>
              </a:rPr>
              <a:t>Q</a:t>
            </a:r>
            <a:endParaRPr lang="zh-CN" altLang="en-US">
              <a:solidFill>
                <a:srgbClr val="0033CC"/>
              </a:solidFill>
              <a:latin typeface="楷体" pitchFamily="49" charset="-122"/>
              <a:ea typeface="楷体" pitchFamily="49" charset="-122"/>
            </a:endParaRPr>
          </a:p>
        </p:txBody>
      </p:sp>
      <p:grpSp>
        <p:nvGrpSpPr>
          <p:cNvPr id="16" name="组合 15"/>
          <p:cNvGrpSpPr>
            <a:grpSpLocks/>
          </p:cNvGrpSpPr>
          <p:nvPr/>
        </p:nvGrpSpPr>
        <p:grpSpPr bwMode="auto">
          <a:xfrm>
            <a:off x="7107238" y="1484313"/>
            <a:ext cx="1352550" cy="1333500"/>
            <a:chOff x="30163" y="2300288"/>
            <a:chExt cx="1353142" cy="1332966"/>
          </a:xfrm>
        </p:grpSpPr>
        <p:pic>
          <p:nvPicPr>
            <p:cNvPr id="195595" name="Picture 5"/>
            <p:cNvPicPr>
              <a:picLocks noChangeAspect="1" noChangeArrowheads="1"/>
            </p:cNvPicPr>
            <p:nvPr/>
          </p:nvPicPr>
          <p:blipFill>
            <a:blip r:embed="rId2"/>
            <a:srcRect/>
            <a:stretch>
              <a:fillRect/>
            </a:stretch>
          </p:blipFill>
          <p:spPr bwMode="auto">
            <a:xfrm>
              <a:off x="30163" y="2300288"/>
              <a:ext cx="1268412" cy="973137"/>
            </a:xfrm>
            <a:prstGeom prst="rect">
              <a:avLst/>
            </a:prstGeom>
            <a:noFill/>
            <a:ln w="9525">
              <a:noFill/>
              <a:miter lim="800000"/>
              <a:headEnd/>
              <a:tailEnd/>
            </a:ln>
          </p:spPr>
        </p:pic>
        <p:sp>
          <p:nvSpPr>
            <p:cNvPr id="18" name="矩形 17"/>
            <p:cNvSpPr/>
            <p:nvPr/>
          </p:nvSpPr>
          <p:spPr>
            <a:xfrm>
              <a:off x="55574" y="3255580"/>
              <a:ext cx="1327731" cy="3776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20000"/>
                </a:spcBef>
                <a:defRPr/>
              </a:pPr>
              <a:r>
                <a:rPr lang="zh-CN" altLang="en-US" dirty="0">
                  <a:solidFill>
                    <a:srgbClr val="CC0099"/>
                  </a:solidFill>
                  <a:latin typeface="楷体" pitchFamily="49" charset="-122"/>
                  <a:ea typeface="楷体" pitchFamily="49" charset="-122"/>
                </a:rPr>
                <a:t>第</a:t>
              </a:r>
              <a:r>
                <a:rPr lang="en-US" altLang="zh-CN" dirty="0">
                  <a:solidFill>
                    <a:srgbClr val="CC0099"/>
                  </a:solidFill>
                  <a:latin typeface="楷体" pitchFamily="49" charset="-122"/>
                  <a:ea typeface="楷体" pitchFamily="49" charset="-122"/>
                </a:rPr>
                <a:t>10</a:t>
              </a:r>
              <a:r>
                <a:rPr lang="zh-CN" altLang="en-US" dirty="0">
                  <a:solidFill>
                    <a:srgbClr val="CC0099"/>
                  </a:solidFill>
                  <a:latin typeface="楷体" pitchFamily="49" charset="-122"/>
                  <a:ea typeface="楷体" pitchFamily="49" charset="-122"/>
                </a:rPr>
                <a:t>页</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标题 1"/>
          <p:cNvSpPr>
            <a:spLocks noGrp="1"/>
          </p:cNvSpPr>
          <p:nvPr>
            <p:ph type="title"/>
          </p:nvPr>
        </p:nvSpPr>
        <p:spPr>
          <a:xfrm>
            <a:off x="684213" y="333375"/>
            <a:ext cx="7772400" cy="647700"/>
          </a:xfrm>
        </p:spPr>
        <p:txBody>
          <a:bodyPr/>
          <a:lstStyle/>
          <a:p>
            <a:r>
              <a:rPr lang="zh-CN" altLang="en-US" smtClean="0"/>
              <a:t>其他规则</a:t>
            </a:r>
          </a:p>
        </p:txBody>
      </p:sp>
      <p:sp>
        <p:nvSpPr>
          <p:cNvPr id="196610" name="内容占位符 2"/>
          <p:cNvSpPr>
            <a:spLocks noGrp="1"/>
          </p:cNvSpPr>
          <p:nvPr>
            <p:ph idx="1"/>
          </p:nvPr>
        </p:nvSpPr>
        <p:spPr>
          <a:xfrm>
            <a:off x="468313" y="1196975"/>
            <a:ext cx="8207375" cy="5040313"/>
          </a:xfrm>
        </p:spPr>
        <p:txBody>
          <a:bodyPr/>
          <a:lstStyle/>
          <a:p>
            <a:r>
              <a:rPr lang="en-US" altLang="zh-CN" smtClean="0">
                <a:solidFill>
                  <a:srgbClr val="C00000"/>
                </a:solidFill>
              </a:rPr>
              <a:t>P</a:t>
            </a:r>
            <a:r>
              <a:rPr lang="zh-CN" altLang="en-US" smtClean="0">
                <a:solidFill>
                  <a:srgbClr val="C00000"/>
                </a:solidFill>
              </a:rPr>
              <a:t>规则</a:t>
            </a:r>
            <a:r>
              <a:rPr lang="zh-CN" altLang="en-US" smtClean="0"/>
              <a:t>（前提引入规则）</a:t>
            </a:r>
            <a:endParaRPr lang="en-US" altLang="zh-CN" smtClean="0"/>
          </a:p>
          <a:p>
            <a:pPr lvl="1"/>
            <a:r>
              <a:rPr lang="zh-CN" altLang="en-US" smtClean="0"/>
              <a:t>在推导的任何步骤上，都可以引入前提；</a:t>
            </a:r>
            <a:endParaRPr lang="en-US" altLang="zh-CN" smtClean="0"/>
          </a:p>
          <a:p>
            <a:r>
              <a:rPr lang="en-US" altLang="zh-CN" smtClean="0">
                <a:solidFill>
                  <a:srgbClr val="C00000"/>
                </a:solidFill>
              </a:rPr>
              <a:t>T</a:t>
            </a:r>
            <a:r>
              <a:rPr lang="zh-CN" altLang="en-US" smtClean="0">
                <a:solidFill>
                  <a:srgbClr val="C00000"/>
                </a:solidFill>
              </a:rPr>
              <a:t>规则</a:t>
            </a:r>
            <a:r>
              <a:rPr lang="zh-CN" altLang="en-US" smtClean="0"/>
              <a:t>（结论引入规则）</a:t>
            </a:r>
            <a:endParaRPr lang="en-US" altLang="zh-CN" smtClean="0"/>
          </a:p>
          <a:p>
            <a:pPr lvl="1"/>
            <a:r>
              <a:rPr lang="zh-CN" altLang="en-US" smtClean="0"/>
              <a:t>在推导过程中，如果</a:t>
            </a:r>
            <a:r>
              <a:rPr lang="zh-CN" altLang="en-US" smtClean="0">
                <a:solidFill>
                  <a:srgbClr val="C00000"/>
                </a:solidFill>
              </a:rPr>
              <a:t>前面</a:t>
            </a:r>
            <a:r>
              <a:rPr lang="zh-CN" altLang="en-US" smtClean="0"/>
              <a:t>有一个或多个命题公式永真蕴含命题公式</a:t>
            </a:r>
            <a:r>
              <a:rPr lang="en-US" altLang="zh-CN" smtClean="0"/>
              <a:t>S</a:t>
            </a:r>
            <a:r>
              <a:rPr lang="zh-CN" altLang="en-US" smtClean="0"/>
              <a:t>，那么就可以把公式</a:t>
            </a:r>
            <a:r>
              <a:rPr lang="en-US" altLang="zh-CN" smtClean="0"/>
              <a:t>S</a:t>
            </a:r>
            <a:r>
              <a:rPr lang="zh-CN" altLang="en-US" smtClean="0"/>
              <a:t>引进推导过程中；</a:t>
            </a:r>
            <a:endParaRPr lang="en-US" altLang="zh-CN" smtClean="0"/>
          </a:p>
          <a:p>
            <a:r>
              <a:rPr lang="en-US" altLang="zh-CN" smtClean="0">
                <a:solidFill>
                  <a:srgbClr val="C00000"/>
                </a:solidFill>
              </a:rPr>
              <a:t>CP</a:t>
            </a:r>
            <a:r>
              <a:rPr lang="zh-CN" altLang="en-US" smtClean="0">
                <a:solidFill>
                  <a:srgbClr val="C00000"/>
                </a:solidFill>
              </a:rPr>
              <a:t>规则</a:t>
            </a:r>
            <a:endParaRPr lang="en-US" altLang="zh-CN" smtClean="0">
              <a:solidFill>
                <a:srgbClr val="C00000"/>
              </a:solidFill>
            </a:endParaRPr>
          </a:p>
          <a:p>
            <a:pPr lvl="1"/>
            <a:r>
              <a:rPr lang="zh-CN" altLang="en-US" smtClean="0"/>
              <a:t>欲证</a:t>
            </a:r>
            <a:r>
              <a:rPr lang="en-US" altLang="zh-CN" smtClean="0">
                <a:sym typeface="Symbol" pitchFamily="18" charset="2"/>
              </a:rPr>
              <a:t>H</a:t>
            </a:r>
            <a:r>
              <a:rPr lang="en-US" altLang="zh-CN" baseline="-25000" smtClean="0">
                <a:sym typeface="Symbol" pitchFamily="18" charset="2"/>
              </a:rPr>
              <a:t>1</a:t>
            </a:r>
            <a:r>
              <a:rPr lang="el-GR" altLang="zh-CN" smtClean="0"/>
              <a:t>∧</a:t>
            </a:r>
            <a:r>
              <a:rPr lang="en-US" altLang="zh-CN" smtClean="0">
                <a:sym typeface="Symbol" pitchFamily="18" charset="2"/>
              </a:rPr>
              <a:t>H</a:t>
            </a:r>
            <a:r>
              <a:rPr lang="en-US" altLang="zh-CN" baseline="-25000" smtClean="0">
                <a:sym typeface="Symbol" pitchFamily="18" charset="2"/>
              </a:rPr>
              <a:t>2</a:t>
            </a:r>
            <a:r>
              <a:rPr lang="el-GR" altLang="zh-CN" smtClean="0"/>
              <a:t>∧</a:t>
            </a:r>
            <a:r>
              <a:rPr lang="en-US" altLang="zh-CN" smtClean="0">
                <a:sym typeface="Symbol" pitchFamily="18" charset="2"/>
              </a:rPr>
              <a:t>…</a:t>
            </a:r>
            <a:r>
              <a:rPr lang="el-GR" altLang="zh-CN" smtClean="0"/>
              <a:t>∧</a:t>
            </a:r>
            <a:r>
              <a:rPr lang="en-US" altLang="zh-CN" smtClean="0">
                <a:sym typeface="Symbol" pitchFamily="18" charset="2"/>
              </a:rPr>
              <a:t>H</a:t>
            </a:r>
            <a:r>
              <a:rPr lang="en-US" altLang="zh-CN" baseline="-25000" smtClean="0">
                <a:sym typeface="Symbol" pitchFamily="18" charset="2"/>
              </a:rPr>
              <a:t>n</a:t>
            </a:r>
            <a:r>
              <a:rPr lang="en-US" altLang="zh-CN" smtClean="0">
                <a:sym typeface="Symbol" pitchFamily="18" charset="2"/>
              </a:rPr>
              <a:t>(</a:t>
            </a:r>
            <a:r>
              <a:rPr lang="en-US" altLang="zh-CN" b="1" smtClean="0">
                <a:solidFill>
                  <a:srgbClr val="CC0099"/>
                </a:solidFill>
              </a:rPr>
              <a:t>R</a:t>
            </a:r>
            <a:r>
              <a:rPr lang="en-US" altLang="zh-CN" smtClean="0">
                <a:sym typeface="Symbol" pitchFamily="18" charset="2"/>
              </a:rPr>
              <a:t>C),</a:t>
            </a:r>
            <a:r>
              <a:rPr lang="zh-CN" altLang="en-US" smtClean="0">
                <a:sym typeface="Symbol" pitchFamily="18" charset="2"/>
              </a:rPr>
              <a:t>可将</a:t>
            </a:r>
            <a:r>
              <a:rPr lang="en-US" altLang="zh-CN" smtClean="0">
                <a:sym typeface="Symbol" pitchFamily="18" charset="2"/>
              </a:rPr>
              <a:t>R</a:t>
            </a:r>
            <a:r>
              <a:rPr lang="zh-CN" altLang="en-US" smtClean="0">
                <a:sym typeface="Symbol" pitchFamily="18" charset="2"/>
              </a:rPr>
              <a:t>作为一个逻辑前提加以引用，证明</a:t>
            </a:r>
            <a:r>
              <a:rPr lang="en-US" altLang="zh-CN" smtClean="0">
                <a:sym typeface="Symbol" pitchFamily="18" charset="2"/>
              </a:rPr>
              <a:t>C</a:t>
            </a:r>
            <a:r>
              <a:rPr lang="zh-CN" altLang="en-US" smtClean="0">
                <a:sym typeface="Symbol" pitchFamily="18" charset="2"/>
              </a:rPr>
              <a:t>为真即可，即：证明</a:t>
            </a:r>
            <a:r>
              <a:rPr lang="en-US" altLang="zh-CN" smtClean="0">
                <a:sym typeface="Symbol" pitchFamily="18" charset="2"/>
              </a:rPr>
              <a:t>H</a:t>
            </a:r>
            <a:r>
              <a:rPr lang="en-US" altLang="zh-CN" baseline="-25000" smtClean="0">
                <a:sym typeface="Symbol" pitchFamily="18" charset="2"/>
              </a:rPr>
              <a:t>1</a:t>
            </a:r>
            <a:r>
              <a:rPr lang="el-GR" altLang="zh-CN" smtClean="0"/>
              <a:t>∧</a:t>
            </a:r>
            <a:r>
              <a:rPr lang="en-US" altLang="zh-CN" smtClean="0">
                <a:sym typeface="Symbol" pitchFamily="18" charset="2"/>
              </a:rPr>
              <a:t>H</a:t>
            </a:r>
            <a:r>
              <a:rPr lang="en-US" altLang="zh-CN" baseline="-25000" smtClean="0">
                <a:sym typeface="Symbol" pitchFamily="18" charset="2"/>
              </a:rPr>
              <a:t>2</a:t>
            </a:r>
            <a:r>
              <a:rPr lang="el-GR" altLang="zh-CN" smtClean="0"/>
              <a:t>∧</a:t>
            </a:r>
            <a:r>
              <a:rPr lang="en-US" altLang="zh-CN" smtClean="0">
                <a:sym typeface="Symbol" pitchFamily="18" charset="2"/>
              </a:rPr>
              <a:t>…</a:t>
            </a:r>
            <a:r>
              <a:rPr lang="el-GR" altLang="zh-CN" smtClean="0"/>
              <a:t>∧</a:t>
            </a:r>
            <a:r>
              <a:rPr lang="en-US" altLang="zh-CN" smtClean="0">
                <a:sym typeface="Symbol" pitchFamily="18" charset="2"/>
              </a:rPr>
              <a:t>H</a:t>
            </a:r>
            <a:r>
              <a:rPr lang="en-US" altLang="zh-CN" baseline="-25000" smtClean="0">
                <a:sym typeface="Symbol" pitchFamily="18" charset="2"/>
              </a:rPr>
              <a:t>n</a:t>
            </a:r>
            <a:r>
              <a:rPr lang="el-GR" altLang="zh-CN" smtClean="0"/>
              <a:t>∧</a:t>
            </a:r>
            <a:r>
              <a:rPr lang="en-US" altLang="zh-CN" b="1" smtClean="0">
                <a:solidFill>
                  <a:srgbClr val="CC0099"/>
                </a:solidFill>
                <a:sym typeface="Symbol" pitchFamily="18" charset="2"/>
              </a:rPr>
              <a:t>R</a:t>
            </a:r>
            <a:r>
              <a:rPr lang="en-US" altLang="zh-CN" smtClean="0">
                <a:sym typeface="Symbol" pitchFamily="18" charset="2"/>
              </a:rPr>
              <a:t>C</a:t>
            </a:r>
            <a:r>
              <a:rPr lang="zh-CN" altLang="en-US" smtClean="0">
                <a:sym typeface="Symbol" pitchFamily="18" charset="2"/>
              </a:rPr>
              <a:t>。</a:t>
            </a:r>
            <a:endParaRPr lang="en-US" altLang="zh-CN" smtClean="0">
              <a:sym typeface="Symbol" pitchFamily="18" charset="2"/>
            </a:endParaRPr>
          </a:p>
          <a:p>
            <a:pPr lvl="2">
              <a:buClr>
                <a:srgbClr val="0000FF"/>
              </a:buClr>
              <a:buSzPct val="60000"/>
              <a:buFont typeface="Wingdings" pitchFamily="2" charset="2"/>
              <a:buChar char="n"/>
            </a:pPr>
            <a:r>
              <a:rPr lang="en-US" altLang="zh-CN" sz="1800" smtClean="0"/>
              <a:t>CP</a:t>
            </a:r>
            <a:r>
              <a:rPr lang="zh-CN" altLang="en-US" sz="1800" smtClean="0"/>
              <a:t>规则适用的命题公式形式为：</a:t>
            </a:r>
            <a:endParaRPr lang="en-US" altLang="zh-CN" sz="1800" smtClean="0"/>
          </a:p>
          <a:p>
            <a:pPr lvl="2">
              <a:buClr>
                <a:srgbClr val="0000FF"/>
              </a:buClr>
              <a:buSzPct val="65000"/>
              <a:buFont typeface="Wingdings" pitchFamily="2" charset="2"/>
              <a:buChar char="Ø"/>
            </a:pPr>
            <a:r>
              <a:rPr lang="zh-CN" altLang="en-US" sz="2000" smtClean="0"/>
              <a:t>待证明的有效结论是</a:t>
            </a:r>
            <a:r>
              <a:rPr lang="en-US" altLang="zh-CN" sz="2000" smtClean="0"/>
              <a:t>A</a:t>
            </a:r>
            <a:r>
              <a:rPr lang="en-US" altLang="zh-CN" sz="2000" smtClean="0">
                <a:sym typeface="Symbol" pitchFamily="18" charset="2"/>
              </a:rPr>
              <a:t>B</a:t>
            </a:r>
            <a:r>
              <a:rPr lang="zh-CN" altLang="en-US" sz="2000" smtClean="0">
                <a:sym typeface="Symbol" pitchFamily="18" charset="2"/>
              </a:rPr>
              <a:t>或者</a:t>
            </a:r>
            <a:r>
              <a:rPr lang="en-US" altLang="zh-CN" sz="2000" smtClean="0">
                <a:sym typeface="Symbol" pitchFamily="18" charset="2"/>
              </a:rPr>
              <a:t>A</a:t>
            </a:r>
            <a:r>
              <a:rPr lang="el-GR" altLang="zh-CN" sz="2000" smtClean="0"/>
              <a:t>∨</a:t>
            </a:r>
            <a:r>
              <a:rPr lang="en-US" altLang="zh-CN" sz="2000" smtClean="0">
                <a:sym typeface="Symbol" pitchFamily="18" charset="2"/>
              </a:rPr>
              <a:t>B</a:t>
            </a:r>
            <a:r>
              <a:rPr lang="zh-CN" altLang="en-US" sz="2000" smtClean="0">
                <a:sym typeface="Symbol" pitchFamily="18" charset="2"/>
              </a:rPr>
              <a:t>的形式（即结论中包含前提）</a:t>
            </a:r>
            <a:endParaRPr lang="en-US" altLang="zh-CN" sz="2000" smtClean="0"/>
          </a:p>
        </p:txBody>
      </p:sp>
      <p:sp>
        <p:nvSpPr>
          <p:cNvPr id="5" name="灯片编号占位符 4"/>
          <p:cNvSpPr>
            <a:spLocks noGrp="1"/>
          </p:cNvSpPr>
          <p:nvPr>
            <p:ph type="sldNum" sz="quarter" idx="12"/>
          </p:nvPr>
        </p:nvSpPr>
        <p:spPr/>
        <p:txBody>
          <a:bodyPr/>
          <a:lstStyle/>
          <a:p>
            <a:pPr>
              <a:defRPr/>
            </a:pPr>
            <a:fld id="{3C71561B-1A78-47BF-9411-BA5FBF0A4B40}" type="slidenum">
              <a:rPr lang="en-US" altLang="zh-CN"/>
              <a:pPr>
                <a:defRPr/>
              </a:pPr>
              <a:t>96</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6610">
                                            <p:txEl>
                                              <p:pRg st="0" end="0"/>
                                            </p:txEl>
                                          </p:spTgt>
                                        </p:tgtEl>
                                        <p:attrNameLst>
                                          <p:attrName>style.visibility</p:attrName>
                                        </p:attrNameLst>
                                      </p:cBhvr>
                                      <p:to>
                                        <p:strVal val="visible"/>
                                      </p:to>
                                    </p:set>
                                    <p:anim calcmode="lin" valueType="num">
                                      <p:cBhvr additive="base">
                                        <p:cTn id="7" dur="500" fill="hold"/>
                                        <p:tgtEl>
                                          <p:spTgt spid="1966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661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96610">
                                            <p:txEl>
                                              <p:pRg st="1" end="1"/>
                                            </p:txEl>
                                          </p:spTgt>
                                        </p:tgtEl>
                                        <p:attrNameLst>
                                          <p:attrName>style.visibility</p:attrName>
                                        </p:attrNameLst>
                                      </p:cBhvr>
                                      <p:to>
                                        <p:strVal val="visible"/>
                                      </p:to>
                                    </p:set>
                                    <p:anim calcmode="lin" valueType="num">
                                      <p:cBhvr additive="base">
                                        <p:cTn id="11" dur="500" fill="hold"/>
                                        <p:tgtEl>
                                          <p:spTgt spid="19661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966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96610">
                                            <p:txEl>
                                              <p:pRg st="2" end="2"/>
                                            </p:txEl>
                                          </p:spTgt>
                                        </p:tgtEl>
                                        <p:attrNameLst>
                                          <p:attrName>style.visibility</p:attrName>
                                        </p:attrNameLst>
                                      </p:cBhvr>
                                      <p:to>
                                        <p:strVal val="visible"/>
                                      </p:to>
                                    </p:set>
                                    <p:anim calcmode="lin" valueType="num">
                                      <p:cBhvr additive="base">
                                        <p:cTn id="17" dur="500" fill="hold"/>
                                        <p:tgtEl>
                                          <p:spTgt spid="196610">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96610">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96610">
                                            <p:txEl>
                                              <p:pRg st="3" end="3"/>
                                            </p:txEl>
                                          </p:spTgt>
                                        </p:tgtEl>
                                        <p:attrNameLst>
                                          <p:attrName>style.visibility</p:attrName>
                                        </p:attrNameLst>
                                      </p:cBhvr>
                                      <p:to>
                                        <p:strVal val="visible"/>
                                      </p:to>
                                    </p:set>
                                    <p:anim calcmode="lin" valueType="num">
                                      <p:cBhvr additive="base">
                                        <p:cTn id="21" dur="500" fill="hold"/>
                                        <p:tgtEl>
                                          <p:spTgt spid="196610">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966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96610">
                                            <p:txEl>
                                              <p:pRg st="4" end="4"/>
                                            </p:txEl>
                                          </p:spTgt>
                                        </p:tgtEl>
                                        <p:attrNameLst>
                                          <p:attrName>style.visibility</p:attrName>
                                        </p:attrNameLst>
                                      </p:cBhvr>
                                      <p:to>
                                        <p:strVal val="visible"/>
                                      </p:to>
                                    </p:set>
                                    <p:anim calcmode="lin" valueType="num">
                                      <p:cBhvr additive="base">
                                        <p:cTn id="27" dur="500" fill="hold"/>
                                        <p:tgtEl>
                                          <p:spTgt spid="196610">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96610">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96610">
                                            <p:txEl>
                                              <p:pRg st="5" end="5"/>
                                            </p:txEl>
                                          </p:spTgt>
                                        </p:tgtEl>
                                        <p:attrNameLst>
                                          <p:attrName>style.visibility</p:attrName>
                                        </p:attrNameLst>
                                      </p:cBhvr>
                                      <p:to>
                                        <p:strVal val="visible"/>
                                      </p:to>
                                    </p:set>
                                    <p:anim calcmode="lin" valueType="num">
                                      <p:cBhvr additive="base">
                                        <p:cTn id="31" dur="500" fill="hold"/>
                                        <p:tgtEl>
                                          <p:spTgt spid="196610">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9661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96610">
                                            <p:txEl>
                                              <p:pRg st="6" end="6"/>
                                            </p:txEl>
                                          </p:spTgt>
                                        </p:tgtEl>
                                        <p:attrNameLst>
                                          <p:attrName>style.visibility</p:attrName>
                                        </p:attrNameLst>
                                      </p:cBhvr>
                                      <p:to>
                                        <p:strVal val="visible"/>
                                      </p:to>
                                    </p:set>
                                    <p:anim calcmode="lin" valueType="num">
                                      <p:cBhvr additive="base">
                                        <p:cTn id="37" dur="500" fill="hold"/>
                                        <p:tgtEl>
                                          <p:spTgt spid="196610">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96610">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96610">
                                            <p:txEl>
                                              <p:pRg st="7" end="7"/>
                                            </p:txEl>
                                          </p:spTgt>
                                        </p:tgtEl>
                                        <p:attrNameLst>
                                          <p:attrName>style.visibility</p:attrName>
                                        </p:attrNameLst>
                                      </p:cBhvr>
                                      <p:to>
                                        <p:strVal val="visible"/>
                                      </p:to>
                                    </p:set>
                                    <p:anim calcmode="lin" valueType="num">
                                      <p:cBhvr additive="base">
                                        <p:cTn id="41" dur="500" fill="hold"/>
                                        <p:tgtEl>
                                          <p:spTgt spid="196610">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96610">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3" name="标题 1"/>
          <p:cNvSpPr>
            <a:spLocks noGrp="1"/>
          </p:cNvSpPr>
          <p:nvPr>
            <p:ph type="title"/>
          </p:nvPr>
        </p:nvSpPr>
        <p:spPr>
          <a:xfrm>
            <a:off x="684213" y="333375"/>
            <a:ext cx="7772400" cy="647700"/>
          </a:xfrm>
        </p:spPr>
        <p:txBody>
          <a:bodyPr/>
          <a:lstStyle/>
          <a:p>
            <a:r>
              <a:rPr lang="zh-CN" altLang="en-US" smtClean="0"/>
              <a:t>例题</a:t>
            </a:r>
          </a:p>
        </p:txBody>
      </p:sp>
      <p:sp>
        <p:nvSpPr>
          <p:cNvPr id="3" name="内容占位符 2"/>
          <p:cNvSpPr>
            <a:spLocks noGrp="1"/>
          </p:cNvSpPr>
          <p:nvPr>
            <p:ph idx="1"/>
          </p:nvPr>
        </p:nvSpPr>
        <p:spPr>
          <a:xfrm>
            <a:off x="468313" y="1412875"/>
            <a:ext cx="8207375" cy="4683125"/>
          </a:xfrm>
        </p:spPr>
        <p:txBody>
          <a:bodyPr/>
          <a:lstStyle/>
          <a:p>
            <a:pPr>
              <a:defRPr/>
            </a:pPr>
            <a:r>
              <a:rPr lang="zh-CN" altLang="en-US" dirty="0"/>
              <a:t>试证明：</a:t>
            </a:r>
            <a:r>
              <a:rPr lang="en-US" altLang="zh-CN" dirty="0">
                <a:solidFill>
                  <a:srgbClr val="CC0099"/>
                </a:solidFill>
              </a:rPr>
              <a:t>(P</a:t>
            </a:r>
            <a:r>
              <a:rPr lang="en-US" altLang="zh-CN" dirty="0">
                <a:solidFill>
                  <a:srgbClr val="CC0099"/>
                </a:solidFill>
                <a:sym typeface="Symbol" pitchFamily="18" charset="2"/>
              </a:rPr>
              <a:t></a:t>
            </a:r>
            <a:r>
              <a:rPr lang="en-US" altLang="zh-CN" dirty="0">
                <a:solidFill>
                  <a:srgbClr val="CC0099"/>
                </a:solidFill>
              </a:rPr>
              <a:t>Q)</a:t>
            </a:r>
            <a:r>
              <a:rPr lang="el-GR" altLang="zh-CN" dirty="0">
                <a:solidFill>
                  <a:srgbClr val="CC0099"/>
                </a:solidFill>
              </a:rPr>
              <a:t>∧</a:t>
            </a:r>
            <a:r>
              <a:rPr lang="en-US" altLang="zh-CN" dirty="0">
                <a:solidFill>
                  <a:srgbClr val="CC0099"/>
                </a:solidFill>
              </a:rPr>
              <a:t>(R</a:t>
            </a:r>
            <a:r>
              <a:rPr lang="en-US" altLang="zh-CN" dirty="0">
                <a:solidFill>
                  <a:srgbClr val="CC0099"/>
                </a:solidFill>
                <a:sym typeface="Symbol" pitchFamily="18" charset="2"/>
              </a:rPr>
              <a:t></a:t>
            </a:r>
            <a:r>
              <a:rPr lang="zh-CN" altLang="en-US" dirty="0">
                <a:solidFill>
                  <a:srgbClr val="CC0099"/>
                </a:solidFill>
                <a:sym typeface="Symbol" pitchFamily="18" charset="2"/>
              </a:rPr>
              <a:t></a:t>
            </a:r>
            <a:r>
              <a:rPr lang="en-US" altLang="zh-CN" dirty="0">
                <a:solidFill>
                  <a:srgbClr val="CC0099"/>
                </a:solidFill>
              </a:rPr>
              <a:t>Q)</a:t>
            </a:r>
            <a:r>
              <a:rPr lang="el-GR" altLang="zh-CN" dirty="0">
                <a:solidFill>
                  <a:srgbClr val="CC0099"/>
                </a:solidFill>
              </a:rPr>
              <a:t>∧</a:t>
            </a:r>
            <a:r>
              <a:rPr lang="en-US" altLang="zh-CN" dirty="0">
                <a:solidFill>
                  <a:srgbClr val="CC0099"/>
                </a:solidFill>
              </a:rPr>
              <a:t>R</a:t>
            </a:r>
            <a:r>
              <a:rPr lang="en-US" altLang="zh-CN" dirty="0">
                <a:sym typeface="Symbol" pitchFamily="18" charset="2"/>
              </a:rPr>
              <a:t></a:t>
            </a:r>
            <a:r>
              <a:rPr lang="zh-CN" altLang="en-US" dirty="0">
                <a:solidFill>
                  <a:srgbClr val="CC0099"/>
                </a:solidFill>
                <a:sym typeface="Symbol" pitchFamily="18" charset="2"/>
              </a:rPr>
              <a:t></a:t>
            </a:r>
            <a:r>
              <a:rPr lang="en-US" altLang="zh-CN" dirty="0">
                <a:solidFill>
                  <a:srgbClr val="CC0099"/>
                </a:solidFill>
              </a:rPr>
              <a:t>P</a:t>
            </a:r>
            <a:r>
              <a:rPr lang="zh-CN" altLang="en-US" dirty="0"/>
              <a:t>永真。</a:t>
            </a:r>
            <a:endParaRPr lang="en-US" altLang="zh-CN" dirty="0"/>
          </a:p>
          <a:p>
            <a:pPr lvl="1">
              <a:defRPr/>
            </a:pPr>
            <a:r>
              <a:rPr lang="zh-CN" altLang="en-US" dirty="0"/>
              <a:t>即，</a:t>
            </a:r>
            <a:r>
              <a:rPr lang="en-US" altLang="zh-CN" dirty="0"/>
              <a:t>((P</a:t>
            </a:r>
            <a:r>
              <a:rPr lang="en-US" altLang="zh-CN" dirty="0">
                <a:sym typeface="Symbol" pitchFamily="18" charset="2"/>
              </a:rPr>
              <a:t></a:t>
            </a:r>
            <a:r>
              <a:rPr lang="en-US" altLang="zh-CN" dirty="0"/>
              <a:t>Q)</a:t>
            </a:r>
            <a:r>
              <a:rPr lang="el-GR" altLang="zh-CN" dirty="0"/>
              <a:t>∧</a:t>
            </a:r>
            <a:r>
              <a:rPr lang="en-US" altLang="zh-CN" dirty="0"/>
              <a:t>(R</a:t>
            </a:r>
            <a:r>
              <a:rPr lang="en-US" altLang="zh-CN" dirty="0">
                <a:sym typeface="Symbol" pitchFamily="18" charset="2"/>
              </a:rPr>
              <a:t></a:t>
            </a:r>
            <a:r>
              <a:rPr lang="zh-CN" altLang="en-US" dirty="0">
                <a:sym typeface="Symbol" pitchFamily="18" charset="2"/>
              </a:rPr>
              <a:t></a:t>
            </a:r>
            <a:r>
              <a:rPr lang="en-US" altLang="zh-CN" dirty="0"/>
              <a:t>Q)</a:t>
            </a:r>
            <a:r>
              <a:rPr lang="el-GR" altLang="zh-CN" dirty="0"/>
              <a:t>∧</a:t>
            </a:r>
            <a:r>
              <a:rPr lang="en-US" altLang="zh-CN" dirty="0"/>
              <a:t>R)</a:t>
            </a:r>
            <a:r>
              <a:rPr lang="en-US" altLang="zh-CN" dirty="0">
                <a:sym typeface="Symbol" pitchFamily="18" charset="2"/>
              </a:rPr>
              <a:t>(</a:t>
            </a:r>
            <a:r>
              <a:rPr lang="zh-CN" altLang="en-US" dirty="0">
                <a:sym typeface="Symbol" pitchFamily="18" charset="2"/>
              </a:rPr>
              <a:t></a:t>
            </a:r>
            <a:r>
              <a:rPr lang="en-US" altLang="zh-CN" dirty="0"/>
              <a:t>P)</a:t>
            </a:r>
            <a:r>
              <a:rPr lang="zh-CN" altLang="en-US" dirty="0"/>
              <a:t>。</a:t>
            </a:r>
            <a:endParaRPr lang="en-US" altLang="zh-CN" dirty="0"/>
          </a:p>
          <a:p>
            <a:pPr lvl="1">
              <a:defRPr/>
            </a:pPr>
            <a:r>
              <a:rPr lang="zh-CN" altLang="en-US" dirty="0"/>
              <a:t>换一种写法，试证明</a:t>
            </a:r>
            <a:r>
              <a:rPr lang="en-US" altLang="zh-CN" dirty="0"/>
              <a:t>(P</a:t>
            </a:r>
            <a:r>
              <a:rPr lang="en-US" altLang="zh-CN" dirty="0">
                <a:sym typeface="Symbol" pitchFamily="18" charset="2"/>
              </a:rPr>
              <a:t></a:t>
            </a:r>
            <a:r>
              <a:rPr lang="en-US" altLang="zh-CN" dirty="0"/>
              <a:t>Q)</a:t>
            </a:r>
            <a:r>
              <a:rPr lang="zh-CN" altLang="en-US" dirty="0"/>
              <a:t>，</a:t>
            </a:r>
            <a:r>
              <a:rPr lang="en-US" altLang="zh-CN" dirty="0"/>
              <a:t>(R</a:t>
            </a:r>
            <a:r>
              <a:rPr lang="en-US" altLang="zh-CN" dirty="0">
                <a:sym typeface="Symbol" pitchFamily="18" charset="2"/>
              </a:rPr>
              <a:t></a:t>
            </a:r>
            <a:r>
              <a:rPr lang="zh-CN" altLang="en-US" dirty="0">
                <a:sym typeface="Symbol" pitchFamily="18" charset="2"/>
              </a:rPr>
              <a:t></a:t>
            </a:r>
            <a:r>
              <a:rPr lang="en-US" altLang="zh-CN" dirty="0"/>
              <a:t>Q)</a:t>
            </a:r>
            <a:r>
              <a:rPr lang="zh-CN" altLang="en-US" dirty="0"/>
              <a:t>，</a:t>
            </a:r>
            <a:r>
              <a:rPr lang="en-US" altLang="zh-CN" dirty="0"/>
              <a:t>R</a:t>
            </a:r>
            <a:r>
              <a:rPr lang="en-US" altLang="zh-CN" dirty="0">
                <a:sym typeface="Symbol" pitchFamily="18" charset="2"/>
              </a:rPr>
              <a:t></a:t>
            </a:r>
            <a:r>
              <a:rPr lang="zh-CN" altLang="en-US" dirty="0">
                <a:sym typeface="Symbol" pitchFamily="18" charset="2"/>
              </a:rPr>
              <a:t></a:t>
            </a:r>
            <a:r>
              <a:rPr lang="en-US" altLang="zh-CN" dirty="0"/>
              <a:t>P</a:t>
            </a:r>
          </a:p>
          <a:p>
            <a:pPr>
              <a:defRPr/>
            </a:pPr>
            <a:r>
              <a:rPr lang="zh-CN" altLang="en-US" dirty="0">
                <a:solidFill>
                  <a:srgbClr val="FF0000"/>
                </a:solidFill>
              </a:rPr>
              <a:t>证</a:t>
            </a:r>
            <a:endParaRPr lang="en-US" altLang="zh-CN" dirty="0">
              <a:solidFill>
                <a:srgbClr val="FF0000"/>
              </a:solidFill>
            </a:endParaRPr>
          </a:p>
          <a:p>
            <a:pPr marL="914400" lvl="1" indent="-457200">
              <a:spcBef>
                <a:spcPts val="0"/>
              </a:spcBef>
              <a:buSzPct val="100000"/>
              <a:buFont typeface="+mj-lt"/>
              <a:buAutoNum type="arabicPeriod"/>
              <a:defRPr/>
            </a:pPr>
            <a:r>
              <a:rPr lang="en-US" altLang="zh-CN" dirty="0"/>
              <a:t>R</a:t>
            </a:r>
          </a:p>
          <a:p>
            <a:pPr marL="914400" lvl="1" indent="-457200">
              <a:spcBef>
                <a:spcPts val="0"/>
              </a:spcBef>
              <a:buSzPct val="100000"/>
              <a:buFont typeface="+mj-lt"/>
              <a:buAutoNum type="arabicPeriod"/>
              <a:defRPr/>
            </a:pPr>
            <a:r>
              <a:rPr lang="en-US" altLang="zh-CN" dirty="0"/>
              <a:t>R</a:t>
            </a:r>
            <a:r>
              <a:rPr lang="en-US" altLang="zh-CN" dirty="0">
                <a:sym typeface="Symbol" pitchFamily="18" charset="2"/>
              </a:rPr>
              <a:t></a:t>
            </a:r>
            <a:r>
              <a:rPr lang="zh-CN" altLang="en-US" dirty="0">
                <a:sym typeface="Symbol" pitchFamily="18" charset="2"/>
              </a:rPr>
              <a:t></a:t>
            </a:r>
            <a:r>
              <a:rPr lang="en-US" altLang="zh-CN" dirty="0"/>
              <a:t>Q</a:t>
            </a:r>
          </a:p>
          <a:p>
            <a:pPr marL="914400" lvl="1" indent="-457200">
              <a:spcBef>
                <a:spcPts val="0"/>
              </a:spcBef>
              <a:buSzPct val="100000"/>
              <a:buFont typeface="+mj-lt"/>
              <a:buAutoNum type="arabicPeriod"/>
              <a:defRPr/>
            </a:pPr>
            <a:r>
              <a:rPr lang="zh-CN" altLang="en-US" dirty="0">
                <a:sym typeface="Symbol" pitchFamily="18" charset="2"/>
              </a:rPr>
              <a:t></a:t>
            </a:r>
            <a:r>
              <a:rPr lang="en-US" altLang="zh-CN" dirty="0"/>
              <a:t>Q</a:t>
            </a:r>
          </a:p>
          <a:p>
            <a:pPr marL="914400" lvl="1" indent="-457200">
              <a:spcBef>
                <a:spcPts val="0"/>
              </a:spcBef>
              <a:buSzPct val="100000"/>
              <a:buFont typeface="+mj-lt"/>
              <a:buAutoNum type="arabicPeriod"/>
              <a:defRPr/>
            </a:pPr>
            <a:r>
              <a:rPr lang="en-US" altLang="zh-CN" dirty="0"/>
              <a:t>P</a:t>
            </a:r>
            <a:r>
              <a:rPr lang="en-US" altLang="zh-CN" dirty="0">
                <a:sym typeface="Symbol" pitchFamily="18" charset="2"/>
              </a:rPr>
              <a:t></a:t>
            </a:r>
            <a:r>
              <a:rPr lang="en-US" altLang="zh-CN" dirty="0"/>
              <a:t>Q</a:t>
            </a:r>
          </a:p>
          <a:p>
            <a:pPr marL="914400" lvl="1" indent="-457200">
              <a:spcBef>
                <a:spcPts val="0"/>
              </a:spcBef>
              <a:buSzPct val="100000"/>
              <a:buFont typeface="+mj-lt"/>
              <a:buAutoNum type="arabicPeriod"/>
              <a:defRPr/>
            </a:pPr>
            <a:r>
              <a:rPr lang="zh-CN" altLang="en-US" dirty="0">
                <a:sym typeface="Symbol" pitchFamily="18" charset="2"/>
              </a:rPr>
              <a:t></a:t>
            </a:r>
            <a:r>
              <a:rPr lang="en-US" altLang="zh-CN" dirty="0"/>
              <a:t>Q</a:t>
            </a:r>
            <a:r>
              <a:rPr lang="en-US" altLang="zh-CN" dirty="0">
                <a:sym typeface="Symbol" pitchFamily="18" charset="2"/>
              </a:rPr>
              <a:t></a:t>
            </a:r>
            <a:r>
              <a:rPr lang="zh-CN" altLang="en-US" dirty="0">
                <a:sym typeface="Symbol" pitchFamily="18" charset="2"/>
              </a:rPr>
              <a:t></a:t>
            </a:r>
            <a:r>
              <a:rPr lang="en-US" altLang="zh-CN" dirty="0"/>
              <a:t>P</a:t>
            </a:r>
          </a:p>
          <a:p>
            <a:pPr marL="914400" lvl="1" indent="-457200">
              <a:spcBef>
                <a:spcPts val="0"/>
              </a:spcBef>
              <a:buSzPct val="100000"/>
              <a:buFont typeface="+mj-lt"/>
              <a:buAutoNum type="arabicPeriod"/>
              <a:defRPr/>
            </a:pPr>
            <a:r>
              <a:rPr lang="zh-CN" altLang="en-US" dirty="0">
                <a:sym typeface="Symbol" pitchFamily="18" charset="2"/>
              </a:rPr>
              <a:t></a:t>
            </a:r>
            <a:r>
              <a:rPr lang="en-US" altLang="zh-CN" dirty="0"/>
              <a:t>P</a:t>
            </a:r>
            <a:endParaRPr lang="zh-CN" altLang="en-US" dirty="0"/>
          </a:p>
        </p:txBody>
      </p:sp>
      <p:sp>
        <p:nvSpPr>
          <p:cNvPr id="4" name="灯片编号占位符 3"/>
          <p:cNvSpPr>
            <a:spLocks noGrp="1"/>
          </p:cNvSpPr>
          <p:nvPr>
            <p:ph type="sldNum" sz="quarter" idx="12"/>
          </p:nvPr>
        </p:nvSpPr>
        <p:spPr/>
        <p:txBody>
          <a:bodyPr/>
          <a:lstStyle/>
          <a:p>
            <a:pPr>
              <a:defRPr/>
            </a:pPr>
            <a:fld id="{2B8D613C-367C-4C5A-8FC5-1233446D799E}" type="slidenum">
              <a:rPr lang="en-US" altLang="zh-CN"/>
              <a:pPr>
                <a:defRPr/>
              </a:pPr>
              <a:t>97</a:t>
            </a:fld>
            <a:endParaRPr lang="en-US" altLang="zh-CN" dirty="0"/>
          </a:p>
        </p:txBody>
      </p:sp>
      <p:sp>
        <p:nvSpPr>
          <p:cNvPr id="197636" name="矩形 4"/>
          <p:cNvSpPr>
            <a:spLocks noChangeArrowheads="1"/>
          </p:cNvSpPr>
          <p:nvPr/>
        </p:nvSpPr>
        <p:spPr bwMode="auto">
          <a:xfrm>
            <a:off x="3255963" y="3043238"/>
            <a:ext cx="1747837" cy="3095625"/>
          </a:xfrm>
          <a:prstGeom prst="rect">
            <a:avLst/>
          </a:prstGeom>
          <a:noFill/>
          <a:ln w="9525" algn="ctr">
            <a:noFill/>
            <a:round/>
            <a:headEnd/>
            <a:tailEnd type="triangle" w="med" len="med"/>
          </a:ln>
        </p:spPr>
        <p:txBody>
          <a:bodyPr wrap="none" lIns="72000" tIns="36000" rIns="72000" bIns="36000"/>
          <a:lstStyle/>
          <a:p>
            <a:pPr marL="342900" indent="-342900">
              <a:lnSpc>
                <a:spcPct val="110000"/>
              </a:lnSpc>
              <a:spcAft>
                <a:spcPts val="600"/>
              </a:spcAft>
            </a:pPr>
            <a:r>
              <a:rPr lang="zh-CN" altLang="en-US">
                <a:solidFill>
                  <a:srgbClr val="FF0000"/>
                </a:solidFill>
                <a:latin typeface="楷体" pitchFamily="49" charset="-122"/>
                <a:ea typeface="楷体" pitchFamily="49" charset="-122"/>
              </a:rPr>
              <a:t> 依 据</a:t>
            </a:r>
            <a:endParaRPr lang="en-US" altLang="zh-CN">
              <a:solidFill>
                <a:srgbClr val="FF0000"/>
              </a:solidFill>
              <a:latin typeface="楷体" pitchFamily="49" charset="-122"/>
              <a:ea typeface="楷体" pitchFamily="49" charset="-122"/>
            </a:endParaRPr>
          </a:p>
          <a:p>
            <a:pPr marL="342900" indent="-342900">
              <a:lnSpc>
                <a:spcPct val="110000"/>
              </a:lnSpc>
              <a:spcAft>
                <a:spcPts val="600"/>
              </a:spcAft>
            </a:pPr>
            <a:r>
              <a:rPr lang="en-US" altLang="zh-CN" sz="2200">
                <a:latin typeface="楷体" pitchFamily="49" charset="-122"/>
                <a:ea typeface="楷体" pitchFamily="49" charset="-122"/>
              </a:rPr>
              <a:t>P</a:t>
            </a:r>
            <a:r>
              <a:rPr lang="zh-CN" altLang="en-US" sz="2200">
                <a:latin typeface="楷体" pitchFamily="49" charset="-122"/>
                <a:ea typeface="楷体" pitchFamily="49" charset="-122"/>
              </a:rPr>
              <a:t>，前提</a:t>
            </a:r>
            <a:r>
              <a:rPr lang="en-US" altLang="zh-CN" sz="2200">
                <a:latin typeface="楷体" pitchFamily="49" charset="-122"/>
                <a:ea typeface="楷体" pitchFamily="49" charset="-122"/>
              </a:rPr>
              <a:t>3</a:t>
            </a:r>
          </a:p>
          <a:p>
            <a:pPr marL="342900" indent="-342900">
              <a:lnSpc>
                <a:spcPct val="110000"/>
              </a:lnSpc>
              <a:spcAft>
                <a:spcPts val="600"/>
              </a:spcAft>
            </a:pPr>
            <a:r>
              <a:rPr lang="en-US" altLang="zh-CN" sz="2200">
                <a:latin typeface="楷体" pitchFamily="49" charset="-122"/>
                <a:ea typeface="楷体" pitchFamily="49" charset="-122"/>
              </a:rPr>
              <a:t>P</a:t>
            </a:r>
            <a:r>
              <a:rPr lang="zh-CN" altLang="en-US" sz="2200">
                <a:latin typeface="楷体" pitchFamily="49" charset="-122"/>
                <a:ea typeface="楷体" pitchFamily="49" charset="-122"/>
              </a:rPr>
              <a:t>，前提</a:t>
            </a:r>
            <a:r>
              <a:rPr lang="en-US" altLang="zh-CN" sz="2200">
                <a:latin typeface="楷体" pitchFamily="49" charset="-122"/>
                <a:ea typeface="楷体" pitchFamily="49" charset="-122"/>
              </a:rPr>
              <a:t>2</a:t>
            </a:r>
          </a:p>
          <a:p>
            <a:pPr marL="342900" indent="-342900">
              <a:lnSpc>
                <a:spcPct val="110000"/>
              </a:lnSpc>
              <a:spcAft>
                <a:spcPts val="600"/>
              </a:spcAft>
            </a:pPr>
            <a:r>
              <a:rPr lang="en-US" altLang="zh-CN" sz="2200">
                <a:latin typeface="楷体" pitchFamily="49" charset="-122"/>
                <a:ea typeface="楷体" pitchFamily="49" charset="-122"/>
              </a:rPr>
              <a:t>T</a:t>
            </a:r>
            <a:r>
              <a:rPr lang="zh-CN" altLang="en-US" sz="2200">
                <a:latin typeface="楷体" pitchFamily="49" charset="-122"/>
                <a:ea typeface="楷体" pitchFamily="49" charset="-122"/>
              </a:rPr>
              <a:t>，</a:t>
            </a:r>
            <a:r>
              <a:rPr lang="en-US" altLang="zh-CN" sz="2200">
                <a:latin typeface="楷体" pitchFamily="49" charset="-122"/>
                <a:ea typeface="楷体" pitchFamily="49" charset="-122"/>
              </a:rPr>
              <a:t>1,2</a:t>
            </a:r>
            <a:r>
              <a:rPr lang="zh-CN" altLang="en-US" sz="2200">
                <a:latin typeface="楷体" pitchFamily="49" charset="-122"/>
                <a:ea typeface="楷体" pitchFamily="49" charset="-122"/>
              </a:rPr>
              <a:t>，</a:t>
            </a:r>
            <a:r>
              <a:rPr lang="en-US" altLang="zh-CN" sz="2200">
                <a:latin typeface="楷体" pitchFamily="49" charset="-122"/>
                <a:ea typeface="楷体" pitchFamily="49" charset="-122"/>
              </a:rPr>
              <a:t>I</a:t>
            </a:r>
            <a:r>
              <a:rPr lang="en-US" altLang="zh-CN" sz="2200" baseline="-25000">
                <a:latin typeface="楷体" pitchFamily="49" charset="-122"/>
                <a:ea typeface="楷体" pitchFamily="49" charset="-122"/>
              </a:rPr>
              <a:t>3</a:t>
            </a:r>
          </a:p>
          <a:p>
            <a:pPr marL="342900" indent="-342900">
              <a:lnSpc>
                <a:spcPct val="110000"/>
              </a:lnSpc>
              <a:spcAft>
                <a:spcPts val="600"/>
              </a:spcAft>
            </a:pPr>
            <a:r>
              <a:rPr lang="en-US" altLang="zh-CN" sz="2200">
                <a:latin typeface="楷体" pitchFamily="49" charset="-122"/>
                <a:ea typeface="楷体" pitchFamily="49" charset="-122"/>
              </a:rPr>
              <a:t>P</a:t>
            </a:r>
            <a:r>
              <a:rPr lang="zh-CN" altLang="en-US" sz="2200">
                <a:latin typeface="楷体" pitchFamily="49" charset="-122"/>
                <a:ea typeface="楷体" pitchFamily="49" charset="-122"/>
              </a:rPr>
              <a:t>，前提</a:t>
            </a:r>
            <a:r>
              <a:rPr lang="en-US" altLang="zh-CN" sz="2200">
                <a:latin typeface="楷体" pitchFamily="49" charset="-122"/>
                <a:ea typeface="楷体" pitchFamily="49" charset="-122"/>
              </a:rPr>
              <a:t>1</a:t>
            </a:r>
          </a:p>
          <a:p>
            <a:pPr marL="342900" indent="-342900">
              <a:lnSpc>
                <a:spcPct val="110000"/>
              </a:lnSpc>
              <a:spcAft>
                <a:spcPts val="600"/>
              </a:spcAft>
            </a:pPr>
            <a:r>
              <a:rPr lang="en-US" altLang="zh-CN" sz="2200">
                <a:latin typeface="楷体" pitchFamily="49" charset="-122"/>
                <a:ea typeface="楷体" pitchFamily="49" charset="-122"/>
              </a:rPr>
              <a:t>T</a:t>
            </a:r>
            <a:r>
              <a:rPr lang="zh-CN" altLang="en-US" sz="2200">
                <a:latin typeface="楷体" pitchFamily="49" charset="-122"/>
                <a:ea typeface="楷体" pitchFamily="49" charset="-122"/>
              </a:rPr>
              <a:t>，</a:t>
            </a:r>
            <a:r>
              <a:rPr lang="en-US" altLang="zh-CN" sz="2200">
                <a:latin typeface="楷体" pitchFamily="49" charset="-122"/>
                <a:ea typeface="楷体" pitchFamily="49" charset="-122"/>
              </a:rPr>
              <a:t>4</a:t>
            </a:r>
            <a:r>
              <a:rPr lang="zh-CN" altLang="en-US" sz="2200">
                <a:latin typeface="楷体" pitchFamily="49" charset="-122"/>
                <a:ea typeface="楷体" pitchFamily="49" charset="-122"/>
              </a:rPr>
              <a:t>，</a:t>
            </a:r>
            <a:r>
              <a:rPr lang="en-US" altLang="zh-CN" sz="2200">
                <a:latin typeface="楷体" pitchFamily="49" charset="-122"/>
                <a:ea typeface="楷体" pitchFamily="49" charset="-122"/>
              </a:rPr>
              <a:t>E</a:t>
            </a:r>
            <a:r>
              <a:rPr lang="en-US" altLang="zh-CN" sz="2200" baseline="-25000">
                <a:latin typeface="楷体" pitchFamily="49" charset="-122"/>
                <a:ea typeface="楷体" pitchFamily="49" charset="-122"/>
              </a:rPr>
              <a:t>24</a:t>
            </a:r>
          </a:p>
          <a:p>
            <a:pPr marL="342900" indent="-342900">
              <a:lnSpc>
                <a:spcPct val="110000"/>
              </a:lnSpc>
              <a:spcAft>
                <a:spcPts val="600"/>
              </a:spcAft>
            </a:pPr>
            <a:r>
              <a:rPr lang="en-US" altLang="zh-CN" sz="2200">
                <a:latin typeface="楷体" pitchFamily="49" charset="-122"/>
                <a:ea typeface="楷体" pitchFamily="49" charset="-122"/>
              </a:rPr>
              <a:t>T</a:t>
            </a:r>
            <a:r>
              <a:rPr lang="zh-CN" altLang="en-US" sz="2200">
                <a:latin typeface="楷体" pitchFamily="49" charset="-122"/>
                <a:ea typeface="楷体" pitchFamily="49" charset="-122"/>
              </a:rPr>
              <a:t>，</a:t>
            </a:r>
            <a:r>
              <a:rPr lang="en-US" altLang="zh-CN" sz="2200">
                <a:latin typeface="楷体" pitchFamily="49" charset="-122"/>
                <a:ea typeface="楷体" pitchFamily="49" charset="-122"/>
              </a:rPr>
              <a:t>3,5</a:t>
            </a:r>
            <a:r>
              <a:rPr lang="zh-CN" altLang="en-US" sz="2200">
                <a:latin typeface="楷体" pitchFamily="49" charset="-122"/>
                <a:ea typeface="楷体" pitchFamily="49" charset="-122"/>
              </a:rPr>
              <a:t>，</a:t>
            </a:r>
            <a:r>
              <a:rPr lang="en-US" altLang="zh-CN" sz="2200">
                <a:latin typeface="楷体" pitchFamily="49" charset="-122"/>
                <a:ea typeface="楷体" pitchFamily="49" charset="-122"/>
              </a:rPr>
              <a:t>I</a:t>
            </a:r>
            <a:r>
              <a:rPr lang="en-US" altLang="zh-CN" sz="2200" baseline="-25000">
                <a:latin typeface="楷体" pitchFamily="49" charset="-122"/>
                <a:ea typeface="楷体" pitchFamily="49" charset="-122"/>
              </a:rPr>
              <a:t>3</a:t>
            </a:r>
            <a:endParaRPr lang="zh-CN" altLang="en-US" sz="2200" baseline="-25000">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97636">
                                            <p:txEl>
                                              <p:pRg st="0" end="0"/>
                                            </p:txEl>
                                          </p:spTgt>
                                        </p:tgtEl>
                                        <p:attrNameLst>
                                          <p:attrName>style.visibility</p:attrName>
                                        </p:attrNameLst>
                                      </p:cBhvr>
                                      <p:to>
                                        <p:strVal val="visible"/>
                                      </p:to>
                                    </p:set>
                                    <p:anim calcmode="lin" valueType="num">
                                      <p:cBhvr additive="base">
                                        <p:cTn id="31" dur="500" fill="hold"/>
                                        <p:tgtEl>
                                          <p:spTgt spid="197636">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97636">
                                            <p:txEl>
                                              <p:pRg st="0" end="0"/>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97636">
                                            <p:txEl>
                                              <p:pRg st="1" end="1"/>
                                            </p:txEl>
                                          </p:spTgt>
                                        </p:tgtEl>
                                        <p:attrNameLst>
                                          <p:attrName>style.visibility</p:attrName>
                                        </p:attrNameLst>
                                      </p:cBhvr>
                                      <p:to>
                                        <p:strVal val="visible"/>
                                      </p:to>
                                    </p:set>
                                    <p:anim calcmode="lin" valueType="num">
                                      <p:cBhvr additive="base">
                                        <p:cTn id="41" dur="500" fill="hold"/>
                                        <p:tgtEl>
                                          <p:spTgt spid="197636">
                                            <p:txEl>
                                              <p:pRg st="1" end="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9763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 calcmode="lin" valueType="num">
                                      <p:cBhvr additive="base">
                                        <p:cTn id="4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197636">
                                            <p:txEl>
                                              <p:pRg st="2" end="2"/>
                                            </p:txEl>
                                          </p:spTgt>
                                        </p:tgtEl>
                                        <p:attrNameLst>
                                          <p:attrName>style.visibility</p:attrName>
                                        </p:attrNameLst>
                                      </p:cBhvr>
                                      <p:to>
                                        <p:strVal val="visible"/>
                                      </p:to>
                                    </p:set>
                                    <p:anim calcmode="lin" valueType="num">
                                      <p:cBhvr additive="base">
                                        <p:cTn id="53" dur="500" fill="hold"/>
                                        <p:tgtEl>
                                          <p:spTgt spid="197636">
                                            <p:txEl>
                                              <p:pRg st="2" end="2"/>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9763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3">
                                            <p:txEl>
                                              <p:pRg st="6" end="6"/>
                                            </p:txEl>
                                          </p:spTgt>
                                        </p:tgtEl>
                                        <p:attrNameLst>
                                          <p:attrName>style.visibility</p:attrName>
                                        </p:attrNameLst>
                                      </p:cBhvr>
                                      <p:to>
                                        <p:strVal val="visible"/>
                                      </p:to>
                                    </p:set>
                                    <p:anim calcmode="lin" valueType="num">
                                      <p:cBhvr additive="base">
                                        <p:cTn id="5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197636">
                                            <p:txEl>
                                              <p:pRg st="3" end="3"/>
                                            </p:txEl>
                                          </p:spTgt>
                                        </p:tgtEl>
                                        <p:attrNameLst>
                                          <p:attrName>style.visibility</p:attrName>
                                        </p:attrNameLst>
                                      </p:cBhvr>
                                      <p:to>
                                        <p:strVal val="visible"/>
                                      </p:to>
                                    </p:set>
                                    <p:anim calcmode="lin" valueType="num">
                                      <p:cBhvr additive="base">
                                        <p:cTn id="65" dur="500" fill="hold"/>
                                        <p:tgtEl>
                                          <p:spTgt spid="197636">
                                            <p:txEl>
                                              <p:pRg st="3" end="3"/>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9763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3">
                                            <p:txEl>
                                              <p:pRg st="7" end="7"/>
                                            </p:txEl>
                                          </p:spTgt>
                                        </p:tgtEl>
                                        <p:attrNameLst>
                                          <p:attrName>style.visibility</p:attrName>
                                        </p:attrNameLst>
                                      </p:cBhvr>
                                      <p:to>
                                        <p:strVal val="visible"/>
                                      </p:to>
                                    </p:set>
                                    <p:anim calcmode="lin" valueType="num">
                                      <p:cBhvr additive="base">
                                        <p:cTn id="7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197636">
                                            <p:txEl>
                                              <p:pRg st="4" end="4"/>
                                            </p:txEl>
                                          </p:spTgt>
                                        </p:tgtEl>
                                        <p:attrNameLst>
                                          <p:attrName>style.visibility</p:attrName>
                                        </p:attrNameLst>
                                      </p:cBhvr>
                                      <p:to>
                                        <p:strVal val="visible"/>
                                      </p:to>
                                    </p:set>
                                    <p:anim calcmode="lin" valueType="num">
                                      <p:cBhvr additive="base">
                                        <p:cTn id="77" dur="500" fill="hold"/>
                                        <p:tgtEl>
                                          <p:spTgt spid="197636">
                                            <p:txEl>
                                              <p:pRg st="4" end="4"/>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19763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nodeType="clickEffect">
                                  <p:stCondLst>
                                    <p:cond delay="0"/>
                                  </p:stCondLst>
                                  <p:childTnLst>
                                    <p:set>
                                      <p:cBhvr>
                                        <p:cTn id="82" dur="1" fill="hold">
                                          <p:stCondLst>
                                            <p:cond delay="0"/>
                                          </p:stCondLst>
                                        </p:cTn>
                                        <p:tgtEl>
                                          <p:spTgt spid="3">
                                            <p:txEl>
                                              <p:pRg st="8" end="8"/>
                                            </p:txEl>
                                          </p:spTgt>
                                        </p:tgtEl>
                                        <p:attrNameLst>
                                          <p:attrName>style.visibility</p:attrName>
                                        </p:attrNameLst>
                                      </p:cBhvr>
                                      <p:to>
                                        <p:strVal val="visible"/>
                                      </p:to>
                                    </p:set>
                                    <p:anim calcmode="lin" valueType="num">
                                      <p:cBhvr additive="base">
                                        <p:cTn id="8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nodeType="clickEffect">
                                  <p:stCondLst>
                                    <p:cond delay="0"/>
                                  </p:stCondLst>
                                  <p:childTnLst>
                                    <p:set>
                                      <p:cBhvr>
                                        <p:cTn id="88" dur="1" fill="hold">
                                          <p:stCondLst>
                                            <p:cond delay="0"/>
                                          </p:stCondLst>
                                        </p:cTn>
                                        <p:tgtEl>
                                          <p:spTgt spid="197636">
                                            <p:txEl>
                                              <p:pRg st="5" end="5"/>
                                            </p:txEl>
                                          </p:spTgt>
                                        </p:tgtEl>
                                        <p:attrNameLst>
                                          <p:attrName>style.visibility</p:attrName>
                                        </p:attrNameLst>
                                      </p:cBhvr>
                                      <p:to>
                                        <p:strVal val="visible"/>
                                      </p:to>
                                    </p:set>
                                    <p:anim calcmode="lin" valueType="num">
                                      <p:cBhvr additive="base">
                                        <p:cTn id="89" dur="500" fill="hold"/>
                                        <p:tgtEl>
                                          <p:spTgt spid="197636">
                                            <p:txEl>
                                              <p:pRg st="5" end="5"/>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19763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nodeType="clickEffect">
                                  <p:stCondLst>
                                    <p:cond delay="0"/>
                                  </p:stCondLst>
                                  <p:childTnLst>
                                    <p:set>
                                      <p:cBhvr>
                                        <p:cTn id="94" dur="1" fill="hold">
                                          <p:stCondLst>
                                            <p:cond delay="0"/>
                                          </p:stCondLst>
                                        </p:cTn>
                                        <p:tgtEl>
                                          <p:spTgt spid="3">
                                            <p:txEl>
                                              <p:pRg st="9" end="9"/>
                                            </p:txEl>
                                          </p:spTgt>
                                        </p:tgtEl>
                                        <p:attrNameLst>
                                          <p:attrName>style.visibility</p:attrName>
                                        </p:attrNameLst>
                                      </p:cBhvr>
                                      <p:to>
                                        <p:strVal val="visible"/>
                                      </p:to>
                                    </p:set>
                                    <p:anim calcmode="lin" valueType="num">
                                      <p:cBhvr additive="base">
                                        <p:cTn id="9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nodeType="clickEffect">
                                  <p:stCondLst>
                                    <p:cond delay="0"/>
                                  </p:stCondLst>
                                  <p:childTnLst>
                                    <p:set>
                                      <p:cBhvr>
                                        <p:cTn id="100" dur="1" fill="hold">
                                          <p:stCondLst>
                                            <p:cond delay="0"/>
                                          </p:stCondLst>
                                        </p:cTn>
                                        <p:tgtEl>
                                          <p:spTgt spid="197636">
                                            <p:txEl>
                                              <p:pRg st="6" end="6"/>
                                            </p:txEl>
                                          </p:spTgt>
                                        </p:tgtEl>
                                        <p:attrNameLst>
                                          <p:attrName>style.visibility</p:attrName>
                                        </p:attrNameLst>
                                      </p:cBhvr>
                                      <p:to>
                                        <p:strVal val="visible"/>
                                      </p:to>
                                    </p:set>
                                    <p:anim calcmode="lin" valueType="num">
                                      <p:cBhvr additive="base">
                                        <p:cTn id="101" dur="500" fill="hold"/>
                                        <p:tgtEl>
                                          <p:spTgt spid="197636">
                                            <p:txEl>
                                              <p:pRg st="6" end="6"/>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19763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7" name="标题 1"/>
          <p:cNvSpPr>
            <a:spLocks noGrp="1"/>
          </p:cNvSpPr>
          <p:nvPr>
            <p:ph type="title"/>
          </p:nvPr>
        </p:nvSpPr>
        <p:spPr>
          <a:xfrm>
            <a:off x="684213" y="333375"/>
            <a:ext cx="7772400" cy="647700"/>
          </a:xfrm>
        </p:spPr>
        <p:txBody>
          <a:bodyPr/>
          <a:lstStyle/>
          <a:p>
            <a:r>
              <a:rPr lang="zh-CN" altLang="en-US" smtClean="0"/>
              <a:t>自然推理系统（形式推理）</a:t>
            </a:r>
          </a:p>
        </p:txBody>
      </p:sp>
      <p:sp>
        <p:nvSpPr>
          <p:cNvPr id="198658" name="内容占位符 2"/>
          <p:cNvSpPr>
            <a:spLocks noGrp="1"/>
          </p:cNvSpPr>
          <p:nvPr>
            <p:ph idx="1"/>
          </p:nvPr>
        </p:nvSpPr>
        <p:spPr>
          <a:xfrm>
            <a:off x="468313" y="1268413"/>
            <a:ext cx="8207375" cy="5040312"/>
          </a:xfrm>
        </p:spPr>
        <p:txBody>
          <a:bodyPr/>
          <a:lstStyle/>
          <a:p>
            <a:r>
              <a:rPr lang="zh-CN" altLang="en-US" smtClean="0">
                <a:solidFill>
                  <a:srgbClr val="FF0000"/>
                </a:solidFill>
              </a:rPr>
              <a:t>自然推理系统*</a:t>
            </a:r>
          </a:p>
          <a:p>
            <a:pPr lvl="1"/>
            <a:r>
              <a:rPr lang="zh-CN" altLang="en-US" smtClean="0"/>
              <a:t>从给定的前提出发，根据推理规则进行的推理。</a:t>
            </a:r>
            <a:endParaRPr lang="en-US" altLang="zh-CN" smtClean="0"/>
          </a:p>
          <a:p>
            <a:pPr lvl="1"/>
            <a:r>
              <a:rPr lang="zh-CN" altLang="en-US" smtClean="0"/>
              <a:t>自然推理和</a:t>
            </a:r>
            <a:r>
              <a:rPr lang="zh-CN" altLang="en-US" smtClean="0">
                <a:solidFill>
                  <a:srgbClr val="FF0000"/>
                </a:solidFill>
              </a:rPr>
              <a:t>公理化推理</a:t>
            </a:r>
            <a:r>
              <a:rPr lang="zh-CN" altLang="en-US" smtClean="0"/>
              <a:t>不同，自然推理不预设公理，只是根据规则，从给定的前提出发得出结论。</a:t>
            </a:r>
            <a:endParaRPr lang="en-US" altLang="zh-CN" smtClean="0"/>
          </a:p>
          <a:p>
            <a:r>
              <a:rPr lang="zh-CN" altLang="en-US" smtClean="0">
                <a:solidFill>
                  <a:srgbClr val="FF0000"/>
                </a:solidFill>
              </a:rPr>
              <a:t>公理化推理</a:t>
            </a:r>
            <a:endParaRPr lang="en-US" altLang="zh-CN" smtClean="0">
              <a:solidFill>
                <a:srgbClr val="FF0000"/>
              </a:solidFill>
            </a:endParaRPr>
          </a:p>
          <a:p>
            <a:pPr lvl="1"/>
            <a:r>
              <a:rPr lang="zh-CN" altLang="en-US" smtClean="0"/>
              <a:t>从少数的几个公理出发</a:t>
            </a:r>
            <a:r>
              <a:rPr lang="en-US" altLang="zh-CN" smtClean="0"/>
              <a:t>,</a:t>
            </a:r>
            <a:r>
              <a:rPr lang="zh-CN" altLang="en-US" smtClean="0"/>
              <a:t>推导出一系列定理</a:t>
            </a:r>
            <a:r>
              <a:rPr lang="en-US" altLang="zh-CN" smtClean="0"/>
              <a:t>,</a:t>
            </a:r>
            <a:r>
              <a:rPr lang="zh-CN" altLang="en-US" smtClean="0"/>
              <a:t>最后形成一个完备的体系。</a:t>
            </a:r>
            <a:endParaRPr lang="en-US" altLang="zh-CN" smtClean="0"/>
          </a:p>
          <a:p>
            <a:pPr lvl="1"/>
            <a:r>
              <a:rPr lang="zh-CN" altLang="en-US" smtClean="0">
                <a:solidFill>
                  <a:srgbClr val="FF0000"/>
                </a:solidFill>
              </a:rPr>
              <a:t>例如：</a:t>
            </a:r>
            <a:r>
              <a:rPr lang="zh-CN" altLang="en-US" smtClean="0"/>
              <a:t>欧几里得几何</a:t>
            </a:r>
            <a:endParaRPr lang="en-US" altLang="zh-CN" smtClean="0"/>
          </a:p>
          <a:p>
            <a:pPr marL="990600" lvl="2"/>
            <a:r>
              <a:rPr lang="zh-CN" altLang="en-US" smtClean="0"/>
              <a:t>欧氏几何从</a:t>
            </a:r>
            <a:r>
              <a:rPr lang="en-US" altLang="zh-CN" smtClean="0"/>
              <a:t>5</a:t>
            </a:r>
            <a:r>
              <a:rPr lang="zh-CN" altLang="en-US" smtClean="0"/>
              <a:t>条公理和</a:t>
            </a:r>
            <a:r>
              <a:rPr lang="en-US" altLang="zh-CN" smtClean="0"/>
              <a:t>5</a:t>
            </a:r>
            <a:r>
              <a:rPr lang="zh-CN" altLang="en-US" smtClean="0"/>
              <a:t>条公设出发，推导出一个包含了</a:t>
            </a:r>
            <a:r>
              <a:rPr lang="en-US" altLang="zh-CN" smtClean="0"/>
              <a:t>300</a:t>
            </a:r>
            <a:r>
              <a:rPr lang="zh-CN" altLang="en-US" smtClean="0"/>
              <a:t>多条定理的完备形式系统。</a:t>
            </a:r>
            <a:endParaRPr lang="en-US" altLang="zh-CN" smtClean="0"/>
          </a:p>
          <a:p>
            <a:endParaRPr lang="zh-CN" altLang="en-US" smtClean="0"/>
          </a:p>
        </p:txBody>
      </p:sp>
      <p:sp>
        <p:nvSpPr>
          <p:cNvPr id="5" name="灯片编号占位符 4"/>
          <p:cNvSpPr>
            <a:spLocks noGrp="1"/>
          </p:cNvSpPr>
          <p:nvPr>
            <p:ph type="sldNum" sz="quarter" idx="12"/>
          </p:nvPr>
        </p:nvSpPr>
        <p:spPr/>
        <p:txBody>
          <a:bodyPr/>
          <a:lstStyle/>
          <a:p>
            <a:pPr>
              <a:defRPr/>
            </a:pPr>
            <a:fld id="{925F5B72-65EC-4F7B-9C8F-D2BBE39753EC}" type="slidenum">
              <a:rPr lang="en-US" altLang="zh-CN"/>
              <a:pPr>
                <a:defRPr/>
              </a:pPr>
              <a:t>98</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8658">
                                            <p:txEl>
                                              <p:pRg st="0" end="0"/>
                                            </p:txEl>
                                          </p:spTgt>
                                        </p:tgtEl>
                                        <p:attrNameLst>
                                          <p:attrName>style.visibility</p:attrName>
                                        </p:attrNameLst>
                                      </p:cBhvr>
                                      <p:to>
                                        <p:strVal val="visible"/>
                                      </p:to>
                                    </p:set>
                                    <p:anim calcmode="lin" valueType="num">
                                      <p:cBhvr additive="base">
                                        <p:cTn id="7" dur="500" fill="hold"/>
                                        <p:tgtEl>
                                          <p:spTgt spid="19865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865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98658">
                                            <p:txEl>
                                              <p:pRg st="1" end="1"/>
                                            </p:txEl>
                                          </p:spTgt>
                                        </p:tgtEl>
                                        <p:attrNameLst>
                                          <p:attrName>style.visibility</p:attrName>
                                        </p:attrNameLst>
                                      </p:cBhvr>
                                      <p:to>
                                        <p:strVal val="visible"/>
                                      </p:to>
                                    </p:set>
                                    <p:anim calcmode="lin" valueType="num">
                                      <p:cBhvr additive="base">
                                        <p:cTn id="11" dur="500" fill="hold"/>
                                        <p:tgtEl>
                                          <p:spTgt spid="19865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98658">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98658">
                                            <p:txEl>
                                              <p:pRg st="2" end="2"/>
                                            </p:txEl>
                                          </p:spTgt>
                                        </p:tgtEl>
                                        <p:attrNameLst>
                                          <p:attrName>style.visibility</p:attrName>
                                        </p:attrNameLst>
                                      </p:cBhvr>
                                      <p:to>
                                        <p:strVal val="visible"/>
                                      </p:to>
                                    </p:set>
                                    <p:anim calcmode="lin" valueType="num">
                                      <p:cBhvr additive="base">
                                        <p:cTn id="15" dur="500" fill="hold"/>
                                        <p:tgtEl>
                                          <p:spTgt spid="198658">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9865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98658">
                                            <p:txEl>
                                              <p:pRg st="3" end="3"/>
                                            </p:txEl>
                                          </p:spTgt>
                                        </p:tgtEl>
                                        <p:attrNameLst>
                                          <p:attrName>style.visibility</p:attrName>
                                        </p:attrNameLst>
                                      </p:cBhvr>
                                      <p:to>
                                        <p:strVal val="visible"/>
                                      </p:to>
                                    </p:set>
                                    <p:anim calcmode="lin" valueType="num">
                                      <p:cBhvr additive="base">
                                        <p:cTn id="21" dur="500" fill="hold"/>
                                        <p:tgtEl>
                                          <p:spTgt spid="198658">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98658">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98658">
                                            <p:txEl>
                                              <p:pRg st="4" end="4"/>
                                            </p:txEl>
                                          </p:spTgt>
                                        </p:tgtEl>
                                        <p:attrNameLst>
                                          <p:attrName>style.visibility</p:attrName>
                                        </p:attrNameLst>
                                      </p:cBhvr>
                                      <p:to>
                                        <p:strVal val="visible"/>
                                      </p:to>
                                    </p:set>
                                    <p:anim calcmode="lin" valueType="num">
                                      <p:cBhvr additive="base">
                                        <p:cTn id="25" dur="500" fill="hold"/>
                                        <p:tgtEl>
                                          <p:spTgt spid="19865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98658">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98658">
                                            <p:txEl>
                                              <p:pRg st="5" end="5"/>
                                            </p:txEl>
                                          </p:spTgt>
                                        </p:tgtEl>
                                        <p:attrNameLst>
                                          <p:attrName>style.visibility</p:attrName>
                                        </p:attrNameLst>
                                      </p:cBhvr>
                                      <p:to>
                                        <p:strVal val="visible"/>
                                      </p:to>
                                    </p:set>
                                    <p:anim calcmode="lin" valueType="num">
                                      <p:cBhvr additive="base">
                                        <p:cTn id="29" dur="500" fill="hold"/>
                                        <p:tgtEl>
                                          <p:spTgt spid="198658">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98658">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98658">
                                            <p:txEl>
                                              <p:pRg st="6" end="6"/>
                                            </p:txEl>
                                          </p:spTgt>
                                        </p:tgtEl>
                                        <p:attrNameLst>
                                          <p:attrName>style.visibility</p:attrName>
                                        </p:attrNameLst>
                                      </p:cBhvr>
                                      <p:to>
                                        <p:strVal val="visible"/>
                                      </p:to>
                                    </p:set>
                                    <p:anim calcmode="lin" valueType="num">
                                      <p:cBhvr additive="base">
                                        <p:cTn id="33" dur="500" fill="hold"/>
                                        <p:tgtEl>
                                          <p:spTgt spid="198658">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9865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标题 1"/>
          <p:cNvSpPr>
            <a:spLocks noGrp="1"/>
          </p:cNvSpPr>
          <p:nvPr>
            <p:ph type="title"/>
          </p:nvPr>
        </p:nvSpPr>
        <p:spPr>
          <a:xfrm>
            <a:off x="684213" y="333375"/>
            <a:ext cx="7772400" cy="647700"/>
          </a:xfrm>
        </p:spPr>
        <p:txBody>
          <a:bodyPr/>
          <a:lstStyle/>
          <a:p>
            <a:r>
              <a:rPr lang="en-US" altLang="zh-CN" smtClean="0"/>
              <a:t>1.5.2</a:t>
            </a:r>
            <a:r>
              <a:rPr lang="zh-CN" altLang="en-US" smtClean="0"/>
              <a:t>、证明方法</a:t>
            </a:r>
          </a:p>
        </p:txBody>
      </p:sp>
      <p:sp>
        <p:nvSpPr>
          <p:cNvPr id="199682" name="内容占位符 2"/>
          <p:cNvSpPr>
            <a:spLocks noGrp="1"/>
          </p:cNvSpPr>
          <p:nvPr>
            <p:ph idx="1"/>
          </p:nvPr>
        </p:nvSpPr>
        <p:spPr>
          <a:xfrm>
            <a:off x="468313" y="1412875"/>
            <a:ext cx="8207375" cy="4824413"/>
          </a:xfrm>
        </p:spPr>
        <p:txBody>
          <a:bodyPr/>
          <a:lstStyle/>
          <a:p>
            <a:r>
              <a:rPr lang="zh-CN" altLang="en-US" b="1" smtClean="0">
                <a:solidFill>
                  <a:srgbClr val="FF0000"/>
                </a:solidFill>
              </a:rPr>
              <a:t>形式证明</a:t>
            </a:r>
            <a:endParaRPr lang="en-US" altLang="zh-CN" b="1" smtClean="0"/>
          </a:p>
          <a:p>
            <a:pPr lvl="1"/>
            <a:r>
              <a:rPr lang="zh-CN" altLang="en-US" smtClean="0"/>
              <a:t>一个描述推理过程的命题序列，其中每个命题或者是已知的命题（前提），或者是由前面列出的命题所推得的结论，序列中最后一个命题就是所要求的结论，</a:t>
            </a:r>
            <a:r>
              <a:rPr lang="zh-CN" altLang="en-US" b="1" smtClean="0"/>
              <a:t>这样的命题序列称为形式证明。</a:t>
            </a:r>
            <a:endParaRPr lang="en-US" altLang="zh-CN" b="1" smtClean="0"/>
          </a:p>
          <a:p>
            <a:r>
              <a:rPr lang="zh-CN" altLang="en-US" smtClean="0">
                <a:solidFill>
                  <a:srgbClr val="FF0000"/>
                </a:solidFill>
              </a:rPr>
              <a:t>有效证明（有效推理）</a:t>
            </a:r>
            <a:endParaRPr lang="en-US" altLang="zh-CN" smtClean="0">
              <a:solidFill>
                <a:srgbClr val="FF0000"/>
              </a:solidFill>
            </a:endParaRPr>
          </a:p>
          <a:p>
            <a:pPr lvl="1"/>
            <a:r>
              <a:rPr lang="zh-CN" altLang="en-US" smtClean="0"/>
              <a:t>如果证明（推理）过程中的每一步所得到的结论都是根据推理规则得到的，则这样的证明称作是有效证明；</a:t>
            </a:r>
            <a:endParaRPr lang="en-US" altLang="zh-CN" smtClean="0"/>
          </a:p>
          <a:p>
            <a:pPr lvl="1"/>
            <a:r>
              <a:rPr lang="zh-CN" altLang="en-US" smtClean="0"/>
              <a:t>“有效”是指</a:t>
            </a:r>
            <a:r>
              <a:rPr lang="zh-CN" altLang="en-US" smtClean="0">
                <a:solidFill>
                  <a:srgbClr val="C00000"/>
                </a:solidFill>
              </a:rPr>
              <a:t>推理过程和结论是符合推理规则</a:t>
            </a:r>
            <a:r>
              <a:rPr lang="zh-CN" altLang="en-US" smtClean="0"/>
              <a:t>的。</a:t>
            </a:r>
            <a:endParaRPr lang="en-US" altLang="zh-CN" smtClean="0"/>
          </a:p>
          <a:p>
            <a:r>
              <a:rPr lang="zh-CN" altLang="en-US" smtClean="0">
                <a:solidFill>
                  <a:srgbClr val="FF0000"/>
                </a:solidFill>
              </a:rPr>
              <a:t>有效结论</a:t>
            </a:r>
            <a:endParaRPr lang="en-US" altLang="zh-CN" smtClean="0">
              <a:solidFill>
                <a:srgbClr val="FF0000"/>
              </a:solidFill>
            </a:endParaRPr>
          </a:p>
          <a:p>
            <a:pPr lvl="1"/>
            <a:r>
              <a:rPr lang="zh-CN" altLang="en-US" smtClean="0"/>
              <a:t>通过有效证明而得到的结论，称作有效结论。</a:t>
            </a:r>
          </a:p>
        </p:txBody>
      </p:sp>
      <p:sp>
        <p:nvSpPr>
          <p:cNvPr id="4" name="灯片编号占位符 3"/>
          <p:cNvSpPr>
            <a:spLocks noGrp="1"/>
          </p:cNvSpPr>
          <p:nvPr>
            <p:ph type="sldNum" sz="quarter" idx="12"/>
          </p:nvPr>
        </p:nvSpPr>
        <p:spPr/>
        <p:txBody>
          <a:bodyPr/>
          <a:lstStyle/>
          <a:p>
            <a:pPr>
              <a:defRPr/>
            </a:pPr>
            <a:fld id="{2B664384-323D-483F-A043-3734C7400272}" type="slidenum">
              <a:rPr lang="en-US" altLang="zh-CN"/>
              <a:pPr>
                <a:defRPr/>
              </a:pPr>
              <a:t>99</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9682">
                                            <p:txEl>
                                              <p:pRg st="0" end="0"/>
                                            </p:txEl>
                                          </p:spTgt>
                                        </p:tgtEl>
                                        <p:attrNameLst>
                                          <p:attrName>style.visibility</p:attrName>
                                        </p:attrNameLst>
                                      </p:cBhvr>
                                      <p:to>
                                        <p:strVal val="visible"/>
                                      </p:to>
                                    </p:set>
                                    <p:anim calcmode="lin" valueType="num">
                                      <p:cBhvr additive="base">
                                        <p:cTn id="7" dur="500" fill="hold"/>
                                        <p:tgtEl>
                                          <p:spTgt spid="19968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968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99682">
                                            <p:txEl>
                                              <p:pRg st="1" end="1"/>
                                            </p:txEl>
                                          </p:spTgt>
                                        </p:tgtEl>
                                        <p:attrNameLst>
                                          <p:attrName>style.visibility</p:attrName>
                                        </p:attrNameLst>
                                      </p:cBhvr>
                                      <p:to>
                                        <p:strVal val="visible"/>
                                      </p:to>
                                    </p:set>
                                    <p:anim calcmode="lin" valueType="num">
                                      <p:cBhvr additive="base">
                                        <p:cTn id="11" dur="500" fill="hold"/>
                                        <p:tgtEl>
                                          <p:spTgt spid="19968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9968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99682">
                                            <p:txEl>
                                              <p:pRg st="2" end="2"/>
                                            </p:txEl>
                                          </p:spTgt>
                                        </p:tgtEl>
                                        <p:attrNameLst>
                                          <p:attrName>style.visibility</p:attrName>
                                        </p:attrNameLst>
                                      </p:cBhvr>
                                      <p:to>
                                        <p:strVal val="visible"/>
                                      </p:to>
                                    </p:set>
                                    <p:anim calcmode="lin" valueType="num">
                                      <p:cBhvr additive="base">
                                        <p:cTn id="17" dur="500" fill="hold"/>
                                        <p:tgtEl>
                                          <p:spTgt spid="199682">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99682">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99682">
                                            <p:txEl>
                                              <p:pRg st="3" end="3"/>
                                            </p:txEl>
                                          </p:spTgt>
                                        </p:tgtEl>
                                        <p:attrNameLst>
                                          <p:attrName>style.visibility</p:attrName>
                                        </p:attrNameLst>
                                      </p:cBhvr>
                                      <p:to>
                                        <p:strVal val="visible"/>
                                      </p:to>
                                    </p:set>
                                    <p:anim calcmode="lin" valueType="num">
                                      <p:cBhvr additive="base">
                                        <p:cTn id="21" dur="500" fill="hold"/>
                                        <p:tgtEl>
                                          <p:spTgt spid="199682">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9968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99682">
                                            <p:txEl>
                                              <p:pRg st="4" end="4"/>
                                            </p:txEl>
                                          </p:spTgt>
                                        </p:tgtEl>
                                        <p:attrNameLst>
                                          <p:attrName>style.visibility</p:attrName>
                                        </p:attrNameLst>
                                      </p:cBhvr>
                                      <p:to>
                                        <p:strVal val="visible"/>
                                      </p:to>
                                    </p:set>
                                    <p:anim calcmode="lin" valueType="num">
                                      <p:cBhvr additive="base">
                                        <p:cTn id="27" dur="500" fill="hold"/>
                                        <p:tgtEl>
                                          <p:spTgt spid="199682">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9968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99682">
                                            <p:txEl>
                                              <p:pRg st="5" end="5"/>
                                            </p:txEl>
                                          </p:spTgt>
                                        </p:tgtEl>
                                        <p:attrNameLst>
                                          <p:attrName>style.visibility</p:attrName>
                                        </p:attrNameLst>
                                      </p:cBhvr>
                                      <p:to>
                                        <p:strVal val="visible"/>
                                      </p:to>
                                    </p:set>
                                    <p:anim calcmode="lin" valueType="num">
                                      <p:cBhvr additive="base">
                                        <p:cTn id="33" dur="500" fill="hold"/>
                                        <p:tgtEl>
                                          <p:spTgt spid="199682">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99682">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99682">
                                            <p:txEl>
                                              <p:pRg st="6" end="6"/>
                                            </p:txEl>
                                          </p:spTgt>
                                        </p:tgtEl>
                                        <p:attrNameLst>
                                          <p:attrName>style.visibility</p:attrName>
                                        </p:attrNameLst>
                                      </p:cBhvr>
                                      <p:to>
                                        <p:strVal val="visible"/>
                                      </p:to>
                                    </p:set>
                                    <p:anim calcmode="lin" valueType="num">
                                      <p:cBhvr additive="base">
                                        <p:cTn id="37" dur="500" fill="hold"/>
                                        <p:tgtEl>
                                          <p:spTgt spid="199682">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9968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theme1.xml><?xml version="1.0" encoding="utf-8"?>
<a:theme xmlns:a="http://schemas.openxmlformats.org/drawingml/2006/main" name="默认设计模板">
  <a:themeElements>
    <a:clrScheme name="默认设计模板 8">
      <a:dk1>
        <a:srgbClr val="000000"/>
      </a:dk1>
      <a:lt1>
        <a:srgbClr val="000000"/>
      </a:lt1>
      <a:dk2>
        <a:srgbClr val="000000"/>
      </a:dk2>
      <a:lt2>
        <a:srgbClr val="808080"/>
      </a:lt2>
      <a:accent1>
        <a:srgbClr val="00CC99"/>
      </a:accent1>
      <a:accent2>
        <a:srgbClr val="3333CC"/>
      </a:accent2>
      <a:accent3>
        <a:srgbClr val="AAAAAA"/>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bg1"/>
          </a:solidFill>
          <a:prstDash val="solid"/>
          <a:round/>
          <a:headEnd type="none" w="med" len="med"/>
          <a:tailEnd type="triangle" w="med" len="med"/>
        </a:ln>
        <a:effectLst/>
      </a:spPr>
      <a:bodyPr vert="horz" wrap="none" lIns="0" tIns="0" rIns="0" bIns="0" numCol="1" anchor="t" anchorCtr="0" compatLnSpc="1">
        <a:prstTxWarp prst="textNoShape">
          <a:avLst/>
        </a:prstTxWarp>
        <a:spAutoFit/>
      </a:bodyPr>
      <a:lstStyle>
        <a:defPPr marL="342900" marR="0" indent="-342900" algn="l" defTabSz="914400" rtl="0" eaLnBrk="1" fontAlgn="base" latinLnBrk="0" hangingPunct="1">
          <a:lnSpc>
            <a:spcPct val="90000"/>
          </a:lnSpc>
          <a:spcBef>
            <a:spcPct val="20000"/>
          </a:spcBef>
          <a:spcAft>
            <a:spcPct val="0"/>
          </a:spcAft>
          <a:buClrTx/>
          <a:buSzTx/>
          <a:buFontTx/>
          <a:buNone/>
          <a:tabLst/>
          <a:defRPr kumimoji="1" lang="zh-CN" altLang="en-US" sz="2400" b="0" i="0" u="none" strike="noStrike" cap="none" normalizeH="0" baseline="0" smtClean="0">
            <a:ln>
              <a:noFill/>
            </a:ln>
            <a:solidFill>
              <a:schemeClr val="bg1"/>
            </a:solidFill>
            <a:effectLst/>
            <a:latin typeface="楷体_GB2312" pitchFamily="49" charset="-122"/>
            <a:ea typeface="楷体_GB2312" pitchFamily="49" charset="-122"/>
          </a:defRPr>
        </a:defPPr>
      </a:lstStyle>
    </a:spDef>
    <a:lnDef>
      <a:spPr bwMode="auto">
        <a:xfrm>
          <a:off x="0" y="0"/>
          <a:ext cx="1" cy="1"/>
        </a:xfrm>
        <a:custGeom>
          <a:avLst/>
          <a:gdLst/>
          <a:ahLst/>
          <a:cxnLst/>
          <a:rect l="0" t="0" r="0" b="0"/>
          <a:pathLst/>
        </a:custGeom>
        <a:noFill/>
        <a:ln w="9525" cap="flat" cmpd="sng" algn="ctr">
          <a:solidFill>
            <a:schemeClr val="bg1"/>
          </a:solidFill>
          <a:prstDash val="solid"/>
          <a:round/>
          <a:headEnd type="none" w="med" len="med"/>
          <a:tailEnd type="triangle" w="med" len="med"/>
        </a:ln>
        <a:effectLst/>
      </a:spPr>
      <a:bodyPr vert="horz" wrap="none" lIns="0" tIns="0" rIns="0" bIns="0" numCol="1" anchor="t" anchorCtr="0" compatLnSpc="1">
        <a:prstTxWarp prst="textNoShape">
          <a:avLst/>
        </a:prstTxWarp>
        <a:spAutoFit/>
      </a:bodyPr>
      <a:lstStyle>
        <a:defPPr marL="342900" marR="0" indent="-342900" algn="l" defTabSz="914400" rtl="0" eaLnBrk="1" fontAlgn="base" latinLnBrk="0" hangingPunct="1">
          <a:lnSpc>
            <a:spcPct val="90000"/>
          </a:lnSpc>
          <a:spcBef>
            <a:spcPct val="20000"/>
          </a:spcBef>
          <a:spcAft>
            <a:spcPct val="0"/>
          </a:spcAft>
          <a:buClrTx/>
          <a:buSzTx/>
          <a:buFontTx/>
          <a:buNone/>
          <a:tabLst/>
          <a:defRPr kumimoji="1" lang="zh-CN" altLang="en-US" sz="2400" b="0" i="0" u="none" strike="noStrike" cap="none" normalizeH="0" baseline="0" smtClean="0">
            <a:ln>
              <a:noFill/>
            </a:ln>
            <a:solidFill>
              <a:schemeClr val="bg1"/>
            </a:solidFill>
            <a:effectLst/>
            <a:latin typeface="楷体_GB2312" pitchFamily="49" charset="-122"/>
            <a:ea typeface="楷体_GB2312" pitchFamily="49"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默认设计模板 8">
        <a:dk1>
          <a:srgbClr val="000000"/>
        </a:dk1>
        <a:lt1>
          <a:srgbClr val="000000"/>
        </a:lt1>
        <a:dk2>
          <a:srgbClr val="000000"/>
        </a:dk2>
        <a:lt2>
          <a:srgbClr val="808080"/>
        </a:lt2>
        <a:accent1>
          <a:srgbClr val="00CC99"/>
        </a:accent1>
        <a:accent2>
          <a:srgbClr val="3333CC"/>
        </a:accent2>
        <a:accent3>
          <a:srgbClr val="AAAAAA"/>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24588</TotalTime>
  <Words>11703</Words>
  <Application>Microsoft Office PowerPoint</Application>
  <PresentationFormat>全屏显示(4:3)</PresentationFormat>
  <Paragraphs>1365</Paragraphs>
  <Slides>114</Slides>
  <Notes>1</Notes>
  <HiddenSlides>0</HiddenSlides>
  <MMClips>0</MMClips>
  <ScaleCrop>false</ScaleCrop>
  <HeadingPairs>
    <vt:vector size="8" baseType="variant">
      <vt:variant>
        <vt:lpstr>已用的字体</vt:lpstr>
      </vt:variant>
      <vt:variant>
        <vt:i4>19</vt:i4>
      </vt:variant>
      <vt:variant>
        <vt:lpstr>演示文稿设计模板</vt:lpstr>
      </vt:variant>
      <vt:variant>
        <vt:i4>15</vt:i4>
      </vt:variant>
      <vt:variant>
        <vt:lpstr>嵌入 OLE 服务器</vt:lpstr>
      </vt:variant>
      <vt:variant>
        <vt:i4>3</vt:i4>
      </vt:variant>
      <vt:variant>
        <vt:lpstr>幻灯片标题</vt:lpstr>
      </vt:variant>
      <vt:variant>
        <vt:i4>114</vt:i4>
      </vt:variant>
    </vt:vector>
  </HeadingPairs>
  <TitlesOfParts>
    <vt:vector size="151" baseType="lpstr">
      <vt:lpstr>楷体_GB2312</vt:lpstr>
      <vt:lpstr>Arial</vt:lpstr>
      <vt:lpstr>Times New Roman</vt:lpstr>
      <vt:lpstr>宋体</vt:lpstr>
      <vt:lpstr>Franklin Gothic Medium</vt:lpstr>
      <vt:lpstr>微软雅黑</vt:lpstr>
      <vt:lpstr>Franklin Gothic Book</vt:lpstr>
      <vt:lpstr>黑体</vt:lpstr>
      <vt:lpstr>Wingdings 2</vt:lpstr>
      <vt:lpstr>华文行楷</vt:lpstr>
      <vt:lpstr>华文楷体</vt:lpstr>
      <vt:lpstr>楷体</vt:lpstr>
      <vt:lpstr>Wingdings</vt:lpstr>
      <vt:lpstr>Symbol</vt:lpstr>
      <vt:lpstr>Arial Unicode MS</vt:lpstr>
      <vt:lpstr>Comic Sans MS</vt:lpstr>
      <vt:lpstr>Verdana</vt:lpstr>
      <vt:lpstr>华文新魏</vt:lpstr>
      <vt:lpstr>t</vt:lpstr>
      <vt:lpstr>默认设计模板</vt:lpstr>
      <vt:lpstr>暗香扑面</vt:lpstr>
      <vt:lpstr>默认设计模板</vt:lpstr>
      <vt:lpstr>默认设计模板</vt:lpstr>
      <vt:lpstr>默认设计模板</vt:lpstr>
      <vt:lpstr>暗香扑面</vt:lpstr>
      <vt:lpstr>暗香扑面</vt:lpstr>
      <vt:lpstr>暗香扑面</vt:lpstr>
      <vt:lpstr>暗香扑面</vt:lpstr>
      <vt:lpstr>暗香扑面</vt:lpstr>
      <vt:lpstr>暗香扑面</vt:lpstr>
      <vt:lpstr>暗香扑面</vt:lpstr>
      <vt:lpstr>暗香扑面</vt:lpstr>
      <vt:lpstr>暗香扑面</vt:lpstr>
      <vt:lpstr>暗香扑面</vt:lpstr>
      <vt:lpstr>剪辑</vt:lpstr>
      <vt:lpstr>公式</vt:lpstr>
      <vt:lpstr>图表</vt:lpstr>
      <vt:lpstr>第1章 数理逻辑</vt:lpstr>
      <vt:lpstr>目录</vt:lpstr>
      <vt:lpstr>逻辑</vt:lpstr>
      <vt:lpstr>1.1、命题</vt:lpstr>
      <vt:lpstr>1.1.1、基本概念</vt:lpstr>
      <vt:lpstr>示例</vt:lpstr>
      <vt:lpstr>真值指派</vt:lpstr>
      <vt:lpstr>悖论</vt:lpstr>
      <vt:lpstr>悖论（续）</vt:lpstr>
      <vt:lpstr>1.1.2、命题联结词</vt:lpstr>
      <vt:lpstr>联结词基本概念</vt:lpstr>
      <vt:lpstr>联结词基本概念（续1）</vt:lpstr>
      <vt:lpstr>联结词基本概念（续2）</vt:lpstr>
      <vt:lpstr>注意</vt:lpstr>
      <vt:lpstr>联结词基本概念（续3）</vt:lpstr>
      <vt:lpstr>示例</vt:lpstr>
      <vt:lpstr>联结词基本概念（续4）</vt:lpstr>
      <vt:lpstr>示例</vt:lpstr>
      <vt:lpstr>示例</vt:lpstr>
      <vt:lpstr>示例</vt:lpstr>
      <vt:lpstr>应用实例：逻辑运算和位运算</vt:lpstr>
      <vt:lpstr>计算机的位运算</vt:lpstr>
      <vt:lpstr>命题逻辑的应用-逻辑语言</vt:lpstr>
      <vt:lpstr>泥巴孩子谜题</vt:lpstr>
      <vt:lpstr>系统规范说明:</vt:lpstr>
      <vt:lpstr>布尔搜索</vt:lpstr>
      <vt:lpstr>逻辑电路</vt:lpstr>
      <vt:lpstr>思考题：利用命题逻辑解决问题</vt:lpstr>
      <vt:lpstr>1.1.3、命题变元和命题公式</vt:lpstr>
      <vt:lpstr>幻灯片 30</vt:lpstr>
      <vt:lpstr>  命题公式的值是不确定的。当命题公式中所有的命题变元都代以命题时，命题公式才是命题。</vt:lpstr>
      <vt:lpstr>公式的解释  (指派)</vt:lpstr>
      <vt:lpstr>幻灯片 33</vt:lpstr>
      <vt:lpstr>(P→Q)∧R的真值表</vt:lpstr>
      <vt:lpstr>逻辑等价</vt:lpstr>
      <vt:lpstr>1.2、重言式（永真式）</vt:lpstr>
      <vt:lpstr>1.2.1、基本概念</vt:lpstr>
      <vt:lpstr>例题</vt:lpstr>
      <vt:lpstr>例题</vt:lpstr>
      <vt:lpstr>1.2.2、恒等式</vt:lpstr>
      <vt:lpstr>和的关系</vt:lpstr>
      <vt:lpstr>逻辑恒等式</vt:lpstr>
      <vt:lpstr>逻辑恒等式（续1）</vt:lpstr>
      <vt:lpstr>逻辑恒等式（续2）</vt:lpstr>
      <vt:lpstr>1.2.3、永真蕴含式</vt:lpstr>
      <vt:lpstr>永真蕴含式（续）</vt:lpstr>
      <vt:lpstr>图示</vt:lpstr>
      <vt:lpstr>1.2.4、恒等式和永真蕴含式的两个性质</vt:lpstr>
      <vt:lpstr>1.2.5、代入规则和替换规则</vt:lpstr>
      <vt:lpstr>置换规则</vt:lpstr>
      <vt:lpstr>等值演算</vt:lpstr>
      <vt:lpstr>等值演算（续）</vt:lpstr>
      <vt:lpstr>例题</vt:lpstr>
      <vt:lpstr>总结：代入规则和置换规则的区别</vt:lpstr>
      <vt:lpstr>1.2.6、对偶原理</vt:lpstr>
      <vt:lpstr>对偶原理相关定理</vt:lpstr>
      <vt:lpstr>对偶原理相关定理（续）</vt:lpstr>
      <vt:lpstr>命题公式逻辑恒等的应用：</vt:lpstr>
      <vt:lpstr>逻辑等值应用实例</vt:lpstr>
      <vt:lpstr>幻灯片 60</vt:lpstr>
      <vt:lpstr>命题可满足性模型</vt:lpstr>
      <vt:lpstr>数独谜题的求解(命题逻辑法)</vt:lpstr>
      <vt:lpstr>可满足性问题求解 (NP-难)</vt:lpstr>
      <vt:lpstr>幻灯片 64</vt:lpstr>
      <vt:lpstr>1.3、范式</vt:lpstr>
      <vt:lpstr>1.3.1、析取范式与合取范式</vt:lpstr>
      <vt:lpstr>析取范式与合取范式（续）</vt:lpstr>
      <vt:lpstr>求范式的步骤</vt:lpstr>
      <vt:lpstr>1.3.2、主析取范式与主合取范式</vt:lpstr>
      <vt:lpstr>极小项的常见性质</vt:lpstr>
      <vt:lpstr>例：含有3个命题变元P,Q,R的全部极大项和极小项如下所示</vt:lpstr>
      <vt:lpstr>主析取范式的求法（续）</vt:lpstr>
      <vt:lpstr>主析取范式的求法</vt:lpstr>
      <vt:lpstr>主合取范式</vt:lpstr>
      <vt:lpstr>主合取范式（续1）</vt:lpstr>
      <vt:lpstr>例：用真值表求主范式</vt:lpstr>
      <vt:lpstr>幻灯片 77</vt:lpstr>
      <vt:lpstr>主合取范式（续2）</vt:lpstr>
      <vt:lpstr>1.3.3、主析取范式的个数</vt:lpstr>
      <vt:lpstr>分析</vt:lpstr>
      <vt:lpstr>思考1</vt:lpstr>
      <vt:lpstr>幻灯片 82</vt:lpstr>
      <vt:lpstr>幻灯片 83</vt:lpstr>
      <vt:lpstr>1.4、联结词的扩充与归约</vt:lpstr>
      <vt:lpstr>1.4.1、联结词的扩充</vt:lpstr>
      <vt:lpstr>1.4.2、联结词的归约</vt:lpstr>
      <vt:lpstr>1.5、推理规则和证明方法</vt:lpstr>
      <vt:lpstr>1.5.1、推理规则</vt:lpstr>
      <vt:lpstr>推理规则（续）</vt:lpstr>
      <vt:lpstr>基于定义的推理</vt:lpstr>
      <vt:lpstr>形式化推理的一般步骤</vt:lpstr>
      <vt:lpstr>例题</vt:lpstr>
      <vt:lpstr>基于规则的推理</vt:lpstr>
      <vt:lpstr>基本的推理规则</vt:lpstr>
      <vt:lpstr>常用的推理规则</vt:lpstr>
      <vt:lpstr>其他规则</vt:lpstr>
      <vt:lpstr>例题</vt:lpstr>
      <vt:lpstr>自然推理系统（形式推理）</vt:lpstr>
      <vt:lpstr>1.5.2、证明方法</vt:lpstr>
      <vt:lpstr>有效结论和正确结论</vt:lpstr>
      <vt:lpstr>证明方法（续1）</vt:lpstr>
      <vt:lpstr>证明方法（续2）</vt:lpstr>
      <vt:lpstr>例题</vt:lpstr>
      <vt:lpstr>反证法与逆反证明法</vt:lpstr>
      <vt:lpstr>例题-CP规则</vt:lpstr>
      <vt:lpstr>问题扩展：推理的其它问题</vt:lpstr>
      <vt:lpstr>反证法举例</vt:lpstr>
      <vt:lpstr>幻灯片 108</vt:lpstr>
      <vt:lpstr>课后练习</vt:lpstr>
      <vt:lpstr>命题逻辑小结</vt:lpstr>
      <vt:lpstr>延伸阅读：时序逻辑</vt:lpstr>
      <vt:lpstr>本章作业(命题逻辑部份)</vt:lpstr>
      <vt:lpstr>扩展阅读</vt:lpstr>
      <vt:lpstr>End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数理逻辑（命题）</dc:title>
  <dc:creator>徐德智</dc:creator>
  <cp:lastModifiedBy>zhengjin</cp:lastModifiedBy>
  <cp:revision>515</cp:revision>
  <dcterms:created xsi:type="dcterms:W3CDTF">2004-03-14T03:28:53Z</dcterms:created>
  <dcterms:modified xsi:type="dcterms:W3CDTF">2024-09-18T09:23:07Z</dcterms:modified>
</cp:coreProperties>
</file>