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347" r:id="rId2"/>
    <p:sldId id="259" r:id="rId3"/>
    <p:sldId id="346" r:id="rId4"/>
    <p:sldId id="264" r:id="rId5"/>
    <p:sldId id="279" r:id="rId6"/>
    <p:sldId id="267" r:id="rId7"/>
    <p:sldId id="286" r:id="rId8"/>
    <p:sldId id="287" r:id="rId9"/>
    <p:sldId id="268" r:id="rId10"/>
    <p:sldId id="266" r:id="rId11"/>
    <p:sldId id="269" r:id="rId12"/>
    <p:sldId id="272" r:id="rId13"/>
    <p:sldId id="285"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75850"/>
  </p:normalViewPr>
  <p:slideViewPr>
    <p:cSldViewPr snapToGrid="0" snapToObjects="1">
      <p:cViewPr varScale="1">
        <p:scale>
          <a:sx n="127" d="100"/>
          <a:sy n="127" d="100"/>
        </p:scale>
        <p:origin x="1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Normally you’ll see a DevOps engineer create pipelines and inner great flows for developers to utilize many times this involves Jenkins get hub actions anything that can make a software developer his wife little bit easier they tend to handle.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you see continuous integration think of constantly merging your code into a central repository where other code also lives when you see continuous delivery think of the merge code you just pushed using continuous integration then runs through certain steps in a pipeline to deploy it. In both cases continuous integration and continuous delivery involves a lot of planning and testing and understanding of one’s code throughout the system to make it completely auto magical.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Mini times Devin office engineers have to deal with containerization in promoting a container through these pipelines they create. Because of this year will see many DevOps engineers work hand-in-hand with software developers and QA to maintain these pipelines.</a:t>
            </a:r>
          </a:p>
        </p:txBody>
      </p:sp>
    </p:spTree>
    <p:extLst>
      <p:ext uri="{BB962C8B-B14F-4D97-AF65-F5344CB8AC3E}">
        <p14:creationId xmlns:p14="http://schemas.microsoft.com/office/powerpoint/2010/main" val="2677802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With microservices came a different way of thinking, I’m sure we have hear SOLID principles of Object-oriented design which cover </a:t>
            </a:r>
          </a:p>
          <a:p>
            <a:pPr marL="171450" lvl="0" indent="-171450" algn="l" rtl="0">
              <a:spcBef>
                <a:spcPts val="0"/>
              </a:spcBef>
              <a:spcAft>
                <a:spcPts val="0"/>
              </a:spcAft>
            </a:pPr>
            <a:r>
              <a:rPr lang="en" dirty="0"/>
              <a:t>Single responsibility principle</a:t>
            </a:r>
          </a:p>
          <a:p>
            <a:pPr marL="171450" lvl="0" indent="-171450" algn="l" rtl="0">
              <a:spcBef>
                <a:spcPts val="0"/>
              </a:spcBef>
              <a:spcAft>
                <a:spcPts val="0"/>
              </a:spcAft>
            </a:pPr>
            <a:r>
              <a:rPr lang="en" dirty="0"/>
              <a:t>open/close principal</a:t>
            </a:r>
          </a:p>
          <a:p>
            <a:pPr marL="171450" lvl="0" indent="-171450" algn="l" rtl="0">
              <a:spcBef>
                <a:spcPts val="0"/>
              </a:spcBef>
              <a:spcAft>
                <a:spcPts val="0"/>
              </a:spcAft>
            </a:pPr>
            <a:r>
              <a:rPr lang="en" dirty="0"/>
              <a:t>substitution principle</a:t>
            </a:r>
          </a:p>
          <a:p>
            <a:pPr marL="171450" lvl="0" indent="-171450" algn="l" rtl="0">
              <a:spcBef>
                <a:spcPts val="0"/>
              </a:spcBef>
              <a:spcAft>
                <a:spcPts val="0"/>
              </a:spcAft>
            </a:pPr>
            <a:r>
              <a:rPr lang="en" dirty="0"/>
              <a:t>interface segregation principle</a:t>
            </a:r>
          </a:p>
          <a:p>
            <a:pPr marL="171450" lvl="0" indent="-171450" algn="l" rtl="0">
              <a:spcBef>
                <a:spcPts val="0"/>
              </a:spcBef>
              <a:spcAft>
                <a:spcPts val="0"/>
              </a:spcAft>
            </a:pPr>
            <a:r>
              <a:rPr lang="en" dirty="0"/>
              <a:t>Dependency inversion principle</a:t>
            </a:r>
          </a:p>
          <a:p>
            <a:pPr marL="0" lvl="0" indent="0" algn="l" rtl="0">
              <a:spcBef>
                <a:spcPts val="0"/>
              </a:spcBef>
              <a:spcAft>
                <a:spcPts val="0"/>
              </a:spcAft>
              <a:buNone/>
            </a:pPr>
            <a:endParaRPr lang="en"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Although some of the SOLID principles apply to microservices, object orientation is a design paradigm that deals with elements (classes, interfaces, hierarchies, etc.) that are fundamentally different from elements in distributed systems in general, and microservices in particular. </a:t>
            </a:r>
          </a:p>
          <a:p>
            <a:pPr marL="171450" lvl="0" indent="-171450" algn="l" rtl="0">
              <a:spcBef>
                <a:spcPts val="0"/>
              </a:spcBef>
              <a:spcAft>
                <a:spcPts val="0"/>
              </a:spcAft>
            </a:pPr>
            <a:endParaRPr lang="en-US" sz="1100" b="0" i="0" u="none" strike="noStrike" cap="none" dirty="0">
              <a:solidFill>
                <a:srgbClr val="000000"/>
              </a:solidFill>
              <a:effectLst/>
              <a:latin typeface="Arial"/>
              <a:cs typeface="Arial"/>
              <a:sym typeface="Arial"/>
            </a:endParaRPr>
          </a:p>
          <a:p>
            <a:pPr marL="171450" lvl="0" indent="-171450" algn="l" rtl="0">
              <a:spcBef>
                <a:spcPts val="0"/>
              </a:spcBef>
              <a:spcAft>
                <a:spcPts val="0"/>
              </a:spcAft>
            </a:pPr>
            <a:r>
              <a:rPr lang="en-US" sz="1100" b="0" i="0" u="none" strike="noStrike" cap="none" dirty="0">
                <a:solidFill>
                  <a:srgbClr val="000000"/>
                </a:solidFill>
                <a:effectLst/>
                <a:latin typeface="Arial"/>
                <a:cs typeface="Arial"/>
                <a:sym typeface="Arial"/>
              </a:rPr>
              <a:t>Interface segregation</a:t>
            </a:r>
          </a:p>
          <a:p>
            <a:pPr marL="171450" lvl="0" indent="-171450" algn="l" rtl="0">
              <a:spcBef>
                <a:spcPts val="0"/>
              </a:spcBef>
              <a:spcAft>
                <a:spcPts val="0"/>
              </a:spcAft>
            </a:pPr>
            <a:r>
              <a:rPr lang="en-US" sz="1100" b="0" i="0" u="none" strike="noStrike" cap="none" dirty="0">
                <a:solidFill>
                  <a:srgbClr val="000000"/>
                </a:solidFill>
                <a:effectLst/>
                <a:latin typeface="Arial"/>
                <a:cs typeface="Arial"/>
                <a:sym typeface="Arial"/>
              </a:rPr>
              <a:t>deploy ability (it’s on you)</a:t>
            </a:r>
          </a:p>
          <a:p>
            <a:pPr marL="171450" lvl="0" indent="-171450" algn="l" rtl="0">
              <a:spcBef>
                <a:spcPts val="0"/>
              </a:spcBef>
              <a:spcAft>
                <a:spcPts val="0"/>
              </a:spcAft>
            </a:pPr>
            <a:r>
              <a:rPr lang="en-US" sz="1100" b="0" i="0" u="none" strike="noStrike" cap="none" dirty="0">
                <a:solidFill>
                  <a:srgbClr val="000000"/>
                </a:solidFill>
                <a:effectLst/>
                <a:latin typeface="Arial"/>
                <a:cs typeface="Arial"/>
                <a:sym typeface="Arial"/>
              </a:rPr>
              <a:t>Event-driven</a:t>
            </a:r>
          </a:p>
          <a:p>
            <a:pPr marL="171450" lvl="0" indent="-171450" algn="l" rtl="0">
              <a:spcBef>
                <a:spcPts val="0"/>
              </a:spcBef>
              <a:spcAft>
                <a:spcPts val="0"/>
              </a:spcAft>
            </a:pPr>
            <a:r>
              <a:rPr lang="en-US" sz="1100" b="0" i="0" u="none" strike="noStrike" cap="none" dirty="0">
                <a:solidFill>
                  <a:srgbClr val="000000"/>
                </a:solidFill>
                <a:effectLst/>
                <a:latin typeface="Arial"/>
                <a:cs typeface="Arial"/>
                <a:sym typeface="Arial"/>
              </a:rPr>
              <a:t>Availability over consistency</a:t>
            </a:r>
          </a:p>
          <a:p>
            <a:pPr marL="171450" lvl="0" indent="-171450" algn="l" rtl="0">
              <a:spcBef>
                <a:spcPts val="0"/>
              </a:spcBef>
              <a:spcAft>
                <a:spcPts val="0"/>
              </a:spcAft>
            </a:pPr>
            <a:r>
              <a:rPr lang="en-US" sz="1100" b="0" i="0" u="none" strike="noStrike" cap="none" dirty="0">
                <a:solidFill>
                  <a:srgbClr val="000000"/>
                </a:solidFill>
                <a:effectLst/>
                <a:latin typeface="Arial"/>
                <a:cs typeface="Arial"/>
                <a:sym typeface="Arial"/>
              </a:rPr>
              <a:t>Loose coupling</a:t>
            </a:r>
          </a:p>
          <a:p>
            <a:pPr marL="171450" lvl="0" indent="-171450" algn="l" rtl="0">
              <a:spcBef>
                <a:spcPts val="0"/>
              </a:spcBef>
              <a:spcAft>
                <a:spcPts val="0"/>
              </a:spcAft>
            </a:pPr>
            <a:r>
              <a:rPr lang="en-US" sz="1100" b="0" i="0" u="none" strike="noStrike" cap="none" dirty="0">
                <a:solidFill>
                  <a:srgbClr val="000000"/>
                </a:solidFill>
                <a:effectLst/>
                <a:latin typeface="Arial"/>
                <a:cs typeface="Arial"/>
                <a:sym typeface="Arial"/>
              </a:rPr>
              <a:t>Single Responsibility</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Notice two of the are the same, the principles don’t cover the whole spectrum of design decisions for microservices-based solutions, but they touch the key concerns and success factors for creating modern service-based systems.</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Not all the time but generally, microservice favor availability over consistency shown in the CAP theory photo on the right it’s kind of a pick two situation. Basically one micro service can go down and not cause a problem with others or as a model as goes down and it’s all down.</a:t>
            </a:r>
            <a:endParaRPr lang="en" dirty="0"/>
          </a:p>
        </p:txBody>
      </p:sp>
    </p:spTree>
    <p:extLst>
      <p:ext uri="{BB962C8B-B14F-4D97-AF65-F5344CB8AC3E}">
        <p14:creationId xmlns:p14="http://schemas.microsoft.com/office/powerpoint/2010/main" val="4225417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2721490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26858723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26858723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Hope fully something here piqued your interest! Again, this was not to make you a master in these things but it get a very high-level understanding of some words you might hear.</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ee46128e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ee46128e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e1a47a731_0_1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e1a47a731_0_1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More open format towards the end, start adding features</a:t>
            </a:r>
            <a:endParaRPr/>
          </a:p>
          <a:p>
            <a:pPr marL="457200" lvl="0" indent="-298450" algn="l" rtl="0">
              <a:spcBef>
                <a:spcPts val="0"/>
              </a:spcBef>
              <a:spcAft>
                <a:spcPts val="0"/>
              </a:spcAft>
              <a:buSzPts val="1100"/>
              <a:buChar char="●"/>
            </a:pPr>
            <a:r>
              <a:rPr lang="en"/>
              <a:t>Final project review - May not be complete, but a good start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590087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05663c4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05663c4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guys have all been doing this. When we use @Controller(‘</a:t>
            </a:r>
            <a:r>
              <a:rPr lang="en" dirty="0" err="1"/>
              <a:t>someResource</a:t>
            </a:r>
            <a:r>
              <a:rPr lang="en" dirty="0"/>
              <a:t>’) and the @post or @</a:t>
            </a:r>
            <a:r>
              <a:rPr lang="en" dirty="0" err="1"/>
              <a:t>getMapping</a:t>
            </a:r>
            <a:r>
              <a:rPr lang="en" dirty="0"/>
              <a:t>(‘blah’) we are creating REST endpoint. Normally, these endpoints have resources inside the path like @Controller(‘members’) and then internal to that controller we would have a @</a:t>
            </a:r>
            <a:r>
              <a:rPr lang="en" dirty="0" err="1"/>
              <a:t>getMapping</a:t>
            </a:r>
            <a:r>
              <a:rPr lang="en" dirty="0"/>
              <a:t>(‘/{id}’) with a dynamic id to support getting one given member.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They follow HTTP verbs standards</a:t>
            </a:r>
          </a:p>
          <a:p>
            <a:pPr marL="0" lvl="0" indent="0" algn="l" rtl="0">
              <a:spcBef>
                <a:spcPts val="0"/>
              </a:spcBef>
              <a:spcAft>
                <a:spcPts val="0"/>
              </a:spcAft>
              <a:buNone/>
            </a:pPr>
            <a:r>
              <a:rPr lang="en" dirty="0"/>
              <a:t>* Get for simply getting a given resource</a:t>
            </a:r>
          </a:p>
          <a:p>
            <a:pPr marL="171450" lvl="0" indent="-171450" algn="l" rtl="0">
              <a:spcBef>
                <a:spcPts val="0"/>
              </a:spcBef>
              <a:spcAft>
                <a:spcPts val="0"/>
              </a:spcAft>
              <a:buFont typeface="Arial" panose="020B0604020202020204" pitchFamily="34" charset="0"/>
              <a:buChar char="•"/>
            </a:pPr>
            <a:r>
              <a:rPr lang="en" dirty="0"/>
              <a:t>Post for creating a new resource </a:t>
            </a:r>
          </a:p>
          <a:p>
            <a:pPr marL="171450" lvl="0" indent="-171450" algn="l" rtl="0">
              <a:spcBef>
                <a:spcPts val="0"/>
              </a:spcBef>
              <a:spcAft>
                <a:spcPts val="0"/>
              </a:spcAft>
              <a:buFont typeface="Arial" panose="020B0604020202020204" pitchFamily="34" charset="0"/>
              <a:buChar char="•"/>
            </a:pPr>
            <a:r>
              <a:rPr lang="en-US" dirty="0"/>
              <a:t>Put is</a:t>
            </a:r>
            <a:r>
              <a:rPr lang="en" dirty="0"/>
              <a:t> for updating and replacing a resource | Patch is for updating and modifying a resource</a:t>
            </a:r>
          </a:p>
          <a:p>
            <a:pPr marL="171450" lvl="0" indent="-171450" algn="l" rtl="0">
              <a:spcBef>
                <a:spcPts val="0"/>
              </a:spcBef>
              <a:spcAft>
                <a:spcPts val="0"/>
              </a:spcAft>
              <a:buFont typeface="Arial" panose="020B0604020202020204" pitchFamily="34" charset="0"/>
              <a:buChar char="•"/>
            </a:pPr>
            <a:r>
              <a:rPr lang="en" dirty="0"/>
              <a:t>Deleted is for deleting a resource</a:t>
            </a:r>
          </a:p>
          <a:p>
            <a:pPr marL="0" lvl="0" indent="0" algn="l" rtl="0">
              <a:spcBef>
                <a:spcPts val="0"/>
              </a:spcBef>
              <a:spcAft>
                <a:spcPts val="0"/>
              </a:spcAft>
              <a:buFont typeface="Arial" panose="020B0604020202020204" pitchFamily="34" charset="0"/>
              <a:buNone/>
            </a:pPr>
            <a:r>
              <a:rPr lang="en" dirty="0"/>
              <a:t>There are best practices around each when creating </a:t>
            </a:r>
            <a:r>
              <a:rPr lang="en-US" dirty="0"/>
              <a:t>these</a:t>
            </a:r>
            <a:r>
              <a:rPr lang="en" dirty="0"/>
              <a:t> endpoints, a lot of this depends on the technology you are using. When returning errors from these endpoints, or really, any endpoints it’s standard to </a:t>
            </a:r>
            <a:r>
              <a:rPr lang="en" dirty="0" err="1"/>
              <a:t>fol</a:t>
            </a:r>
            <a:r>
              <a:rPr lang="en-US" dirty="0"/>
              <a:t>l</a:t>
            </a:r>
            <a:r>
              <a:rPr lang="en" dirty="0"/>
              <a:t>ow error status codes in the following way:</a:t>
            </a:r>
          </a:p>
          <a:p>
            <a:pPr marL="171450" lvl="0" indent="-171450" algn="l" rtl="0">
              <a:spcBef>
                <a:spcPts val="0"/>
              </a:spcBef>
              <a:spcAft>
                <a:spcPts val="0"/>
              </a:spcAft>
            </a:pPr>
            <a:r>
              <a:rPr lang="en" dirty="0"/>
              <a:t>1xx – hold on I’m working</a:t>
            </a:r>
          </a:p>
          <a:p>
            <a:pPr marL="171450" lvl="0" indent="-171450" algn="l" rtl="0">
              <a:spcBef>
                <a:spcPts val="0"/>
              </a:spcBef>
              <a:spcAft>
                <a:spcPts val="0"/>
              </a:spcAft>
            </a:pPr>
            <a:r>
              <a:rPr lang="en" dirty="0"/>
              <a:t>2xx – request returned an ok response</a:t>
            </a:r>
          </a:p>
          <a:p>
            <a:pPr marL="171450" lvl="0" indent="-171450" algn="l" rtl="0">
              <a:spcBef>
                <a:spcPts val="0"/>
              </a:spcBef>
              <a:spcAft>
                <a:spcPts val="0"/>
              </a:spcAft>
            </a:pPr>
            <a:r>
              <a:rPr lang="en" dirty="0"/>
              <a:t>3xx – go away redirects</a:t>
            </a:r>
          </a:p>
          <a:p>
            <a:pPr marL="171450" lvl="0" indent="-171450" algn="l" rtl="0">
              <a:spcBef>
                <a:spcPts val="0"/>
              </a:spcBef>
              <a:spcAft>
                <a:spcPts val="0"/>
              </a:spcAft>
            </a:pPr>
            <a:r>
              <a:rPr lang="en" dirty="0"/>
              <a:t>4xx – the request is messed up in some way</a:t>
            </a:r>
          </a:p>
          <a:p>
            <a:pPr marL="171450" lvl="0" indent="-171450" algn="l" rtl="0">
              <a:spcBef>
                <a:spcPts val="0"/>
              </a:spcBef>
              <a:spcAft>
                <a:spcPts val="0"/>
              </a:spcAft>
            </a:pPr>
            <a:r>
              <a:rPr lang="en" dirty="0"/>
              <a:t>5xx – server errors, something is wrong the the service you are calling</a:t>
            </a:r>
          </a:p>
          <a:p>
            <a:pPr marL="0" lvl="0" indent="0" algn="l" rtl="0">
              <a:spcBef>
                <a:spcPts val="0"/>
              </a:spcBef>
              <a:spcAft>
                <a:spcPts val="0"/>
              </a:spcAft>
              <a:buFont typeface="Arial" panose="020B0604020202020204" pitchFamily="34" charset="0"/>
              <a:buNone/>
            </a:pPr>
            <a:endParaRPr lang="en" dirty="0"/>
          </a:p>
        </p:txBody>
      </p:sp>
    </p:spTree>
    <p:extLst>
      <p:ext uri="{BB962C8B-B14F-4D97-AF65-F5344CB8AC3E}">
        <p14:creationId xmlns:p14="http://schemas.microsoft.com/office/powerpoint/2010/main" val="3447910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SQL DB were the norm and then No SQL database is were created to address limitations of relational database management systems. Often times, you will hear NoSQL differs to SQL because it’s not relational and that’s a little confusing because it’s in a database and the data is still relational what they really mean is that you can’t join separate tables or group data together by joins. The relationships in a no SQL database depends on the type of no SQL database you are using </a:t>
            </a:r>
            <a:r>
              <a:rPr lang="en-US" dirty="0"/>
              <a:t>whether</a:t>
            </a:r>
            <a:r>
              <a:rPr lang="en" dirty="0"/>
              <a:t> it’s a document, key-value, graph or column DB. But make no mistake there is relationships between the data in either case it just differs on how that relationship is.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ACID is an acronym determined from four properties implemented and rational database management systems BASE is an acronym for properties common in no SQL database. </a:t>
            </a:r>
          </a:p>
          <a:p>
            <a:pPr marL="0" lvl="0" indent="0" algn="l" rtl="0">
              <a:spcBef>
                <a:spcPts val="0"/>
              </a:spcBef>
              <a:spcAft>
                <a:spcPts val="0"/>
              </a:spcAft>
              <a:buNone/>
            </a:pPr>
            <a:r>
              <a:rPr lang="en" dirty="0"/>
              <a:t>A is for </a:t>
            </a:r>
            <a:r>
              <a:rPr lang="en" i="1" dirty="0"/>
              <a:t>at-o-miss-</a:t>
            </a:r>
            <a:r>
              <a:rPr lang="en" i="1" dirty="0" err="1"/>
              <a:t>ity</a:t>
            </a:r>
            <a:r>
              <a:rPr lang="en" i="1" dirty="0"/>
              <a:t> </a:t>
            </a:r>
            <a:r>
              <a:rPr lang="en" dirty="0"/>
              <a:t>which implies describe a unit that cannot be further divided. C is for consistency this is known as a strict consistency in other words a transaction does not leave a database in a state that violates the integrity of the data. I is for </a:t>
            </a:r>
            <a:r>
              <a:rPr lang="en" dirty="0" err="1"/>
              <a:t>isolatio</a:t>
            </a:r>
            <a:r>
              <a:rPr lang="en-US" dirty="0"/>
              <a:t>n</a:t>
            </a:r>
            <a:r>
              <a:rPr lang="en" dirty="0"/>
              <a:t>, isolated transactions are not visible to other users until that transaction is complete</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BASE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SQL is more idempotent because of it’s static schema which basically means a given input will generally always result in the same output. </a:t>
            </a:r>
            <a:r>
              <a:rPr lang="en-US" dirty="0" err="1"/>
              <a:t>NoSql</a:t>
            </a:r>
            <a:r>
              <a:rPr lang="en-US" dirty="0"/>
              <a:t> dynamic schema allows a given input to result in a different output and is there for less idempotent.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67511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are some examples of SQL and NoSQL </a:t>
            </a:r>
            <a:r>
              <a:rPr lang="en" dirty="0" err="1"/>
              <a:t>DBs.</a:t>
            </a:r>
            <a:r>
              <a:rPr lang="en" dirty="0"/>
              <a:t> As you can see not all NoSQL DBs are structured in the same way as stated in the previous slide this just denotes how each NoSQL interfaces with data respectfully.</a:t>
            </a:r>
            <a:endParaRPr dirty="0"/>
          </a:p>
        </p:txBody>
      </p:sp>
    </p:spTree>
    <p:extLst>
      <p:ext uri="{BB962C8B-B14F-4D97-AF65-F5344CB8AC3E}">
        <p14:creationId xmlns:p14="http://schemas.microsoft.com/office/powerpoint/2010/main" val="2475212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AWS, Azure, GCP….These are the public clouds many companies are using to run their businesses!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Why use them well a little history here:</a:t>
            </a:r>
          </a:p>
          <a:p>
            <a:pPr indent="-342900">
              <a:buSzPts val="1800"/>
            </a:pPr>
            <a:r>
              <a:rPr lang="en-US" dirty="0"/>
              <a:t>Back in the day, all web services were deployed to purchased, physical hardware as monolith servers/applications.</a:t>
            </a:r>
          </a:p>
          <a:p>
            <a:pPr marL="457200" lvl="0" indent="-342900" algn="l" rtl="0">
              <a:spcBef>
                <a:spcPts val="0"/>
              </a:spcBef>
              <a:spcAft>
                <a:spcPts val="0"/>
              </a:spcAft>
              <a:buSzPts val="1800"/>
              <a:buChar char="●"/>
            </a:pPr>
            <a:r>
              <a:rPr lang="en-US" dirty="0"/>
              <a:t>This was very expensive and left a lot of unused hardware as usually only 1 application was running per server.</a:t>
            </a:r>
          </a:p>
          <a:p>
            <a:pPr marL="914400" lvl="1" indent="-342900" algn="l" rtl="0">
              <a:spcBef>
                <a:spcPts val="0"/>
              </a:spcBef>
              <a:spcAft>
                <a:spcPts val="0"/>
              </a:spcAft>
              <a:buSzPts val="1800"/>
              <a:buChar char="●"/>
            </a:pPr>
            <a:r>
              <a:rPr lang="en-US" dirty="0"/>
              <a:t>Plus a company would have to buy a lot of servers if you expected a lot of traffic to your site and you had to buy enough to handle peek times which means you are paying for all the hardware for the peek time but you are not actually using it.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Insert Public cloud providers to help!</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Using the Cloud provides a cheaper solution to buying your own hardware, hiring people to maintain that hardware, find a place to store it, and physical and some cyber security protocols to protect it. It was achieved by the concept of “pay for what you use”. You were not able to pay for the right amount of Hardware and cost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64496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0687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itlab.com/ee/ci/pipeline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aws.amazon.com/types-of-cloud-computi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LaunchCode Liftoff</a:t>
            </a:r>
            <a:endParaRPr/>
          </a:p>
        </p:txBody>
      </p:sp>
      <p:sp>
        <p:nvSpPr>
          <p:cNvPr id="68" name="Google Shape;68;p13"/>
          <p:cNvSpPr txBox="1">
            <a:spLocks noGrp="1"/>
          </p:cNvSpPr>
          <p:nvPr>
            <p:ph type="subTitle" idx="1"/>
          </p:nvPr>
        </p:nvSpPr>
        <p:spPr>
          <a:xfrm>
            <a:off x="390525" y="27129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Class 5</a:t>
            </a:r>
            <a:endParaRPr sz="2400" dirty="0"/>
          </a:p>
        </p:txBody>
      </p:sp>
      <p:pic>
        <p:nvPicPr>
          <p:cNvPr id="69" name="Google Shape;69;p13"/>
          <p:cNvPicPr preferRelativeResize="0"/>
          <p:nvPr/>
        </p:nvPicPr>
        <p:blipFill>
          <a:blip r:embed="rId3">
            <a:alphaModFix/>
          </a:blip>
          <a:stretch>
            <a:fillRect/>
          </a:stretch>
        </p:blipFill>
        <p:spPr>
          <a:xfrm>
            <a:off x="6046725" y="855287"/>
            <a:ext cx="2861575" cy="2861575"/>
          </a:xfrm>
          <a:prstGeom prst="rect">
            <a:avLst/>
          </a:prstGeom>
          <a:noFill/>
          <a:ln>
            <a:noFill/>
          </a:ln>
        </p:spPr>
      </p:pic>
      <p:sp>
        <p:nvSpPr>
          <p:cNvPr id="70" name="Google Shape;70;p13"/>
          <p:cNvSpPr txBox="1">
            <a:spLocks noGrp="1"/>
          </p:cNvSpPr>
          <p:nvPr>
            <p:ph type="subTitle" idx="1"/>
          </p:nvPr>
        </p:nvSpPr>
        <p:spPr>
          <a:xfrm>
            <a:off x="390525" y="341068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Kevin Beashore</a:t>
            </a:r>
          </a:p>
          <a:p>
            <a:pPr marL="0" lvl="0" indent="0" algn="l" rtl="0">
              <a:spcBef>
                <a:spcPts val="0"/>
              </a:spcBef>
              <a:spcAft>
                <a:spcPts val="0"/>
              </a:spcAft>
              <a:buNone/>
            </a:pPr>
            <a:r>
              <a:rPr lang="en-US" dirty="0"/>
              <a:t>1/13/2022</a:t>
            </a:r>
            <a:endParaRPr dirty="0"/>
          </a:p>
        </p:txBody>
      </p:sp>
      <p:sp>
        <p:nvSpPr>
          <p:cNvPr id="2" name="TextBox 1">
            <a:extLst>
              <a:ext uri="{FF2B5EF4-FFF2-40B4-BE49-F238E27FC236}">
                <a16:creationId xmlns:a16="http://schemas.microsoft.com/office/drawing/2014/main" id="{4098C281-9500-5A41-BA5F-5DBF181DD8BA}"/>
              </a:ext>
            </a:extLst>
          </p:cNvPr>
          <p:cNvSpPr txBox="1"/>
          <p:nvPr/>
        </p:nvSpPr>
        <p:spPr>
          <a:xfrm>
            <a:off x="486137" y="4039485"/>
            <a:ext cx="3020379" cy="307777"/>
          </a:xfrm>
          <a:prstGeom prst="rect">
            <a:avLst/>
          </a:prstGeom>
          <a:noFill/>
        </p:spPr>
        <p:txBody>
          <a:bodyPr wrap="none" rtlCol="0">
            <a:spAutoFit/>
          </a:bodyPr>
          <a:lstStyle/>
          <a:p>
            <a:r>
              <a:rPr lang="en-US" dirty="0">
                <a:solidFill>
                  <a:schemeClr val="bg1"/>
                </a:solidFill>
              </a:rPr>
              <a:t>Slides adapted from: Hank </a:t>
            </a:r>
            <a:r>
              <a:rPr lang="en-US" dirty="0" err="1">
                <a:solidFill>
                  <a:schemeClr val="bg1"/>
                </a:solidFill>
              </a:rPr>
              <a:t>Dedona</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DevOps</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60950" y="1718184"/>
            <a:ext cx="8222100" cy="317247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DevOps -&gt; Development Operations; philosophies, practices, and tools that help to deliver software/services to users more efficiently.</a:t>
            </a:r>
          </a:p>
          <a:p>
            <a:pPr marL="457200" lvl="0" indent="-342900" algn="l" rtl="0">
              <a:spcBef>
                <a:spcPts val="0"/>
              </a:spcBef>
              <a:spcAft>
                <a:spcPts val="0"/>
              </a:spcAft>
              <a:buSzPts val="1800"/>
              <a:buChar char="●"/>
            </a:pPr>
            <a:r>
              <a:rPr lang="en-US" dirty="0"/>
              <a:t>Continuous Integration</a:t>
            </a:r>
          </a:p>
          <a:p>
            <a:pPr lvl="1" indent="-342900">
              <a:spcBef>
                <a:spcPts val="0"/>
              </a:spcBef>
              <a:buSzPts val="1800"/>
              <a:buChar char="●"/>
            </a:pPr>
            <a:r>
              <a:rPr lang="en-US" dirty="0"/>
              <a:t>Things such as Jenkins, or GitHub Actions, to build code developed by multiple concurrent engineers </a:t>
            </a:r>
          </a:p>
          <a:p>
            <a:pPr lvl="0" indent="-342900">
              <a:buSzPts val="1800"/>
            </a:pPr>
            <a:r>
              <a:rPr lang="en-US" dirty="0"/>
              <a:t>Continuous Delivery</a:t>
            </a:r>
          </a:p>
          <a:p>
            <a:pPr lvl="1" indent="-342900">
              <a:spcBef>
                <a:spcPts val="0"/>
              </a:spcBef>
              <a:buSzPts val="1800"/>
              <a:buChar char="●"/>
            </a:pPr>
            <a:r>
              <a:rPr lang="en-US" dirty="0"/>
              <a:t>Automated code building, testing and preparing for release to production. Takes code from build -&gt; deploy</a:t>
            </a:r>
          </a:p>
          <a:p>
            <a:pPr lvl="0" indent="-342900">
              <a:buSzPts val="1800"/>
            </a:pPr>
            <a:r>
              <a:rPr lang="en-US" dirty="0"/>
              <a:t>Build Pipelines</a:t>
            </a:r>
          </a:p>
          <a:p>
            <a:pPr lvl="1" indent="-342900">
              <a:spcBef>
                <a:spcPts val="0"/>
              </a:spcBef>
              <a:buSzPts val="1800"/>
              <a:buChar char="●"/>
            </a:pPr>
            <a:r>
              <a:rPr lang="en-US" dirty="0"/>
              <a:t>Automated code jobs/stages, a typical pipeline would </a:t>
            </a:r>
            <a:r>
              <a:rPr lang="en-US" b="1" dirty="0"/>
              <a:t>build</a:t>
            </a:r>
            <a:r>
              <a:rPr lang="en-US" dirty="0"/>
              <a:t>, </a:t>
            </a:r>
            <a:r>
              <a:rPr lang="en-US" b="1" dirty="0"/>
              <a:t>test</a:t>
            </a:r>
            <a:r>
              <a:rPr lang="en-US" dirty="0"/>
              <a:t>, </a:t>
            </a:r>
            <a:r>
              <a:rPr lang="en-US" b="1" dirty="0"/>
              <a:t>deploy to staging</a:t>
            </a:r>
            <a:r>
              <a:rPr lang="en-US" dirty="0"/>
              <a:t>, then </a:t>
            </a:r>
            <a:r>
              <a:rPr lang="en-US" b="1" dirty="0"/>
              <a:t>deploy to production</a:t>
            </a:r>
            <a:r>
              <a:rPr lang="en-US" dirty="0"/>
              <a:t>. There are many types of pipelines, see: </a:t>
            </a:r>
            <a:r>
              <a:rPr lang="en-US" dirty="0">
                <a:hlinkClick r:id="rId3"/>
              </a:rPr>
              <a:t>https://docs.gitlab.com/ee/ci/pipelines/</a:t>
            </a:r>
            <a:endParaRPr lang="en-US" dirty="0"/>
          </a:p>
          <a:p>
            <a:pPr lvl="0" indent="-342900">
              <a:buSzPts val="1800"/>
            </a:pPr>
            <a:r>
              <a:rPr lang="en-US" dirty="0"/>
              <a:t>Monitoring and Logging</a:t>
            </a:r>
          </a:p>
          <a:p>
            <a:pPr lvl="1" indent="-342900">
              <a:spcBef>
                <a:spcPts val="0"/>
              </a:spcBef>
              <a:buSzPts val="1800"/>
              <a:buChar char="●"/>
            </a:pPr>
            <a:r>
              <a:rPr lang="en-US" dirty="0"/>
              <a:t>Things critical for high availability and troubleshooting; examples: Splunk, CloudWatch, etc.</a:t>
            </a:r>
          </a:p>
          <a:p>
            <a:pPr indent="-342900">
              <a:buSzPts val="1800"/>
            </a:pPr>
            <a:endParaRPr lang="en-US" dirty="0"/>
          </a:p>
        </p:txBody>
      </p:sp>
    </p:spTree>
    <p:extLst>
      <p:ext uri="{BB962C8B-B14F-4D97-AF65-F5344CB8AC3E}">
        <p14:creationId xmlns:p14="http://schemas.microsoft.com/office/powerpoint/2010/main" val="221630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Microservices</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454948"/>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Back in the day web services and applications were large, monolithic blobs.</a:t>
            </a:r>
          </a:p>
          <a:p>
            <a:pPr marL="457200" lvl="0" indent="-342900" algn="l" rtl="0">
              <a:spcBef>
                <a:spcPts val="0"/>
              </a:spcBef>
              <a:spcAft>
                <a:spcPts val="0"/>
              </a:spcAft>
              <a:buSzPts val="1800"/>
              <a:buChar char="●"/>
            </a:pPr>
            <a:r>
              <a:rPr lang="en-US" dirty="0"/>
              <a:t>With the introduction of containers, microservices started to emerge</a:t>
            </a:r>
          </a:p>
          <a:p>
            <a:pPr marL="457200" lvl="0" indent="-342900" algn="l" rtl="0">
              <a:spcBef>
                <a:spcPts val="0"/>
              </a:spcBef>
              <a:spcAft>
                <a:spcPts val="0"/>
              </a:spcAft>
              <a:buSzPts val="1800"/>
              <a:buChar char="●"/>
            </a:pPr>
            <a:endParaRPr dirty="0"/>
          </a:p>
        </p:txBody>
      </p:sp>
      <p:pic>
        <p:nvPicPr>
          <p:cNvPr id="3" name="Picture 2" descr="Diagram&#10;&#10;Description automatically generated">
            <a:extLst>
              <a:ext uri="{FF2B5EF4-FFF2-40B4-BE49-F238E27FC236}">
                <a16:creationId xmlns:a16="http://schemas.microsoft.com/office/drawing/2014/main" id="{5C52F83D-3684-4D41-87C3-41C5732698F6}"/>
              </a:ext>
            </a:extLst>
          </p:cNvPr>
          <p:cNvPicPr>
            <a:picLocks noChangeAspect="1"/>
          </p:cNvPicPr>
          <p:nvPr/>
        </p:nvPicPr>
        <p:blipFill>
          <a:blip r:embed="rId3"/>
          <a:stretch>
            <a:fillRect/>
          </a:stretch>
        </p:blipFill>
        <p:spPr>
          <a:xfrm>
            <a:off x="450000" y="2382426"/>
            <a:ext cx="4214091" cy="2509300"/>
          </a:xfrm>
          <a:prstGeom prst="rect">
            <a:avLst/>
          </a:prstGeom>
        </p:spPr>
      </p:pic>
      <p:pic>
        <p:nvPicPr>
          <p:cNvPr id="1026" name="Picture 2" descr="CAP Theorem. CAP theorem also known as Brewer&amp;#39;s… | by Vivek Kumar Singh |  System Design Blog | Medium">
            <a:extLst>
              <a:ext uri="{FF2B5EF4-FFF2-40B4-BE49-F238E27FC236}">
                <a16:creationId xmlns:a16="http://schemas.microsoft.com/office/drawing/2014/main" id="{95906963-9ECA-2345-B276-BF462DE90D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4214" y="2382426"/>
            <a:ext cx="3177886" cy="2512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01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Microservices Vs Monolith</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60950" y="1912148"/>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Microservices sound great but are not always the answer.</a:t>
            </a:r>
          </a:p>
          <a:p>
            <a:pPr marL="457200" lvl="0" indent="-342900" algn="l" rtl="0">
              <a:spcBef>
                <a:spcPts val="0"/>
              </a:spcBef>
              <a:spcAft>
                <a:spcPts val="0"/>
              </a:spcAft>
              <a:buSzPts val="1800"/>
              <a:buChar char="●"/>
            </a:pPr>
            <a:r>
              <a:rPr lang="en-US" dirty="0"/>
              <a:t>Microservices require more collaboration and well-defined contracts between microservices</a:t>
            </a:r>
          </a:p>
          <a:p>
            <a:pPr marL="457200" lvl="0" indent="-342900" algn="l" rtl="0">
              <a:spcBef>
                <a:spcPts val="0"/>
              </a:spcBef>
              <a:spcAft>
                <a:spcPts val="0"/>
              </a:spcAft>
              <a:buSzPts val="1800"/>
              <a:buChar char="●"/>
            </a:pPr>
            <a:r>
              <a:rPr lang="en-US" dirty="0"/>
              <a:t>Monitoring of the microservices is a MUST</a:t>
            </a:r>
          </a:p>
          <a:p>
            <a:pPr marL="457200" lvl="0" indent="-342900" algn="l" rtl="0">
              <a:spcBef>
                <a:spcPts val="0"/>
              </a:spcBef>
              <a:spcAft>
                <a:spcPts val="0"/>
              </a:spcAft>
              <a:buSzPts val="1800"/>
              <a:buChar char="●"/>
            </a:pPr>
            <a:r>
              <a:rPr lang="en-US" dirty="0"/>
              <a:t>Monoliths are usually easier to deploy (as there is just one), however, if there are well defined contracts that support BOTH backward and forward compatibility, microservices SHOULD be able to deployed on-demand at any time.</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1302870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Recap and Q&amp;A</a:t>
            </a:r>
            <a:endParaRPr/>
          </a:p>
        </p:txBody>
      </p:sp>
      <p:sp>
        <p:nvSpPr>
          <p:cNvPr id="309" name="Google Shape;309;p4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Tonight’s Objectives:</a:t>
            </a:r>
            <a:endParaRPr sz="1900" dirty="0"/>
          </a:p>
          <a:p>
            <a:pPr marL="457200" lvl="0" indent="-342900" algn="l" rtl="0">
              <a:spcBef>
                <a:spcPts val="1600"/>
              </a:spcBef>
              <a:spcAft>
                <a:spcPts val="0"/>
              </a:spcAft>
              <a:buSzPts val="1800"/>
              <a:buChar char="●"/>
            </a:pPr>
            <a:r>
              <a:rPr lang="en-US" dirty="0"/>
              <a:t>Have a high-level understanding of some topics not covered in LC101</a:t>
            </a:r>
          </a:p>
          <a:p>
            <a:pPr marL="457200" lvl="0" indent="-342900" algn="l" rtl="0">
              <a:spcBef>
                <a:spcPts val="1600"/>
              </a:spcBef>
              <a:spcAft>
                <a:spcPts val="0"/>
              </a:spcAft>
              <a:buSzPts val="1800"/>
              <a:buChar char="●"/>
            </a:pPr>
            <a:r>
              <a:rPr lang="en-US" dirty="0"/>
              <a:t>Pique your interest </a:t>
            </a:r>
            <a:r>
              <a:rPr lang="en-US" dirty="0">
                <a:sym typeface="Wingdings" pitchFamily="2" charset="2"/>
              </a:rPr>
              <a:t></a:t>
            </a:r>
          </a:p>
          <a:p>
            <a:pPr marL="457200" lvl="0" indent="-342900" algn="l" rtl="0">
              <a:spcBef>
                <a:spcPts val="1600"/>
              </a:spcBef>
              <a:spcAft>
                <a:spcPts val="0"/>
              </a:spcAft>
              <a:buSzPts val="1800"/>
              <a:buChar char="●"/>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Agenda</a:t>
            </a:r>
            <a:endParaRPr/>
          </a:p>
        </p:txBody>
      </p:sp>
      <p:sp>
        <p:nvSpPr>
          <p:cNvPr id="89" name="Google Shape;89;p16"/>
          <p:cNvSpPr txBox="1">
            <a:spLocks noGrp="1"/>
          </p:cNvSpPr>
          <p:nvPr>
            <p:ph type="body" idx="1"/>
          </p:nvPr>
        </p:nvSpPr>
        <p:spPr>
          <a:xfrm>
            <a:off x="471900" y="1919075"/>
            <a:ext cx="45705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Timeline</a:t>
            </a:r>
            <a:endParaRPr dirty="0"/>
          </a:p>
          <a:p>
            <a:pPr marL="457200" lvl="0" indent="-342900" algn="l" rtl="0">
              <a:spcBef>
                <a:spcPts val="0"/>
              </a:spcBef>
              <a:spcAft>
                <a:spcPts val="0"/>
              </a:spcAft>
              <a:buSzPts val="1800"/>
              <a:buChar char="●"/>
            </a:pPr>
            <a:r>
              <a:rPr lang="en-US" dirty="0"/>
              <a:t>Lecture:</a:t>
            </a:r>
          </a:p>
          <a:p>
            <a:pPr lvl="1" indent="-342900">
              <a:spcBef>
                <a:spcPts val="0"/>
              </a:spcBef>
              <a:buSzPts val="1800"/>
              <a:buChar char="●"/>
            </a:pPr>
            <a:r>
              <a:rPr lang="en-US" dirty="0"/>
              <a:t>Liftoff Completion Requirements</a:t>
            </a:r>
          </a:p>
          <a:p>
            <a:pPr lvl="1" indent="-342900">
              <a:spcBef>
                <a:spcPts val="0"/>
              </a:spcBef>
              <a:buSzPts val="1800"/>
              <a:buChar char="●"/>
            </a:pPr>
            <a:r>
              <a:rPr lang="en-US" dirty="0"/>
              <a:t>Additional fun topics:</a:t>
            </a:r>
          </a:p>
          <a:p>
            <a:pPr lvl="2" indent="-342900">
              <a:spcBef>
                <a:spcPts val="0"/>
              </a:spcBef>
              <a:buSzPts val="1800"/>
              <a:buFont typeface="Roboto"/>
              <a:buChar char="●"/>
            </a:pPr>
            <a:r>
              <a:rPr lang="en-US" dirty="0">
                <a:sym typeface="Wingdings" pitchFamily="2" charset="2"/>
              </a:rPr>
              <a:t>REST API – you have been doing this</a:t>
            </a:r>
          </a:p>
          <a:p>
            <a:pPr lvl="2" indent="-342900">
              <a:spcBef>
                <a:spcPts val="0"/>
              </a:spcBef>
              <a:buSzPts val="1800"/>
              <a:buChar char="●"/>
            </a:pPr>
            <a:r>
              <a:rPr lang="en-US" dirty="0">
                <a:sym typeface="Wingdings" pitchFamily="2" charset="2"/>
              </a:rPr>
              <a:t>SQL v. NoSQL</a:t>
            </a:r>
          </a:p>
          <a:p>
            <a:pPr lvl="2" indent="-342900">
              <a:spcBef>
                <a:spcPts val="0"/>
              </a:spcBef>
              <a:buSzPts val="1800"/>
              <a:buChar char="●"/>
            </a:pPr>
            <a:r>
              <a:rPr lang="en-US" dirty="0">
                <a:sym typeface="Wingdings" pitchFamily="2" charset="2"/>
              </a:rPr>
              <a:t>Cloud</a:t>
            </a:r>
          </a:p>
          <a:p>
            <a:pPr lvl="2" indent="-342900">
              <a:spcBef>
                <a:spcPts val="0"/>
              </a:spcBef>
              <a:buSzPts val="1800"/>
              <a:buChar char="●"/>
            </a:pPr>
            <a:r>
              <a:rPr lang="en-US" dirty="0">
                <a:sym typeface="Wingdings" pitchFamily="2" charset="2"/>
              </a:rPr>
              <a:t>DevOps</a:t>
            </a:r>
          </a:p>
          <a:p>
            <a:pPr lvl="2" indent="-342900">
              <a:spcBef>
                <a:spcPts val="0"/>
              </a:spcBef>
              <a:buSzPts val="1800"/>
              <a:buChar char="●"/>
            </a:pPr>
            <a:r>
              <a:rPr lang="en-US" dirty="0">
                <a:sym typeface="Wingdings" pitchFamily="2" charset="2"/>
              </a:rPr>
              <a:t>Microservices v. Monolith (CAP Theory)</a:t>
            </a:r>
          </a:p>
          <a:p>
            <a:pPr lvl="1" indent="-342900">
              <a:spcBef>
                <a:spcPts val="0"/>
              </a:spcBef>
              <a:buSzPts val="1800"/>
              <a:buChar char="●"/>
            </a:pPr>
            <a:endParaRPr lang="en-US" dirty="0"/>
          </a:p>
          <a:p>
            <a:pPr marL="457200" lvl="0" indent="-342900" algn="l" rtl="0">
              <a:spcBef>
                <a:spcPts val="0"/>
              </a:spcBef>
              <a:spcAft>
                <a:spcPts val="0"/>
              </a:spcAft>
              <a:buSzPts val="1800"/>
              <a:buChar char="●"/>
            </a:pPr>
            <a:endParaRPr dirty="0"/>
          </a:p>
        </p:txBody>
      </p:sp>
      <p:pic>
        <p:nvPicPr>
          <p:cNvPr id="90" name="Google Shape;90;p16"/>
          <p:cNvPicPr preferRelativeResize="0"/>
          <p:nvPr/>
        </p:nvPicPr>
        <p:blipFill>
          <a:blip r:embed="rId3">
            <a:alphaModFix/>
          </a:blip>
          <a:stretch>
            <a:fillRect/>
          </a:stretch>
        </p:blipFill>
        <p:spPr>
          <a:xfrm>
            <a:off x="5450425" y="1763075"/>
            <a:ext cx="3243574" cy="3243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Liftoff Project Timeline</a:t>
            </a:r>
            <a:endParaRPr/>
          </a:p>
        </p:txBody>
      </p:sp>
      <p:sp>
        <p:nvSpPr>
          <p:cNvPr id="178" name="Google Shape;178;p26"/>
          <p:cNvSpPr/>
          <p:nvPr/>
        </p:nvSpPr>
        <p:spPr>
          <a:xfrm rot="-656177">
            <a:off x="677883" y="3380189"/>
            <a:ext cx="1714131" cy="67750"/>
          </a:xfrm>
          <a:prstGeom prst="roundRect">
            <a:avLst>
              <a:gd name="adj" fmla="val 50000"/>
            </a:avLst>
          </a:prstGeom>
          <a:solidFill>
            <a:schemeClr val="tx1">
              <a:lumMod val="75000"/>
            </a:schemeClr>
          </a:solid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rot="656177" flipH="1">
            <a:off x="5589469" y="3380189"/>
            <a:ext cx="1714131" cy="6775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26"/>
          <p:cNvGrpSpPr/>
          <p:nvPr/>
        </p:nvGrpSpPr>
        <p:grpSpPr>
          <a:xfrm>
            <a:off x="6102131" y="3445772"/>
            <a:ext cx="2180096" cy="1442644"/>
            <a:chOff x="5796625" y="2541798"/>
            <a:chExt cx="1712700" cy="1230715"/>
          </a:xfrm>
        </p:grpSpPr>
        <p:sp>
          <p:nvSpPr>
            <p:cNvPr id="181" name="Google Shape;181;p26"/>
            <p:cNvSpPr/>
            <p:nvPr/>
          </p:nvSpPr>
          <p:spPr>
            <a:xfrm rot="-1789476">
              <a:off x="6572742" y="2571072"/>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txBox="1"/>
            <p:nvPr/>
          </p:nvSpPr>
          <p:spPr>
            <a:xfrm>
              <a:off x="6296613" y="273558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5E5E5E"/>
                  </a:solidFill>
                  <a:latin typeface="Roboto"/>
                  <a:ea typeface="Roboto"/>
                  <a:cs typeface="Roboto"/>
                  <a:sym typeface="Roboto"/>
                </a:rPr>
                <a:t>Class 8</a:t>
              </a:r>
              <a:endParaRPr sz="800" b="1">
                <a:solidFill>
                  <a:srgbClr val="5E5E5E"/>
                </a:solidFill>
                <a:latin typeface="Roboto"/>
                <a:ea typeface="Roboto"/>
                <a:cs typeface="Roboto"/>
                <a:sym typeface="Roboto"/>
              </a:endParaRPr>
            </a:p>
          </p:txBody>
        </p:sp>
        <p:sp>
          <p:nvSpPr>
            <p:cNvPr id="183" name="Google Shape;183;p26"/>
            <p:cNvSpPr/>
            <p:nvPr/>
          </p:nvSpPr>
          <p:spPr>
            <a:xfrm>
              <a:off x="5796625" y="3069013"/>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4" name="Google Shape;184;p26"/>
            <p:cNvSpPr txBox="1"/>
            <p:nvPr/>
          </p:nvSpPr>
          <p:spPr>
            <a:xfrm>
              <a:off x="5840875" y="3106213"/>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rgbClr val="5E5E5E"/>
                  </a:solidFill>
                  <a:latin typeface="Roboto"/>
                  <a:ea typeface="Roboto"/>
                  <a:cs typeface="Roboto"/>
                  <a:sym typeface="Roboto"/>
                </a:rPr>
                <a:t>Final Review</a:t>
              </a:r>
              <a:endParaRPr b="1">
                <a:solidFill>
                  <a:srgbClr val="5E5E5E"/>
                </a:solidFill>
              </a:endParaRPr>
            </a:p>
          </p:txBody>
        </p:sp>
        <p:sp>
          <p:nvSpPr>
            <p:cNvPr id="185" name="Google Shape;185;p26"/>
            <p:cNvSpPr/>
            <p:nvPr/>
          </p:nvSpPr>
          <p:spPr>
            <a:xfrm>
              <a:off x="6607975" y="3004364"/>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26"/>
          <p:cNvSpPr/>
          <p:nvPr/>
        </p:nvSpPr>
        <p:spPr>
          <a:xfrm rot="-656177">
            <a:off x="3958754" y="3380189"/>
            <a:ext cx="1714131" cy="6775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26"/>
          <p:cNvGrpSpPr/>
          <p:nvPr/>
        </p:nvGrpSpPr>
        <p:grpSpPr>
          <a:xfrm>
            <a:off x="4507100" y="1920540"/>
            <a:ext cx="2180096" cy="1461444"/>
            <a:chOff x="4409300" y="1219942"/>
            <a:chExt cx="1712700" cy="1246754"/>
          </a:xfrm>
        </p:grpSpPr>
        <p:sp>
          <p:nvSpPr>
            <p:cNvPr id="188" name="Google Shape;188;p26"/>
            <p:cNvSpPr/>
            <p:nvPr/>
          </p:nvSpPr>
          <p:spPr>
            <a:xfrm rot="-1789476">
              <a:off x="5185416" y="2276970"/>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txBox="1"/>
            <p:nvPr/>
          </p:nvSpPr>
          <p:spPr>
            <a:xfrm>
              <a:off x="4921731"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5E5E5E"/>
                  </a:solidFill>
                  <a:latin typeface="Roboto"/>
                  <a:ea typeface="Roboto"/>
                  <a:cs typeface="Roboto"/>
                  <a:sym typeface="Roboto"/>
                </a:rPr>
                <a:t>Class 7</a:t>
              </a:r>
              <a:endParaRPr sz="800" b="1">
                <a:solidFill>
                  <a:srgbClr val="5E5E5E"/>
                </a:solidFill>
                <a:latin typeface="Roboto"/>
                <a:ea typeface="Roboto"/>
                <a:cs typeface="Roboto"/>
                <a:sym typeface="Roboto"/>
              </a:endParaRPr>
            </a:p>
          </p:txBody>
        </p:sp>
        <p:sp>
          <p:nvSpPr>
            <p:cNvPr id="190" name="Google Shape;190;p26"/>
            <p:cNvSpPr/>
            <p:nvPr/>
          </p:nvSpPr>
          <p:spPr>
            <a:xfrm>
              <a:off x="4409300" y="1219942"/>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1" name="Google Shape;191;p26"/>
            <p:cNvSpPr/>
            <p:nvPr/>
          </p:nvSpPr>
          <p:spPr>
            <a:xfrm rot="10800000">
              <a:off x="5220625" y="1919036"/>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txBox="1"/>
            <p:nvPr/>
          </p:nvSpPr>
          <p:spPr>
            <a:xfrm>
              <a:off x="4453550" y="1257142"/>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dirty="0">
                  <a:solidFill>
                    <a:srgbClr val="5E5E5E"/>
                  </a:solidFill>
                  <a:latin typeface="Roboto"/>
                  <a:ea typeface="Roboto"/>
                  <a:cs typeface="Roboto"/>
                  <a:sym typeface="Roboto"/>
                </a:rPr>
                <a:t>Next Features</a:t>
              </a:r>
              <a:br>
                <a:rPr lang="en" dirty="0">
                  <a:solidFill>
                    <a:srgbClr val="5E5E5E"/>
                  </a:solidFill>
                  <a:latin typeface="Roboto"/>
                  <a:ea typeface="Roboto"/>
                  <a:cs typeface="Roboto"/>
                  <a:sym typeface="Roboto"/>
                </a:rPr>
              </a:br>
              <a:r>
                <a:rPr lang="en" dirty="0">
                  <a:solidFill>
                    <a:srgbClr val="5E5E5E"/>
                  </a:solidFill>
                  <a:latin typeface="Roboto"/>
                  <a:ea typeface="Roboto"/>
                  <a:cs typeface="Roboto"/>
                  <a:sym typeface="Roboto"/>
                </a:rPr>
                <a:t>&amp; Interviewing</a:t>
              </a:r>
              <a:endParaRPr dirty="0">
                <a:solidFill>
                  <a:srgbClr val="5E5E5E"/>
                </a:solidFill>
              </a:endParaRPr>
            </a:p>
          </p:txBody>
        </p:sp>
      </p:grpSp>
      <p:sp>
        <p:nvSpPr>
          <p:cNvPr id="193" name="Google Shape;193;p26"/>
          <p:cNvSpPr/>
          <p:nvPr/>
        </p:nvSpPr>
        <p:spPr>
          <a:xfrm rot="656177" flipH="1">
            <a:off x="2314454" y="3380189"/>
            <a:ext cx="1714131" cy="6775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26"/>
          <p:cNvGrpSpPr/>
          <p:nvPr/>
        </p:nvGrpSpPr>
        <p:grpSpPr>
          <a:xfrm>
            <a:off x="2907821" y="3445772"/>
            <a:ext cx="2180096" cy="1442644"/>
            <a:chOff x="3021975" y="2541798"/>
            <a:chExt cx="1712700" cy="1230715"/>
          </a:xfrm>
        </p:grpSpPr>
        <p:sp>
          <p:nvSpPr>
            <p:cNvPr id="195" name="Google Shape;195;p26"/>
            <p:cNvSpPr txBox="1"/>
            <p:nvPr/>
          </p:nvSpPr>
          <p:spPr>
            <a:xfrm>
              <a:off x="3529877" y="273558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5E5E5E"/>
                  </a:solidFill>
                  <a:latin typeface="Roboto"/>
                  <a:ea typeface="Roboto"/>
                  <a:cs typeface="Roboto"/>
                  <a:sym typeface="Roboto"/>
                </a:rPr>
                <a:t>Class 6</a:t>
              </a:r>
              <a:endParaRPr sz="800" b="1">
                <a:solidFill>
                  <a:srgbClr val="5E5E5E"/>
                </a:solidFill>
                <a:latin typeface="Roboto"/>
                <a:ea typeface="Roboto"/>
                <a:cs typeface="Roboto"/>
                <a:sym typeface="Roboto"/>
              </a:endParaRPr>
            </a:p>
          </p:txBody>
        </p:sp>
        <p:sp>
          <p:nvSpPr>
            <p:cNvPr id="196" name="Google Shape;196;p26"/>
            <p:cNvSpPr/>
            <p:nvPr/>
          </p:nvSpPr>
          <p:spPr>
            <a:xfrm rot="-1789476">
              <a:off x="3798091" y="2571072"/>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E5E5E"/>
                </a:solidFill>
              </a:endParaRPr>
            </a:p>
          </p:txBody>
        </p:sp>
        <p:sp>
          <p:nvSpPr>
            <p:cNvPr id="197" name="Google Shape;197;p26"/>
            <p:cNvSpPr/>
            <p:nvPr/>
          </p:nvSpPr>
          <p:spPr>
            <a:xfrm>
              <a:off x="3021975" y="3069013"/>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8" name="Google Shape;198;p26"/>
            <p:cNvSpPr txBox="1"/>
            <p:nvPr/>
          </p:nvSpPr>
          <p:spPr>
            <a:xfrm>
              <a:off x="3066225" y="3106213"/>
              <a:ext cx="1624200" cy="624600"/>
            </a:xfrm>
            <a:prstGeom prst="rect">
              <a:avLst/>
            </a:prstGeom>
            <a:solidFill>
              <a:srgbClr val="D9D9D9"/>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dirty="0">
                  <a:solidFill>
                    <a:srgbClr val="5E5E5E"/>
                  </a:solidFill>
                  <a:latin typeface="Roboto"/>
                  <a:ea typeface="Roboto"/>
                  <a:sym typeface="Roboto"/>
                </a:rPr>
                <a:t>Next Features</a:t>
              </a:r>
              <a:br>
                <a:rPr lang="en" dirty="0">
                  <a:solidFill>
                    <a:srgbClr val="5E5E5E"/>
                  </a:solidFill>
                  <a:latin typeface="Roboto"/>
                  <a:ea typeface="Roboto"/>
                  <a:sym typeface="Roboto"/>
                </a:rPr>
              </a:br>
              <a:r>
                <a:rPr lang="en" dirty="0">
                  <a:solidFill>
                    <a:srgbClr val="5E5E5E"/>
                  </a:solidFill>
                  <a:latin typeface="Roboto"/>
                  <a:ea typeface="Roboto"/>
                  <a:sym typeface="Roboto"/>
                </a:rPr>
                <a:t>&amp; Mock Interviews</a:t>
              </a:r>
              <a:endParaRPr dirty="0">
                <a:solidFill>
                  <a:srgbClr val="5E5E5E"/>
                </a:solidFill>
              </a:endParaRPr>
            </a:p>
          </p:txBody>
        </p:sp>
        <p:sp>
          <p:nvSpPr>
            <p:cNvPr id="199" name="Google Shape;199;p26"/>
            <p:cNvSpPr/>
            <p:nvPr/>
          </p:nvSpPr>
          <p:spPr>
            <a:xfrm>
              <a:off x="3833325" y="3004364"/>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26"/>
          <p:cNvGrpSpPr/>
          <p:nvPr/>
        </p:nvGrpSpPr>
        <p:grpSpPr>
          <a:xfrm>
            <a:off x="1271525" y="1920540"/>
            <a:ext cx="2180096" cy="1461444"/>
            <a:chOff x="4409300" y="1219942"/>
            <a:chExt cx="1712700" cy="1246754"/>
          </a:xfrm>
        </p:grpSpPr>
        <p:sp>
          <p:nvSpPr>
            <p:cNvPr id="201" name="Google Shape;201;p26"/>
            <p:cNvSpPr/>
            <p:nvPr/>
          </p:nvSpPr>
          <p:spPr>
            <a:xfrm rot="-1789476">
              <a:off x="5185416" y="2276970"/>
              <a:ext cx="160451" cy="160451"/>
            </a:xfrm>
            <a:prstGeom prst="ellipse">
              <a:avLst/>
            </a:prstGeom>
            <a:solidFill>
              <a:srgbClr val="FFFFFF"/>
            </a:solidFill>
            <a:ln w="38100" cap="flat" cmpd="sng">
              <a:solidFill>
                <a:schemeClr val="tx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6"/>
            <p:cNvSpPr txBox="1"/>
            <p:nvPr/>
          </p:nvSpPr>
          <p:spPr>
            <a:xfrm>
              <a:off x="4921731"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dirty="0">
                  <a:solidFill>
                    <a:srgbClr val="5E5E5E"/>
                  </a:solidFill>
                  <a:latin typeface="Roboto"/>
                  <a:ea typeface="Roboto"/>
                  <a:cs typeface="Roboto"/>
                  <a:sym typeface="Roboto"/>
                </a:rPr>
                <a:t>Class 5</a:t>
              </a:r>
              <a:endParaRPr sz="800" b="1" dirty="0">
                <a:solidFill>
                  <a:srgbClr val="5E5E5E"/>
                </a:solidFill>
                <a:latin typeface="Roboto"/>
                <a:ea typeface="Roboto"/>
                <a:cs typeface="Roboto"/>
                <a:sym typeface="Roboto"/>
              </a:endParaRPr>
            </a:p>
          </p:txBody>
        </p:sp>
        <p:sp>
          <p:nvSpPr>
            <p:cNvPr id="203" name="Google Shape;203;p26"/>
            <p:cNvSpPr/>
            <p:nvPr/>
          </p:nvSpPr>
          <p:spPr>
            <a:xfrm>
              <a:off x="4409300" y="1219942"/>
              <a:ext cx="1712700" cy="703500"/>
            </a:xfrm>
            <a:prstGeom prst="roundRect">
              <a:avLst>
                <a:gd name="adj" fmla="val 4485"/>
              </a:avLst>
            </a:prstGeom>
            <a:solidFill>
              <a:schemeClr val="tx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4" name="Google Shape;204;p26"/>
            <p:cNvSpPr/>
            <p:nvPr/>
          </p:nvSpPr>
          <p:spPr>
            <a:xfrm rot="10800000">
              <a:off x="5220625" y="1919036"/>
              <a:ext cx="90000" cy="67500"/>
            </a:xfrm>
            <a:prstGeom prst="triangle">
              <a:avLst>
                <a:gd name="adj" fmla="val 50000"/>
              </a:avLst>
            </a:prstGeom>
            <a:solidFill>
              <a:schemeClr val="tx1">
                <a:lumMod val="75000"/>
              </a:schemeClr>
            </a:solid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txBox="1"/>
            <p:nvPr/>
          </p:nvSpPr>
          <p:spPr>
            <a:xfrm>
              <a:off x="4453550" y="1257142"/>
              <a:ext cx="1624200" cy="624600"/>
            </a:xfrm>
            <a:prstGeom prst="rect">
              <a:avLst/>
            </a:prstGeom>
            <a:noFill/>
            <a:ln>
              <a:noFill/>
            </a:ln>
          </p:spPr>
          <p:txBody>
            <a:bodyPr spcFirstLastPara="1" wrap="square" lIns="91425" tIns="91425" rIns="91425" bIns="91425" anchor="t" anchorCtr="0">
              <a:noAutofit/>
            </a:bodyPr>
            <a:lstStyle/>
            <a:p>
              <a:pPr lvl="0" algn="ctr">
                <a:lnSpc>
                  <a:spcPct val="115000"/>
                </a:lnSpc>
                <a:spcAft>
                  <a:spcPts val="1600"/>
                </a:spcAft>
              </a:pPr>
              <a:r>
                <a:rPr lang="en" dirty="0">
                  <a:solidFill>
                    <a:schemeClr val="bg1"/>
                  </a:solidFill>
                  <a:latin typeface="Roboto"/>
                  <a:ea typeface="Roboto"/>
                  <a:cs typeface="Roboto"/>
                  <a:sym typeface="Roboto"/>
                </a:rPr>
                <a:t>Address Feedback</a:t>
              </a:r>
              <a:br>
                <a:rPr lang="en" dirty="0">
                  <a:solidFill>
                    <a:schemeClr val="bg1"/>
                  </a:solidFill>
                  <a:latin typeface="Roboto"/>
                  <a:ea typeface="Roboto"/>
                  <a:cs typeface="Roboto"/>
                  <a:sym typeface="Roboto"/>
                </a:rPr>
              </a:br>
              <a:r>
                <a:rPr lang="en" dirty="0">
                  <a:solidFill>
                    <a:schemeClr val="bg1"/>
                  </a:solidFill>
                  <a:latin typeface="Roboto"/>
                  <a:ea typeface="Roboto"/>
                  <a:cs typeface="Roboto"/>
                  <a:sym typeface="Roboto"/>
                </a:rPr>
                <a:t>&amp; Technical Questions</a:t>
              </a:r>
              <a:endParaRPr dirty="0">
                <a:solidFill>
                  <a:schemeClr val="bg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does it take to finish </a:t>
            </a:r>
            <a:r>
              <a:rPr lang="en-US" dirty="0" err="1"/>
              <a:t>LiftOff</a:t>
            </a:r>
            <a:r>
              <a:rPr lang="en-US" dirty="0"/>
              <a:t>?</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139700" indent="0">
              <a:buNone/>
            </a:pPr>
            <a:r>
              <a:rPr lang="en-US" dirty="0"/>
              <a:t>Things needed to be up to date with assignments:</a:t>
            </a:r>
          </a:p>
          <a:p>
            <a:r>
              <a:rPr lang="en-US" dirty="0"/>
              <a:t>Project Review 1</a:t>
            </a:r>
          </a:p>
          <a:p>
            <a:r>
              <a:rPr lang="en-US" dirty="0"/>
              <a:t>Live Coding Module (Today)</a:t>
            </a:r>
          </a:p>
          <a:p>
            <a:r>
              <a:rPr lang="en-US" dirty="0" err="1"/>
              <a:t>LaunchCode</a:t>
            </a:r>
            <a:r>
              <a:rPr lang="en-US" dirty="0"/>
              <a:t> Resume</a:t>
            </a:r>
          </a:p>
          <a:p>
            <a:r>
              <a:rPr lang="en-US" dirty="0"/>
              <a:t>Demographic Form (if not already completed)</a:t>
            </a:r>
          </a:p>
          <a:p>
            <a:pPr marL="139700" indent="0">
              <a:buNone/>
            </a:pPr>
            <a:endParaRPr lang="en-US" dirty="0"/>
          </a:p>
          <a:p>
            <a:pPr marL="139700" indent="0">
              <a:buNone/>
            </a:pPr>
            <a:r>
              <a:rPr lang="en-US" dirty="0"/>
              <a:t>Assignments to be completed for </a:t>
            </a:r>
            <a:r>
              <a:rPr lang="en-US" dirty="0" err="1"/>
              <a:t>LiftOff</a:t>
            </a:r>
            <a:r>
              <a:rPr lang="en-US" dirty="0"/>
              <a:t> in the coming weeks:</a:t>
            </a:r>
          </a:p>
          <a:p>
            <a:pPr marL="400050" indent="-285750">
              <a:buSzPts val="1800"/>
            </a:pPr>
            <a:r>
              <a:rPr lang="en-US" dirty="0"/>
              <a:t>Behavioral Interviews (Mock Interviews) critical functional first</a:t>
            </a:r>
          </a:p>
          <a:p>
            <a:pPr marL="742950" lvl="1" indent="-171450">
              <a:spcBef>
                <a:spcPts val="0"/>
              </a:spcBef>
              <a:buSzPts val="1800"/>
            </a:pPr>
            <a:r>
              <a:rPr lang="en-US" dirty="0"/>
              <a:t>January 26th + 27th if you cannot make the 26</a:t>
            </a:r>
            <a:r>
              <a:rPr lang="en-US" baseline="30000" dirty="0"/>
              <a:t>th</a:t>
            </a:r>
            <a:endParaRPr lang="en-US" dirty="0"/>
          </a:p>
          <a:p>
            <a:r>
              <a:rPr lang="en-US" dirty="0"/>
              <a:t>Final Project Review</a:t>
            </a:r>
          </a:p>
          <a:p>
            <a:r>
              <a:rPr lang="en-US" dirty="0" err="1"/>
              <a:t>LiftOff</a:t>
            </a:r>
            <a:r>
              <a:rPr lang="en-US" dirty="0"/>
              <a:t> to Ready for Placement Survey</a:t>
            </a:r>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866737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6"/>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LiftOff</a:t>
            </a:r>
            <a:r>
              <a:rPr lang="en" dirty="0"/>
              <a:t> Fun Topics</a:t>
            </a:r>
            <a:endParaRPr dirty="0"/>
          </a:p>
        </p:txBody>
      </p:sp>
      <p:sp>
        <p:nvSpPr>
          <p:cNvPr id="3" name="Google Shape;89;p16">
            <a:extLst>
              <a:ext uri="{FF2B5EF4-FFF2-40B4-BE49-F238E27FC236}">
                <a16:creationId xmlns:a16="http://schemas.microsoft.com/office/drawing/2014/main" id="{D00C912D-8AF9-C749-AA2E-12207B768F38}"/>
              </a:ext>
            </a:extLst>
          </p:cNvPr>
          <p:cNvSpPr txBox="1">
            <a:spLocks/>
          </p:cNvSpPr>
          <p:nvPr/>
        </p:nvSpPr>
        <p:spPr>
          <a:xfrm>
            <a:off x="562335" y="2954055"/>
            <a:ext cx="8222100" cy="10049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buSzPts val="1800"/>
            </a:pPr>
            <a:r>
              <a:rPr lang="en-US" b="1" dirty="0">
                <a:solidFill>
                  <a:schemeClr val="bg1"/>
                </a:solidFill>
                <a:sym typeface="Wingdings" pitchFamily="2" charset="2"/>
              </a:rPr>
              <a:t>Note</a:t>
            </a:r>
            <a:r>
              <a:rPr lang="en-US" dirty="0">
                <a:solidFill>
                  <a:schemeClr val="bg1"/>
                </a:solidFill>
                <a:sym typeface="Wingdings" pitchFamily="2" charset="2"/>
              </a:rPr>
              <a:t>: </a:t>
            </a:r>
            <a:r>
              <a:rPr lang="en-US" dirty="0">
                <a:solidFill>
                  <a:schemeClr val="bg1"/>
                </a:solidFill>
              </a:rPr>
              <a:t>All these things are items that from one lecture you will not be proficient in. This is mainly to introduce you to other technologies </a:t>
            </a:r>
            <a:r>
              <a:rPr lang="en-US" b="1" dirty="0">
                <a:solidFill>
                  <a:schemeClr val="bg1"/>
                </a:solidFill>
              </a:rPr>
              <a:t>for you to explore after graduating </a:t>
            </a:r>
            <a:r>
              <a:rPr lang="en-US" dirty="0">
                <a:solidFill>
                  <a:schemeClr val="bg1"/>
                </a:solidFill>
              </a:rPr>
              <a:t>and could be something else you are interested in!</a:t>
            </a:r>
            <a:endParaRPr lang="en-US" dirty="0">
              <a:solidFill>
                <a:schemeClr val="bg1"/>
              </a:solidFill>
              <a:sym typeface="Wingdings" pitchFamily="2" charset="2"/>
            </a:endParaRPr>
          </a:p>
          <a:p>
            <a:pPr marL="457200" indent="-342900">
              <a:buSzPts val="1800"/>
              <a:buFont typeface="Arial"/>
              <a:buChar cha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REST endpoints</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REST – </a:t>
            </a:r>
            <a:r>
              <a:rPr lang="en-US" b="1" dirty="0"/>
              <a:t>Re</a:t>
            </a:r>
            <a:r>
              <a:rPr lang="en-US" dirty="0"/>
              <a:t>presentational </a:t>
            </a:r>
            <a:r>
              <a:rPr lang="en-US" b="1" dirty="0"/>
              <a:t>S</a:t>
            </a:r>
            <a:r>
              <a:rPr lang="en-US" dirty="0"/>
              <a:t>tate </a:t>
            </a:r>
            <a:r>
              <a:rPr lang="en-US" b="1" dirty="0"/>
              <a:t>T</a:t>
            </a:r>
            <a:r>
              <a:rPr lang="en-US" dirty="0"/>
              <a:t>ransfer</a:t>
            </a:r>
          </a:p>
          <a:p>
            <a:pPr marL="457200" lvl="0" indent="-342900" algn="l" rtl="0">
              <a:spcBef>
                <a:spcPts val="0"/>
              </a:spcBef>
              <a:spcAft>
                <a:spcPts val="0"/>
              </a:spcAft>
              <a:buSzPts val="1800"/>
              <a:buChar char="●"/>
            </a:pPr>
            <a:r>
              <a:rPr lang="en-US" dirty="0"/>
              <a:t>Some interviewers will ask you to define REST, a lot of people fail on this, they can provide examples, but fail to explain what it is.</a:t>
            </a:r>
          </a:p>
          <a:p>
            <a:pPr marL="457200" lvl="0" indent="-342900" algn="l" rtl="0">
              <a:spcBef>
                <a:spcPts val="0"/>
              </a:spcBef>
              <a:spcAft>
                <a:spcPts val="0"/>
              </a:spcAft>
              <a:buSzPts val="1800"/>
              <a:buChar char="●"/>
            </a:pPr>
            <a:r>
              <a:rPr lang="en-US" dirty="0"/>
              <a:t>REST in its simplest form is a design paradigm for web services built on top of HTTP.</a:t>
            </a:r>
          </a:p>
          <a:p>
            <a:pPr marL="457200" lvl="0" indent="-342900" algn="l" rtl="0">
              <a:spcBef>
                <a:spcPts val="0"/>
              </a:spcBef>
              <a:spcAft>
                <a:spcPts val="0"/>
              </a:spcAft>
              <a:buSzPts val="1800"/>
              <a:buChar char="●"/>
            </a:pPr>
            <a:r>
              <a:rPr lang="en-US" dirty="0"/>
              <a:t>HTTP Verbs</a:t>
            </a:r>
          </a:p>
          <a:p>
            <a:pPr lvl="1" indent="-342900">
              <a:spcBef>
                <a:spcPts val="0"/>
              </a:spcBef>
              <a:buSzPts val="1800"/>
              <a:buChar char="●"/>
            </a:pPr>
            <a:r>
              <a:rPr lang="en-US" dirty="0"/>
              <a:t>GET</a:t>
            </a:r>
          </a:p>
          <a:p>
            <a:pPr lvl="1" indent="-342900">
              <a:spcBef>
                <a:spcPts val="0"/>
              </a:spcBef>
              <a:buSzPts val="1800"/>
              <a:buChar char="●"/>
            </a:pPr>
            <a:r>
              <a:rPr lang="en-US" dirty="0"/>
              <a:t>POST</a:t>
            </a:r>
          </a:p>
          <a:p>
            <a:pPr lvl="1" indent="-342900">
              <a:spcBef>
                <a:spcPts val="0"/>
              </a:spcBef>
              <a:buSzPts val="1800"/>
              <a:buChar char="●"/>
            </a:pPr>
            <a:r>
              <a:rPr lang="en-US" dirty="0"/>
              <a:t>PUT/PATCH</a:t>
            </a:r>
          </a:p>
          <a:p>
            <a:pPr lvl="1" indent="-342900">
              <a:spcBef>
                <a:spcPts val="0"/>
              </a:spcBef>
              <a:buSzPts val="1800"/>
              <a:buChar char="●"/>
            </a:pPr>
            <a:r>
              <a:rPr lang="en-US" dirty="0"/>
              <a:t>DELETE</a:t>
            </a:r>
          </a:p>
          <a:p>
            <a:pPr indent="-342900">
              <a:buSzPts val="1800"/>
            </a:pPr>
            <a:r>
              <a:rPr lang="en-US" dirty="0"/>
              <a:t>RESTful services should be client-server based stateless web services usually using JSON as the data type. </a:t>
            </a:r>
          </a:p>
          <a:p>
            <a:pPr indent="-342900">
              <a:buSzPts val="1800"/>
            </a:pPr>
            <a:endParaRPr lang="en-US"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629303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Databases SQL vs NoSQL</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60950" y="1718184"/>
            <a:ext cx="8222100" cy="3172470"/>
          </a:xfrm>
          <a:prstGeom prst="rect">
            <a:avLst/>
          </a:prstGeom>
        </p:spPr>
        <p:txBody>
          <a:bodyPr spcFirstLastPara="1" wrap="square" lIns="91425" tIns="91425" rIns="91425" bIns="91425" anchor="t" anchorCtr="0">
            <a:noAutofit/>
          </a:bodyPr>
          <a:lstStyle/>
          <a:p>
            <a:r>
              <a:rPr lang="en-US" dirty="0"/>
              <a:t>SQL databases are called relational DBs and follow A.C.I.D. Whereas NoSQL are called Non-relational or distributed databases and follow B.A.S.E.</a:t>
            </a:r>
          </a:p>
          <a:p>
            <a:endParaRPr lang="en-US" dirty="0"/>
          </a:p>
          <a:p>
            <a:r>
              <a:rPr lang="en-US" dirty="0"/>
              <a:t>SQL databases are table-based, while NoSQL databases are document, key-value, graph, or wide-column stores. </a:t>
            </a:r>
          </a:p>
          <a:p>
            <a:pPr marL="139700" indent="0">
              <a:buNone/>
            </a:pPr>
            <a:endParaRPr lang="en-US" dirty="0"/>
          </a:p>
          <a:p>
            <a:r>
              <a:rPr lang="en-US" dirty="0"/>
              <a:t>SQL has a static schema vs NoSQL has a dynamic schema </a:t>
            </a:r>
            <a:br>
              <a:rPr lang="en-US" dirty="0"/>
            </a:br>
            <a:endParaRPr lang="en-US" dirty="0"/>
          </a:p>
          <a:p>
            <a:r>
              <a:rPr lang="en-US" dirty="0"/>
              <a:t>NoSQL works best for companies that are going through rapid growth stages or those with a lot of unstructured data</a:t>
            </a:r>
          </a:p>
          <a:p>
            <a:endParaRPr lang="en-US" dirty="0"/>
          </a:p>
          <a:p>
            <a:r>
              <a:rPr lang="en-US" dirty="0"/>
              <a:t>Many companies are starting to use both together </a:t>
            </a:r>
          </a:p>
        </p:txBody>
      </p:sp>
    </p:spTree>
    <p:extLst>
      <p:ext uri="{BB962C8B-B14F-4D97-AF65-F5344CB8AC3E}">
        <p14:creationId xmlns:p14="http://schemas.microsoft.com/office/powerpoint/2010/main" val="3937585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Datastores (bases) SQL vs NoSQL</a:t>
            </a:r>
            <a:endParaRPr dirty="0"/>
          </a:p>
        </p:txBody>
      </p:sp>
      <p:graphicFrame>
        <p:nvGraphicFramePr>
          <p:cNvPr id="2" name="Table 2">
            <a:extLst>
              <a:ext uri="{FF2B5EF4-FFF2-40B4-BE49-F238E27FC236}">
                <a16:creationId xmlns:a16="http://schemas.microsoft.com/office/drawing/2014/main" id="{66680B0D-F9CD-2E41-8FF7-D1A5C71BEE42}"/>
              </a:ext>
            </a:extLst>
          </p:cNvPr>
          <p:cNvGraphicFramePr>
            <a:graphicFrameLocks noGrp="1"/>
          </p:cNvGraphicFramePr>
          <p:nvPr>
            <p:extLst>
              <p:ext uri="{D42A27DB-BD31-4B8C-83A1-F6EECF244321}">
                <p14:modId xmlns:p14="http://schemas.microsoft.com/office/powerpoint/2010/main" val="4213311626"/>
              </p:ext>
            </p:extLst>
          </p:nvPr>
        </p:nvGraphicFramePr>
        <p:xfrm>
          <a:off x="1396252" y="2092886"/>
          <a:ext cx="6096000" cy="24434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458983483"/>
                    </a:ext>
                  </a:extLst>
                </a:gridCol>
                <a:gridCol w="3048000">
                  <a:extLst>
                    <a:ext uri="{9D8B030D-6E8A-4147-A177-3AD203B41FA5}">
                      <a16:colId xmlns:a16="http://schemas.microsoft.com/office/drawing/2014/main" val="1749862441"/>
                    </a:ext>
                  </a:extLst>
                </a:gridCol>
              </a:tblGrid>
              <a:tr h="370840">
                <a:tc>
                  <a:txBody>
                    <a:bodyPr/>
                    <a:lstStyle/>
                    <a:p>
                      <a:pPr algn="ctr"/>
                      <a:r>
                        <a:rPr lang="en-US" dirty="0"/>
                        <a:t>SQL</a:t>
                      </a:r>
                    </a:p>
                  </a:txBody>
                  <a:tcPr/>
                </a:tc>
                <a:tc>
                  <a:txBody>
                    <a:bodyPr/>
                    <a:lstStyle/>
                    <a:p>
                      <a:pPr algn="ctr"/>
                      <a:r>
                        <a:rPr lang="en-US" dirty="0"/>
                        <a:t>NoSQL</a:t>
                      </a:r>
                    </a:p>
                  </a:txBody>
                  <a:tcPr/>
                </a:tc>
                <a:extLst>
                  <a:ext uri="{0D108BD9-81ED-4DB2-BD59-A6C34878D82A}">
                    <a16:rowId xmlns:a16="http://schemas.microsoft.com/office/drawing/2014/main" val="3625050503"/>
                  </a:ext>
                </a:extLst>
              </a:tr>
              <a:tr h="370840">
                <a:tc>
                  <a:txBody>
                    <a:bodyPr/>
                    <a:lstStyle/>
                    <a:p>
                      <a:pPr algn="ctr"/>
                      <a:r>
                        <a:rPr lang="en-US" dirty="0"/>
                        <a:t>MySQL</a:t>
                      </a:r>
                    </a:p>
                  </a:txBody>
                  <a:tcPr/>
                </a:tc>
                <a:tc>
                  <a:txBody>
                    <a:bodyPr/>
                    <a:lstStyle/>
                    <a:p>
                      <a:pPr algn="ctr"/>
                      <a:r>
                        <a:rPr lang="en-US" dirty="0"/>
                        <a:t>Document DBs:</a:t>
                      </a:r>
                    </a:p>
                    <a:p>
                      <a:pPr algn="ctr"/>
                      <a:r>
                        <a:rPr lang="en-US" dirty="0"/>
                        <a:t>MongoDB &amp; CouchDB</a:t>
                      </a:r>
                    </a:p>
                  </a:txBody>
                  <a:tcPr/>
                </a:tc>
                <a:extLst>
                  <a:ext uri="{0D108BD9-81ED-4DB2-BD59-A6C34878D82A}">
                    <a16:rowId xmlns:a16="http://schemas.microsoft.com/office/drawing/2014/main" val="1263875908"/>
                  </a:ext>
                </a:extLst>
              </a:tr>
              <a:tr h="370840">
                <a:tc>
                  <a:txBody>
                    <a:bodyPr/>
                    <a:lstStyle/>
                    <a:p>
                      <a:pPr algn="ctr"/>
                      <a:r>
                        <a:rPr lang="en-US" dirty="0"/>
                        <a:t>Oracle</a:t>
                      </a:r>
                    </a:p>
                  </a:txBody>
                  <a:tcPr/>
                </a:tc>
                <a:tc>
                  <a:txBody>
                    <a:bodyPr/>
                    <a:lstStyle/>
                    <a:p>
                      <a:pPr algn="ctr"/>
                      <a:r>
                        <a:rPr lang="en-US" dirty="0"/>
                        <a:t>Key-Value:</a:t>
                      </a:r>
                    </a:p>
                    <a:p>
                      <a:pPr algn="ctr"/>
                      <a:r>
                        <a:rPr lang="en-US" dirty="0"/>
                        <a:t>Redis &amp; DynamoDB</a:t>
                      </a:r>
                    </a:p>
                  </a:txBody>
                  <a:tcPr/>
                </a:tc>
                <a:extLst>
                  <a:ext uri="{0D108BD9-81ED-4DB2-BD59-A6C34878D82A}">
                    <a16:rowId xmlns:a16="http://schemas.microsoft.com/office/drawing/2014/main" val="3614238275"/>
                  </a:ext>
                </a:extLst>
              </a:tr>
              <a:tr h="370840">
                <a:tc>
                  <a:txBody>
                    <a:bodyPr/>
                    <a:lstStyle/>
                    <a:p>
                      <a:pPr algn="ctr"/>
                      <a:r>
                        <a:rPr lang="en-US" dirty="0"/>
                        <a:t>Microsoft SQL Server</a:t>
                      </a:r>
                    </a:p>
                  </a:txBody>
                  <a:tcPr/>
                </a:tc>
                <a:tc>
                  <a:txBody>
                    <a:bodyPr/>
                    <a:lstStyle/>
                    <a:p>
                      <a:pPr algn="ctr"/>
                      <a:r>
                        <a:rPr lang="en-US" dirty="0"/>
                        <a:t>Graph:</a:t>
                      </a:r>
                    </a:p>
                    <a:p>
                      <a:pPr algn="ctr"/>
                      <a:r>
                        <a:rPr lang="en-US" dirty="0"/>
                        <a:t>Neo4J</a:t>
                      </a:r>
                    </a:p>
                  </a:txBody>
                  <a:tcPr/>
                </a:tc>
                <a:extLst>
                  <a:ext uri="{0D108BD9-81ED-4DB2-BD59-A6C34878D82A}">
                    <a16:rowId xmlns:a16="http://schemas.microsoft.com/office/drawing/2014/main" val="998496567"/>
                  </a:ext>
                </a:extLst>
              </a:tr>
              <a:tr h="370840">
                <a:tc>
                  <a:txBody>
                    <a:bodyPr/>
                    <a:lstStyle/>
                    <a:p>
                      <a:pPr algn="ctr"/>
                      <a:r>
                        <a:rPr lang="en-US" dirty="0" err="1"/>
                        <a:t>PostgresSQL</a:t>
                      </a:r>
                      <a:endParaRPr lang="en-US" dirty="0"/>
                    </a:p>
                  </a:txBody>
                  <a:tcPr/>
                </a:tc>
                <a:tc>
                  <a:txBody>
                    <a:bodyPr/>
                    <a:lstStyle/>
                    <a:p>
                      <a:pPr algn="ctr"/>
                      <a:r>
                        <a:rPr lang="en-US" dirty="0"/>
                        <a:t>Columnar:</a:t>
                      </a:r>
                    </a:p>
                    <a:p>
                      <a:pPr algn="ctr"/>
                      <a:r>
                        <a:rPr lang="en-US" dirty="0"/>
                        <a:t>HBase</a:t>
                      </a:r>
                    </a:p>
                  </a:txBody>
                  <a:tcPr/>
                </a:tc>
                <a:extLst>
                  <a:ext uri="{0D108BD9-81ED-4DB2-BD59-A6C34878D82A}">
                    <a16:rowId xmlns:a16="http://schemas.microsoft.com/office/drawing/2014/main" val="766916732"/>
                  </a:ext>
                </a:extLst>
              </a:tr>
            </a:tbl>
          </a:graphicData>
        </a:graphic>
      </p:graphicFrame>
    </p:spTree>
    <p:extLst>
      <p:ext uri="{BB962C8B-B14F-4D97-AF65-F5344CB8AC3E}">
        <p14:creationId xmlns:p14="http://schemas.microsoft.com/office/powerpoint/2010/main" val="292458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Public Clouds</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You’ve probably heard of them before, AWS, Azure, GCP, etc.</a:t>
            </a:r>
          </a:p>
          <a:p>
            <a:pPr marL="457200" lvl="0" indent="-342900" algn="l" rtl="0">
              <a:spcBef>
                <a:spcPts val="0"/>
              </a:spcBef>
              <a:spcAft>
                <a:spcPts val="0"/>
              </a:spcAft>
              <a:buSzPts val="1800"/>
              <a:buChar char="●"/>
            </a:pPr>
            <a:r>
              <a:rPr lang="en-US" dirty="0"/>
              <a:t>These public clouds provide many services at various layers including</a:t>
            </a:r>
          </a:p>
          <a:p>
            <a:pPr lvl="1" indent="-342900">
              <a:spcBef>
                <a:spcPts val="0"/>
              </a:spcBef>
              <a:buSzPts val="1800"/>
              <a:buChar char="●"/>
            </a:pPr>
            <a:r>
              <a:rPr lang="en-US" dirty="0"/>
              <a:t>IAAS – Infrastructure as a service – Basic building blocks of IT – Servers, network, data storage, etc.</a:t>
            </a:r>
          </a:p>
          <a:p>
            <a:pPr lvl="1" indent="-342900">
              <a:spcBef>
                <a:spcPts val="0"/>
              </a:spcBef>
              <a:buSzPts val="1800"/>
              <a:buChar char="●"/>
            </a:pPr>
            <a:r>
              <a:rPr lang="en-US" dirty="0"/>
              <a:t>PAAS – Platform as a service – Hardware and OS, allows for focus on deployment. No need to worry about OS level concerns (patches, </a:t>
            </a:r>
            <a:r>
              <a:rPr lang="en-US" dirty="0" err="1"/>
              <a:t>etc</a:t>
            </a:r>
            <a:r>
              <a:rPr lang="en-US" dirty="0"/>
              <a:t>)</a:t>
            </a:r>
          </a:p>
          <a:p>
            <a:pPr lvl="1" indent="-342900">
              <a:spcBef>
                <a:spcPts val="0"/>
              </a:spcBef>
              <a:buSzPts val="1800"/>
              <a:buChar char="●"/>
            </a:pPr>
            <a:r>
              <a:rPr lang="en-US" dirty="0"/>
              <a:t>SAAS – Software as a service – Completed product that can be run and is managed by the cloud provider. E.g. – Web-based email</a:t>
            </a:r>
          </a:p>
          <a:p>
            <a:pPr indent="-342900">
              <a:buSzPts val="1800"/>
            </a:pPr>
            <a:r>
              <a:rPr lang="en-US" dirty="0"/>
              <a:t>The layer of public cloud services you use will depend on your needs, as you go from IAAS -&gt; SAAS, your low-level control disappears.</a:t>
            </a:r>
          </a:p>
          <a:p>
            <a:pPr indent="-342900">
              <a:buSzPts val="1800"/>
            </a:pPr>
            <a:r>
              <a:rPr lang="en-US" dirty="0">
                <a:hlinkClick r:id="rId3"/>
              </a:rPr>
              <a:t>https://aws.amazon.com/types-of-cloud-computing/</a:t>
            </a:r>
            <a:endParaRPr lang="en-US" dirty="0"/>
          </a:p>
          <a:p>
            <a:pPr indent="-342900">
              <a:buSzPts val="1800"/>
            </a:pPr>
            <a:endParaRPr lang="en-US"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1630937321"/>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2841</TotalTime>
  <Words>1915</Words>
  <Application>Microsoft Macintosh PowerPoint</Application>
  <PresentationFormat>On-screen Show (16:9)</PresentationFormat>
  <Paragraphs>185</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Roboto</vt:lpstr>
      <vt:lpstr>Material</vt:lpstr>
      <vt:lpstr>LaunchCode Liftoff</vt:lpstr>
      <vt:lpstr>Agenda</vt:lpstr>
      <vt:lpstr>Liftoff Project Timeline</vt:lpstr>
      <vt:lpstr>What does it take to finish LiftOff?</vt:lpstr>
      <vt:lpstr>LiftOff Fun Topics</vt:lpstr>
      <vt:lpstr>REST endpoints</vt:lpstr>
      <vt:lpstr>Databases SQL vs NoSQL</vt:lpstr>
      <vt:lpstr>Datastores (bases) SQL vs NoSQL</vt:lpstr>
      <vt:lpstr>Public Clouds</vt:lpstr>
      <vt:lpstr>DevOps</vt:lpstr>
      <vt:lpstr>Microservices</vt:lpstr>
      <vt:lpstr>Microservices Vs Monolith</vt:lpstr>
      <vt:lpstr>Recap and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LaunchCode Liftoff</dc:title>
  <cp:lastModifiedBy>KEvin Beashore</cp:lastModifiedBy>
  <cp:revision>110</cp:revision>
  <dcterms:modified xsi:type="dcterms:W3CDTF">2022-01-14T23:48:47Z</dcterms:modified>
</cp:coreProperties>
</file>