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1.xml" ContentType="application/vnd.ms-office.webextension+xml"/>
  <Override PartName="/ppt/notesSlides/notesSlide8.xml" ContentType="application/vnd.openxmlformats-officedocument.presentationml.notesSlide+xml"/>
  <Override PartName="/ppt/webextensions/webextension2.xml" ContentType="application/vnd.ms-office.webextension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webextensions/webextension3.xml" ContentType="application/vnd.ms-office.webextension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webextensions/webextension4.xml" ContentType="application/vnd.ms-office.webextension+xml"/>
  <Override PartName="/ppt/notesSlides/notesSlide13.xml" ContentType="application/vnd.openxmlformats-officedocument.presentationml.notesSlide+xml"/>
  <Override PartName="/ppt/webextensions/webextension5.xml" ContentType="application/vnd.ms-office.webextension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webextensions/webextension6.xml" ContentType="application/vnd.ms-office.webextensio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7.xml" ContentType="application/vnd.ms-office.webextension+xml"/>
  <Override PartName="/ppt/notesSlides/notesSlide18.xml" ContentType="application/vnd.openxmlformats-officedocument.presentationml.notesSlide+xml"/>
  <Override PartName="/ppt/webextensions/webextension8.xml" ContentType="application/vnd.ms-office.webextension+xml"/>
  <Override PartName="/ppt/notesSlides/notesSlide19.xml" ContentType="application/vnd.openxmlformats-officedocument.presentationml.notesSlide+xml"/>
  <Override PartName="/ppt/webextensions/webextension9.xml" ContentType="application/vnd.ms-office.webextension+xml"/>
  <Override PartName="/ppt/notesSlides/notesSlide20.xml" ContentType="application/vnd.openxmlformats-officedocument.presentationml.notesSlide+xml"/>
  <Override PartName="/ppt/webextensions/webextension10.xml" ContentType="application/vnd.ms-office.webextension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66" r:id="rId3"/>
    <p:sldId id="270" r:id="rId4"/>
    <p:sldId id="272" r:id="rId5"/>
    <p:sldId id="274" r:id="rId6"/>
    <p:sldId id="287" r:id="rId7"/>
    <p:sldId id="256" r:id="rId8"/>
    <p:sldId id="257" r:id="rId9"/>
    <p:sldId id="276" r:id="rId10"/>
    <p:sldId id="258" r:id="rId11"/>
    <p:sldId id="278" r:id="rId12"/>
    <p:sldId id="262" r:id="rId13"/>
    <p:sldId id="259" r:id="rId14"/>
    <p:sldId id="280" r:id="rId15"/>
    <p:sldId id="260" r:id="rId16"/>
    <p:sldId id="288" r:id="rId17"/>
    <p:sldId id="261" r:id="rId18"/>
    <p:sldId id="263" r:id="rId19"/>
    <p:sldId id="264" r:id="rId20"/>
    <p:sldId id="265" r:id="rId21"/>
    <p:sldId id="284" r:id="rId22"/>
    <p:sldId id="28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58" autoAdjust="0"/>
  </p:normalViewPr>
  <p:slideViewPr>
    <p:cSldViewPr snapToGrid="0">
      <p:cViewPr varScale="1">
        <p:scale>
          <a:sx n="99" d="100"/>
          <a:sy n="99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25FF2-07B0-4936-AD57-965E1C8BCE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E3FA58F-DB85-43A9-BD35-4A356C76A835}">
      <dgm:prSet/>
      <dgm:spPr/>
      <dgm:t>
        <a:bodyPr/>
        <a:lstStyle/>
        <a:p>
          <a:pPr>
            <a:defRPr cap="all"/>
          </a:pPr>
          <a:r>
            <a:rPr lang="en-US"/>
            <a:t>COVID-19 Data Analysis</a:t>
          </a:r>
        </a:p>
      </dgm:t>
    </dgm:pt>
    <dgm:pt modelId="{456002EF-A59C-40AB-970F-C2C8CED8AD63}" type="parTrans" cxnId="{49D36911-5B5D-4A1D-B777-6A19849B9545}">
      <dgm:prSet/>
      <dgm:spPr/>
      <dgm:t>
        <a:bodyPr/>
        <a:lstStyle/>
        <a:p>
          <a:endParaRPr lang="en-US"/>
        </a:p>
      </dgm:t>
    </dgm:pt>
    <dgm:pt modelId="{094029C0-3845-4082-9D20-78099422EF1D}" type="sibTrans" cxnId="{49D36911-5B5D-4A1D-B777-6A19849B9545}">
      <dgm:prSet/>
      <dgm:spPr/>
      <dgm:t>
        <a:bodyPr/>
        <a:lstStyle/>
        <a:p>
          <a:endParaRPr lang="en-US"/>
        </a:p>
      </dgm:t>
    </dgm:pt>
    <dgm:pt modelId="{2BBDA61D-D5A6-40B5-B124-6E761F070FFE}">
      <dgm:prSet/>
      <dgm:spPr/>
      <dgm:t>
        <a:bodyPr/>
        <a:lstStyle/>
        <a:p>
          <a:pPr>
            <a:defRPr cap="all"/>
          </a:pPr>
          <a:r>
            <a:rPr lang="en-US"/>
            <a:t>Presented by: Keith Billman</a:t>
          </a:r>
        </a:p>
      </dgm:t>
    </dgm:pt>
    <dgm:pt modelId="{4F787D6B-3932-4D5B-904C-316F3C13C4CC}" type="parTrans" cxnId="{0F3494C0-D0BE-4BA8-B8F9-0232A9D5A8D7}">
      <dgm:prSet/>
      <dgm:spPr/>
      <dgm:t>
        <a:bodyPr/>
        <a:lstStyle/>
        <a:p>
          <a:endParaRPr lang="en-US"/>
        </a:p>
      </dgm:t>
    </dgm:pt>
    <dgm:pt modelId="{EBDB60CF-50A8-4346-9A7B-5F558F9B2F9B}" type="sibTrans" cxnId="{0F3494C0-D0BE-4BA8-B8F9-0232A9D5A8D7}">
      <dgm:prSet/>
      <dgm:spPr/>
      <dgm:t>
        <a:bodyPr/>
        <a:lstStyle/>
        <a:p>
          <a:endParaRPr lang="en-US"/>
        </a:p>
      </dgm:t>
    </dgm:pt>
    <dgm:pt modelId="{2CFC0A91-6C70-4011-AADD-5E2C9D1EE14F}">
      <dgm:prSet/>
      <dgm:spPr/>
      <dgm:t>
        <a:bodyPr/>
        <a:lstStyle/>
        <a:p>
          <a:pPr>
            <a:defRPr cap="all"/>
          </a:pPr>
          <a:r>
            <a:rPr lang="en-US"/>
            <a:t>Date: February 18, 2025</a:t>
          </a:r>
        </a:p>
      </dgm:t>
    </dgm:pt>
    <dgm:pt modelId="{8101618C-8579-422E-8C20-82574EB89CC9}" type="parTrans" cxnId="{328F5838-64B1-43BD-946B-DA5BE577799D}">
      <dgm:prSet/>
      <dgm:spPr/>
      <dgm:t>
        <a:bodyPr/>
        <a:lstStyle/>
        <a:p>
          <a:endParaRPr lang="en-US"/>
        </a:p>
      </dgm:t>
    </dgm:pt>
    <dgm:pt modelId="{6E9370E3-A1F5-4E98-83F0-B8D40F41DE46}" type="sibTrans" cxnId="{328F5838-64B1-43BD-946B-DA5BE577799D}">
      <dgm:prSet/>
      <dgm:spPr/>
      <dgm:t>
        <a:bodyPr/>
        <a:lstStyle/>
        <a:p>
          <a:endParaRPr lang="en-US"/>
        </a:p>
      </dgm:t>
    </dgm:pt>
    <dgm:pt modelId="{B9488290-1FB2-4A8F-B7A0-DFB27FAC625E}" type="pres">
      <dgm:prSet presAssocID="{F4C25FF2-07B0-4936-AD57-965E1C8BCEA2}" presName="root" presStyleCnt="0">
        <dgm:presLayoutVars>
          <dgm:dir/>
          <dgm:resizeHandles val="exact"/>
        </dgm:presLayoutVars>
      </dgm:prSet>
      <dgm:spPr/>
    </dgm:pt>
    <dgm:pt modelId="{AB3EB497-1935-475D-A646-88B1F63EA87D}" type="pres">
      <dgm:prSet presAssocID="{6E3FA58F-DB85-43A9-BD35-4A356C76A835}" presName="compNode" presStyleCnt="0"/>
      <dgm:spPr/>
    </dgm:pt>
    <dgm:pt modelId="{8567B420-30A6-4233-97BB-DE1C1E58F10F}" type="pres">
      <dgm:prSet presAssocID="{6E3FA58F-DB85-43A9-BD35-4A356C76A835}" presName="iconBgRect" presStyleLbl="bgShp" presStyleIdx="0" presStyleCnt="3"/>
      <dgm:spPr/>
    </dgm:pt>
    <dgm:pt modelId="{D0484CCD-64D5-459E-A601-587447912EA8}" type="pres">
      <dgm:prSet presAssocID="{6E3FA58F-DB85-43A9-BD35-4A356C76A8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k"/>
        </a:ext>
      </dgm:extLst>
    </dgm:pt>
    <dgm:pt modelId="{95ED8A4A-DBFF-49C8-999A-9FBFBBE8D0CE}" type="pres">
      <dgm:prSet presAssocID="{6E3FA58F-DB85-43A9-BD35-4A356C76A835}" presName="spaceRect" presStyleCnt="0"/>
      <dgm:spPr/>
    </dgm:pt>
    <dgm:pt modelId="{C1CE6974-A06E-4C42-912F-712B6BEC3D4F}" type="pres">
      <dgm:prSet presAssocID="{6E3FA58F-DB85-43A9-BD35-4A356C76A835}" presName="textRect" presStyleLbl="revTx" presStyleIdx="0" presStyleCnt="3">
        <dgm:presLayoutVars>
          <dgm:chMax val="1"/>
          <dgm:chPref val="1"/>
        </dgm:presLayoutVars>
      </dgm:prSet>
      <dgm:spPr/>
    </dgm:pt>
    <dgm:pt modelId="{CDC906AA-7A37-4C99-82D1-89A366CE8EC4}" type="pres">
      <dgm:prSet presAssocID="{094029C0-3845-4082-9D20-78099422EF1D}" presName="sibTrans" presStyleCnt="0"/>
      <dgm:spPr/>
    </dgm:pt>
    <dgm:pt modelId="{1B69C37C-F2F2-4134-9231-BB61E36B230B}" type="pres">
      <dgm:prSet presAssocID="{2BBDA61D-D5A6-40B5-B124-6E761F070FFE}" presName="compNode" presStyleCnt="0"/>
      <dgm:spPr/>
    </dgm:pt>
    <dgm:pt modelId="{029DA855-C068-49BE-8C0C-18A67410BF6F}" type="pres">
      <dgm:prSet presAssocID="{2BBDA61D-D5A6-40B5-B124-6E761F070FFE}" presName="iconBgRect" presStyleLbl="bgShp" presStyleIdx="1" presStyleCnt="3"/>
      <dgm:spPr/>
    </dgm:pt>
    <dgm:pt modelId="{674007FD-18D1-446D-8C55-905DD5C11C4C}" type="pres">
      <dgm:prSet presAssocID="{2BBDA61D-D5A6-40B5-B124-6E761F070F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"/>
        </a:ext>
      </dgm:extLst>
    </dgm:pt>
    <dgm:pt modelId="{5A234D3D-56D4-4947-A621-6CFE72C75B6C}" type="pres">
      <dgm:prSet presAssocID="{2BBDA61D-D5A6-40B5-B124-6E761F070FFE}" presName="spaceRect" presStyleCnt="0"/>
      <dgm:spPr/>
    </dgm:pt>
    <dgm:pt modelId="{83C1FFB4-5182-42E4-AA6F-F380F6E58CA8}" type="pres">
      <dgm:prSet presAssocID="{2BBDA61D-D5A6-40B5-B124-6E761F070FFE}" presName="textRect" presStyleLbl="revTx" presStyleIdx="1" presStyleCnt="3">
        <dgm:presLayoutVars>
          <dgm:chMax val="1"/>
          <dgm:chPref val="1"/>
        </dgm:presLayoutVars>
      </dgm:prSet>
      <dgm:spPr/>
    </dgm:pt>
    <dgm:pt modelId="{94D611EF-C917-41F8-BF7D-1764326EBDC8}" type="pres">
      <dgm:prSet presAssocID="{EBDB60CF-50A8-4346-9A7B-5F558F9B2F9B}" presName="sibTrans" presStyleCnt="0"/>
      <dgm:spPr/>
    </dgm:pt>
    <dgm:pt modelId="{8868C7F6-738D-4691-A9ED-C4861D35A882}" type="pres">
      <dgm:prSet presAssocID="{2CFC0A91-6C70-4011-AADD-5E2C9D1EE14F}" presName="compNode" presStyleCnt="0"/>
      <dgm:spPr/>
    </dgm:pt>
    <dgm:pt modelId="{D990ADD1-32F7-45F2-921F-785FC5D26B8B}" type="pres">
      <dgm:prSet presAssocID="{2CFC0A91-6C70-4011-AADD-5E2C9D1EE14F}" presName="iconBgRect" presStyleLbl="bgShp" presStyleIdx="2" presStyleCnt="3"/>
      <dgm:spPr/>
    </dgm:pt>
    <dgm:pt modelId="{F3F4CC4B-A0AF-4270-AEEA-E15010488EEF}" type="pres">
      <dgm:prSet presAssocID="{2CFC0A91-6C70-4011-AADD-5E2C9D1EE1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5CA2246-22CE-45E6-98E4-D6F1F691C2A3}" type="pres">
      <dgm:prSet presAssocID="{2CFC0A91-6C70-4011-AADD-5E2C9D1EE14F}" presName="spaceRect" presStyleCnt="0"/>
      <dgm:spPr/>
    </dgm:pt>
    <dgm:pt modelId="{18B686F8-423F-46E2-8F40-34796C6A677D}" type="pres">
      <dgm:prSet presAssocID="{2CFC0A91-6C70-4011-AADD-5E2C9D1EE1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D36911-5B5D-4A1D-B777-6A19849B9545}" srcId="{F4C25FF2-07B0-4936-AD57-965E1C8BCEA2}" destId="{6E3FA58F-DB85-43A9-BD35-4A356C76A835}" srcOrd="0" destOrd="0" parTransId="{456002EF-A59C-40AB-970F-C2C8CED8AD63}" sibTransId="{094029C0-3845-4082-9D20-78099422EF1D}"/>
    <dgm:cxn modelId="{BD6F471D-3D84-429D-9AB5-3B090F2AE046}" type="presOf" srcId="{6E3FA58F-DB85-43A9-BD35-4A356C76A835}" destId="{C1CE6974-A06E-4C42-912F-712B6BEC3D4F}" srcOrd="0" destOrd="0" presId="urn:microsoft.com/office/officeart/2018/5/layout/IconCircleLabelList"/>
    <dgm:cxn modelId="{328F5838-64B1-43BD-946B-DA5BE577799D}" srcId="{F4C25FF2-07B0-4936-AD57-965E1C8BCEA2}" destId="{2CFC0A91-6C70-4011-AADD-5E2C9D1EE14F}" srcOrd="2" destOrd="0" parTransId="{8101618C-8579-422E-8C20-82574EB89CC9}" sibTransId="{6E9370E3-A1F5-4E98-83F0-B8D40F41DE46}"/>
    <dgm:cxn modelId="{75C26DB8-8F30-4926-B2DA-591C38D07E98}" type="presOf" srcId="{2CFC0A91-6C70-4011-AADD-5E2C9D1EE14F}" destId="{18B686F8-423F-46E2-8F40-34796C6A677D}" srcOrd="0" destOrd="0" presId="urn:microsoft.com/office/officeart/2018/5/layout/IconCircleLabelList"/>
    <dgm:cxn modelId="{0F3494C0-D0BE-4BA8-B8F9-0232A9D5A8D7}" srcId="{F4C25FF2-07B0-4936-AD57-965E1C8BCEA2}" destId="{2BBDA61D-D5A6-40B5-B124-6E761F070FFE}" srcOrd="1" destOrd="0" parTransId="{4F787D6B-3932-4D5B-904C-316F3C13C4CC}" sibTransId="{EBDB60CF-50A8-4346-9A7B-5F558F9B2F9B}"/>
    <dgm:cxn modelId="{4A06C7CA-F359-4D86-AB75-C8A673D47FBE}" type="presOf" srcId="{F4C25FF2-07B0-4936-AD57-965E1C8BCEA2}" destId="{B9488290-1FB2-4A8F-B7A0-DFB27FAC625E}" srcOrd="0" destOrd="0" presId="urn:microsoft.com/office/officeart/2018/5/layout/IconCircleLabelList"/>
    <dgm:cxn modelId="{B6813EF6-F1CE-43A7-9CFB-872E805CCDC6}" type="presOf" srcId="{2BBDA61D-D5A6-40B5-B124-6E761F070FFE}" destId="{83C1FFB4-5182-42E4-AA6F-F380F6E58CA8}" srcOrd="0" destOrd="0" presId="urn:microsoft.com/office/officeart/2018/5/layout/IconCircleLabelList"/>
    <dgm:cxn modelId="{5FC28761-A9D9-44C1-9FB8-AD6A3EA5A6C2}" type="presParOf" srcId="{B9488290-1FB2-4A8F-B7A0-DFB27FAC625E}" destId="{AB3EB497-1935-475D-A646-88B1F63EA87D}" srcOrd="0" destOrd="0" presId="urn:microsoft.com/office/officeart/2018/5/layout/IconCircleLabelList"/>
    <dgm:cxn modelId="{DE962198-30E7-4C4A-831F-8A0F4A607C7A}" type="presParOf" srcId="{AB3EB497-1935-475D-A646-88B1F63EA87D}" destId="{8567B420-30A6-4233-97BB-DE1C1E58F10F}" srcOrd="0" destOrd="0" presId="urn:microsoft.com/office/officeart/2018/5/layout/IconCircleLabelList"/>
    <dgm:cxn modelId="{0B7AED3E-4596-48A5-87F6-5D198BB3E9DE}" type="presParOf" srcId="{AB3EB497-1935-475D-A646-88B1F63EA87D}" destId="{D0484CCD-64D5-459E-A601-587447912EA8}" srcOrd="1" destOrd="0" presId="urn:microsoft.com/office/officeart/2018/5/layout/IconCircleLabelList"/>
    <dgm:cxn modelId="{F18F9F7D-C1BA-4301-AD6A-831B6D166D57}" type="presParOf" srcId="{AB3EB497-1935-475D-A646-88B1F63EA87D}" destId="{95ED8A4A-DBFF-49C8-999A-9FBFBBE8D0CE}" srcOrd="2" destOrd="0" presId="urn:microsoft.com/office/officeart/2018/5/layout/IconCircleLabelList"/>
    <dgm:cxn modelId="{E5F5A33E-91BB-495D-AD4F-EEA8B2FD7EFB}" type="presParOf" srcId="{AB3EB497-1935-475D-A646-88B1F63EA87D}" destId="{C1CE6974-A06E-4C42-912F-712B6BEC3D4F}" srcOrd="3" destOrd="0" presId="urn:microsoft.com/office/officeart/2018/5/layout/IconCircleLabelList"/>
    <dgm:cxn modelId="{8EDDEB38-B129-4193-8FE0-8AB35C507A69}" type="presParOf" srcId="{B9488290-1FB2-4A8F-B7A0-DFB27FAC625E}" destId="{CDC906AA-7A37-4C99-82D1-89A366CE8EC4}" srcOrd="1" destOrd="0" presId="urn:microsoft.com/office/officeart/2018/5/layout/IconCircleLabelList"/>
    <dgm:cxn modelId="{95D49207-3930-40D6-B7DE-F62DDB91B31C}" type="presParOf" srcId="{B9488290-1FB2-4A8F-B7A0-DFB27FAC625E}" destId="{1B69C37C-F2F2-4134-9231-BB61E36B230B}" srcOrd="2" destOrd="0" presId="urn:microsoft.com/office/officeart/2018/5/layout/IconCircleLabelList"/>
    <dgm:cxn modelId="{70530609-A706-4B73-9720-20421EE76209}" type="presParOf" srcId="{1B69C37C-F2F2-4134-9231-BB61E36B230B}" destId="{029DA855-C068-49BE-8C0C-18A67410BF6F}" srcOrd="0" destOrd="0" presId="urn:microsoft.com/office/officeart/2018/5/layout/IconCircleLabelList"/>
    <dgm:cxn modelId="{A05E3034-D899-4628-A817-2202E3283F7B}" type="presParOf" srcId="{1B69C37C-F2F2-4134-9231-BB61E36B230B}" destId="{674007FD-18D1-446D-8C55-905DD5C11C4C}" srcOrd="1" destOrd="0" presId="urn:microsoft.com/office/officeart/2018/5/layout/IconCircleLabelList"/>
    <dgm:cxn modelId="{A8CE7379-7A2D-4266-B9A4-3CB3991FFD3D}" type="presParOf" srcId="{1B69C37C-F2F2-4134-9231-BB61E36B230B}" destId="{5A234D3D-56D4-4947-A621-6CFE72C75B6C}" srcOrd="2" destOrd="0" presId="urn:microsoft.com/office/officeart/2018/5/layout/IconCircleLabelList"/>
    <dgm:cxn modelId="{7EAA05D1-16AE-4C92-AFDC-CA106DAE7AD3}" type="presParOf" srcId="{1B69C37C-F2F2-4134-9231-BB61E36B230B}" destId="{83C1FFB4-5182-42E4-AA6F-F380F6E58CA8}" srcOrd="3" destOrd="0" presId="urn:microsoft.com/office/officeart/2018/5/layout/IconCircleLabelList"/>
    <dgm:cxn modelId="{5C44999B-911C-47D9-818B-4DE0605467D6}" type="presParOf" srcId="{B9488290-1FB2-4A8F-B7A0-DFB27FAC625E}" destId="{94D611EF-C917-41F8-BF7D-1764326EBDC8}" srcOrd="3" destOrd="0" presId="urn:microsoft.com/office/officeart/2018/5/layout/IconCircleLabelList"/>
    <dgm:cxn modelId="{02F92A25-BE65-4099-8B05-72486FF2A6EB}" type="presParOf" srcId="{B9488290-1FB2-4A8F-B7A0-DFB27FAC625E}" destId="{8868C7F6-738D-4691-A9ED-C4861D35A882}" srcOrd="4" destOrd="0" presId="urn:microsoft.com/office/officeart/2018/5/layout/IconCircleLabelList"/>
    <dgm:cxn modelId="{DF158D7D-6347-4DAB-8C46-E47BD330D9E3}" type="presParOf" srcId="{8868C7F6-738D-4691-A9ED-C4861D35A882}" destId="{D990ADD1-32F7-45F2-921F-785FC5D26B8B}" srcOrd="0" destOrd="0" presId="urn:microsoft.com/office/officeart/2018/5/layout/IconCircleLabelList"/>
    <dgm:cxn modelId="{A8CD19C9-4744-4DBE-94E8-0A655F3E6C2D}" type="presParOf" srcId="{8868C7F6-738D-4691-A9ED-C4861D35A882}" destId="{F3F4CC4B-A0AF-4270-AEEA-E15010488EEF}" srcOrd="1" destOrd="0" presId="urn:microsoft.com/office/officeart/2018/5/layout/IconCircleLabelList"/>
    <dgm:cxn modelId="{DBB9AB6B-47D6-4010-9852-719B0F6AD016}" type="presParOf" srcId="{8868C7F6-738D-4691-A9ED-C4861D35A882}" destId="{75CA2246-22CE-45E6-98E4-D6F1F691C2A3}" srcOrd="2" destOrd="0" presId="urn:microsoft.com/office/officeart/2018/5/layout/IconCircleLabelList"/>
    <dgm:cxn modelId="{50755D7A-84DF-4F47-8519-34C3E37A0914}" type="presParOf" srcId="{8868C7F6-738D-4691-A9ED-C4861D35A882}" destId="{18B686F8-423F-46E2-8F40-34796C6A67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69CC8-025D-46DC-B1FF-65B62E0F43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10ACCF-5FCF-4226-B2BE-29541CE98BFA}">
      <dgm:prSet custT="1"/>
      <dgm:spPr/>
      <dgm:t>
        <a:bodyPr/>
        <a:lstStyle/>
        <a:p>
          <a:r>
            <a:rPr lang="en-US" sz="1700" dirty="0"/>
            <a:t>• </a:t>
          </a:r>
          <a:r>
            <a:rPr lang="en-US" sz="2000" b="1" dirty="0"/>
            <a:t>Objective: Analyze COVID-19 Data to Support Informed Decision-making.</a:t>
          </a:r>
        </a:p>
      </dgm:t>
    </dgm:pt>
    <dgm:pt modelId="{0A375753-8EE4-421B-B008-4847DA86020F}" type="parTrans" cxnId="{B842D93F-4266-42B1-AC39-D8E8563B2C96}">
      <dgm:prSet/>
      <dgm:spPr/>
      <dgm:t>
        <a:bodyPr/>
        <a:lstStyle/>
        <a:p>
          <a:endParaRPr lang="en-US"/>
        </a:p>
      </dgm:t>
    </dgm:pt>
    <dgm:pt modelId="{F7C6C020-FA68-40C4-B29D-92CBD6DA5EE6}" type="sibTrans" cxnId="{B842D93F-4266-42B1-AC39-D8E8563B2C96}">
      <dgm:prSet/>
      <dgm:spPr/>
      <dgm:t>
        <a:bodyPr/>
        <a:lstStyle/>
        <a:p>
          <a:endParaRPr lang="en-US"/>
        </a:p>
      </dgm:t>
    </dgm:pt>
    <dgm:pt modelId="{024E7972-34CE-4523-B5A6-7428DDFAB785}">
      <dgm:prSet custT="1"/>
      <dgm:spPr/>
      <dgm:t>
        <a:bodyPr/>
        <a:lstStyle/>
        <a:p>
          <a:r>
            <a:rPr lang="en-US" sz="2000" dirty="0"/>
            <a:t>• </a:t>
          </a:r>
          <a:r>
            <a:rPr lang="en-US" sz="2000" b="1" dirty="0"/>
            <a:t>Data: Global COVID-19 Cases, Deaths, and Vaccination </a:t>
          </a:r>
          <a:r>
            <a:rPr lang="de-DE" sz="2000" b="1" dirty="0"/>
            <a:t>and Test S</a:t>
          </a:r>
          <a:r>
            <a:rPr lang="en-US" sz="2000" b="1" dirty="0" err="1"/>
            <a:t>tatistics</a:t>
          </a:r>
          <a:r>
            <a:rPr lang="en-US" sz="2000" b="1" dirty="0"/>
            <a:t>.</a:t>
          </a:r>
        </a:p>
      </dgm:t>
    </dgm:pt>
    <dgm:pt modelId="{815AD7A0-30F6-4C9A-B95A-5FF45C1A7A1E}" type="parTrans" cxnId="{CDFDE4B1-E8D9-4C9A-8F2A-C811C6C48A45}">
      <dgm:prSet/>
      <dgm:spPr/>
      <dgm:t>
        <a:bodyPr/>
        <a:lstStyle/>
        <a:p>
          <a:endParaRPr lang="en-US"/>
        </a:p>
      </dgm:t>
    </dgm:pt>
    <dgm:pt modelId="{98FA92AE-49CB-4DDF-8F41-A3B52908549F}" type="sibTrans" cxnId="{CDFDE4B1-E8D9-4C9A-8F2A-C811C6C48A45}">
      <dgm:prSet/>
      <dgm:spPr/>
      <dgm:t>
        <a:bodyPr/>
        <a:lstStyle/>
        <a:p>
          <a:endParaRPr lang="en-US"/>
        </a:p>
      </dgm:t>
    </dgm:pt>
    <dgm:pt modelId="{71F22BB8-0A46-43CF-A4CA-1459584FF9A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Tools: Microsoft Power BI for Data Cleaning, Analysis, and Visualization.</a:t>
          </a:r>
        </a:p>
      </dgm:t>
    </dgm:pt>
    <dgm:pt modelId="{3E701AB8-585C-4A54-B3B0-684E0EECFB25}" type="parTrans" cxnId="{8A05ED97-07BD-43D3-842F-FFB345D23555}">
      <dgm:prSet/>
      <dgm:spPr/>
      <dgm:t>
        <a:bodyPr/>
        <a:lstStyle/>
        <a:p>
          <a:endParaRPr lang="en-US"/>
        </a:p>
      </dgm:t>
    </dgm:pt>
    <dgm:pt modelId="{1ECCF74B-5A78-494D-B5AB-A988056FE3AB}" type="sibTrans" cxnId="{8A05ED97-07BD-43D3-842F-FFB345D23555}">
      <dgm:prSet/>
      <dgm:spPr/>
      <dgm:t>
        <a:bodyPr/>
        <a:lstStyle/>
        <a:p>
          <a:endParaRPr lang="en-US"/>
        </a:p>
      </dgm:t>
    </dgm:pt>
    <dgm:pt modelId="{4CF77B41-AF5E-4E9D-A19B-11D46637F182}" type="pres">
      <dgm:prSet presAssocID="{02D69CC8-025D-46DC-B1FF-65B62E0F43B0}" presName="root" presStyleCnt="0">
        <dgm:presLayoutVars>
          <dgm:dir/>
          <dgm:resizeHandles val="exact"/>
        </dgm:presLayoutVars>
      </dgm:prSet>
      <dgm:spPr/>
    </dgm:pt>
    <dgm:pt modelId="{7AF0ED68-0D4B-483E-B579-C62321230761}" type="pres">
      <dgm:prSet presAssocID="{1E10ACCF-5FCF-4226-B2BE-29541CE98BFA}" presName="compNode" presStyleCnt="0"/>
      <dgm:spPr/>
    </dgm:pt>
    <dgm:pt modelId="{BDF89E7A-7B47-4B9A-9B3A-C56BECB96897}" type="pres">
      <dgm:prSet presAssocID="{1E10ACCF-5FCF-4226-B2BE-29541CE98B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01AE8DD7-EC9F-4DE9-B522-233F1E6E5189}" type="pres">
      <dgm:prSet presAssocID="{1E10ACCF-5FCF-4226-B2BE-29541CE98BFA}" presName="spaceRect" presStyleCnt="0"/>
      <dgm:spPr/>
    </dgm:pt>
    <dgm:pt modelId="{4E03C58D-CB4D-4B68-851E-AEB216A71CE6}" type="pres">
      <dgm:prSet presAssocID="{1E10ACCF-5FCF-4226-B2BE-29541CE98BFA}" presName="textRect" presStyleLbl="revTx" presStyleIdx="0" presStyleCnt="3">
        <dgm:presLayoutVars>
          <dgm:chMax val="1"/>
          <dgm:chPref val="1"/>
        </dgm:presLayoutVars>
      </dgm:prSet>
      <dgm:spPr/>
    </dgm:pt>
    <dgm:pt modelId="{AA1E3A46-4FC8-4B00-B87C-2C776D59B914}" type="pres">
      <dgm:prSet presAssocID="{F7C6C020-FA68-40C4-B29D-92CBD6DA5EE6}" presName="sibTrans" presStyleCnt="0"/>
      <dgm:spPr/>
    </dgm:pt>
    <dgm:pt modelId="{BD82D7D8-DA1B-40E5-AE02-F84383CF6112}" type="pres">
      <dgm:prSet presAssocID="{024E7972-34CE-4523-B5A6-7428DDFAB785}" presName="compNode" presStyleCnt="0"/>
      <dgm:spPr/>
    </dgm:pt>
    <dgm:pt modelId="{A0D4E27A-6C1F-4F95-B553-8B91651383EB}" type="pres">
      <dgm:prSet presAssocID="{024E7972-34CE-4523-B5A6-7428DDFAB7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311F06FA-4A72-437C-92E2-F8A63F8573C3}" type="pres">
      <dgm:prSet presAssocID="{024E7972-34CE-4523-B5A6-7428DDFAB785}" presName="spaceRect" presStyleCnt="0"/>
      <dgm:spPr/>
    </dgm:pt>
    <dgm:pt modelId="{AEBF76A9-30C9-4E7B-97B1-50E4D4298EDB}" type="pres">
      <dgm:prSet presAssocID="{024E7972-34CE-4523-B5A6-7428DDFAB785}" presName="textRect" presStyleLbl="revTx" presStyleIdx="1" presStyleCnt="3">
        <dgm:presLayoutVars>
          <dgm:chMax val="1"/>
          <dgm:chPref val="1"/>
        </dgm:presLayoutVars>
      </dgm:prSet>
      <dgm:spPr/>
    </dgm:pt>
    <dgm:pt modelId="{030A57DE-BBE4-47F5-91F9-17A1F8BDB8AD}" type="pres">
      <dgm:prSet presAssocID="{98FA92AE-49CB-4DDF-8F41-A3B52908549F}" presName="sibTrans" presStyleCnt="0"/>
      <dgm:spPr/>
    </dgm:pt>
    <dgm:pt modelId="{9E266D0B-07AB-451A-95EE-9A336669A145}" type="pres">
      <dgm:prSet presAssocID="{71F22BB8-0A46-43CF-A4CA-1459584FF9A5}" presName="compNode" presStyleCnt="0"/>
      <dgm:spPr/>
    </dgm:pt>
    <dgm:pt modelId="{ABBE1938-A15E-4AFC-A57D-33BC58C991B7}" type="pres">
      <dgm:prSet presAssocID="{71F22BB8-0A46-43CF-A4CA-1459584FF9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AF4462CD-AD4A-4F20-8B2A-E024F006BD10}" type="pres">
      <dgm:prSet presAssocID="{71F22BB8-0A46-43CF-A4CA-1459584FF9A5}" presName="spaceRect" presStyleCnt="0"/>
      <dgm:spPr/>
    </dgm:pt>
    <dgm:pt modelId="{1770C42A-99B4-482D-A2CB-4FBBEA9B5EA0}" type="pres">
      <dgm:prSet presAssocID="{71F22BB8-0A46-43CF-A4CA-1459584FF9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E3A619-113E-4F92-9616-55E21AD3D6C3}" type="presOf" srcId="{024E7972-34CE-4523-B5A6-7428DDFAB785}" destId="{AEBF76A9-30C9-4E7B-97B1-50E4D4298EDB}" srcOrd="0" destOrd="0" presId="urn:microsoft.com/office/officeart/2018/2/layout/IconLabelList"/>
    <dgm:cxn modelId="{DE395926-F4DD-440E-A94E-840DE4890DE2}" type="presOf" srcId="{1E10ACCF-5FCF-4226-B2BE-29541CE98BFA}" destId="{4E03C58D-CB4D-4B68-851E-AEB216A71CE6}" srcOrd="0" destOrd="0" presId="urn:microsoft.com/office/officeart/2018/2/layout/IconLabelList"/>
    <dgm:cxn modelId="{B842D93F-4266-42B1-AC39-D8E8563B2C96}" srcId="{02D69CC8-025D-46DC-B1FF-65B62E0F43B0}" destId="{1E10ACCF-5FCF-4226-B2BE-29541CE98BFA}" srcOrd="0" destOrd="0" parTransId="{0A375753-8EE4-421B-B008-4847DA86020F}" sibTransId="{F7C6C020-FA68-40C4-B29D-92CBD6DA5EE6}"/>
    <dgm:cxn modelId="{E9A4E090-0759-4105-B366-F9330E6FE230}" type="presOf" srcId="{02D69CC8-025D-46DC-B1FF-65B62E0F43B0}" destId="{4CF77B41-AF5E-4E9D-A19B-11D46637F182}" srcOrd="0" destOrd="0" presId="urn:microsoft.com/office/officeart/2018/2/layout/IconLabelList"/>
    <dgm:cxn modelId="{8A05ED97-07BD-43D3-842F-FFB345D23555}" srcId="{02D69CC8-025D-46DC-B1FF-65B62E0F43B0}" destId="{71F22BB8-0A46-43CF-A4CA-1459584FF9A5}" srcOrd="2" destOrd="0" parTransId="{3E701AB8-585C-4A54-B3B0-684E0EECFB25}" sibTransId="{1ECCF74B-5A78-494D-B5AB-A988056FE3AB}"/>
    <dgm:cxn modelId="{CDFDE4B1-E8D9-4C9A-8F2A-C811C6C48A45}" srcId="{02D69CC8-025D-46DC-B1FF-65B62E0F43B0}" destId="{024E7972-34CE-4523-B5A6-7428DDFAB785}" srcOrd="1" destOrd="0" parTransId="{815AD7A0-30F6-4C9A-B95A-5FF45C1A7A1E}" sibTransId="{98FA92AE-49CB-4DDF-8F41-A3B52908549F}"/>
    <dgm:cxn modelId="{48D6F0F6-B116-4001-9589-C6288239AE72}" type="presOf" srcId="{71F22BB8-0A46-43CF-A4CA-1459584FF9A5}" destId="{1770C42A-99B4-482D-A2CB-4FBBEA9B5EA0}" srcOrd="0" destOrd="0" presId="urn:microsoft.com/office/officeart/2018/2/layout/IconLabelList"/>
    <dgm:cxn modelId="{262424D6-4D0B-4753-89CE-E4494673EDD2}" type="presParOf" srcId="{4CF77B41-AF5E-4E9D-A19B-11D46637F182}" destId="{7AF0ED68-0D4B-483E-B579-C62321230761}" srcOrd="0" destOrd="0" presId="urn:microsoft.com/office/officeart/2018/2/layout/IconLabelList"/>
    <dgm:cxn modelId="{D10A9967-76F0-495D-BE21-E00A7098F6B7}" type="presParOf" srcId="{7AF0ED68-0D4B-483E-B579-C62321230761}" destId="{BDF89E7A-7B47-4B9A-9B3A-C56BECB96897}" srcOrd="0" destOrd="0" presId="urn:microsoft.com/office/officeart/2018/2/layout/IconLabelList"/>
    <dgm:cxn modelId="{02998EAA-758C-4C6E-BE82-8FC4A130A2DD}" type="presParOf" srcId="{7AF0ED68-0D4B-483E-B579-C62321230761}" destId="{01AE8DD7-EC9F-4DE9-B522-233F1E6E5189}" srcOrd="1" destOrd="0" presId="urn:microsoft.com/office/officeart/2018/2/layout/IconLabelList"/>
    <dgm:cxn modelId="{7F9850A4-88C3-49D9-B7EA-547082F63797}" type="presParOf" srcId="{7AF0ED68-0D4B-483E-B579-C62321230761}" destId="{4E03C58D-CB4D-4B68-851E-AEB216A71CE6}" srcOrd="2" destOrd="0" presId="urn:microsoft.com/office/officeart/2018/2/layout/IconLabelList"/>
    <dgm:cxn modelId="{CCA5FB4A-7AC0-4B63-9423-812926BFB078}" type="presParOf" srcId="{4CF77B41-AF5E-4E9D-A19B-11D46637F182}" destId="{AA1E3A46-4FC8-4B00-B87C-2C776D59B914}" srcOrd="1" destOrd="0" presId="urn:microsoft.com/office/officeart/2018/2/layout/IconLabelList"/>
    <dgm:cxn modelId="{767F58EC-64D7-4511-9C18-54CBCC79B63F}" type="presParOf" srcId="{4CF77B41-AF5E-4E9D-A19B-11D46637F182}" destId="{BD82D7D8-DA1B-40E5-AE02-F84383CF6112}" srcOrd="2" destOrd="0" presId="urn:microsoft.com/office/officeart/2018/2/layout/IconLabelList"/>
    <dgm:cxn modelId="{81453AFC-99BA-4A57-AEDE-C479C3F6F64B}" type="presParOf" srcId="{BD82D7D8-DA1B-40E5-AE02-F84383CF6112}" destId="{A0D4E27A-6C1F-4F95-B553-8B91651383EB}" srcOrd="0" destOrd="0" presId="urn:microsoft.com/office/officeart/2018/2/layout/IconLabelList"/>
    <dgm:cxn modelId="{BF730373-A2FB-4266-9838-9D1EE3A9C4AF}" type="presParOf" srcId="{BD82D7D8-DA1B-40E5-AE02-F84383CF6112}" destId="{311F06FA-4A72-437C-92E2-F8A63F8573C3}" srcOrd="1" destOrd="0" presId="urn:microsoft.com/office/officeart/2018/2/layout/IconLabelList"/>
    <dgm:cxn modelId="{1C2C1AEC-8D64-44AD-AD91-093561618DDC}" type="presParOf" srcId="{BD82D7D8-DA1B-40E5-AE02-F84383CF6112}" destId="{AEBF76A9-30C9-4E7B-97B1-50E4D4298EDB}" srcOrd="2" destOrd="0" presId="urn:microsoft.com/office/officeart/2018/2/layout/IconLabelList"/>
    <dgm:cxn modelId="{3055F538-E6EF-467B-9274-D8C5849FF53A}" type="presParOf" srcId="{4CF77B41-AF5E-4E9D-A19B-11D46637F182}" destId="{030A57DE-BBE4-47F5-91F9-17A1F8BDB8AD}" srcOrd="3" destOrd="0" presId="urn:microsoft.com/office/officeart/2018/2/layout/IconLabelList"/>
    <dgm:cxn modelId="{92B366AF-75CD-457D-ABE2-4C8B406517DD}" type="presParOf" srcId="{4CF77B41-AF5E-4E9D-A19B-11D46637F182}" destId="{9E266D0B-07AB-451A-95EE-9A336669A145}" srcOrd="4" destOrd="0" presId="urn:microsoft.com/office/officeart/2018/2/layout/IconLabelList"/>
    <dgm:cxn modelId="{24CD45D3-D64F-430F-B996-F126F505AD28}" type="presParOf" srcId="{9E266D0B-07AB-451A-95EE-9A336669A145}" destId="{ABBE1938-A15E-4AFC-A57D-33BC58C991B7}" srcOrd="0" destOrd="0" presId="urn:microsoft.com/office/officeart/2018/2/layout/IconLabelList"/>
    <dgm:cxn modelId="{89DC9B8D-CD8A-4BBA-87FD-C0DC026F4EAD}" type="presParOf" srcId="{9E266D0B-07AB-451A-95EE-9A336669A145}" destId="{AF4462CD-AD4A-4F20-8B2A-E024F006BD10}" srcOrd="1" destOrd="0" presId="urn:microsoft.com/office/officeart/2018/2/layout/IconLabelList"/>
    <dgm:cxn modelId="{6686D7F1-27C7-44FD-83B0-DB42439FF837}" type="presParOf" srcId="{9E266D0B-07AB-451A-95EE-9A336669A145}" destId="{1770C42A-99B4-482D-A2CB-4FBBEA9B5E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3989A1-A930-42E0-885C-6B78FCFDCC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1C7C15-7006-48BD-A6BC-C9BCF4F0D2F3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Data Loaded from CSV into Power BI.</a:t>
          </a:r>
        </a:p>
      </dgm:t>
    </dgm:pt>
    <dgm:pt modelId="{BF085F3A-D5EB-4D79-8052-D317CF06E521}" type="parTrans" cxnId="{EF45726A-638C-47FD-A703-B8AF6C527D3B}">
      <dgm:prSet/>
      <dgm:spPr/>
      <dgm:t>
        <a:bodyPr/>
        <a:lstStyle/>
        <a:p>
          <a:endParaRPr lang="en-US"/>
        </a:p>
      </dgm:t>
    </dgm:pt>
    <dgm:pt modelId="{B07AA3B1-D533-4BC0-A015-5CD75289DC69}" type="sibTrans" cxnId="{EF45726A-638C-47FD-A703-B8AF6C527D3B}">
      <dgm:prSet/>
      <dgm:spPr/>
      <dgm:t>
        <a:bodyPr/>
        <a:lstStyle/>
        <a:p>
          <a:endParaRPr lang="en-US"/>
        </a:p>
      </dgm:t>
    </dgm:pt>
    <dgm:pt modelId="{A05D49B9-899E-4FD9-926E-AC82465C1EDD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Checked for Missing/Incorrect Values.</a:t>
          </a:r>
        </a:p>
      </dgm:t>
    </dgm:pt>
    <dgm:pt modelId="{FD7335D4-9467-4195-988D-ED487975EA6C}" type="parTrans" cxnId="{7E8B2DC6-73C3-41A8-8693-0DC8B4E2CC44}">
      <dgm:prSet/>
      <dgm:spPr/>
      <dgm:t>
        <a:bodyPr/>
        <a:lstStyle/>
        <a:p>
          <a:endParaRPr lang="en-US"/>
        </a:p>
      </dgm:t>
    </dgm:pt>
    <dgm:pt modelId="{43B7966F-BA80-477E-8321-18731668902C}" type="sibTrans" cxnId="{7E8B2DC6-73C3-41A8-8693-0DC8B4E2CC44}">
      <dgm:prSet/>
      <dgm:spPr/>
      <dgm:t>
        <a:bodyPr/>
        <a:lstStyle/>
        <a:p>
          <a:endParaRPr lang="en-US"/>
        </a:p>
      </dgm:t>
    </dgm:pt>
    <dgm:pt modelId="{12F164A8-41C7-4BA3-B359-A19F9AAC7772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Cleaned and Transformed Data for Better Accuracy.</a:t>
          </a:r>
        </a:p>
      </dgm:t>
    </dgm:pt>
    <dgm:pt modelId="{34CA67C4-296F-43AB-9E61-7C5EC588AA30}" type="parTrans" cxnId="{8F062E25-A81F-4811-AAA5-EA38221A85D9}">
      <dgm:prSet/>
      <dgm:spPr/>
      <dgm:t>
        <a:bodyPr/>
        <a:lstStyle/>
        <a:p>
          <a:endParaRPr lang="en-US"/>
        </a:p>
      </dgm:t>
    </dgm:pt>
    <dgm:pt modelId="{D7022A0C-D847-4334-B555-02666105B2AC}" type="sibTrans" cxnId="{8F062E25-A81F-4811-AAA5-EA38221A85D9}">
      <dgm:prSet/>
      <dgm:spPr/>
      <dgm:t>
        <a:bodyPr/>
        <a:lstStyle/>
        <a:p>
          <a:endParaRPr lang="en-US"/>
        </a:p>
      </dgm:t>
    </dgm:pt>
    <dgm:pt modelId="{2B394661-DA48-4A8A-B2F7-16842F3D3162}" type="pres">
      <dgm:prSet presAssocID="{993989A1-A930-42E0-885C-6B78FCFDCC0F}" presName="root" presStyleCnt="0">
        <dgm:presLayoutVars>
          <dgm:dir/>
          <dgm:resizeHandles val="exact"/>
        </dgm:presLayoutVars>
      </dgm:prSet>
      <dgm:spPr/>
    </dgm:pt>
    <dgm:pt modelId="{47F0A0B4-A4E4-4EB7-B9E0-00EF3843C9BC}" type="pres">
      <dgm:prSet presAssocID="{561C7C15-7006-48BD-A6BC-C9BCF4F0D2F3}" presName="compNode" presStyleCnt="0"/>
      <dgm:spPr/>
    </dgm:pt>
    <dgm:pt modelId="{BF7C8B5C-0147-47FC-B961-3D49A560CCFA}" type="pres">
      <dgm:prSet presAssocID="{561C7C15-7006-48BD-A6BC-C9BCF4F0D2F3}" presName="bgRect" presStyleLbl="bgShp" presStyleIdx="0" presStyleCnt="3"/>
      <dgm:spPr/>
    </dgm:pt>
    <dgm:pt modelId="{BB218F6B-7C93-411A-B254-EB13EB0AAEE4}" type="pres">
      <dgm:prSet presAssocID="{561C7C15-7006-48BD-A6BC-C9BCF4F0D2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e"/>
        </a:ext>
      </dgm:extLst>
    </dgm:pt>
    <dgm:pt modelId="{44154BB6-9A51-4538-97E3-12CAE7B72090}" type="pres">
      <dgm:prSet presAssocID="{561C7C15-7006-48BD-A6BC-C9BCF4F0D2F3}" presName="spaceRect" presStyleCnt="0"/>
      <dgm:spPr/>
    </dgm:pt>
    <dgm:pt modelId="{0CB353F0-5095-48E7-B86E-9125C2521D46}" type="pres">
      <dgm:prSet presAssocID="{561C7C15-7006-48BD-A6BC-C9BCF4F0D2F3}" presName="parTx" presStyleLbl="revTx" presStyleIdx="0" presStyleCnt="3">
        <dgm:presLayoutVars>
          <dgm:chMax val="0"/>
          <dgm:chPref val="0"/>
        </dgm:presLayoutVars>
      </dgm:prSet>
      <dgm:spPr/>
    </dgm:pt>
    <dgm:pt modelId="{9168C75B-2548-4D1E-9E6B-897E9E1DEBA2}" type="pres">
      <dgm:prSet presAssocID="{B07AA3B1-D533-4BC0-A015-5CD75289DC69}" presName="sibTrans" presStyleCnt="0"/>
      <dgm:spPr/>
    </dgm:pt>
    <dgm:pt modelId="{DA4988C9-F205-4D99-A3A4-DAF3EE79617A}" type="pres">
      <dgm:prSet presAssocID="{A05D49B9-899E-4FD9-926E-AC82465C1EDD}" presName="compNode" presStyleCnt="0"/>
      <dgm:spPr/>
    </dgm:pt>
    <dgm:pt modelId="{A5603590-9928-4CD1-9641-04CBDFE96825}" type="pres">
      <dgm:prSet presAssocID="{A05D49B9-899E-4FD9-926E-AC82465C1EDD}" presName="bgRect" presStyleLbl="bgShp" presStyleIdx="1" presStyleCnt="3"/>
      <dgm:spPr/>
    </dgm:pt>
    <dgm:pt modelId="{C887B008-21CE-45F8-9857-751BDA8D947C}" type="pres">
      <dgm:prSet presAssocID="{A05D49B9-899E-4FD9-926E-AC82465C1E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25E42F3-02A5-430C-B7C7-6D3D228C8409}" type="pres">
      <dgm:prSet presAssocID="{A05D49B9-899E-4FD9-926E-AC82465C1EDD}" presName="spaceRect" presStyleCnt="0"/>
      <dgm:spPr/>
    </dgm:pt>
    <dgm:pt modelId="{74E6E62F-6876-48C5-B495-C7A6B271EC87}" type="pres">
      <dgm:prSet presAssocID="{A05D49B9-899E-4FD9-926E-AC82465C1EDD}" presName="parTx" presStyleLbl="revTx" presStyleIdx="1" presStyleCnt="3">
        <dgm:presLayoutVars>
          <dgm:chMax val="0"/>
          <dgm:chPref val="0"/>
        </dgm:presLayoutVars>
      </dgm:prSet>
      <dgm:spPr/>
    </dgm:pt>
    <dgm:pt modelId="{B3863216-7B77-4259-A060-A97603C9001F}" type="pres">
      <dgm:prSet presAssocID="{43B7966F-BA80-477E-8321-18731668902C}" presName="sibTrans" presStyleCnt="0"/>
      <dgm:spPr/>
    </dgm:pt>
    <dgm:pt modelId="{986F56B9-8A2E-455C-822A-017190E7F675}" type="pres">
      <dgm:prSet presAssocID="{12F164A8-41C7-4BA3-B359-A19F9AAC7772}" presName="compNode" presStyleCnt="0"/>
      <dgm:spPr/>
    </dgm:pt>
    <dgm:pt modelId="{A2DE2C88-647F-472D-937A-8FB78F50EE00}" type="pres">
      <dgm:prSet presAssocID="{12F164A8-41C7-4BA3-B359-A19F9AAC7772}" presName="bgRect" presStyleLbl="bgShp" presStyleIdx="2" presStyleCnt="3"/>
      <dgm:spPr/>
    </dgm:pt>
    <dgm:pt modelId="{C3FCF6CC-1978-4C0E-AAF7-312BC74DC755}" type="pres">
      <dgm:prSet presAssocID="{12F164A8-41C7-4BA3-B359-A19F9AAC77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iel"/>
        </a:ext>
      </dgm:extLst>
    </dgm:pt>
    <dgm:pt modelId="{8B443C92-A174-404E-A44C-11F6F6D915B5}" type="pres">
      <dgm:prSet presAssocID="{12F164A8-41C7-4BA3-B359-A19F9AAC7772}" presName="spaceRect" presStyleCnt="0"/>
      <dgm:spPr/>
    </dgm:pt>
    <dgm:pt modelId="{F1FDD9E0-BF00-49BE-8B50-626E61377B05}" type="pres">
      <dgm:prSet presAssocID="{12F164A8-41C7-4BA3-B359-A19F9AAC77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062E25-A81F-4811-AAA5-EA38221A85D9}" srcId="{993989A1-A930-42E0-885C-6B78FCFDCC0F}" destId="{12F164A8-41C7-4BA3-B359-A19F9AAC7772}" srcOrd="2" destOrd="0" parTransId="{34CA67C4-296F-43AB-9E61-7C5EC588AA30}" sibTransId="{D7022A0C-D847-4334-B555-02666105B2AC}"/>
    <dgm:cxn modelId="{1883DB45-FD19-4E38-A0E7-2F74163FDFBA}" type="presOf" srcId="{A05D49B9-899E-4FD9-926E-AC82465C1EDD}" destId="{74E6E62F-6876-48C5-B495-C7A6B271EC87}" srcOrd="0" destOrd="0" presId="urn:microsoft.com/office/officeart/2018/2/layout/IconVerticalSolidList"/>
    <dgm:cxn modelId="{EF45726A-638C-47FD-A703-B8AF6C527D3B}" srcId="{993989A1-A930-42E0-885C-6B78FCFDCC0F}" destId="{561C7C15-7006-48BD-A6BC-C9BCF4F0D2F3}" srcOrd="0" destOrd="0" parTransId="{BF085F3A-D5EB-4D79-8052-D317CF06E521}" sibTransId="{B07AA3B1-D533-4BC0-A015-5CD75289DC69}"/>
    <dgm:cxn modelId="{5F2A8DAB-0250-4841-88C3-8D86871D4567}" type="presOf" srcId="{993989A1-A930-42E0-885C-6B78FCFDCC0F}" destId="{2B394661-DA48-4A8A-B2F7-16842F3D3162}" srcOrd="0" destOrd="0" presId="urn:microsoft.com/office/officeart/2018/2/layout/IconVerticalSolidList"/>
    <dgm:cxn modelId="{7E8B2DC6-73C3-41A8-8693-0DC8B4E2CC44}" srcId="{993989A1-A930-42E0-885C-6B78FCFDCC0F}" destId="{A05D49B9-899E-4FD9-926E-AC82465C1EDD}" srcOrd="1" destOrd="0" parTransId="{FD7335D4-9467-4195-988D-ED487975EA6C}" sibTransId="{43B7966F-BA80-477E-8321-18731668902C}"/>
    <dgm:cxn modelId="{1A1FAFFD-8A4A-4396-8606-854AD4A483CF}" type="presOf" srcId="{12F164A8-41C7-4BA3-B359-A19F9AAC7772}" destId="{F1FDD9E0-BF00-49BE-8B50-626E61377B05}" srcOrd="0" destOrd="0" presId="urn:microsoft.com/office/officeart/2018/2/layout/IconVerticalSolidList"/>
    <dgm:cxn modelId="{DAAAD0FF-7B67-4A48-9A44-4E2736E7E16C}" type="presOf" srcId="{561C7C15-7006-48BD-A6BC-C9BCF4F0D2F3}" destId="{0CB353F0-5095-48E7-B86E-9125C2521D46}" srcOrd="0" destOrd="0" presId="urn:microsoft.com/office/officeart/2018/2/layout/IconVerticalSolidList"/>
    <dgm:cxn modelId="{EC3C9394-9869-4C22-B221-553C7B565940}" type="presParOf" srcId="{2B394661-DA48-4A8A-B2F7-16842F3D3162}" destId="{47F0A0B4-A4E4-4EB7-B9E0-00EF3843C9BC}" srcOrd="0" destOrd="0" presId="urn:microsoft.com/office/officeart/2018/2/layout/IconVerticalSolidList"/>
    <dgm:cxn modelId="{201DC8F1-D69E-4239-89F5-3DE967322271}" type="presParOf" srcId="{47F0A0B4-A4E4-4EB7-B9E0-00EF3843C9BC}" destId="{BF7C8B5C-0147-47FC-B961-3D49A560CCFA}" srcOrd="0" destOrd="0" presId="urn:microsoft.com/office/officeart/2018/2/layout/IconVerticalSolidList"/>
    <dgm:cxn modelId="{3A72A317-876B-4846-99F8-5FF5BFC2AC56}" type="presParOf" srcId="{47F0A0B4-A4E4-4EB7-B9E0-00EF3843C9BC}" destId="{BB218F6B-7C93-411A-B254-EB13EB0AAEE4}" srcOrd="1" destOrd="0" presId="urn:microsoft.com/office/officeart/2018/2/layout/IconVerticalSolidList"/>
    <dgm:cxn modelId="{2D835B5F-3BF3-4A27-8737-7EE3E7E187D1}" type="presParOf" srcId="{47F0A0B4-A4E4-4EB7-B9E0-00EF3843C9BC}" destId="{44154BB6-9A51-4538-97E3-12CAE7B72090}" srcOrd="2" destOrd="0" presId="urn:microsoft.com/office/officeart/2018/2/layout/IconVerticalSolidList"/>
    <dgm:cxn modelId="{19745A0D-47F6-41F6-8B76-A66CBBDDD3C5}" type="presParOf" srcId="{47F0A0B4-A4E4-4EB7-B9E0-00EF3843C9BC}" destId="{0CB353F0-5095-48E7-B86E-9125C2521D46}" srcOrd="3" destOrd="0" presId="urn:microsoft.com/office/officeart/2018/2/layout/IconVerticalSolidList"/>
    <dgm:cxn modelId="{D7AD6BBD-99D5-4476-B951-D4A85EC6A600}" type="presParOf" srcId="{2B394661-DA48-4A8A-B2F7-16842F3D3162}" destId="{9168C75B-2548-4D1E-9E6B-897E9E1DEBA2}" srcOrd="1" destOrd="0" presId="urn:microsoft.com/office/officeart/2018/2/layout/IconVerticalSolidList"/>
    <dgm:cxn modelId="{83A0EEB3-16E4-4867-A8F1-9275FC053AAB}" type="presParOf" srcId="{2B394661-DA48-4A8A-B2F7-16842F3D3162}" destId="{DA4988C9-F205-4D99-A3A4-DAF3EE79617A}" srcOrd="2" destOrd="0" presId="urn:microsoft.com/office/officeart/2018/2/layout/IconVerticalSolidList"/>
    <dgm:cxn modelId="{67CEB1BB-1654-466B-9345-6B4AA02FB24C}" type="presParOf" srcId="{DA4988C9-F205-4D99-A3A4-DAF3EE79617A}" destId="{A5603590-9928-4CD1-9641-04CBDFE96825}" srcOrd="0" destOrd="0" presId="urn:microsoft.com/office/officeart/2018/2/layout/IconVerticalSolidList"/>
    <dgm:cxn modelId="{DB969B13-292E-4BB5-9343-0FA6234B96ED}" type="presParOf" srcId="{DA4988C9-F205-4D99-A3A4-DAF3EE79617A}" destId="{C887B008-21CE-45F8-9857-751BDA8D947C}" srcOrd="1" destOrd="0" presId="urn:microsoft.com/office/officeart/2018/2/layout/IconVerticalSolidList"/>
    <dgm:cxn modelId="{58A2A0D2-5A5B-4CF5-A039-787325005A2E}" type="presParOf" srcId="{DA4988C9-F205-4D99-A3A4-DAF3EE79617A}" destId="{225E42F3-02A5-430C-B7C7-6D3D228C8409}" srcOrd="2" destOrd="0" presId="urn:microsoft.com/office/officeart/2018/2/layout/IconVerticalSolidList"/>
    <dgm:cxn modelId="{F6F5F3A5-EDAF-4349-9E8F-22853A581357}" type="presParOf" srcId="{DA4988C9-F205-4D99-A3A4-DAF3EE79617A}" destId="{74E6E62F-6876-48C5-B495-C7A6B271EC87}" srcOrd="3" destOrd="0" presId="urn:microsoft.com/office/officeart/2018/2/layout/IconVerticalSolidList"/>
    <dgm:cxn modelId="{A2B21448-28DE-414A-9108-2C608B1C3891}" type="presParOf" srcId="{2B394661-DA48-4A8A-B2F7-16842F3D3162}" destId="{B3863216-7B77-4259-A060-A97603C9001F}" srcOrd="3" destOrd="0" presId="urn:microsoft.com/office/officeart/2018/2/layout/IconVerticalSolidList"/>
    <dgm:cxn modelId="{9FA17216-E1E8-49F1-88EB-C18A99EF98CA}" type="presParOf" srcId="{2B394661-DA48-4A8A-B2F7-16842F3D3162}" destId="{986F56B9-8A2E-455C-822A-017190E7F675}" srcOrd="4" destOrd="0" presId="urn:microsoft.com/office/officeart/2018/2/layout/IconVerticalSolidList"/>
    <dgm:cxn modelId="{3E19B131-E423-4FA1-8CAB-A5F7BF3D1C54}" type="presParOf" srcId="{986F56B9-8A2E-455C-822A-017190E7F675}" destId="{A2DE2C88-647F-472D-937A-8FB78F50EE00}" srcOrd="0" destOrd="0" presId="urn:microsoft.com/office/officeart/2018/2/layout/IconVerticalSolidList"/>
    <dgm:cxn modelId="{76748BB4-B654-41D3-BC80-F46F28BCD434}" type="presParOf" srcId="{986F56B9-8A2E-455C-822A-017190E7F675}" destId="{C3FCF6CC-1978-4C0E-AAF7-312BC74DC755}" srcOrd="1" destOrd="0" presId="urn:microsoft.com/office/officeart/2018/2/layout/IconVerticalSolidList"/>
    <dgm:cxn modelId="{CC2BFECC-2F0D-4E39-BDF9-4404A7C46656}" type="presParOf" srcId="{986F56B9-8A2E-455C-822A-017190E7F675}" destId="{8B443C92-A174-404E-A44C-11F6F6D915B5}" srcOrd="2" destOrd="0" presId="urn:microsoft.com/office/officeart/2018/2/layout/IconVerticalSolidList"/>
    <dgm:cxn modelId="{35A3B67E-7A24-4AA5-BE23-3742127C5F0E}" type="presParOf" srcId="{986F56B9-8A2E-455C-822A-017190E7F675}" destId="{F1FDD9E0-BF00-49BE-8B50-626E61377B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B833F3-3C16-4FDA-93B7-F4698C3CFA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FD5659-2478-42AE-B29F-9F29BAA1E883}">
      <dgm:prSet custT="1"/>
      <dgm:spPr/>
      <dgm:t>
        <a:bodyPr/>
        <a:lstStyle/>
        <a:p>
          <a:r>
            <a:rPr lang="en-US" sz="1900" dirty="0"/>
            <a:t>• </a:t>
          </a:r>
          <a:r>
            <a:rPr lang="en-US" sz="2400" b="1" dirty="0"/>
            <a:t>Created Country and Date Dimension Tables.</a:t>
          </a:r>
        </a:p>
      </dgm:t>
    </dgm:pt>
    <dgm:pt modelId="{749E8685-8DD6-491D-B901-6673C0D38C25}" type="parTrans" cxnId="{BD88A7FD-E079-4018-83EE-8383712D749A}">
      <dgm:prSet/>
      <dgm:spPr/>
      <dgm:t>
        <a:bodyPr/>
        <a:lstStyle/>
        <a:p>
          <a:endParaRPr lang="en-US"/>
        </a:p>
      </dgm:t>
    </dgm:pt>
    <dgm:pt modelId="{F0A5C805-A840-443A-AFB0-BB2738CDAD87}" type="sibTrans" cxnId="{BD88A7FD-E079-4018-83EE-8383712D749A}">
      <dgm:prSet/>
      <dgm:spPr/>
      <dgm:t>
        <a:bodyPr/>
        <a:lstStyle/>
        <a:p>
          <a:endParaRPr lang="en-US"/>
        </a:p>
      </dgm:t>
    </dgm:pt>
    <dgm:pt modelId="{2500A58C-2EEC-43FF-91C9-F6430E39C33F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Established Relationships for Better Insights.</a:t>
          </a:r>
        </a:p>
      </dgm:t>
    </dgm:pt>
    <dgm:pt modelId="{AC4968DA-2C37-4745-9C62-A7AD80CE2CFC}" type="parTrans" cxnId="{63FCAD9F-87F9-46E0-AB72-EA0E3A353C77}">
      <dgm:prSet/>
      <dgm:spPr/>
      <dgm:t>
        <a:bodyPr/>
        <a:lstStyle/>
        <a:p>
          <a:endParaRPr lang="en-US"/>
        </a:p>
      </dgm:t>
    </dgm:pt>
    <dgm:pt modelId="{6ACF1A6D-2BC5-476F-8BF4-4F919AB8092C}" type="sibTrans" cxnId="{63FCAD9F-87F9-46E0-AB72-EA0E3A353C77}">
      <dgm:prSet/>
      <dgm:spPr/>
      <dgm:t>
        <a:bodyPr/>
        <a:lstStyle/>
        <a:p>
          <a:endParaRPr lang="en-US"/>
        </a:p>
      </dgm:t>
    </dgm:pt>
    <dgm:pt modelId="{44993FA6-EFD9-4E4B-AA08-CAB4CCE01F50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Used DAX Measures for Calculations.</a:t>
          </a:r>
        </a:p>
      </dgm:t>
    </dgm:pt>
    <dgm:pt modelId="{0960BF99-4C9B-4D3C-A722-C729BFEADE89}" type="parTrans" cxnId="{A712CD14-F6EF-48EC-AC8E-3F45A2C90581}">
      <dgm:prSet/>
      <dgm:spPr/>
      <dgm:t>
        <a:bodyPr/>
        <a:lstStyle/>
        <a:p>
          <a:endParaRPr lang="en-US"/>
        </a:p>
      </dgm:t>
    </dgm:pt>
    <dgm:pt modelId="{9838EF4C-1F0F-4F08-969F-315A31474140}" type="sibTrans" cxnId="{A712CD14-F6EF-48EC-AC8E-3F45A2C90581}">
      <dgm:prSet/>
      <dgm:spPr/>
      <dgm:t>
        <a:bodyPr/>
        <a:lstStyle/>
        <a:p>
          <a:endParaRPr lang="en-US"/>
        </a:p>
      </dgm:t>
    </dgm:pt>
    <dgm:pt modelId="{37BDD613-EEE1-4FA8-A473-6B65DC60BD17}" type="pres">
      <dgm:prSet presAssocID="{12B833F3-3C16-4FDA-93B7-F4698C3CFAAF}" presName="root" presStyleCnt="0">
        <dgm:presLayoutVars>
          <dgm:dir/>
          <dgm:resizeHandles val="exact"/>
        </dgm:presLayoutVars>
      </dgm:prSet>
      <dgm:spPr/>
    </dgm:pt>
    <dgm:pt modelId="{25E072F2-EAF7-4D1A-B800-F39859C8A1C5}" type="pres">
      <dgm:prSet presAssocID="{BCFD5659-2478-42AE-B29F-9F29BAA1E883}" presName="compNode" presStyleCnt="0"/>
      <dgm:spPr/>
    </dgm:pt>
    <dgm:pt modelId="{FF5B65B2-1A22-4FF6-A18E-7DB8FD530C5A}" type="pres">
      <dgm:prSet presAssocID="{BCFD5659-2478-42AE-B29F-9F29BAA1E8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1CC6DA9-8825-49EC-9A89-54AEF1C8397A}" type="pres">
      <dgm:prSet presAssocID="{BCFD5659-2478-42AE-B29F-9F29BAA1E883}" presName="spaceRect" presStyleCnt="0"/>
      <dgm:spPr/>
    </dgm:pt>
    <dgm:pt modelId="{D9D3B29A-CBBF-474A-BBFC-A3802075535F}" type="pres">
      <dgm:prSet presAssocID="{BCFD5659-2478-42AE-B29F-9F29BAA1E883}" presName="textRect" presStyleLbl="revTx" presStyleIdx="0" presStyleCnt="3">
        <dgm:presLayoutVars>
          <dgm:chMax val="1"/>
          <dgm:chPref val="1"/>
        </dgm:presLayoutVars>
      </dgm:prSet>
      <dgm:spPr/>
    </dgm:pt>
    <dgm:pt modelId="{518DA1FF-7196-4B47-91CA-D02CB9CB1052}" type="pres">
      <dgm:prSet presAssocID="{F0A5C805-A840-443A-AFB0-BB2738CDAD87}" presName="sibTrans" presStyleCnt="0"/>
      <dgm:spPr/>
    </dgm:pt>
    <dgm:pt modelId="{6DBDEA89-636D-4CFE-9932-EFF9E021D0F2}" type="pres">
      <dgm:prSet presAssocID="{2500A58C-2EEC-43FF-91C9-F6430E39C33F}" presName="compNode" presStyleCnt="0"/>
      <dgm:spPr/>
    </dgm:pt>
    <dgm:pt modelId="{BADA2265-5131-4B9A-8C4C-8E213DA37F5B}" type="pres">
      <dgm:prSet presAssocID="{2500A58C-2EEC-43FF-91C9-F6430E39C3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3FE125D-7FF0-4800-A06D-90C6144069A1}" type="pres">
      <dgm:prSet presAssocID="{2500A58C-2EEC-43FF-91C9-F6430E39C33F}" presName="spaceRect" presStyleCnt="0"/>
      <dgm:spPr/>
    </dgm:pt>
    <dgm:pt modelId="{DCF7ADB7-EF0B-47A3-933D-189B68F70432}" type="pres">
      <dgm:prSet presAssocID="{2500A58C-2EEC-43FF-91C9-F6430E39C33F}" presName="textRect" presStyleLbl="revTx" presStyleIdx="1" presStyleCnt="3">
        <dgm:presLayoutVars>
          <dgm:chMax val="1"/>
          <dgm:chPref val="1"/>
        </dgm:presLayoutVars>
      </dgm:prSet>
      <dgm:spPr/>
    </dgm:pt>
    <dgm:pt modelId="{A6033FBF-6CB9-43EA-BE30-15B7CC88BB33}" type="pres">
      <dgm:prSet presAssocID="{6ACF1A6D-2BC5-476F-8BF4-4F919AB8092C}" presName="sibTrans" presStyleCnt="0"/>
      <dgm:spPr/>
    </dgm:pt>
    <dgm:pt modelId="{7B1173CE-AE8D-4357-AA2E-C7191857363D}" type="pres">
      <dgm:prSet presAssocID="{44993FA6-EFD9-4E4B-AA08-CAB4CCE01F50}" presName="compNode" presStyleCnt="0"/>
      <dgm:spPr/>
    </dgm:pt>
    <dgm:pt modelId="{ECFB9FC2-BF12-4876-A974-B1E63F71DE1B}" type="pres">
      <dgm:prSet presAssocID="{44993FA6-EFD9-4E4B-AA08-CAB4CCE01F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"/>
        </a:ext>
      </dgm:extLst>
    </dgm:pt>
    <dgm:pt modelId="{1A9DEB88-9E52-4078-B73C-7FD63FFADBEB}" type="pres">
      <dgm:prSet presAssocID="{44993FA6-EFD9-4E4B-AA08-CAB4CCE01F50}" presName="spaceRect" presStyleCnt="0"/>
      <dgm:spPr/>
    </dgm:pt>
    <dgm:pt modelId="{A17805E0-0587-4D3E-85A1-3D23F46EED4C}" type="pres">
      <dgm:prSet presAssocID="{44993FA6-EFD9-4E4B-AA08-CAB4CCE01F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712CD14-F6EF-48EC-AC8E-3F45A2C90581}" srcId="{12B833F3-3C16-4FDA-93B7-F4698C3CFAAF}" destId="{44993FA6-EFD9-4E4B-AA08-CAB4CCE01F50}" srcOrd="2" destOrd="0" parTransId="{0960BF99-4C9B-4D3C-A722-C729BFEADE89}" sibTransId="{9838EF4C-1F0F-4F08-969F-315A31474140}"/>
    <dgm:cxn modelId="{0CCD0A18-ABA4-42F3-B328-A36495F2643B}" type="presOf" srcId="{44993FA6-EFD9-4E4B-AA08-CAB4CCE01F50}" destId="{A17805E0-0587-4D3E-85A1-3D23F46EED4C}" srcOrd="0" destOrd="0" presId="urn:microsoft.com/office/officeart/2018/2/layout/IconLabelList"/>
    <dgm:cxn modelId="{87CEE327-3626-43DB-9287-42826E3FB1C5}" type="presOf" srcId="{2500A58C-2EEC-43FF-91C9-F6430E39C33F}" destId="{DCF7ADB7-EF0B-47A3-933D-189B68F70432}" srcOrd="0" destOrd="0" presId="urn:microsoft.com/office/officeart/2018/2/layout/IconLabelList"/>
    <dgm:cxn modelId="{D1F7299D-1C5F-46E8-A488-BE4E7A0B1604}" type="presOf" srcId="{12B833F3-3C16-4FDA-93B7-F4698C3CFAAF}" destId="{37BDD613-EEE1-4FA8-A473-6B65DC60BD17}" srcOrd="0" destOrd="0" presId="urn:microsoft.com/office/officeart/2018/2/layout/IconLabelList"/>
    <dgm:cxn modelId="{63FCAD9F-87F9-46E0-AB72-EA0E3A353C77}" srcId="{12B833F3-3C16-4FDA-93B7-F4698C3CFAAF}" destId="{2500A58C-2EEC-43FF-91C9-F6430E39C33F}" srcOrd="1" destOrd="0" parTransId="{AC4968DA-2C37-4745-9C62-A7AD80CE2CFC}" sibTransId="{6ACF1A6D-2BC5-476F-8BF4-4F919AB8092C}"/>
    <dgm:cxn modelId="{34F2CAE7-D2E9-471A-B904-1133E6D48BBA}" type="presOf" srcId="{BCFD5659-2478-42AE-B29F-9F29BAA1E883}" destId="{D9D3B29A-CBBF-474A-BBFC-A3802075535F}" srcOrd="0" destOrd="0" presId="urn:microsoft.com/office/officeart/2018/2/layout/IconLabelList"/>
    <dgm:cxn modelId="{BD88A7FD-E079-4018-83EE-8383712D749A}" srcId="{12B833F3-3C16-4FDA-93B7-F4698C3CFAAF}" destId="{BCFD5659-2478-42AE-B29F-9F29BAA1E883}" srcOrd="0" destOrd="0" parTransId="{749E8685-8DD6-491D-B901-6673C0D38C25}" sibTransId="{F0A5C805-A840-443A-AFB0-BB2738CDAD87}"/>
    <dgm:cxn modelId="{07E429EB-48FB-40AF-93A7-61449064AEDE}" type="presParOf" srcId="{37BDD613-EEE1-4FA8-A473-6B65DC60BD17}" destId="{25E072F2-EAF7-4D1A-B800-F39859C8A1C5}" srcOrd="0" destOrd="0" presId="urn:microsoft.com/office/officeart/2018/2/layout/IconLabelList"/>
    <dgm:cxn modelId="{A2A14786-1DFA-41C5-8CE9-4F4971A1DC98}" type="presParOf" srcId="{25E072F2-EAF7-4D1A-B800-F39859C8A1C5}" destId="{FF5B65B2-1A22-4FF6-A18E-7DB8FD530C5A}" srcOrd="0" destOrd="0" presId="urn:microsoft.com/office/officeart/2018/2/layout/IconLabelList"/>
    <dgm:cxn modelId="{37DF4096-A473-4CFE-AD28-4DAF37FB90B7}" type="presParOf" srcId="{25E072F2-EAF7-4D1A-B800-F39859C8A1C5}" destId="{61CC6DA9-8825-49EC-9A89-54AEF1C8397A}" srcOrd="1" destOrd="0" presId="urn:microsoft.com/office/officeart/2018/2/layout/IconLabelList"/>
    <dgm:cxn modelId="{36ED3C97-A94C-4642-9BD3-202C3C0B4410}" type="presParOf" srcId="{25E072F2-EAF7-4D1A-B800-F39859C8A1C5}" destId="{D9D3B29A-CBBF-474A-BBFC-A3802075535F}" srcOrd="2" destOrd="0" presId="urn:microsoft.com/office/officeart/2018/2/layout/IconLabelList"/>
    <dgm:cxn modelId="{C089EE14-F797-427C-AF24-1AB8FD7F9A73}" type="presParOf" srcId="{37BDD613-EEE1-4FA8-A473-6B65DC60BD17}" destId="{518DA1FF-7196-4B47-91CA-D02CB9CB1052}" srcOrd="1" destOrd="0" presId="urn:microsoft.com/office/officeart/2018/2/layout/IconLabelList"/>
    <dgm:cxn modelId="{70DE0BE0-93BB-4691-A258-80261300ED13}" type="presParOf" srcId="{37BDD613-EEE1-4FA8-A473-6B65DC60BD17}" destId="{6DBDEA89-636D-4CFE-9932-EFF9E021D0F2}" srcOrd="2" destOrd="0" presId="urn:microsoft.com/office/officeart/2018/2/layout/IconLabelList"/>
    <dgm:cxn modelId="{BB419C33-20B1-4A93-AEE3-6430E25A6F73}" type="presParOf" srcId="{6DBDEA89-636D-4CFE-9932-EFF9E021D0F2}" destId="{BADA2265-5131-4B9A-8C4C-8E213DA37F5B}" srcOrd="0" destOrd="0" presId="urn:microsoft.com/office/officeart/2018/2/layout/IconLabelList"/>
    <dgm:cxn modelId="{F707BF60-5E0E-4B56-B3C7-B6002782E0AC}" type="presParOf" srcId="{6DBDEA89-636D-4CFE-9932-EFF9E021D0F2}" destId="{73FE125D-7FF0-4800-A06D-90C6144069A1}" srcOrd="1" destOrd="0" presId="urn:microsoft.com/office/officeart/2018/2/layout/IconLabelList"/>
    <dgm:cxn modelId="{8463F1F8-17ED-4304-9E71-478E3E520F53}" type="presParOf" srcId="{6DBDEA89-636D-4CFE-9932-EFF9E021D0F2}" destId="{DCF7ADB7-EF0B-47A3-933D-189B68F70432}" srcOrd="2" destOrd="0" presId="urn:microsoft.com/office/officeart/2018/2/layout/IconLabelList"/>
    <dgm:cxn modelId="{746A3FA1-AF99-446B-88E8-78890D72FD48}" type="presParOf" srcId="{37BDD613-EEE1-4FA8-A473-6B65DC60BD17}" destId="{A6033FBF-6CB9-43EA-BE30-15B7CC88BB33}" srcOrd="3" destOrd="0" presId="urn:microsoft.com/office/officeart/2018/2/layout/IconLabelList"/>
    <dgm:cxn modelId="{BA9AD0D2-E741-4C03-94AF-A3D9DB12C2F5}" type="presParOf" srcId="{37BDD613-EEE1-4FA8-A473-6B65DC60BD17}" destId="{7B1173CE-AE8D-4357-AA2E-C7191857363D}" srcOrd="4" destOrd="0" presId="urn:microsoft.com/office/officeart/2018/2/layout/IconLabelList"/>
    <dgm:cxn modelId="{C82D6A3F-D3FD-4D96-94E5-44D1A3C534AA}" type="presParOf" srcId="{7B1173CE-AE8D-4357-AA2E-C7191857363D}" destId="{ECFB9FC2-BF12-4876-A974-B1E63F71DE1B}" srcOrd="0" destOrd="0" presId="urn:microsoft.com/office/officeart/2018/2/layout/IconLabelList"/>
    <dgm:cxn modelId="{4064F833-CD79-4557-B920-2ADA6DFF4037}" type="presParOf" srcId="{7B1173CE-AE8D-4357-AA2E-C7191857363D}" destId="{1A9DEB88-9E52-4078-B73C-7FD63FFADBEB}" srcOrd="1" destOrd="0" presId="urn:microsoft.com/office/officeart/2018/2/layout/IconLabelList"/>
    <dgm:cxn modelId="{7477CDDA-3C77-4E8A-9929-907DE46806BC}" type="presParOf" srcId="{7B1173CE-AE8D-4357-AA2E-C7191857363D}" destId="{A17805E0-0587-4D3E-85A1-3D23F46EED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35D909-15A3-4874-BDD5-017F01202C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28A6134-B691-484C-B22E-F4CAD6FB611A}">
      <dgm:prSet custT="1"/>
      <dgm:spPr/>
      <dgm:t>
        <a:bodyPr/>
        <a:lstStyle/>
        <a:p>
          <a:pPr>
            <a:defRPr cap="all"/>
          </a:pPr>
          <a:r>
            <a:rPr lang="en-US" sz="1700" dirty="0"/>
            <a:t>• </a:t>
          </a:r>
          <a:r>
            <a:rPr lang="en-US" sz="2000" b="1" dirty="0"/>
            <a:t>Analysis of case growth over time.</a:t>
          </a:r>
        </a:p>
      </dgm:t>
    </dgm:pt>
    <dgm:pt modelId="{C8BBEA1C-AB4E-4FF5-9CBE-D52ABF11C08A}" type="parTrans" cxnId="{2785A3BA-2FDF-4DCD-8B82-571149EB09F7}">
      <dgm:prSet/>
      <dgm:spPr/>
      <dgm:t>
        <a:bodyPr/>
        <a:lstStyle/>
        <a:p>
          <a:endParaRPr lang="en-US"/>
        </a:p>
      </dgm:t>
    </dgm:pt>
    <dgm:pt modelId="{7CFF0B61-5D08-45D8-9552-4F2566A0358B}" type="sibTrans" cxnId="{2785A3BA-2FDF-4DCD-8B82-571149EB09F7}">
      <dgm:prSet/>
      <dgm:spPr/>
      <dgm:t>
        <a:bodyPr/>
        <a:lstStyle/>
        <a:p>
          <a:endParaRPr lang="en-US"/>
        </a:p>
      </dgm:t>
    </dgm:pt>
    <dgm:pt modelId="{A6F78B4F-07CF-46DE-BEC8-69FA434E7A11}">
      <dgm:prSet/>
      <dgm:spPr/>
      <dgm:t>
        <a:bodyPr/>
        <a:lstStyle/>
        <a:p>
          <a:pPr>
            <a:defRPr cap="all"/>
          </a:pPr>
          <a:r>
            <a:rPr lang="en-US" dirty="0"/>
            <a:t>• </a:t>
          </a:r>
          <a:r>
            <a:rPr lang="en-US" b="1" dirty="0"/>
            <a:t>Identified peak periods and trends.</a:t>
          </a:r>
        </a:p>
      </dgm:t>
    </dgm:pt>
    <dgm:pt modelId="{4A140EF1-2C29-43D1-BE08-D50DFC4B7F69}" type="parTrans" cxnId="{0D2EB593-DF4D-49F7-8789-50AD83DBC9EA}">
      <dgm:prSet/>
      <dgm:spPr/>
      <dgm:t>
        <a:bodyPr/>
        <a:lstStyle/>
        <a:p>
          <a:endParaRPr lang="en-US"/>
        </a:p>
      </dgm:t>
    </dgm:pt>
    <dgm:pt modelId="{813CB6F0-A80D-4314-ACB9-01E30A402308}" type="sibTrans" cxnId="{0D2EB593-DF4D-49F7-8789-50AD83DBC9EA}">
      <dgm:prSet/>
      <dgm:spPr/>
      <dgm:t>
        <a:bodyPr/>
        <a:lstStyle/>
        <a:p>
          <a:endParaRPr lang="en-US"/>
        </a:p>
      </dgm:t>
    </dgm:pt>
    <dgm:pt modelId="{A90C896A-CBE7-4832-928E-3866B2D7744A}">
      <dgm:prSet custT="1"/>
      <dgm:spPr/>
      <dgm:t>
        <a:bodyPr/>
        <a:lstStyle/>
        <a:p>
          <a:pPr>
            <a:defRPr cap="all"/>
          </a:pPr>
          <a:r>
            <a:rPr lang="en-US" sz="2000" b="1" dirty="0"/>
            <a:t>• Interactive filters to explore different time frames.</a:t>
          </a:r>
        </a:p>
      </dgm:t>
    </dgm:pt>
    <dgm:pt modelId="{AA1AD077-094F-4F02-AE6A-FD084551E10C}" type="parTrans" cxnId="{BB1A5A65-93E7-4285-B4E4-95221781B717}">
      <dgm:prSet/>
      <dgm:spPr/>
      <dgm:t>
        <a:bodyPr/>
        <a:lstStyle/>
        <a:p>
          <a:endParaRPr lang="en-US"/>
        </a:p>
      </dgm:t>
    </dgm:pt>
    <dgm:pt modelId="{9B909795-DAC8-4678-A939-164F400C53E4}" type="sibTrans" cxnId="{BB1A5A65-93E7-4285-B4E4-95221781B717}">
      <dgm:prSet/>
      <dgm:spPr/>
      <dgm:t>
        <a:bodyPr/>
        <a:lstStyle/>
        <a:p>
          <a:endParaRPr lang="en-US"/>
        </a:p>
      </dgm:t>
    </dgm:pt>
    <dgm:pt modelId="{624908D6-11F5-4C6E-AAA0-9261DFC50AFC}" type="pres">
      <dgm:prSet presAssocID="{F335D909-15A3-4874-BDD5-017F01202CCC}" presName="root" presStyleCnt="0">
        <dgm:presLayoutVars>
          <dgm:dir/>
          <dgm:resizeHandles val="exact"/>
        </dgm:presLayoutVars>
      </dgm:prSet>
      <dgm:spPr/>
    </dgm:pt>
    <dgm:pt modelId="{D1C21B82-5A1B-45E6-B956-51070374DF88}" type="pres">
      <dgm:prSet presAssocID="{B28A6134-B691-484C-B22E-F4CAD6FB611A}" presName="compNode" presStyleCnt="0"/>
      <dgm:spPr/>
    </dgm:pt>
    <dgm:pt modelId="{7E0A3A1F-3C9C-48C1-A9E7-5BDF5B07B1D1}" type="pres">
      <dgm:prSet presAssocID="{B28A6134-B691-484C-B22E-F4CAD6FB611A}" presName="iconBgRect" presStyleLbl="bgShp" presStyleIdx="0" presStyleCnt="3"/>
      <dgm:spPr/>
    </dgm:pt>
    <dgm:pt modelId="{37305829-8C13-4297-A34A-81B276588F82}" type="pres">
      <dgm:prSet presAssocID="{B28A6134-B691-484C-B22E-F4CAD6FB61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k"/>
        </a:ext>
      </dgm:extLst>
    </dgm:pt>
    <dgm:pt modelId="{323841D6-6142-4B81-B28E-BA7CE4FB9D53}" type="pres">
      <dgm:prSet presAssocID="{B28A6134-B691-484C-B22E-F4CAD6FB611A}" presName="spaceRect" presStyleCnt="0"/>
      <dgm:spPr/>
    </dgm:pt>
    <dgm:pt modelId="{B5227DE2-6571-4A62-ADEF-D0E1985134AB}" type="pres">
      <dgm:prSet presAssocID="{B28A6134-B691-484C-B22E-F4CAD6FB611A}" presName="textRect" presStyleLbl="revTx" presStyleIdx="0" presStyleCnt="3">
        <dgm:presLayoutVars>
          <dgm:chMax val="1"/>
          <dgm:chPref val="1"/>
        </dgm:presLayoutVars>
      </dgm:prSet>
      <dgm:spPr/>
    </dgm:pt>
    <dgm:pt modelId="{DB1AF388-B047-411C-99D5-5A636ADF8121}" type="pres">
      <dgm:prSet presAssocID="{7CFF0B61-5D08-45D8-9552-4F2566A0358B}" presName="sibTrans" presStyleCnt="0"/>
      <dgm:spPr/>
    </dgm:pt>
    <dgm:pt modelId="{AE6CE503-F4DB-4556-B300-3FD9F598101B}" type="pres">
      <dgm:prSet presAssocID="{A6F78B4F-07CF-46DE-BEC8-69FA434E7A11}" presName="compNode" presStyleCnt="0"/>
      <dgm:spPr/>
    </dgm:pt>
    <dgm:pt modelId="{461D357B-AF27-4213-B381-DC754204338C}" type="pres">
      <dgm:prSet presAssocID="{A6F78B4F-07CF-46DE-BEC8-69FA434E7A11}" presName="iconBgRect" presStyleLbl="bgShp" presStyleIdx="1" presStyleCnt="3"/>
      <dgm:spPr/>
    </dgm:pt>
    <dgm:pt modelId="{6A8A962C-F87D-4D1A-B88D-F2FD525D565B}" type="pres">
      <dgm:prSet presAssocID="{A6F78B4F-07CF-46DE-BEC8-69FA434E7A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60DC684-2A08-467E-A9AB-B42AD06419CD}" type="pres">
      <dgm:prSet presAssocID="{A6F78B4F-07CF-46DE-BEC8-69FA434E7A11}" presName="spaceRect" presStyleCnt="0"/>
      <dgm:spPr/>
    </dgm:pt>
    <dgm:pt modelId="{6144892D-D702-49F3-AFBF-0F0130E628AA}" type="pres">
      <dgm:prSet presAssocID="{A6F78B4F-07CF-46DE-BEC8-69FA434E7A11}" presName="textRect" presStyleLbl="revTx" presStyleIdx="1" presStyleCnt="3">
        <dgm:presLayoutVars>
          <dgm:chMax val="1"/>
          <dgm:chPref val="1"/>
        </dgm:presLayoutVars>
      </dgm:prSet>
      <dgm:spPr/>
    </dgm:pt>
    <dgm:pt modelId="{3700EE58-A1DC-45E6-8A1F-1514715DBA8B}" type="pres">
      <dgm:prSet presAssocID="{813CB6F0-A80D-4314-ACB9-01E30A402308}" presName="sibTrans" presStyleCnt="0"/>
      <dgm:spPr/>
    </dgm:pt>
    <dgm:pt modelId="{66052386-4907-4B6A-86D4-1C532E933A09}" type="pres">
      <dgm:prSet presAssocID="{A90C896A-CBE7-4832-928E-3866B2D7744A}" presName="compNode" presStyleCnt="0"/>
      <dgm:spPr/>
    </dgm:pt>
    <dgm:pt modelId="{69412909-FA00-49E0-856F-FDC2DE2F410D}" type="pres">
      <dgm:prSet presAssocID="{A90C896A-CBE7-4832-928E-3866B2D7744A}" presName="iconBgRect" presStyleLbl="bgShp" presStyleIdx="2" presStyleCnt="3"/>
      <dgm:spPr/>
    </dgm:pt>
    <dgm:pt modelId="{54FDF290-BED5-4AED-B410-87C34DDB5815}" type="pres">
      <dgm:prSet presAssocID="{A90C896A-CBE7-4832-928E-3866B2D774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B0BCE92-0D87-4130-A501-369B46674565}" type="pres">
      <dgm:prSet presAssocID="{A90C896A-CBE7-4832-928E-3866B2D7744A}" presName="spaceRect" presStyleCnt="0"/>
      <dgm:spPr/>
    </dgm:pt>
    <dgm:pt modelId="{F70A4B48-84DD-4FA8-B397-4F3490D051C6}" type="pres">
      <dgm:prSet presAssocID="{A90C896A-CBE7-4832-928E-3866B2D774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FD6624-7A84-4F1D-857B-9A32492B478E}" type="presOf" srcId="{A90C896A-CBE7-4832-928E-3866B2D7744A}" destId="{F70A4B48-84DD-4FA8-B397-4F3490D051C6}" srcOrd="0" destOrd="0" presId="urn:microsoft.com/office/officeart/2018/5/layout/IconCircleLabelList"/>
    <dgm:cxn modelId="{BB1A5A65-93E7-4285-B4E4-95221781B717}" srcId="{F335D909-15A3-4874-BDD5-017F01202CCC}" destId="{A90C896A-CBE7-4832-928E-3866B2D7744A}" srcOrd="2" destOrd="0" parTransId="{AA1AD077-094F-4F02-AE6A-FD084551E10C}" sibTransId="{9B909795-DAC8-4678-A939-164F400C53E4}"/>
    <dgm:cxn modelId="{93B1FC66-3DEE-4487-A96F-922EBBB69981}" type="presOf" srcId="{B28A6134-B691-484C-B22E-F4CAD6FB611A}" destId="{B5227DE2-6571-4A62-ADEF-D0E1985134AB}" srcOrd="0" destOrd="0" presId="urn:microsoft.com/office/officeart/2018/5/layout/IconCircleLabelList"/>
    <dgm:cxn modelId="{0BA39058-8D0D-41EB-8EEE-9F206A0712F8}" type="presOf" srcId="{F335D909-15A3-4874-BDD5-017F01202CCC}" destId="{624908D6-11F5-4C6E-AAA0-9261DFC50AFC}" srcOrd="0" destOrd="0" presId="urn:microsoft.com/office/officeart/2018/5/layout/IconCircleLabelList"/>
    <dgm:cxn modelId="{0D2EB593-DF4D-49F7-8789-50AD83DBC9EA}" srcId="{F335D909-15A3-4874-BDD5-017F01202CCC}" destId="{A6F78B4F-07CF-46DE-BEC8-69FA434E7A11}" srcOrd="1" destOrd="0" parTransId="{4A140EF1-2C29-43D1-BE08-D50DFC4B7F69}" sibTransId="{813CB6F0-A80D-4314-ACB9-01E30A402308}"/>
    <dgm:cxn modelId="{2785A3BA-2FDF-4DCD-8B82-571149EB09F7}" srcId="{F335D909-15A3-4874-BDD5-017F01202CCC}" destId="{B28A6134-B691-484C-B22E-F4CAD6FB611A}" srcOrd="0" destOrd="0" parTransId="{C8BBEA1C-AB4E-4FF5-9CBE-D52ABF11C08A}" sibTransId="{7CFF0B61-5D08-45D8-9552-4F2566A0358B}"/>
    <dgm:cxn modelId="{92BEE1C4-3510-43E5-B99A-4F28AA95EE5D}" type="presOf" srcId="{A6F78B4F-07CF-46DE-BEC8-69FA434E7A11}" destId="{6144892D-D702-49F3-AFBF-0F0130E628AA}" srcOrd="0" destOrd="0" presId="urn:microsoft.com/office/officeart/2018/5/layout/IconCircleLabelList"/>
    <dgm:cxn modelId="{C96C5334-8256-4A43-8117-EDB3D3772715}" type="presParOf" srcId="{624908D6-11F5-4C6E-AAA0-9261DFC50AFC}" destId="{D1C21B82-5A1B-45E6-B956-51070374DF88}" srcOrd="0" destOrd="0" presId="urn:microsoft.com/office/officeart/2018/5/layout/IconCircleLabelList"/>
    <dgm:cxn modelId="{6E19FDCE-D755-44EF-9C1F-8BA0D66F7F68}" type="presParOf" srcId="{D1C21B82-5A1B-45E6-B956-51070374DF88}" destId="{7E0A3A1F-3C9C-48C1-A9E7-5BDF5B07B1D1}" srcOrd="0" destOrd="0" presId="urn:microsoft.com/office/officeart/2018/5/layout/IconCircleLabelList"/>
    <dgm:cxn modelId="{FC2A894C-3B61-4EBA-BC5A-653E66C49C7E}" type="presParOf" srcId="{D1C21B82-5A1B-45E6-B956-51070374DF88}" destId="{37305829-8C13-4297-A34A-81B276588F82}" srcOrd="1" destOrd="0" presId="urn:microsoft.com/office/officeart/2018/5/layout/IconCircleLabelList"/>
    <dgm:cxn modelId="{3209E9D4-1D9D-4BEA-9CD3-C57535131410}" type="presParOf" srcId="{D1C21B82-5A1B-45E6-B956-51070374DF88}" destId="{323841D6-6142-4B81-B28E-BA7CE4FB9D53}" srcOrd="2" destOrd="0" presId="urn:microsoft.com/office/officeart/2018/5/layout/IconCircleLabelList"/>
    <dgm:cxn modelId="{2D09E1EA-344C-4929-86BF-481EC76949D3}" type="presParOf" srcId="{D1C21B82-5A1B-45E6-B956-51070374DF88}" destId="{B5227DE2-6571-4A62-ADEF-D0E1985134AB}" srcOrd="3" destOrd="0" presId="urn:microsoft.com/office/officeart/2018/5/layout/IconCircleLabelList"/>
    <dgm:cxn modelId="{36827526-585C-4AAF-AF87-0865CB04BC91}" type="presParOf" srcId="{624908D6-11F5-4C6E-AAA0-9261DFC50AFC}" destId="{DB1AF388-B047-411C-99D5-5A636ADF8121}" srcOrd="1" destOrd="0" presId="urn:microsoft.com/office/officeart/2018/5/layout/IconCircleLabelList"/>
    <dgm:cxn modelId="{514833FB-ACB4-4593-96AB-6632A027EC23}" type="presParOf" srcId="{624908D6-11F5-4C6E-AAA0-9261DFC50AFC}" destId="{AE6CE503-F4DB-4556-B300-3FD9F598101B}" srcOrd="2" destOrd="0" presId="urn:microsoft.com/office/officeart/2018/5/layout/IconCircleLabelList"/>
    <dgm:cxn modelId="{56ED57F5-1511-4750-A67A-9DD9CCCA28EA}" type="presParOf" srcId="{AE6CE503-F4DB-4556-B300-3FD9F598101B}" destId="{461D357B-AF27-4213-B381-DC754204338C}" srcOrd="0" destOrd="0" presId="urn:microsoft.com/office/officeart/2018/5/layout/IconCircleLabelList"/>
    <dgm:cxn modelId="{0EDF1074-456C-40B2-894B-0E39691BFEFD}" type="presParOf" srcId="{AE6CE503-F4DB-4556-B300-3FD9F598101B}" destId="{6A8A962C-F87D-4D1A-B88D-F2FD525D565B}" srcOrd="1" destOrd="0" presId="urn:microsoft.com/office/officeart/2018/5/layout/IconCircleLabelList"/>
    <dgm:cxn modelId="{00E292F4-BC0B-425C-90FF-2E0A34F1402E}" type="presParOf" srcId="{AE6CE503-F4DB-4556-B300-3FD9F598101B}" destId="{D60DC684-2A08-467E-A9AB-B42AD06419CD}" srcOrd="2" destOrd="0" presId="urn:microsoft.com/office/officeart/2018/5/layout/IconCircleLabelList"/>
    <dgm:cxn modelId="{2D3A5D08-BA24-40ED-A970-7FA150E5EE10}" type="presParOf" srcId="{AE6CE503-F4DB-4556-B300-3FD9F598101B}" destId="{6144892D-D702-49F3-AFBF-0F0130E628AA}" srcOrd="3" destOrd="0" presId="urn:microsoft.com/office/officeart/2018/5/layout/IconCircleLabelList"/>
    <dgm:cxn modelId="{B007DE0A-520E-4E8D-BEDC-6954BA84B39E}" type="presParOf" srcId="{624908D6-11F5-4C6E-AAA0-9261DFC50AFC}" destId="{3700EE58-A1DC-45E6-8A1F-1514715DBA8B}" srcOrd="3" destOrd="0" presId="urn:microsoft.com/office/officeart/2018/5/layout/IconCircleLabelList"/>
    <dgm:cxn modelId="{5D0B263D-DB9D-47BD-9574-78AA831B1EC7}" type="presParOf" srcId="{624908D6-11F5-4C6E-AAA0-9261DFC50AFC}" destId="{66052386-4907-4B6A-86D4-1C532E933A09}" srcOrd="4" destOrd="0" presId="urn:microsoft.com/office/officeart/2018/5/layout/IconCircleLabelList"/>
    <dgm:cxn modelId="{A3367C12-2647-49C9-83AF-3F05EF22CFB7}" type="presParOf" srcId="{66052386-4907-4B6A-86D4-1C532E933A09}" destId="{69412909-FA00-49E0-856F-FDC2DE2F410D}" srcOrd="0" destOrd="0" presId="urn:microsoft.com/office/officeart/2018/5/layout/IconCircleLabelList"/>
    <dgm:cxn modelId="{DC86D19F-0431-45A3-AC4D-EC9E559772B7}" type="presParOf" srcId="{66052386-4907-4B6A-86D4-1C532E933A09}" destId="{54FDF290-BED5-4AED-B410-87C34DDB5815}" srcOrd="1" destOrd="0" presId="urn:microsoft.com/office/officeart/2018/5/layout/IconCircleLabelList"/>
    <dgm:cxn modelId="{6F9D627A-A248-4EED-9804-22F323FCA9A1}" type="presParOf" srcId="{66052386-4907-4B6A-86D4-1C532E933A09}" destId="{9B0BCE92-0D87-4130-A501-369B46674565}" srcOrd="2" destOrd="0" presId="urn:microsoft.com/office/officeart/2018/5/layout/IconCircleLabelList"/>
    <dgm:cxn modelId="{EB2D40BC-D870-4B20-961C-5F03912A3054}" type="presParOf" srcId="{66052386-4907-4B6A-86D4-1C532E933A09}" destId="{F70A4B48-84DD-4FA8-B397-4F3490D051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E65F58-6A7E-4666-BE13-1E3D7A833B8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0BBFD3-242E-4FCA-AE3F-95A3E94C2D41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Compared Mortality Rates across Countries.</a:t>
          </a:r>
        </a:p>
      </dgm:t>
    </dgm:pt>
    <dgm:pt modelId="{66F93539-D516-4815-8EE6-C31F05FB6792}" type="parTrans" cxnId="{9F0591D9-E7CD-43CD-9A9A-0CB6C5A23144}">
      <dgm:prSet/>
      <dgm:spPr/>
      <dgm:t>
        <a:bodyPr/>
        <a:lstStyle/>
        <a:p>
          <a:endParaRPr lang="en-US"/>
        </a:p>
      </dgm:t>
    </dgm:pt>
    <dgm:pt modelId="{9D1B52EF-4508-4B2E-8B3B-EA7D527F5E74}" type="sibTrans" cxnId="{9F0591D9-E7CD-43CD-9A9A-0CB6C5A23144}">
      <dgm:prSet/>
      <dgm:spPr/>
      <dgm:t>
        <a:bodyPr/>
        <a:lstStyle/>
        <a:p>
          <a:endParaRPr lang="en-US"/>
        </a:p>
      </dgm:t>
    </dgm:pt>
    <dgm:pt modelId="{B35C5C9D-BFDB-4036-9FBE-6E4F4E17D560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Identified Regions with Highest Fatality Impact.</a:t>
          </a:r>
        </a:p>
      </dgm:t>
    </dgm:pt>
    <dgm:pt modelId="{56EFFD64-3593-4D9D-AE9A-FAF0D2199458}" type="parTrans" cxnId="{86AE32AB-3676-4102-8EF4-9AC88EF2B581}">
      <dgm:prSet/>
      <dgm:spPr/>
      <dgm:t>
        <a:bodyPr/>
        <a:lstStyle/>
        <a:p>
          <a:endParaRPr lang="en-US"/>
        </a:p>
      </dgm:t>
    </dgm:pt>
    <dgm:pt modelId="{9E1E26D0-2201-4248-B654-990737065E21}" type="sibTrans" cxnId="{86AE32AB-3676-4102-8EF4-9AC88EF2B581}">
      <dgm:prSet/>
      <dgm:spPr/>
      <dgm:t>
        <a:bodyPr/>
        <a:lstStyle/>
        <a:p>
          <a:endParaRPr lang="en-US"/>
        </a:p>
      </dgm:t>
    </dgm:pt>
    <dgm:pt modelId="{1C631FA8-1395-4608-9924-F7867E7271C3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Insights on Pandemic Severity.</a:t>
          </a:r>
        </a:p>
      </dgm:t>
    </dgm:pt>
    <dgm:pt modelId="{39C99F07-F254-4BF6-A11C-C05CE5AA784A}" type="parTrans" cxnId="{6502ACFD-FF7E-4BFE-9905-384C1A0D8996}">
      <dgm:prSet/>
      <dgm:spPr/>
      <dgm:t>
        <a:bodyPr/>
        <a:lstStyle/>
        <a:p>
          <a:endParaRPr lang="en-US"/>
        </a:p>
      </dgm:t>
    </dgm:pt>
    <dgm:pt modelId="{E65C921C-89EF-4D69-9F9B-A329EBFC8781}" type="sibTrans" cxnId="{6502ACFD-FF7E-4BFE-9905-384C1A0D8996}">
      <dgm:prSet/>
      <dgm:spPr/>
      <dgm:t>
        <a:bodyPr/>
        <a:lstStyle/>
        <a:p>
          <a:endParaRPr lang="en-US"/>
        </a:p>
      </dgm:t>
    </dgm:pt>
    <dgm:pt modelId="{11CFE70F-9A2D-439D-83D4-15C6AD173531}" type="pres">
      <dgm:prSet presAssocID="{3AE65F58-6A7E-4666-BE13-1E3D7A833B86}" presName="outerComposite" presStyleCnt="0">
        <dgm:presLayoutVars>
          <dgm:chMax val="5"/>
          <dgm:dir/>
          <dgm:resizeHandles val="exact"/>
        </dgm:presLayoutVars>
      </dgm:prSet>
      <dgm:spPr/>
    </dgm:pt>
    <dgm:pt modelId="{677ADF2E-4FA1-4FF6-8641-A36A4A74A077}" type="pres">
      <dgm:prSet presAssocID="{3AE65F58-6A7E-4666-BE13-1E3D7A833B86}" presName="dummyMaxCanvas" presStyleCnt="0">
        <dgm:presLayoutVars/>
      </dgm:prSet>
      <dgm:spPr/>
    </dgm:pt>
    <dgm:pt modelId="{D028B81C-033D-45BF-AB20-493A7CF97B36}" type="pres">
      <dgm:prSet presAssocID="{3AE65F58-6A7E-4666-BE13-1E3D7A833B86}" presName="ThreeNodes_1" presStyleLbl="node1" presStyleIdx="0" presStyleCnt="3">
        <dgm:presLayoutVars>
          <dgm:bulletEnabled val="1"/>
        </dgm:presLayoutVars>
      </dgm:prSet>
      <dgm:spPr/>
    </dgm:pt>
    <dgm:pt modelId="{DF1B9386-2571-496C-AED6-CB6C839F6E77}" type="pres">
      <dgm:prSet presAssocID="{3AE65F58-6A7E-4666-BE13-1E3D7A833B86}" presName="ThreeNodes_2" presStyleLbl="node1" presStyleIdx="1" presStyleCnt="3">
        <dgm:presLayoutVars>
          <dgm:bulletEnabled val="1"/>
        </dgm:presLayoutVars>
      </dgm:prSet>
      <dgm:spPr/>
    </dgm:pt>
    <dgm:pt modelId="{C3EFD0C6-93AE-4A4D-9F3B-0A44A8F969A6}" type="pres">
      <dgm:prSet presAssocID="{3AE65F58-6A7E-4666-BE13-1E3D7A833B86}" presName="ThreeNodes_3" presStyleLbl="node1" presStyleIdx="2" presStyleCnt="3">
        <dgm:presLayoutVars>
          <dgm:bulletEnabled val="1"/>
        </dgm:presLayoutVars>
      </dgm:prSet>
      <dgm:spPr/>
    </dgm:pt>
    <dgm:pt modelId="{07CCD666-30B5-4F9F-8915-C7F7E29655A7}" type="pres">
      <dgm:prSet presAssocID="{3AE65F58-6A7E-4666-BE13-1E3D7A833B86}" presName="ThreeConn_1-2" presStyleLbl="fgAccFollowNode1" presStyleIdx="0" presStyleCnt="2">
        <dgm:presLayoutVars>
          <dgm:bulletEnabled val="1"/>
        </dgm:presLayoutVars>
      </dgm:prSet>
      <dgm:spPr/>
    </dgm:pt>
    <dgm:pt modelId="{9A7C5074-B7D5-46D7-BAE9-B666D3E792DA}" type="pres">
      <dgm:prSet presAssocID="{3AE65F58-6A7E-4666-BE13-1E3D7A833B86}" presName="ThreeConn_2-3" presStyleLbl="fgAccFollowNode1" presStyleIdx="1" presStyleCnt="2">
        <dgm:presLayoutVars>
          <dgm:bulletEnabled val="1"/>
        </dgm:presLayoutVars>
      </dgm:prSet>
      <dgm:spPr/>
    </dgm:pt>
    <dgm:pt modelId="{6797EFAD-8C94-41E4-BD7B-AC11A87F0B19}" type="pres">
      <dgm:prSet presAssocID="{3AE65F58-6A7E-4666-BE13-1E3D7A833B86}" presName="ThreeNodes_1_text" presStyleLbl="node1" presStyleIdx="2" presStyleCnt="3">
        <dgm:presLayoutVars>
          <dgm:bulletEnabled val="1"/>
        </dgm:presLayoutVars>
      </dgm:prSet>
      <dgm:spPr/>
    </dgm:pt>
    <dgm:pt modelId="{BDEDFDC8-289B-43F1-81C2-CB70467F38DB}" type="pres">
      <dgm:prSet presAssocID="{3AE65F58-6A7E-4666-BE13-1E3D7A833B86}" presName="ThreeNodes_2_text" presStyleLbl="node1" presStyleIdx="2" presStyleCnt="3">
        <dgm:presLayoutVars>
          <dgm:bulletEnabled val="1"/>
        </dgm:presLayoutVars>
      </dgm:prSet>
      <dgm:spPr/>
    </dgm:pt>
    <dgm:pt modelId="{DF91D90D-467E-4375-ACE9-E99F2875B432}" type="pres">
      <dgm:prSet presAssocID="{3AE65F58-6A7E-4666-BE13-1E3D7A833B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01CB532-7949-4DBD-8025-243A26EFA633}" type="presOf" srcId="{9E1E26D0-2201-4248-B654-990737065E21}" destId="{9A7C5074-B7D5-46D7-BAE9-B666D3E792DA}" srcOrd="0" destOrd="0" presId="urn:microsoft.com/office/officeart/2005/8/layout/vProcess5"/>
    <dgm:cxn modelId="{35BC1791-C798-4133-B043-A89E5CC2811B}" type="presOf" srcId="{9D1B52EF-4508-4B2E-8B3B-EA7D527F5E74}" destId="{07CCD666-30B5-4F9F-8915-C7F7E29655A7}" srcOrd="0" destOrd="0" presId="urn:microsoft.com/office/officeart/2005/8/layout/vProcess5"/>
    <dgm:cxn modelId="{DF49E1A3-F6B8-483C-B7A5-73497F7289D2}" type="presOf" srcId="{410BBFD3-242E-4FCA-AE3F-95A3E94C2D41}" destId="{D028B81C-033D-45BF-AB20-493A7CF97B36}" srcOrd="0" destOrd="0" presId="urn:microsoft.com/office/officeart/2005/8/layout/vProcess5"/>
    <dgm:cxn modelId="{10FDCDA6-2F23-4D1C-B1BD-6FE759790665}" type="presOf" srcId="{3AE65F58-6A7E-4666-BE13-1E3D7A833B86}" destId="{11CFE70F-9A2D-439D-83D4-15C6AD173531}" srcOrd="0" destOrd="0" presId="urn:microsoft.com/office/officeart/2005/8/layout/vProcess5"/>
    <dgm:cxn modelId="{86AE32AB-3676-4102-8EF4-9AC88EF2B581}" srcId="{3AE65F58-6A7E-4666-BE13-1E3D7A833B86}" destId="{B35C5C9D-BFDB-4036-9FBE-6E4F4E17D560}" srcOrd="1" destOrd="0" parTransId="{56EFFD64-3593-4D9D-AE9A-FAF0D2199458}" sibTransId="{9E1E26D0-2201-4248-B654-990737065E21}"/>
    <dgm:cxn modelId="{D13D69BC-4C3E-4EBB-B163-C6628405642C}" type="presOf" srcId="{B35C5C9D-BFDB-4036-9FBE-6E4F4E17D560}" destId="{BDEDFDC8-289B-43F1-81C2-CB70467F38DB}" srcOrd="1" destOrd="0" presId="urn:microsoft.com/office/officeart/2005/8/layout/vProcess5"/>
    <dgm:cxn modelId="{477D5BC1-F1C5-4B08-9102-4C280969D8D4}" type="presOf" srcId="{1C631FA8-1395-4608-9924-F7867E7271C3}" destId="{DF91D90D-467E-4375-ACE9-E99F2875B432}" srcOrd="1" destOrd="0" presId="urn:microsoft.com/office/officeart/2005/8/layout/vProcess5"/>
    <dgm:cxn modelId="{D5EF89D8-FC17-4E41-8484-68A7C35B39DC}" type="presOf" srcId="{B35C5C9D-BFDB-4036-9FBE-6E4F4E17D560}" destId="{DF1B9386-2571-496C-AED6-CB6C839F6E77}" srcOrd="0" destOrd="0" presId="urn:microsoft.com/office/officeart/2005/8/layout/vProcess5"/>
    <dgm:cxn modelId="{9F0591D9-E7CD-43CD-9A9A-0CB6C5A23144}" srcId="{3AE65F58-6A7E-4666-BE13-1E3D7A833B86}" destId="{410BBFD3-242E-4FCA-AE3F-95A3E94C2D41}" srcOrd="0" destOrd="0" parTransId="{66F93539-D516-4815-8EE6-C31F05FB6792}" sibTransId="{9D1B52EF-4508-4B2E-8B3B-EA7D527F5E74}"/>
    <dgm:cxn modelId="{F9F337E1-5607-4A04-A5F0-DA20C1175E21}" type="presOf" srcId="{1C631FA8-1395-4608-9924-F7867E7271C3}" destId="{C3EFD0C6-93AE-4A4D-9F3B-0A44A8F969A6}" srcOrd="0" destOrd="0" presId="urn:microsoft.com/office/officeart/2005/8/layout/vProcess5"/>
    <dgm:cxn modelId="{CD5205E6-7A31-44A3-AF11-7B9F16E1F03D}" type="presOf" srcId="{410BBFD3-242E-4FCA-AE3F-95A3E94C2D41}" destId="{6797EFAD-8C94-41E4-BD7B-AC11A87F0B19}" srcOrd="1" destOrd="0" presId="urn:microsoft.com/office/officeart/2005/8/layout/vProcess5"/>
    <dgm:cxn modelId="{6502ACFD-FF7E-4BFE-9905-384C1A0D8996}" srcId="{3AE65F58-6A7E-4666-BE13-1E3D7A833B86}" destId="{1C631FA8-1395-4608-9924-F7867E7271C3}" srcOrd="2" destOrd="0" parTransId="{39C99F07-F254-4BF6-A11C-C05CE5AA784A}" sibTransId="{E65C921C-89EF-4D69-9F9B-A329EBFC8781}"/>
    <dgm:cxn modelId="{942B38FB-07D7-4317-A557-8CF93C9636E0}" type="presParOf" srcId="{11CFE70F-9A2D-439D-83D4-15C6AD173531}" destId="{677ADF2E-4FA1-4FF6-8641-A36A4A74A077}" srcOrd="0" destOrd="0" presId="urn:microsoft.com/office/officeart/2005/8/layout/vProcess5"/>
    <dgm:cxn modelId="{DB2F0D29-5C47-4604-8B3E-B5366D5826E3}" type="presParOf" srcId="{11CFE70F-9A2D-439D-83D4-15C6AD173531}" destId="{D028B81C-033D-45BF-AB20-493A7CF97B36}" srcOrd="1" destOrd="0" presId="urn:microsoft.com/office/officeart/2005/8/layout/vProcess5"/>
    <dgm:cxn modelId="{2258A472-6281-4D10-8D25-2A24A796B65F}" type="presParOf" srcId="{11CFE70F-9A2D-439D-83D4-15C6AD173531}" destId="{DF1B9386-2571-496C-AED6-CB6C839F6E77}" srcOrd="2" destOrd="0" presId="urn:microsoft.com/office/officeart/2005/8/layout/vProcess5"/>
    <dgm:cxn modelId="{03719A87-A9DA-4890-B535-5B44D855B2EB}" type="presParOf" srcId="{11CFE70F-9A2D-439D-83D4-15C6AD173531}" destId="{C3EFD0C6-93AE-4A4D-9F3B-0A44A8F969A6}" srcOrd="3" destOrd="0" presId="urn:microsoft.com/office/officeart/2005/8/layout/vProcess5"/>
    <dgm:cxn modelId="{A61DD107-F6F3-4DDF-B3EC-E00270677CB8}" type="presParOf" srcId="{11CFE70F-9A2D-439D-83D4-15C6AD173531}" destId="{07CCD666-30B5-4F9F-8915-C7F7E29655A7}" srcOrd="4" destOrd="0" presId="urn:microsoft.com/office/officeart/2005/8/layout/vProcess5"/>
    <dgm:cxn modelId="{3D77609D-01B8-4ED6-850C-AD02A4C279BA}" type="presParOf" srcId="{11CFE70F-9A2D-439D-83D4-15C6AD173531}" destId="{9A7C5074-B7D5-46D7-BAE9-B666D3E792DA}" srcOrd="5" destOrd="0" presId="urn:microsoft.com/office/officeart/2005/8/layout/vProcess5"/>
    <dgm:cxn modelId="{8C4543CF-8D40-4AB9-8E49-7963484C8CE9}" type="presParOf" srcId="{11CFE70F-9A2D-439D-83D4-15C6AD173531}" destId="{6797EFAD-8C94-41E4-BD7B-AC11A87F0B19}" srcOrd="6" destOrd="0" presId="urn:microsoft.com/office/officeart/2005/8/layout/vProcess5"/>
    <dgm:cxn modelId="{50ADF395-0201-438D-ACAA-907F8589DC14}" type="presParOf" srcId="{11CFE70F-9A2D-439D-83D4-15C6AD173531}" destId="{BDEDFDC8-289B-43F1-81C2-CB70467F38DB}" srcOrd="7" destOrd="0" presId="urn:microsoft.com/office/officeart/2005/8/layout/vProcess5"/>
    <dgm:cxn modelId="{6C6005C9-A965-4498-87C5-5A714E13131B}" type="presParOf" srcId="{11CFE70F-9A2D-439D-83D4-15C6AD173531}" destId="{DF91D90D-467E-4375-ACE9-E99F2875B43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0EBC83-83C0-4F30-80A2-678BF23ADA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EA63E2-1EC0-4A4E-9E04-9F80BB2E1B0C}">
      <dgm:prSet custT="1"/>
      <dgm:spPr/>
      <dgm:t>
        <a:bodyPr/>
        <a:lstStyle/>
        <a:p>
          <a:pPr>
            <a:defRPr cap="all"/>
          </a:pPr>
          <a:r>
            <a:rPr lang="en-US" sz="1700" dirty="0"/>
            <a:t>• </a:t>
          </a:r>
          <a:r>
            <a:rPr lang="en-US" sz="2000" b="1" dirty="0"/>
            <a:t>Trends in vaccination rollout.</a:t>
          </a:r>
        </a:p>
      </dgm:t>
    </dgm:pt>
    <dgm:pt modelId="{692B07E3-8879-469A-B2B5-2A15F307CA2E}" type="parTrans" cxnId="{B3E0D281-4FE8-46D3-96C4-10844992EFD1}">
      <dgm:prSet/>
      <dgm:spPr/>
      <dgm:t>
        <a:bodyPr/>
        <a:lstStyle/>
        <a:p>
          <a:endParaRPr lang="en-US"/>
        </a:p>
      </dgm:t>
    </dgm:pt>
    <dgm:pt modelId="{C7F18195-C04E-4657-8C15-EE02D967C882}" type="sibTrans" cxnId="{B3E0D281-4FE8-46D3-96C4-10844992EFD1}">
      <dgm:prSet/>
      <dgm:spPr/>
      <dgm:t>
        <a:bodyPr/>
        <a:lstStyle/>
        <a:p>
          <a:endParaRPr lang="en-US"/>
        </a:p>
      </dgm:t>
    </dgm:pt>
    <dgm:pt modelId="{1A1160BE-6FC0-4426-B152-2A1D6A657D3F}">
      <dgm:prSet custT="1"/>
      <dgm:spPr/>
      <dgm:t>
        <a:bodyPr/>
        <a:lstStyle/>
        <a:p>
          <a:pPr>
            <a:defRPr cap="all"/>
          </a:pPr>
          <a:r>
            <a:rPr lang="en-US" sz="2000" b="1" dirty="0"/>
            <a:t>• Effectiveness of vaccinations in controlling spread.</a:t>
          </a:r>
        </a:p>
      </dgm:t>
    </dgm:pt>
    <dgm:pt modelId="{A89C525F-F76B-444E-AD83-8E7E0D05A4C9}" type="parTrans" cxnId="{D5C718B6-556B-43B7-9593-A81253A032F8}">
      <dgm:prSet/>
      <dgm:spPr/>
      <dgm:t>
        <a:bodyPr/>
        <a:lstStyle/>
        <a:p>
          <a:endParaRPr lang="en-US"/>
        </a:p>
      </dgm:t>
    </dgm:pt>
    <dgm:pt modelId="{7272C9F4-5760-4164-AB09-BABDEC3E5784}" type="sibTrans" cxnId="{D5C718B6-556B-43B7-9593-A81253A032F8}">
      <dgm:prSet/>
      <dgm:spPr/>
      <dgm:t>
        <a:bodyPr/>
        <a:lstStyle/>
        <a:p>
          <a:endParaRPr lang="en-US"/>
        </a:p>
      </dgm:t>
    </dgm:pt>
    <dgm:pt modelId="{1B7577BD-9358-49EA-AD3B-8568E41C7B64}">
      <dgm:prSet/>
      <dgm:spPr/>
      <dgm:t>
        <a:bodyPr/>
        <a:lstStyle/>
        <a:p>
          <a:pPr>
            <a:defRPr cap="all"/>
          </a:pPr>
          <a:r>
            <a:rPr lang="en-US" dirty="0"/>
            <a:t>• </a:t>
          </a:r>
          <a:r>
            <a:rPr lang="en-US" b="1" dirty="0"/>
            <a:t>Identified countries with highest/lowest vaccination rates.</a:t>
          </a:r>
        </a:p>
      </dgm:t>
    </dgm:pt>
    <dgm:pt modelId="{65AB4B1E-0136-47AF-B9F3-1370067089E1}" type="parTrans" cxnId="{80179AB0-4CE9-4D46-B5FB-CF2B04F30166}">
      <dgm:prSet/>
      <dgm:spPr/>
      <dgm:t>
        <a:bodyPr/>
        <a:lstStyle/>
        <a:p>
          <a:endParaRPr lang="en-US"/>
        </a:p>
      </dgm:t>
    </dgm:pt>
    <dgm:pt modelId="{50A8DE52-2929-41B3-B48C-A6A9FFF16076}" type="sibTrans" cxnId="{80179AB0-4CE9-4D46-B5FB-CF2B04F30166}">
      <dgm:prSet/>
      <dgm:spPr/>
      <dgm:t>
        <a:bodyPr/>
        <a:lstStyle/>
        <a:p>
          <a:endParaRPr lang="en-US"/>
        </a:p>
      </dgm:t>
    </dgm:pt>
    <dgm:pt modelId="{92DB9FA8-BE51-481F-9F21-84A5006F4BF2}" type="pres">
      <dgm:prSet presAssocID="{C00EBC83-83C0-4F30-80A2-678BF23ADA61}" presName="root" presStyleCnt="0">
        <dgm:presLayoutVars>
          <dgm:dir/>
          <dgm:resizeHandles val="exact"/>
        </dgm:presLayoutVars>
      </dgm:prSet>
      <dgm:spPr/>
    </dgm:pt>
    <dgm:pt modelId="{4C57FCB4-BA32-4E8B-B4C8-E10BB0137B5B}" type="pres">
      <dgm:prSet presAssocID="{A2EA63E2-1EC0-4A4E-9E04-9F80BB2E1B0C}" presName="compNode" presStyleCnt="0"/>
      <dgm:spPr/>
    </dgm:pt>
    <dgm:pt modelId="{7A5431E7-D5C9-4D9B-8026-361EFE05ED9F}" type="pres">
      <dgm:prSet presAssocID="{A2EA63E2-1EC0-4A4E-9E04-9F80BB2E1B0C}" presName="iconBgRect" presStyleLbl="bgShp" presStyleIdx="0" presStyleCnt="3"/>
      <dgm:spPr/>
    </dgm:pt>
    <dgm:pt modelId="{2F2652BC-4687-4602-972F-FEF026823BC9}" type="pres">
      <dgm:prSet presAssocID="{A2EA63E2-1EC0-4A4E-9E04-9F80BB2E1B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05B2E6F3-2D23-4B30-B6EF-568957CF3E41}" type="pres">
      <dgm:prSet presAssocID="{A2EA63E2-1EC0-4A4E-9E04-9F80BB2E1B0C}" presName="spaceRect" presStyleCnt="0"/>
      <dgm:spPr/>
    </dgm:pt>
    <dgm:pt modelId="{9BC09C52-D322-4347-9E90-6A54B41C856E}" type="pres">
      <dgm:prSet presAssocID="{A2EA63E2-1EC0-4A4E-9E04-9F80BB2E1B0C}" presName="textRect" presStyleLbl="revTx" presStyleIdx="0" presStyleCnt="3">
        <dgm:presLayoutVars>
          <dgm:chMax val="1"/>
          <dgm:chPref val="1"/>
        </dgm:presLayoutVars>
      </dgm:prSet>
      <dgm:spPr/>
    </dgm:pt>
    <dgm:pt modelId="{53DE93A1-2094-41B5-A5F8-EF925BA83B92}" type="pres">
      <dgm:prSet presAssocID="{C7F18195-C04E-4657-8C15-EE02D967C882}" presName="sibTrans" presStyleCnt="0"/>
      <dgm:spPr/>
    </dgm:pt>
    <dgm:pt modelId="{99E2B181-B2B2-40E1-A961-329635950B54}" type="pres">
      <dgm:prSet presAssocID="{1A1160BE-6FC0-4426-B152-2A1D6A657D3F}" presName="compNode" presStyleCnt="0"/>
      <dgm:spPr/>
    </dgm:pt>
    <dgm:pt modelId="{5CD2F4FC-864C-4AB4-BEFF-35CA8AFAEEB5}" type="pres">
      <dgm:prSet presAssocID="{1A1160BE-6FC0-4426-B152-2A1D6A657D3F}" presName="iconBgRect" presStyleLbl="bgShp" presStyleIdx="1" presStyleCnt="3"/>
      <dgm:spPr/>
    </dgm:pt>
    <dgm:pt modelId="{6C12EF9D-6CE2-4634-B637-7809ACF02F30}" type="pres">
      <dgm:prSet presAssocID="{1A1160BE-6FC0-4426-B152-2A1D6A657D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del"/>
        </a:ext>
      </dgm:extLst>
    </dgm:pt>
    <dgm:pt modelId="{29EFDCC9-6849-4310-83DF-8F7AE9A21BE1}" type="pres">
      <dgm:prSet presAssocID="{1A1160BE-6FC0-4426-B152-2A1D6A657D3F}" presName="spaceRect" presStyleCnt="0"/>
      <dgm:spPr/>
    </dgm:pt>
    <dgm:pt modelId="{E8C5C0FC-E731-412F-98AC-46A2DB1ACE9B}" type="pres">
      <dgm:prSet presAssocID="{1A1160BE-6FC0-4426-B152-2A1D6A657D3F}" presName="textRect" presStyleLbl="revTx" presStyleIdx="1" presStyleCnt="3">
        <dgm:presLayoutVars>
          <dgm:chMax val="1"/>
          <dgm:chPref val="1"/>
        </dgm:presLayoutVars>
      </dgm:prSet>
      <dgm:spPr/>
    </dgm:pt>
    <dgm:pt modelId="{22D623EF-6584-4C09-82D6-F58F1F2F9AA6}" type="pres">
      <dgm:prSet presAssocID="{7272C9F4-5760-4164-AB09-BABDEC3E5784}" presName="sibTrans" presStyleCnt="0"/>
      <dgm:spPr/>
    </dgm:pt>
    <dgm:pt modelId="{9B6DA361-78AD-4F25-B35C-4C7172976415}" type="pres">
      <dgm:prSet presAssocID="{1B7577BD-9358-49EA-AD3B-8568E41C7B64}" presName="compNode" presStyleCnt="0"/>
      <dgm:spPr/>
    </dgm:pt>
    <dgm:pt modelId="{B4263716-B745-4A1E-A3AF-34A4C4553184}" type="pres">
      <dgm:prSet presAssocID="{1B7577BD-9358-49EA-AD3B-8568E41C7B64}" presName="iconBgRect" presStyleLbl="bgShp" presStyleIdx="2" presStyleCnt="3"/>
      <dgm:spPr/>
    </dgm:pt>
    <dgm:pt modelId="{3760C9E6-5456-4ADF-B2B0-DD99C9967AF7}" type="pres">
      <dgm:prSet presAssocID="{1B7577BD-9358-49EA-AD3B-8568E41C7B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3DA346D-FD00-490C-A9A8-E4A04B2D330E}" type="pres">
      <dgm:prSet presAssocID="{1B7577BD-9358-49EA-AD3B-8568E41C7B64}" presName="spaceRect" presStyleCnt="0"/>
      <dgm:spPr/>
    </dgm:pt>
    <dgm:pt modelId="{2F7FBAA4-33BE-471A-BBB5-E74082A15B94}" type="pres">
      <dgm:prSet presAssocID="{1B7577BD-9358-49EA-AD3B-8568E41C7B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400A65-6285-4FE8-9EBC-C85D0B041D82}" type="presOf" srcId="{A2EA63E2-1EC0-4A4E-9E04-9F80BB2E1B0C}" destId="{9BC09C52-D322-4347-9E90-6A54B41C856E}" srcOrd="0" destOrd="0" presId="urn:microsoft.com/office/officeart/2018/5/layout/IconCircleLabelList"/>
    <dgm:cxn modelId="{6E39066E-646F-4381-92C3-A70F2E2148B3}" type="presOf" srcId="{C00EBC83-83C0-4F30-80A2-678BF23ADA61}" destId="{92DB9FA8-BE51-481F-9F21-84A5006F4BF2}" srcOrd="0" destOrd="0" presId="urn:microsoft.com/office/officeart/2018/5/layout/IconCircleLabelList"/>
    <dgm:cxn modelId="{0455D680-51C2-4CF4-A8B4-13B8E9EEA91E}" type="presOf" srcId="{1B7577BD-9358-49EA-AD3B-8568E41C7B64}" destId="{2F7FBAA4-33BE-471A-BBB5-E74082A15B94}" srcOrd="0" destOrd="0" presId="urn:microsoft.com/office/officeart/2018/5/layout/IconCircleLabelList"/>
    <dgm:cxn modelId="{B3E0D281-4FE8-46D3-96C4-10844992EFD1}" srcId="{C00EBC83-83C0-4F30-80A2-678BF23ADA61}" destId="{A2EA63E2-1EC0-4A4E-9E04-9F80BB2E1B0C}" srcOrd="0" destOrd="0" parTransId="{692B07E3-8879-469A-B2B5-2A15F307CA2E}" sibTransId="{C7F18195-C04E-4657-8C15-EE02D967C882}"/>
    <dgm:cxn modelId="{80179AB0-4CE9-4D46-B5FB-CF2B04F30166}" srcId="{C00EBC83-83C0-4F30-80A2-678BF23ADA61}" destId="{1B7577BD-9358-49EA-AD3B-8568E41C7B64}" srcOrd="2" destOrd="0" parTransId="{65AB4B1E-0136-47AF-B9F3-1370067089E1}" sibTransId="{50A8DE52-2929-41B3-B48C-A6A9FFF16076}"/>
    <dgm:cxn modelId="{D5C718B6-556B-43B7-9593-A81253A032F8}" srcId="{C00EBC83-83C0-4F30-80A2-678BF23ADA61}" destId="{1A1160BE-6FC0-4426-B152-2A1D6A657D3F}" srcOrd="1" destOrd="0" parTransId="{A89C525F-F76B-444E-AD83-8E7E0D05A4C9}" sibTransId="{7272C9F4-5760-4164-AB09-BABDEC3E5784}"/>
    <dgm:cxn modelId="{94B1B3C6-AA95-4EA3-A286-CFF0C05B3202}" type="presOf" srcId="{1A1160BE-6FC0-4426-B152-2A1D6A657D3F}" destId="{E8C5C0FC-E731-412F-98AC-46A2DB1ACE9B}" srcOrd="0" destOrd="0" presId="urn:microsoft.com/office/officeart/2018/5/layout/IconCircleLabelList"/>
    <dgm:cxn modelId="{1C61A269-17B0-4760-8E34-64AB0A185980}" type="presParOf" srcId="{92DB9FA8-BE51-481F-9F21-84A5006F4BF2}" destId="{4C57FCB4-BA32-4E8B-B4C8-E10BB0137B5B}" srcOrd="0" destOrd="0" presId="urn:microsoft.com/office/officeart/2018/5/layout/IconCircleLabelList"/>
    <dgm:cxn modelId="{9FF39414-0FDE-4525-A73E-045EA1884954}" type="presParOf" srcId="{4C57FCB4-BA32-4E8B-B4C8-E10BB0137B5B}" destId="{7A5431E7-D5C9-4D9B-8026-361EFE05ED9F}" srcOrd="0" destOrd="0" presId="urn:microsoft.com/office/officeart/2018/5/layout/IconCircleLabelList"/>
    <dgm:cxn modelId="{530F9E29-2CE3-4BCD-8D4E-ECC0A12653BB}" type="presParOf" srcId="{4C57FCB4-BA32-4E8B-B4C8-E10BB0137B5B}" destId="{2F2652BC-4687-4602-972F-FEF026823BC9}" srcOrd="1" destOrd="0" presId="urn:microsoft.com/office/officeart/2018/5/layout/IconCircleLabelList"/>
    <dgm:cxn modelId="{5C75488F-BDE8-491E-87F6-99178A4F9C8A}" type="presParOf" srcId="{4C57FCB4-BA32-4E8B-B4C8-E10BB0137B5B}" destId="{05B2E6F3-2D23-4B30-B6EF-568957CF3E41}" srcOrd="2" destOrd="0" presId="urn:microsoft.com/office/officeart/2018/5/layout/IconCircleLabelList"/>
    <dgm:cxn modelId="{BBEE907C-8306-40BA-B9ED-6B94E5BB47C3}" type="presParOf" srcId="{4C57FCB4-BA32-4E8B-B4C8-E10BB0137B5B}" destId="{9BC09C52-D322-4347-9E90-6A54B41C856E}" srcOrd="3" destOrd="0" presId="urn:microsoft.com/office/officeart/2018/5/layout/IconCircleLabelList"/>
    <dgm:cxn modelId="{B9D91203-CCBB-4339-9CB4-7E4337E38E0B}" type="presParOf" srcId="{92DB9FA8-BE51-481F-9F21-84A5006F4BF2}" destId="{53DE93A1-2094-41B5-A5F8-EF925BA83B92}" srcOrd="1" destOrd="0" presId="urn:microsoft.com/office/officeart/2018/5/layout/IconCircleLabelList"/>
    <dgm:cxn modelId="{99A58822-F9F8-4E8F-80D4-642373E789DE}" type="presParOf" srcId="{92DB9FA8-BE51-481F-9F21-84A5006F4BF2}" destId="{99E2B181-B2B2-40E1-A961-329635950B54}" srcOrd="2" destOrd="0" presId="urn:microsoft.com/office/officeart/2018/5/layout/IconCircleLabelList"/>
    <dgm:cxn modelId="{B3CB41B4-68DE-4521-8930-C79C2006BC9D}" type="presParOf" srcId="{99E2B181-B2B2-40E1-A961-329635950B54}" destId="{5CD2F4FC-864C-4AB4-BEFF-35CA8AFAEEB5}" srcOrd="0" destOrd="0" presId="urn:microsoft.com/office/officeart/2018/5/layout/IconCircleLabelList"/>
    <dgm:cxn modelId="{469E8896-32B6-4A17-9206-3F35E33262DF}" type="presParOf" srcId="{99E2B181-B2B2-40E1-A961-329635950B54}" destId="{6C12EF9D-6CE2-4634-B637-7809ACF02F30}" srcOrd="1" destOrd="0" presId="urn:microsoft.com/office/officeart/2018/5/layout/IconCircleLabelList"/>
    <dgm:cxn modelId="{44C89346-E47A-4FAD-AF44-CEDD67CF4F08}" type="presParOf" srcId="{99E2B181-B2B2-40E1-A961-329635950B54}" destId="{29EFDCC9-6849-4310-83DF-8F7AE9A21BE1}" srcOrd="2" destOrd="0" presId="urn:microsoft.com/office/officeart/2018/5/layout/IconCircleLabelList"/>
    <dgm:cxn modelId="{B2C3390C-1A4E-4EF3-ACE6-456EEC63F90B}" type="presParOf" srcId="{99E2B181-B2B2-40E1-A961-329635950B54}" destId="{E8C5C0FC-E731-412F-98AC-46A2DB1ACE9B}" srcOrd="3" destOrd="0" presId="urn:microsoft.com/office/officeart/2018/5/layout/IconCircleLabelList"/>
    <dgm:cxn modelId="{F12F1D46-408F-4327-8283-2C1C05EFBB3C}" type="presParOf" srcId="{92DB9FA8-BE51-481F-9F21-84A5006F4BF2}" destId="{22D623EF-6584-4C09-82D6-F58F1F2F9AA6}" srcOrd="3" destOrd="0" presId="urn:microsoft.com/office/officeart/2018/5/layout/IconCircleLabelList"/>
    <dgm:cxn modelId="{9B77FDE3-0232-465D-8D6E-1753B9C0168C}" type="presParOf" srcId="{92DB9FA8-BE51-481F-9F21-84A5006F4BF2}" destId="{9B6DA361-78AD-4F25-B35C-4C7172976415}" srcOrd="4" destOrd="0" presId="urn:microsoft.com/office/officeart/2018/5/layout/IconCircleLabelList"/>
    <dgm:cxn modelId="{B9075A6E-446E-4959-9D9D-D973790A9BEE}" type="presParOf" srcId="{9B6DA361-78AD-4F25-B35C-4C7172976415}" destId="{B4263716-B745-4A1E-A3AF-34A4C4553184}" srcOrd="0" destOrd="0" presId="urn:microsoft.com/office/officeart/2018/5/layout/IconCircleLabelList"/>
    <dgm:cxn modelId="{9857289A-3104-4E50-B814-B9B35399E5FE}" type="presParOf" srcId="{9B6DA361-78AD-4F25-B35C-4C7172976415}" destId="{3760C9E6-5456-4ADF-B2B0-DD99C9967AF7}" srcOrd="1" destOrd="0" presId="urn:microsoft.com/office/officeart/2018/5/layout/IconCircleLabelList"/>
    <dgm:cxn modelId="{7BA261E1-AEC8-48F5-9DB1-15C0C2A32C39}" type="presParOf" srcId="{9B6DA361-78AD-4F25-B35C-4C7172976415}" destId="{33DA346D-FD00-490C-A9A8-E4A04B2D330E}" srcOrd="2" destOrd="0" presId="urn:microsoft.com/office/officeart/2018/5/layout/IconCircleLabelList"/>
    <dgm:cxn modelId="{CEBB9C07-F1D6-47F5-8E1D-3CD7781E5EBA}" type="presParOf" srcId="{9B6DA361-78AD-4F25-B35C-4C7172976415}" destId="{2F7FBAA4-33BE-471A-BBB5-E74082A15B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381784-14E3-4AF9-835E-1A9D14AA158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8F3F6F-24BD-4ADF-9191-50147A63DF95}">
      <dgm:prSet/>
      <dgm:spPr/>
      <dgm:t>
        <a:bodyPr/>
        <a:lstStyle/>
        <a:p>
          <a:r>
            <a:rPr lang="en-US" b="1" dirty="0"/>
            <a:t>• Testing and Vaccinations Reduced Case Numbers and Death Rates</a:t>
          </a:r>
          <a:endParaRPr lang="en-US" dirty="0"/>
        </a:p>
      </dgm:t>
    </dgm:pt>
    <dgm:pt modelId="{87B1143E-F64E-452C-BB93-3C042DDFF453}" type="parTrans" cxnId="{A9FB3421-7C29-49B2-82F7-EF119BD766FC}">
      <dgm:prSet/>
      <dgm:spPr/>
      <dgm:t>
        <a:bodyPr/>
        <a:lstStyle/>
        <a:p>
          <a:endParaRPr lang="en-US"/>
        </a:p>
      </dgm:t>
    </dgm:pt>
    <dgm:pt modelId="{2D205992-1CF3-4E6B-B7C6-117568305210}" type="sibTrans" cxnId="{A9FB3421-7C29-49B2-82F7-EF119BD766FC}">
      <dgm:prSet/>
      <dgm:spPr/>
      <dgm:t>
        <a:bodyPr/>
        <a:lstStyle/>
        <a:p>
          <a:endParaRPr lang="en-US"/>
        </a:p>
      </dgm:t>
    </dgm:pt>
    <dgm:pt modelId="{1AEF8614-5B46-4C39-9F0C-268323E44E06}">
      <dgm:prSet/>
      <dgm:spPr/>
      <dgm:t>
        <a:bodyPr/>
        <a:lstStyle/>
        <a:p>
          <a:r>
            <a:rPr lang="en-US" b="1" dirty="0"/>
            <a:t>• Countries with Better Healthcare Systems had Lower Death Rates.</a:t>
          </a:r>
          <a:endParaRPr lang="en-US" dirty="0"/>
        </a:p>
      </dgm:t>
    </dgm:pt>
    <dgm:pt modelId="{237270D1-5963-40B5-BE1A-DA062A13E53B}" type="parTrans" cxnId="{4A557B0B-1749-4974-A923-A8E717DE59E7}">
      <dgm:prSet/>
      <dgm:spPr/>
      <dgm:t>
        <a:bodyPr/>
        <a:lstStyle/>
        <a:p>
          <a:endParaRPr lang="en-US"/>
        </a:p>
      </dgm:t>
    </dgm:pt>
    <dgm:pt modelId="{A1E4B75C-DAE2-4F18-BE9E-033C093D31A9}" type="sibTrans" cxnId="{4A557B0B-1749-4974-A923-A8E717DE59E7}">
      <dgm:prSet/>
      <dgm:spPr/>
      <dgm:t>
        <a:bodyPr/>
        <a:lstStyle/>
        <a:p>
          <a:endParaRPr lang="en-US"/>
        </a:p>
      </dgm:t>
    </dgm:pt>
    <dgm:pt modelId="{09C84D26-A30D-447D-8401-D37738888C8C}">
      <dgm:prSet/>
      <dgm:spPr/>
      <dgm:t>
        <a:bodyPr/>
        <a:lstStyle/>
        <a:p>
          <a:r>
            <a:rPr lang="en-US" b="1" dirty="0"/>
            <a:t>• General Recommendation: Use Data-driven Strategies for Better Pandemic Response</a:t>
          </a:r>
          <a:r>
            <a:rPr lang="en-US" dirty="0"/>
            <a:t>.</a:t>
          </a:r>
        </a:p>
      </dgm:t>
    </dgm:pt>
    <dgm:pt modelId="{E3B5EDE3-E791-4699-99EB-D0E62E4061DA}" type="parTrans" cxnId="{7DF4541E-A42C-4BDB-8A7A-D88AA5421D77}">
      <dgm:prSet/>
      <dgm:spPr/>
      <dgm:t>
        <a:bodyPr/>
        <a:lstStyle/>
        <a:p>
          <a:endParaRPr lang="en-US"/>
        </a:p>
      </dgm:t>
    </dgm:pt>
    <dgm:pt modelId="{FBAC18E9-F6DD-4B90-B301-23D0E68749D5}" type="sibTrans" cxnId="{7DF4541E-A42C-4BDB-8A7A-D88AA5421D77}">
      <dgm:prSet/>
      <dgm:spPr/>
      <dgm:t>
        <a:bodyPr/>
        <a:lstStyle/>
        <a:p>
          <a:endParaRPr lang="en-US"/>
        </a:p>
      </dgm:t>
    </dgm:pt>
    <dgm:pt modelId="{1409131A-3C30-45CE-BE50-F82D2C82F3B3}">
      <dgm:prSet/>
      <dgm:spPr/>
      <dgm:t>
        <a:bodyPr/>
        <a:lstStyle/>
        <a:p>
          <a:r>
            <a:rPr lang="en-US" b="1" dirty="0"/>
            <a:t>Specific Policy Recommendations: Rapid Vax Rollouts, Improving Healthcare Resources, Ensuring Early Intervention</a:t>
          </a:r>
        </a:p>
      </dgm:t>
    </dgm:pt>
    <dgm:pt modelId="{406AE732-DCBC-4B10-BB1B-6BBBF8019C6A}" type="parTrans" cxnId="{FBC23529-1106-41C4-B1AB-41939C9520CF}">
      <dgm:prSet/>
      <dgm:spPr/>
      <dgm:t>
        <a:bodyPr/>
        <a:lstStyle/>
        <a:p>
          <a:endParaRPr lang="de-DE"/>
        </a:p>
      </dgm:t>
    </dgm:pt>
    <dgm:pt modelId="{634EB5A9-6738-411F-A2BC-3905EDD6559A}" type="sibTrans" cxnId="{FBC23529-1106-41C4-B1AB-41939C9520CF}">
      <dgm:prSet/>
      <dgm:spPr/>
      <dgm:t>
        <a:bodyPr/>
        <a:lstStyle/>
        <a:p>
          <a:endParaRPr lang="de-DE"/>
        </a:p>
      </dgm:t>
    </dgm:pt>
    <dgm:pt modelId="{B7B7F162-1A6F-420F-9872-C40322C06A9C}" type="pres">
      <dgm:prSet presAssocID="{B4381784-14E3-4AF9-835E-1A9D14AA1583}" presName="outerComposite" presStyleCnt="0">
        <dgm:presLayoutVars>
          <dgm:chMax val="5"/>
          <dgm:dir/>
          <dgm:resizeHandles val="exact"/>
        </dgm:presLayoutVars>
      </dgm:prSet>
      <dgm:spPr/>
    </dgm:pt>
    <dgm:pt modelId="{21A274D5-CA00-4931-A0A8-BC1C3EBEB8E9}" type="pres">
      <dgm:prSet presAssocID="{B4381784-14E3-4AF9-835E-1A9D14AA1583}" presName="dummyMaxCanvas" presStyleCnt="0">
        <dgm:presLayoutVars/>
      </dgm:prSet>
      <dgm:spPr/>
    </dgm:pt>
    <dgm:pt modelId="{F781D207-E32C-4A96-87D2-69BDF23DC3FD}" type="pres">
      <dgm:prSet presAssocID="{B4381784-14E3-4AF9-835E-1A9D14AA1583}" presName="FourNodes_1" presStyleLbl="node1" presStyleIdx="0" presStyleCnt="4">
        <dgm:presLayoutVars>
          <dgm:bulletEnabled val="1"/>
        </dgm:presLayoutVars>
      </dgm:prSet>
      <dgm:spPr/>
    </dgm:pt>
    <dgm:pt modelId="{D63DCE03-D306-4D52-B463-96194194AB83}" type="pres">
      <dgm:prSet presAssocID="{B4381784-14E3-4AF9-835E-1A9D14AA1583}" presName="FourNodes_2" presStyleLbl="node1" presStyleIdx="1" presStyleCnt="4">
        <dgm:presLayoutVars>
          <dgm:bulletEnabled val="1"/>
        </dgm:presLayoutVars>
      </dgm:prSet>
      <dgm:spPr/>
    </dgm:pt>
    <dgm:pt modelId="{79D18240-AC26-497D-9119-9AB8B144CAA1}" type="pres">
      <dgm:prSet presAssocID="{B4381784-14E3-4AF9-835E-1A9D14AA1583}" presName="FourNodes_3" presStyleLbl="node1" presStyleIdx="2" presStyleCnt="4">
        <dgm:presLayoutVars>
          <dgm:bulletEnabled val="1"/>
        </dgm:presLayoutVars>
      </dgm:prSet>
      <dgm:spPr/>
    </dgm:pt>
    <dgm:pt modelId="{26B08385-E5D8-4EDB-8BBB-322797DACCDB}" type="pres">
      <dgm:prSet presAssocID="{B4381784-14E3-4AF9-835E-1A9D14AA1583}" presName="FourNodes_4" presStyleLbl="node1" presStyleIdx="3" presStyleCnt="4">
        <dgm:presLayoutVars>
          <dgm:bulletEnabled val="1"/>
        </dgm:presLayoutVars>
      </dgm:prSet>
      <dgm:spPr/>
    </dgm:pt>
    <dgm:pt modelId="{964F9386-15BC-4B8C-8127-6D3C4862F855}" type="pres">
      <dgm:prSet presAssocID="{B4381784-14E3-4AF9-835E-1A9D14AA1583}" presName="FourConn_1-2" presStyleLbl="fgAccFollowNode1" presStyleIdx="0" presStyleCnt="3">
        <dgm:presLayoutVars>
          <dgm:bulletEnabled val="1"/>
        </dgm:presLayoutVars>
      </dgm:prSet>
      <dgm:spPr/>
    </dgm:pt>
    <dgm:pt modelId="{EFCEF7A2-0B77-45FA-AB30-61AF5E53894C}" type="pres">
      <dgm:prSet presAssocID="{B4381784-14E3-4AF9-835E-1A9D14AA1583}" presName="FourConn_2-3" presStyleLbl="fgAccFollowNode1" presStyleIdx="1" presStyleCnt="3">
        <dgm:presLayoutVars>
          <dgm:bulletEnabled val="1"/>
        </dgm:presLayoutVars>
      </dgm:prSet>
      <dgm:spPr/>
    </dgm:pt>
    <dgm:pt modelId="{88150CA3-E790-480B-A05F-AC4725FA4792}" type="pres">
      <dgm:prSet presAssocID="{B4381784-14E3-4AF9-835E-1A9D14AA1583}" presName="FourConn_3-4" presStyleLbl="fgAccFollowNode1" presStyleIdx="2" presStyleCnt="3">
        <dgm:presLayoutVars>
          <dgm:bulletEnabled val="1"/>
        </dgm:presLayoutVars>
      </dgm:prSet>
      <dgm:spPr/>
    </dgm:pt>
    <dgm:pt modelId="{DCFBBEAD-2934-46B5-A6A6-EE76067A0730}" type="pres">
      <dgm:prSet presAssocID="{B4381784-14E3-4AF9-835E-1A9D14AA1583}" presName="FourNodes_1_text" presStyleLbl="node1" presStyleIdx="3" presStyleCnt="4">
        <dgm:presLayoutVars>
          <dgm:bulletEnabled val="1"/>
        </dgm:presLayoutVars>
      </dgm:prSet>
      <dgm:spPr/>
    </dgm:pt>
    <dgm:pt modelId="{1BDA95C4-E6FB-4967-8169-0E8101D62B1A}" type="pres">
      <dgm:prSet presAssocID="{B4381784-14E3-4AF9-835E-1A9D14AA1583}" presName="FourNodes_2_text" presStyleLbl="node1" presStyleIdx="3" presStyleCnt="4">
        <dgm:presLayoutVars>
          <dgm:bulletEnabled val="1"/>
        </dgm:presLayoutVars>
      </dgm:prSet>
      <dgm:spPr/>
    </dgm:pt>
    <dgm:pt modelId="{1748D778-A633-4F2D-89CA-7D087B08CF65}" type="pres">
      <dgm:prSet presAssocID="{B4381784-14E3-4AF9-835E-1A9D14AA1583}" presName="FourNodes_3_text" presStyleLbl="node1" presStyleIdx="3" presStyleCnt="4">
        <dgm:presLayoutVars>
          <dgm:bulletEnabled val="1"/>
        </dgm:presLayoutVars>
      </dgm:prSet>
      <dgm:spPr/>
    </dgm:pt>
    <dgm:pt modelId="{EF10BD7F-15B5-43FD-8571-8DCD090195A3}" type="pres">
      <dgm:prSet presAssocID="{B4381784-14E3-4AF9-835E-1A9D14AA158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A557B0B-1749-4974-A923-A8E717DE59E7}" srcId="{B4381784-14E3-4AF9-835E-1A9D14AA1583}" destId="{1AEF8614-5B46-4C39-9F0C-268323E44E06}" srcOrd="1" destOrd="0" parTransId="{237270D1-5963-40B5-BE1A-DA062A13E53B}" sibTransId="{A1E4B75C-DAE2-4F18-BE9E-033C093D31A9}"/>
    <dgm:cxn modelId="{8C2BD81C-A2BB-4EBE-A683-26D7CF42BCEE}" type="presOf" srcId="{1AEF8614-5B46-4C39-9F0C-268323E44E06}" destId="{D63DCE03-D306-4D52-B463-96194194AB83}" srcOrd="0" destOrd="0" presId="urn:microsoft.com/office/officeart/2005/8/layout/vProcess5"/>
    <dgm:cxn modelId="{7DF4541E-A42C-4BDB-8A7A-D88AA5421D77}" srcId="{B4381784-14E3-4AF9-835E-1A9D14AA1583}" destId="{09C84D26-A30D-447D-8401-D37738888C8C}" srcOrd="2" destOrd="0" parTransId="{E3B5EDE3-E791-4699-99EB-D0E62E4061DA}" sibTransId="{FBAC18E9-F6DD-4B90-B301-23D0E68749D5}"/>
    <dgm:cxn modelId="{A9FB3421-7C29-49B2-82F7-EF119BD766FC}" srcId="{B4381784-14E3-4AF9-835E-1A9D14AA1583}" destId="{2C8F3F6F-24BD-4ADF-9191-50147A63DF95}" srcOrd="0" destOrd="0" parTransId="{87B1143E-F64E-452C-BB93-3C042DDFF453}" sibTransId="{2D205992-1CF3-4E6B-B7C6-117568305210}"/>
    <dgm:cxn modelId="{FC1A2C26-B4B4-40C7-8B9E-6BF700C7E940}" type="presOf" srcId="{1409131A-3C30-45CE-BE50-F82D2C82F3B3}" destId="{26B08385-E5D8-4EDB-8BBB-322797DACCDB}" srcOrd="0" destOrd="0" presId="urn:microsoft.com/office/officeart/2005/8/layout/vProcess5"/>
    <dgm:cxn modelId="{13BB3229-234C-432E-92C8-E5479253EF71}" type="presOf" srcId="{1409131A-3C30-45CE-BE50-F82D2C82F3B3}" destId="{EF10BD7F-15B5-43FD-8571-8DCD090195A3}" srcOrd="1" destOrd="0" presId="urn:microsoft.com/office/officeart/2005/8/layout/vProcess5"/>
    <dgm:cxn modelId="{FBC23529-1106-41C4-B1AB-41939C9520CF}" srcId="{B4381784-14E3-4AF9-835E-1A9D14AA1583}" destId="{1409131A-3C30-45CE-BE50-F82D2C82F3B3}" srcOrd="3" destOrd="0" parTransId="{406AE732-DCBC-4B10-BB1B-6BBBF8019C6A}" sibTransId="{634EB5A9-6738-411F-A2BC-3905EDD6559A}"/>
    <dgm:cxn modelId="{49E7363D-5FDC-44A1-BD2E-D65949756071}" type="presOf" srcId="{B4381784-14E3-4AF9-835E-1A9D14AA1583}" destId="{B7B7F162-1A6F-420F-9872-C40322C06A9C}" srcOrd="0" destOrd="0" presId="urn:microsoft.com/office/officeart/2005/8/layout/vProcess5"/>
    <dgm:cxn modelId="{51F9365F-6871-4740-A3D8-FCB240F81E29}" type="presOf" srcId="{2D205992-1CF3-4E6B-B7C6-117568305210}" destId="{964F9386-15BC-4B8C-8127-6D3C4862F855}" srcOrd="0" destOrd="0" presId="urn:microsoft.com/office/officeart/2005/8/layout/vProcess5"/>
    <dgm:cxn modelId="{43F01F4F-A477-46DD-B7A2-0B959B4C7F79}" type="presOf" srcId="{09C84D26-A30D-447D-8401-D37738888C8C}" destId="{79D18240-AC26-497D-9119-9AB8B144CAA1}" srcOrd="0" destOrd="0" presId="urn:microsoft.com/office/officeart/2005/8/layout/vProcess5"/>
    <dgm:cxn modelId="{0D72FA6F-E496-477C-BF5C-B0A103F5E640}" type="presOf" srcId="{2C8F3F6F-24BD-4ADF-9191-50147A63DF95}" destId="{DCFBBEAD-2934-46B5-A6A6-EE76067A0730}" srcOrd="1" destOrd="0" presId="urn:microsoft.com/office/officeart/2005/8/layout/vProcess5"/>
    <dgm:cxn modelId="{4CFE4A55-8B75-4A15-B1E6-3B0A1779FC5A}" type="presOf" srcId="{A1E4B75C-DAE2-4F18-BE9E-033C093D31A9}" destId="{EFCEF7A2-0B77-45FA-AB30-61AF5E53894C}" srcOrd="0" destOrd="0" presId="urn:microsoft.com/office/officeart/2005/8/layout/vProcess5"/>
    <dgm:cxn modelId="{4338CD55-AED5-4A9E-A72F-8708F2661E06}" type="presOf" srcId="{1AEF8614-5B46-4C39-9F0C-268323E44E06}" destId="{1BDA95C4-E6FB-4967-8169-0E8101D62B1A}" srcOrd="1" destOrd="0" presId="urn:microsoft.com/office/officeart/2005/8/layout/vProcess5"/>
    <dgm:cxn modelId="{FC4A5594-ED7E-431D-998B-62517043A72D}" type="presOf" srcId="{2C8F3F6F-24BD-4ADF-9191-50147A63DF95}" destId="{F781D207-E32C-4A96-87D2-69BDF23DC3FD}" srcOrd="0" destOrd="0" presId="urn:microsoft.com/office/officeart/2005/8/layout/vProcess5"/>
    <dgm:cxn modelId="{EEFA81DA-A97C-488A-B40E-5D8EB06B40B0}" type="presOf" srcId="{09C84D26-A30D-447D-8401-D37738888C8C}" destId="{1748D778-A633-4F2D-89CA-7D087B08CF65}" srcOrd="1" destOrd="0" presId="urn:microsoft.com/office/officeart/2005/8/layout/vProcess5"/>
    <dgm:cxn modelId="{0A40FFFF-CE41-4727-93FD-9A75F7ABFA92}" type="presOf" srcId="{FBAC18E9-F6DD-4B90-B301-23D0E68749D5}" destId="{88150CA3-E790-480B-A05F-AC4725FA4792}" srcOrd="0" destOrd="0" presId="urn:microsoft.com/office/officeart/2005/8/layout/vProcess5"/>
    <dgm:cxn modelId="{D334F2E7-BDAD-4501-8BFA-718F97C4478D}" type="presParOf" srcId="{B7B7F162-1A6F-420F-9872-C40322C06A9C}" destId="{21A274D5-CA00-4931-A0A8-BC1C3EBEB8E9}" srcOrd="0" destOrd="0" presId="urn:microsoft.com/office/officeart/2005/8/layout/vProcess5"/>
    <dgm:cxn modelId="{BE33C63F-C935-4D07-B030-E34CAADD3A7A}" type="presParOf" srcId="{B7B7F162-1A6F-420F-9872-C40322C06A9C}" destId="{F781D207-E32C-4A96-87D2-69BDF23DC3FD}" srcOrd="1" destOrd="0" presId="urn:microsoft.com/office/officeart/2005/8/layout/vProcess5"/>
    <dgm:cxn modelId="{2F2A1731-2FD2-43F3-B93A-E38ED4F8DB3E}" type="presParOf" srcId="{B7B7F162-1A6F-420F-9872-C40322C06A9C}" destId="{D63DCE03-D306-4D52-B463-96194194AB83}" srcOrd="2" destOrd="0" presId="urn:microsoft.com/office/officeart/2005/8/layout/vProcess5"/>
    <dgm:cxn modelId="{32F7EB97-F976-4B34-A986-F5C600A73FFB}" type="presParOf" srcId="{B7B7F162-1A6F-420F-9872-C40322C06A9C}" destId="{79D18240-AC26-497D-9119-9AB8B144CAA1}" srcOrd="3" destOrd="0" presId="urn:microsoft.com/office/officeart/2005/8/layout/vProcess5"/>
    <dgm:cxn modelId="{C4369DDA-AE09-413E-9CC2-C304B5251A73}" type="presParOf" srcId="{B7B7F162-1A6F-420F-9872-C40322C06A9C}" destId="{26B08385-E5D8-4EDB-8BBB-322797DACCDB}" srcOrd="4" destOrd="0" presId="urn:microsoft.com/office/officeart/2005/8/layout/vProcess5"/>
    <dgm:cxn modelId="{BA5E9EB3-4575-4813-B754-9663159C31C3}" type="presParOf" srcId="{B7B7F162-1A6F-420F-9872-C40322C06A9C}" destId="{964F9386-15BC-4B8C-8127-6D3C4862F855}" srcOrd="5" destOrd="0" presId="urn:microsoft.com/office/officeart/2005/8/layout/vProcess5"/>
    <dgm:cxn modelId="{4C8617DA-4B48-4693-8D9C-51611E684154}" type="presParOf" srcId="{B7B7F162-1A6F-420F-9872-C40322C06A9C}" destId="{EFCEF7A2-0B77-45FA-AB30-61AF5E53894C}" srcOrd="6" destOrd="0" presId="urn:microsoft.com/office/officeart/2005/8/layout/vProcess5"/>
    <dgm:cxn modelId="{45175792-94D7-40C8-90F0-84C6A457063E}" type="presParOf" srcId="{B7B7F162-1A6F-420F-9872-C40322C06A9C}" destId="{88150CA3-E790-480B-A05F-AC4725FA4792}" srcOrd="7" destOrd="0" presId="urn:microsoft.com/office/officeart/2005/8/layout/vProcess5"/>
    <dgm:cxn modelId="{6502CA3E-6788-48C0-A5D2-E66902F11831}" type="presParOf" srcId="{B7B7F162-1A6F-420F-9872-C40322C06A9C}" destId="{DCFBBEAD-2934-46B5-A6A6-EE76067A0730}" srcOrd="8" destOrd="0" presId="urn:microsoft.com/office/officeart/2005/8/layout/vProcess5"/>
    <dgm:cxn modelId="{5F0543D9-C759-4E78-8791-17527F0515BE}" type="presParOf" srcId="{B7B7F162-1A6F-420F-9872-C40322C06A9C}" destId="{1BDA95C4-E6FB-4967-8169-0E8101D62B1A}" srcOrd="9" destOrd="0" presId="urn:microsoft.com/office/officeart/2005/8/layout/vProcess5"/>
    <dgm:cxn modelId="{E084E3BF-8D93-4D02-B871-A78F4EE1DD59}" type="presParOf" srcId="{B7B7F162-1A6F-420F-9872-C40322C06A9C}" destId="{1748D778-A633-4F2D-89CA-7D087B08CF65}" srcOrd="10" destOrd="0" presId="urn:microsoft.com/office/officeart/2005/8/layout/vProcess5"/>
    <dgm:cxn modelId="{59C3B71E-3939-4BD4-83F0-1EC9AFDB97EC}" type="presParOf" srcId="{B7B7F162-1A6F-420F-9872-C40322C06A9C}" destId="{EF10BD7F-15B5-43FD-8571-8DCD090195A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7B420-30A6-4233-97BB-DE1C1E58F10F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84CCD-64D5-459E-A601-587447912EA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E6974-A06E-4C42-912F-712B6BEC3D4F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COVID-19 Data Analysis</a:t>
          </a:r>
        </a:p>
      </dsp:txBody>
      <dsp:txXfrm>
        <a:off x="75768" y="2851938"/>
        <a:ext cx="3093750" cy="720000"/>
      </dsp:txXfrm>
    </dsp:sp>
    <dsp:sp modelId="{029DA855-C068-49BE-8C0C-18A67410BF6F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07FD-18D1-446D-8C55-905DD5C11C4C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1FFB4-5182-42E4-AA6F-F380F6E58CA8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Presented by: Keith Billman</a:t>
          </a:r>
        </a:p>
      </dsp:txBody>
      <dsp:txXfrm>
        <a:off x="3710925" y="2851938"/>
        <a:ext cx="3093750" cy="720000"/>
      </dsp:txXfrm>
    </dsp:sp>
    <dsp:sp modelId="{D990ADD1-32F7-45F2-921F-785FC5D26B8B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4CC4B-A0AF-4270-AEEA-E15010488EEF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686F8-423F-46E2-8F40-34796C6A677D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Date: February 18, 2025</a:t>
          </a:r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89E7A-7B47-4B9A-9B3A-C56BECB96897}">
      <dsp:nvSpPr>
        <dsp:cNvPr id="0" name=""/>
        <dsp:cNvSpPr/>
      </dsp:nvSpPr>
      <dsp:spPr>
        <a:xfrm>
          <a:off x="947201" y="883787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3C58D-CB4D-4B68-851E-AEB216A71CE6}">
      <dsp:nvSpPr>
        <dsp:cNvPr id="0" name=""/>
        <dsp:cNvSpPr/>
      </dsp:nvSpPr>
      <dsp:spPr>
        <a:xfrm>
          <a:off x="59990" y="2789863"/>
          <a:ext cx="3226223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</a:t>
          </a:r>
          <a:r>
            <a:rPr lang="en-US" sz="2000" b="1" kern="1200" dirty="0"/>
            <a:t>Objective: Analyze COVID-19 Data to Support Informed Decision-making.</a:t>
          </a:r>
        </a:p>
      </dsp:txBody>
      <dsp:txXfrm>
        <a:off x="59990" y="2789863"/>
        <a:ext cx="3226223" cy="1122187"/>
      </dsp:txXfrm>
    </dsp:sp>
    <dsp:sp modelId="{A0D4E27A-6C1F-4F95-B553-8B91651383EB}">
      <dsp:nvSpPr>
        <dsp:cNvPr id="0" name=""/>
        <dsp:cNvSpPr/>
      </dsp:nvSpPr>
      <dsp:spPr>
        <a:xfrm>
          <a:off x="4738014" y="883787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F76A9-30C9-4E7B-97B1-50E4D4298EDB}">
      <dsp:nvSpPr>
        <dsp:cNvPr id="0" name=""/>
        <dsp:cNvSpPr/>
      </dsp:nvSpPr>
      <dsp:spPr>
        <a:xfrm>
          <a:off x="3850802" y="2789863"/>
          <a:ext cx="3226223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</a:t>
          </a:r>
          <a:r>
            <a:rPr lang="en-US" sz="2000" b="1" kern="1200" dirty="0"/>
            <a:t>Data: Global COVID-19 Cases, Deaths, and Vaccination </a:t>
          </a:r>
          <a:r>
            <a:rPr lang="de-DE" sz="2000" b="1" kern="1200" dirty="0"/>
            <a:t>and Test S</a:t>
          </a:r>
          <a:r>
            <a:rPr lang="en-US" sz="2000" b="1" kern="1200" dirty="0" err="1"/>
            <a:t>tatistics</a:t>
          </a:r>
          <a:r>
            <a:rPr lang="en-US" sz="2000" b="1" kern="1200" dirty="0"/>
            <a:t>.</a:t>
          </a:r>
        </a:p>
      </dsp:txBody>
      <dsp:txXfrm>
        <a:off x="3850802" y="2789863"/>
        <a:ext cx="3226223" cy="1122187"/>
      </dsp:txXfrm>
    </dsp:sp>
    <dsp:sp modelId="{ABBE1938-A15E-4AFC-A57D-33BC58C991B7}">
      <dsp:nvSpPr>
        <dsp:cNvPr id="0" name=""/>
        <dsp:cNvSpPr/>
      </dsp:nvSpPr>
      <dsp:spPr>
        <a:xfrm>
          <a:off x="8528826" y="883787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0C42A-99B4-482D-A2CB-4FBBEA9B5EA0}">
      <dsp:nvSpPr>
        <dsp:cNvPr id="0" name=""/>
        <dsp:cNvSpPr/>
      </dsp:nvSpPr>
      <dsp:spPr>
        <a:xfrm>
          <a:off x="7641615" y="2789863"/>
          <a:ext cx="3226223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</a:t>
          </a:r>
          <a:r>
            <a:rPr lang="en-US" sz="2000" b="1" kern="1200" dirty="0"/>
            <a:t>Tools: Microsoft Power BI for Data Cleaning, Analysis, and Visualization.</a:t>
          </a:r>
        </a:p>
      </dsp:txBody>
      <dsp:txXfrm>
        <a:off x="7641615" y="2789863"/>
        <a:ext cx="3226223" cy="1122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C8B5C-0147-47FC-B961-3D49A560CCFA}">
      <dsp:nvSpPr>
        <dsp:cNvPr id="0" name=""/>
        <dsp:cNvSpPr/>
      </dsp:nvSpPr>
      <dsp:spPr>
        <a:xfrm>
          <a:off x="0" y="664"/>
          <a:ext cx="6830568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18F6B-7C93-411A-B254-EB13EB0AAEE4}">
      <dsp:nvSpPr>
        <dsp:cNvPr id="0" name=""/>
        <dsp:cNvSpPr/>
      </dsp:nvSpPr>
      <dsp:spPr>
        <a:xfrm>
          <a:off x="470115" y="350336"/>
          <a:ext cx="854755" cy="854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353F0-5095-48E7-B86E-9125C2521D46}">
      <dsp:nvSpPr>
        <dsp:cNvPr id="0" name=""/>
        <dsp:cNvSpPr/>
      </dsp:nvSpPr>
      <dsp:spPr>
        <a:xfrm>
          <a:off x="1794986" y="664"/>
          <a:ext cx="5035581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500" b="1" kern="1200" dirty="0"/>
            <a:t>Data Loaded from CSV into Power BI.</a:t>
          </a:r>
        </a:p>
      </dsp:txBody>
      <dsp:txXfrm>
        <a:off x="1794986" y="664"/>
        <a:ext cx="5035581" cy="1554100"/>
      </dsp:txXfrm>
    </dsp:sp>
    <dsp:sp modelId="{A5603590-9928-4CD1-9641-04CBDFE96825}">
      <dsp:nvSpPr>
        <dsp:cNvPr id="0" name=""/>
        <dsp:cNvSpPr/>
      </dsp:nvSpPr>
      <dsp:spPr>
        <a:xfrm>
          <a:off x="0" y="1943289"/>
          <a:ext cx="6830568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7B008-21CE-45F8-9857-751BDA8D947C}">
      <dsp:nvSpPr>
        <dsp:cNvPr id="0" name=""/>
        <dsp:cNvSpPr/>
      </dsp:nvSpPr>
      <dsp:spPr>
        <a:xfrm>
          <a:off x="470115" y="2292962"/>
          <a:ext cx="854755" cy="854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6E62F-6876-48C5-B495-C7A6B271EC87}">
      <dsp:nvSpPr>
        <dsp:cNvPr id="0" name=""/>
        <dsp:cNvSpPr/>
      </dsp:nvSpPr>
      <dsp:spPr>
        <a:xfrm>
          <a:off x="1794986" y="1943289"/>
          <a:ext cx="5035581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500" b="1" kern="1200" dirty="0"/>
            <a:t>Checked for Missing/Incorrect Values.</a:t>
          </a:r>
        </a:p>
      </dsp:txBody>
      <dsp:txXfrm>
        <a:off x="1794986" y="1943289"/>
        <a:ext cx="5035581" cy="1554100"/>
      </dsp:txXfrm>
    </dsp:sp>
    <dsp:sp modelId="{A2DE2C88-647F-472D-937A-8FB78F50EE00}">
      <dsp:nvSpPr>
        <dsp:cNvPr id="0" name=""/>
        <dsp:cNvSpPr/>
      </dsp:nvSpPr>
      <dsp:spPr>
        <a:xfrm>
          <a:off x="0" y="3885915"/>
          <a:ext cx="6830568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CF6CC-1978-4C0E-AAF7-312BC74DC755}">
      <dsp:nvSpPr>
        <dsp:cNvPr id="0" name=""/>
        <dsp:cNvSpPr/>
      </dsp:nvSpPr>
      <dsp:spPr>
        <a:xfrm>
          <a:off x="470115" y="4235587"/>
          <a:ext cx="854755" cy="854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DD9E0-BF00-49BE-8B50-626E61377B05}">
      <dsp:nvSpPr>
        <dsp:cNvPr id="0" name=""/>
        <dsp:cNvSpPr/>
      </dsp:nvSpPr>
      <dsp:spPr>
        <a:xfrm>
          <a:off x="1794986" y="3885915"/>
          <a:ext cx="5035581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500" b="1" kern="1200" dirty="0"/>
            <a:t>Cleaned and Transformed Data for Better Accuracy.</a:t>
          </a:r>
        </a:p>
      </dsp:txBody>
      <dsp:txXfrm>
        <a:off x="1794986" y="3885915"/>
        <a:ext cx="5035581" cy="1554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B65B2-1A22-4FF6-A18E-7DB8FD530C5A}">
      <dsp:nvSpPr>
        <dsp:cNvPr id="0" name=""/>
        <dsp:cNvSpPr/>
      </dsp:nvSpPr>
      <dsp:spPr>
        <a:xfrm>
          <a:off x="1212569" y="613985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3B29A-CBBF-474A-BBFC-A3802075535F}">
      <dsp:nvSpPr>
        <dsp:cNvPr id="0" name=""/>
        <dsp:cNvSpPr/>
      </dsp:nvSpPr>
      <dsp:spPr>
        <a:xfrm>
          <a:off x="417971" y="2322390"/>
          <a:ext cx="28894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</a:t>
          </a:r>
          <a:r>
            <a:rPr lang="en-US" sz="2400" b="1" kern="1200" dirty="0"/>
            <a:t>Created Country and Date Dimension Tables.</a:t>
          </a:r>
        </a:p>
      </dsp:txBody>
      <dsp:txXfrm>
        <a:off x="417971" y="2322390"/>
        <a:ext cx="2889450" cy="1012500"/>
      </dsp:txXfrm>
    </dsp:sp>
    <dsp:sp modelId="{BADA2265-5131-4B9A-8C4C-8E213DA37F5B}">
      <dsp:nvSpPr>
        <dsp:cNvPr id="0" name=""/>
        <dsp:cNvSpPr/>
      </dsp:nvSpPr>
      <dsp:spPr>
        <a:xfrm>
          <a:off x="4607673" y="613985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7ADB7-EF0B-47A3-933D-189B68F70432}">
      <dsp:nvSpPr>
        <dsp:cNvPr id="0" name=""/>
        <dsp:cNvSpPr/>
      </dsp:nvSpPr>
      <dsp:spPr>
        <a:xfrm>
          <a:off x="3813075" y="2322390"/>
          <a:ext cx="28894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</a:t>
          </a:r>
          <a:r>
            <a:rPr lang="en-US" sz="2400" b="1" kern="1200" dirty="0"/>
            <a:t>Established Relationships for Better Insights.</a:t>
          </a:r>
        </a:p>
      </dsp:txBody>
      <dsp:txXfrm>
        <a:off x="3813075" y="2322390"/>
        <a:ext cx="2889450" cy="1012500"/>
      </dsp:txXfrm>
    </dsp:sp>
    <dsp:sp modelId="{ECFB9FC2-BF12-4876-A974-B1E63F71DE1B}">
      <dsp:nvSpPr>
        <dsp:cNvPr id="0" name=""/>
        <dsp:cNvSpPr/>
      </dsp:nvSpPr>
      <dsp:spPr>
        <a:xfrm>
          <a:off x="8002777" y="613985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805E0-0587-4D3E-85A1-3D23F46EED4C}">
      <dsp:nvSpPr>
        <dsp:cNvPr id="0" name=""/>
        <dsp:cNvSpPr/>
      </dsp:nvSpPr>
      <dsp:spPr>
        <a:xfrm>
          <a:off x="7208178" y="2322390"/>
          <a:ext cx="28894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</a:t>
          </a:r>
          <a:r>
            <a:rPr lang="en-US" sz="2400" b="1" kern="1200" dirty="0"/>
            <a:t>Used DAX Measures for Calculations.</a:t>
          </a:r>
        </a:p>
      </dsp:txBody>
      <dsp:txXfrm>
        <a:off x="7208178" y="2322390"/>
        <a:ext cx="2889450" cy="101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A3A1F-3C9C-48C1-A9E7-5BDF5B07B1D1}">
      <dsp:nvSpPr>
        <dsp:cNvPr id="0" name=""/>
        <dsp:cNvSpPr/>
      </dsp:nvSpPr>
      <dsp:spPr>
        <a:xfrm>
          <a:off x="679050" y="309437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05829-8C13-4297-A34A-81B276588F82}">
      <dsp:nvSpPr>
        <dsp:cNvPr id="0" name=""/>
        <dsp:cNvSpPr/>
      </dsp:nvSpPr>
      <dsp:spPr>
        <a:xfrm>
          <a:off x="1081237" y="7116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27DE2-6571-4A62-ADEF-D0E1985134AB}">
      <dsp:nvSpPr>
        <dsp:cNvPr id="0" name=""/>
        <dsp:cNvSpPr/>
      </dsp:nvSpPr>
      <dsp:spPr>
        <a:xfrm>
          <a:off x="75768" y="2784438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• </a:t>
          </a:r>
          <a:r>
            <a:rPr lang="en-US" sz="2000" b="1" kern="1200" dirty="0"/>
            <a:t>Analysis of case growth over time.</a:t>
          </a:r>
        </a:p>
      </dsp:txBody>
      <dsp:txXfrm>
        <a:off x="75768" y="2784438"/>
        <a:ext cx="3093750" cy="855000"/>
      </dsp:txXfrm>
    </dsp:sp>
    <dsp:sp modelId="{461D357B-AF27-4213-B381-DC754204338C}">
      <dsp:nvSpPr>
        <dsp:cNvPr id="0" name=""/>
        <dsp:cNvSpPr/>
      </dsp:nvSpPr>
      <dsp:spPr>
        <a:xfrm>
          <a:off x="4314206" y="309437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A962C-F87D-4D1A-B88D-F2FD525D565B}">
      <dsp:nvSpPr>
        <dsp:cNvPr id="0" name=""/>
        <dsp:cNvSpPr/>
      </dsp:nvSpPr>
      <dsp:spPr>
        <a:xfrm>
          <a:off x="4716393" y="7116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4892D-D702-49F3-AFBF-0F0130E628AA}">
      <dsp:nvSpPr>
        <dsp:cNvPr id="0" name=""/>
        <dsp:cNvSpPr/>
      </dsp:nvSpPr>
      <dsp:spPr>
        <a:xfrm>
          <a:off x="3710925" y="2784438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• </a:t>
          </a:r>
          <a:r>
            <a:rPr lang="en-US" sz="2200" b="1" kern="1200" dirty="0"/>
            <a:t>Identified peak periods and trends.</a:t>
          </a:r>
        </a:p>
      </dsp:txBody>
      <dsp:txXfrm>
        <a:off x="3710925" y="2784438"/>
        <a:ext cx="3093750" cy="855000"/>
      </dsp:txXfrm>
    </dsp:sp>
    <dsp:sp modelId="{69412909-FA00-49E0-856F-FDC2DE2F410D}">
      <dsp:nvSpPr>
        <dsp:cNvPr id="0" name=""/>
        <dsp:cNvSpPr/>
      </dsp:nvSpPr>
      <dsp:spPr>
        <a:xfrm>
          <a:off x="7949362" y="309437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DF290-BED5-4AED-B410-87C34DDB5815}">
      <dsp:nvSpPr>
        <dsp:cNvPr id="0" name=""/>
        <dsp:cNvSpPr/>
      </dsp:nvSpPr>
      <dsp:spPr>
        <a:xfrm>
          <a:off x="8351550" y="7116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A4B48-84DD-4FA8-B397-4F3490D051C6}">
      <dsp:nvSpPr>
        <dsp:cNvPr id="0" name=""/>
        <dsp:cNvSpPr/>
      </dsp:nvSpPr>
      <dsp:spPr>
        <a:xfrm>
          <a:off x="7346081" y="2784438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• Interactive filters to explore different time frames.</a:t>
          </a:r>
        </a:p>
      </dsp:txBody>
      <dsp:txXfrm>
        <a:off x="7346081" y="2784438"/>
        <a:ext cx="3093750" cy="85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8B81C-033D-45BF-AB20-493A7CF97B36}">
      <dsp:nvSpPr>
        <dsp:cNvPr id="0" name=""/>
        <dsp:cNvSpPr/>
      </dsp:nvSpPr>
      <dsp:spPr>
        <a:xfrm>
          <a:off x="0" y="0"/>
          <a:ext cx="8938260" cy="12405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b="1" kern="1200" dirty="0"/>
            <a:t>Compared Mortality Rates across Countries.</a:t>
          </a:r>
        </a:p>
      </dsp:txBody>
      <dsp:txXfrm>
        <a:off x="36335" y="36335"/>
        <a:ext cx="7599606" cy="1167882"/>
      </dsp:txXfrm>
    </dsp:sp>
    <dsp:sp modelId="{DF1B9386-2571-496C-AED6-CB6C839F6E77}">
      <dsp:nvSpPr>
        <dsp:cNvPr id="0" name=""/>
        <dsp:cNvSpPr/>
      </dsp:nvSpPr>
      <dsp:spPr>
        <a:xfrm>
          <a:off x="788669" y="1447310"/>
          <a:ext cx="8938260" cy="124055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b="1" kern="1200" dirty="0"/>
            <a:t>Identified Regions with Highest Fatality Impact.</a:t>
          </a:r>
        </a:p>
      </dsp:txBody>
      <dsp:txXfrm>
        <a:off x="825004" y="1483645"/>
        <a:ext cx="7270561" cy="1167882"/>
      </dsp:txXfrm>
    </dsp:sp>
    <dsp:sp modelId="{C3EFD0C6-93AE-4A4D-9F3B-0A44A8F969A6}">
      <dsp:nvSpPr>
        <dsp:cNvPr id="0" name=""/>
        <dsp:cNvSpPr/>
      </dsp:nvSpPr>
      <dsp:spPr>
        <a:xfrm>
          <a:off x="1577339" y="2894621"/>
          <a:ext cx="8938260" cy="124055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b="1" kern="1200" dirty="0"/>
            <a:t>Insights on Pandemic Severity.</a:t>
          </a:r>
        </a:p>
      </dsp:txBody>
      <dsp:txXfrm>
        <a:off x="1613674" y="2930956"/>
        <a:ext cx="7270561" cy="1167882"/>
      </dsp:txXfrm>
    </dsp:sp>
    <dsp:sp modelId="{07CCD666-30B5-4F9F-8915-C7F7E29655A7}">
      <dsp:nvSpPr>
        <dsp:cNvPr id="0" name=""/>
        <dsp:cNvSpPr/>
      </dsp:nvSpPr>
      <dsp:spPr>
        <a:xfrm>
          <a:off x="8131901" y="940752"/>
          <a:ext cx="806358" cy="806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13332" y="940752"/>
        <a:ext cx="443496" cy="606784"/>
      </dsp:txXfrm>
    </dsp:sp>
    <dsp:sp modelId="{9A7C5074-B7D5-46D7-BAE9-B666D3E792DA}">
      <dsp:nvSpPr>
        <dsp:cNvPr id="0" name=""/>
        <dsp:cNvSpPr/>
      </dsp:nvSpPr>
      <dsp:spPr>
        <a:xfrm>
          <a:off x="8920571" y="2379792"/>
          <a:ext cx="806358" cy="806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102002" y="2379792"/>
        <a:ext cx="443496" cy="6067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431E7-D5C9-4D9B-8026-361EFE05ED9F}">
      <dsp:nvSpPr>
        <dsp:cNvPr id="0" name=""/>
        <dsp:cNvSpPr/>
      </dsp:nvSpPr>
      <dsp:spPr>
        <a:xfrm>
          <a:off x="674477" y="55578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652BC-4687-4602-972F-FEF026823BC9}">
      <dsp:nvSpPr>
        <dsp:cNvPr id="0" name=""/>
        <dsp:cNvSpPr/>
      </dsp:nvSpPr>
      <dsp:spPr>
        <a:xfrm>
          <a:off x="1076665" y="95797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09C52-D322-4347-9E90-6A54B41C856E}">
      <dsp:nvSpPr>
        <dsp:cNvPr id="0" name=""/>
        <dsp:cNvSpPr/>
      </dsp:nvSpPr>
      <dsp:spPr>
        <a:xfrm>
          <a:off x="71196" y="3030788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• </a:t>
          </a:r>
          <a:r>
            <a:rPr lang="en-US" sz="2000" b="1" kern="1200" dirty="0"/>
            <a:t>Trends in vaccination rollout.</a:t>
          </a:r>
        </a:p>
      </dsp:txBody>
      <dsp:txXfrm>
        <a:off x="71196" y="3030788"/>
        <a:ext cx="3093750" cy="855000"/>
      </dsp:txXfrm>
    </dsp:sp>
    <dsp:sp modelId="{5CD2F4FC-864C-4AB4-BEFF-35CA8AFAEEB5}">
      <dsp:nvSpPr>
        <dsp:cNvPr id="0" name=""/>
        <dsp:cNvSpPr/>
      </dsp:nvSpPr>
      <dsp:spPr>
        <a:xfrm>
          <a:off x="4309634" y="55578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2EF9D-6CE2-4634-B637-7809ACF02F30}">
      <dsp:nvSpPr>
        <dsp:cNvPr id="0" name=""/>
        <dsp:cNvSpPr/>
      </dsp:nvSpPr>
      <dsp:spPr>
        <a:xfrm>
          <a:off x="4711821" y="95797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5C0FC-E731-412F-98AC-46A2DB1ACE9B}">
      <dsp:nvSpPr>
        <dsp:cNvPr id="0" name=""/>
        <dsp:cNvSpPr/>
      </dsp:nvSpPr>
      <dsp:spPr>
        <a:xfrm>
          <a:off x="3706353" y="3030788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• Effectiveness of vaccinations in controlling spread.</a:t>
          </a:r>
        </a:p>
      </dsp:txBody>
      <dsp:txXfrm>
        <a:off x="3706353" y="3030788"/>
        <a:ext cx="3093750" cy="855000"/>
      </dsp:txXfrm>
    </dsp:sp>
    <dsp:sp modelId="{B4263716-B745-4A1E-A3AF-34A4C4553184}">
      <dsp:nvSpPr>
        <dsp:cNvPr id="0" name=""/>
        <dsp:cNvSpPr/>
      </dsp:nvSpPr>
      <dsp:spPr>
        <a:xfrm>
          <a:off x="7944790" y="55578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0C9E6-5456-4ADF-B2B0-DD99C9967AF7}">
      <dsp:nvSpPr>
        <dsp:cNvPr id="0" name=""/>
        <dsp:cNvSpPr/>
      </dsp:nvSpPr>
      <dsp:spPr>
        <a:xfrm>
          <a:off x="8346978" y="95797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BAA4-33BE-471A-BBB5-E74082A15B94}">
      <dsp:nvSpPr>
        <dsp:cNvPr id="0" name=""/>
        <dsp:cNvSpPr/>
      </dsp:nvSpPr>
      <dsp:spPr>
        <a:xfrm>
          <a:off x="7341509" y="3030788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• </a:t>
          </a:r>
          <a:r>
            <a:rPr lang="en-US" sz="2000" b="1" kern="1200" dirty="0"/>
            <a:t>Identified countries with highest/lowest vaccination rates.</a:t>
          </a:r>
        </a:p>
      </dsp:txBody>
      <dsp:txXfrm>
        <a:off x="7341509" y="3030788"/>
        <a:ext cx="3093750" cy="855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1D207-E32C-4A96-87D2-69BDF23DC3FD}">
      <dsp:nvSpPr>
        <dsp:cNvPr id="0" name=""/>
        <dsp:cNvSpPr/>
      </dsp:nvSpPr>
      <dsp:spPr>
        <a:xfrm>
          <a:off x="0" y="0"/>
          <a:ext cx="8916202" cy="1181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• Testing and Vaccinations Reduced Case Numbers and Death Rates</a:t>
          </a:r>
          <a:endParaRPr lang="en-US" sz="2200" kern="1200" dirty="0"/>
        </a:p>
      </dsp:txBody>
      <dsp:txXfrm>
        <a:off x="34608" y="34608"/>
        <a:ext cx="7541321" cy="1112381"/>
      </dsp:txXfrm>
    </dsp:sp>
    <dsp:sp modelId="{D63DCE03-D306-4D52-B463-96194194AB83}">
      <dsp:nvSpPr>
        <dsp:cNvPr id="0" name=""/>
        <dsp:cNvSpPr/>
      </dsp:nvSpPr>
      <dsp:spPr>
        <a:xfrm>
          <a:off x="746731" y="1396433"/>
          <a:ext cx="8916202" cy="1181597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• Countries with Better Healthcare Systems had Lower Death Rates.</a:t>
          </a:r>
          <a:endParaRPr lang="en-US" sz="2200" kern="1200" dirty="0"/>
        </a:p>
      </dsp:txBody>
      <dsp:txXfrm>
        <a:off x="781339" y="1431041"/>
        <a:ext cx="7332216" cy="1112381"/>
      </dsp:txXfrm>
    </dsp:sp>
    <dsp:sp modelId="{79D18240-AC26-497D-9119-9AB8B144CAA1}">
      <dsp:nvSpPr>
        <dsp:cNvPr id="0" name=""/>
        <dsp:cNvSpPr/>
      </dsp:nvSpPr>
      <dsp:spPr>
        <a:xfrm>
          <a:off x="1482318" y="2792866"/>
          <a:ext cx="8916202" cy="1181597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• General Recommendation: Use Data-driven Strategies for Better Pandemic Response</a:t>
          </a:r>
          <a:r>
            <a:rPr lang="en-US" sz="2200" kern="1200" dirty="0"/>
            <a:t>.</a:t>
          </a:r>
        </a:p>
      </dsp:txBody>
      <dsp:txXfrm>
        <a:off x="1516926" y="2827474"/>
        <a:ext cx="7343361" cy="1112381"/>
      </dsp:txXfrm>
    </dsp:sp>
    <dsp:sp modelId="{26B08385-E5D8-4EDB-8BBB-322797DACCDB}">
      <dsp:nvSpPr>
        <dsp:cNvPr id="0" name=""/>
        <dsp:cNvSpPr/>
      </dsp:nvSpPr>
      <dsp:spPr>
        <a:xfrm>
          <a:off x="2229050" y="4189299"/>
          <a:ext cx="8916202" cy="118159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Specific Policy Recommendations: Rapid Vax Rollouts, Improving Healthcare Resources, Ensuring Early Intervention</a:t>
          </a:r>
        </a:p>
      </dsp:txBody>
      <dsp:txXfrm>
        <a:off x="2263658" y="4223907"/>
        <a:ext cx="7332216" cy="1112381"/>
      </dsp:txXfrm>
    </dsp:sp>
    <dsp:sp modelId="{964F9386-15BC-4B8C-8127-6D3C4862F855}">
      <dsp:nvSpPr>
        <dsp:cNvPr id="0" name=""/>
        <dsp:cNvSpPr/>
      </dsp:nvSpPr>
      <dsp:spPr>
        <a:xfrm>
          <a:off x="8148164" y="904996"/>
          <a:ext cx="768038" cy="768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20973" y="904996"/>
        <a:ext cx="422420" cy="577949"/>
      </dsp:txXfrm>
    </dsp:sp>
    <dsp:sp modelId="{EFCEF7A2-0B77-45FA-AB30-61AF5E53894C}">
      <dsp:nvSpPr>
        <dsp:cNvPr id="0" name=""/>
        <dsp:cNvSpPr/>
      </dsp:nvSpPr>
      <dsp:spPr>
        <a:xfrm>
          <a:off x="8894896" y="2301429"/>
          <a:ext cx="768038" cy="768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067705" y="2301429"/>
        <a:ext cx="422420" cy="577949"/>
      </dsp:txXfrm>
    </dsp:sp>
    <dsp:sp modelId="{88150CA3-E790-480B-A05F-AC4725FA4792}">
      <dsp:nvSpPr>
        <dsp:cNvPr id="0" name=""/>
        <dsp:cNvSpPr/>
      </dsp:nvSpPr>
      <dsp:spPr>
        <a:xfrm>
          <a:off x="9630482" y="3697862"/>
          <a:ext cx="768038" cy="7680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803291" y="3697862"/>
        <a:ext cx="422420" cy="577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502C3-0357-4FD8-B5C4-C7DC85D430EF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52EBB-2730-4416-A7F4-C23931DD2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03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Hello everyone today I will be presenting my final project for the Power BI module. The topic of my analysis is COVID-19 Data Analysis.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CF0F-A2FF-41B2-949B-02568948F2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938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My </a:t>
            </a:r>
            <a:r>
              <a:rPr lang="de-DE" b="1" dirty="0" err="1"/>
              <a:t>next</a:t>
            </a:r>
            <a:r>
              <a:rPr lang="de-DE" b="1" dirty="0"/>
              <a:t> </a:t>
            </a:r>
            <a:r>
              <a:rPr lang="de-DE" b="1" dirty="0" err="1"/>
              <a:t>dashboard</a:t>
            </a:r>
            <a:r>
              <a:rPr lang="de-DE" b="1" dirty="0"/>
              <a:t> was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deaths</a:t>
            </a:r>
            <a:r>
              <a:rPr lang="de-DE" b="1" dirty="0"/>
              <a:t>.  Same </a:t>
            </a:r>
            <a:r>
              <a:rPr lang="de-DE" b="1" dirty="0" err="1"/>
              <a:t>format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cases</a:t>
            </a:r>
            <a:r>
              <a:rPr lang="de-DE" b="1" dirty="0"/>
              <a:t>:  Total, total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year</a:t>
            </a:r>
            <a:r>
              <a:rPr lang="de-DE" b="1" dirty="0"/>
              <a:t>, </a:t>
            </a:r>
            <a:r>
              <a:rPr lang="de-DE" b="1" dirty="0" err="1"/>
              <a:t>continent</a:t>
            </a:r>
            <a:r>
              <a:rPr lang="de-DE" b="1" dirty="0"/>
              <a:t>, Top 10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country</a:t>
            </a:r>
            <a:r>
              <a:rPr lang="de-DE" b="1" dirty="0"/>
              <a:t> and Total per </a:t>
            </a:r>
            <a:r>
              <a:rPr lang="de-DE" b="1" dirty="0" err="1"/>
              <a:t>Millions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country</a:t>
            </a:r>
            <a:r>
              <a:rPr lang="de-DE" b="1" dirty="0"/>
              <a:t>. </a:t>
            </a:r>
            <a:r>
              <a:rPr lang="de-DE" b="1" dirty="0" err="1"/>
              <a:t>Again</a:t>
            </a:r>
            <a:r>
              <a:rPr lang="de-DE" b="1" dirty="0"/>
              <a:t>, </a:t>
            </a:r>
            <a:r>
              <a:rPr lang="de-DE" b="1" dirty="0" err="1"/>
              <a:t>interactive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allow</a:t>
            </a:r>
            <a:r>
              <a:rPr lang="de-DE" b="1" dirty="0"/>
              <a:t> </a:t>
            </a:r>
            <a:r>
              <a:rPr lang="de-DE" b="1" dirty="0" err="1"/>
              <a:t>us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focus</a:t>
            </a:r>
            <a:r>
              <a:rPr lang="de-DE" b="1" dirty="0"/>
              <a:t> </a:t>
            </a:r>
          </a:p>
          <a:p>
            <a:r>
              <a:rPr lang="de-DE" b="1" dirty="0"/>
              <a:t>on a </a:t>
            </a:r>
            <a:r>
              <a:rPr lang="de-DE" b="1" dirty="0" err="1"/>
              <a:t>particular</a:t>
            </a:r>
            <a:r>
              <a:rPr lang="de-DE" b="1" dirty="0"/>
              <a:t> </a:t>
            </a:r>
            <a:r>
              <a:rPr lang="de-DE" b="1" dirty="0" err="1"/>
              <a:t>area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time frame. Here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were</a:t>
            </a:r>
            <a:r>
              <a:rPr lang="de-DE" b="1" dirty="0"/>
              <a:t> </a:t>
            </a:r>
            <a:r>
              <a:rPr lang="de-DE" b="1" dirty="0" err="1"/>
              <a:t>able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second</a:t>
            </a:r>
            <a:r>
              <a:rPr lang="de-DE" b="1" dirty="0"/>
              <a:t> </a:t>
            </a:r>
            <a:r>
              <a:rPr lang="de-DE" b="1" dirty="0" err="1"/>
              <a:t>key</a:t>
            </a:r>
            <a:r>
              <a:rPr lang="de-DE" b="1" dirty="0"/>
              <a:t> </a:t>
            </a:r>
            <a:r>
              <a:rPr lang="de-DE" b="1" dirty="0" err="1"/>
              <a:t>question</a:t>
            </a:r>
            <a:r>
              <a:rPr lang="de-DE" b="1" dirty="0"/>
              <a:t>:</a:t>
            </a:r>
            <a:endParaRPr lang="en-US" b="1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Which countries were the most affected?</a:t>
            </a:r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9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The deaths analysis focuses on total deaths and new deaths across different regions.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Mortality rate per million people was used to normalize the data and compare across countries.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Top 10 lists identify the most affected countries in terms of death toll.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As you would expect, regions with strong healthcare systems had lower mortality rates.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CF0F-A2FF-41B2-949B-02568948F2C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145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It</a:t>
            </a:r>
            <a:r>
              <a:rPr lang="de-DE" b="1" dirty="0"/>
              <a:t> was at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point</a:t>
            </a:r>
            <a:r>
              <a:rPr lang="de-DE" b="1" dirty="0"/>
              <a:t> I </a:t>
            </a:r>
            <a:r>
              <a:rPr lang="de-DE" b="1" dirty="0" err="1"/>
              <a:t>decided</a:t>
            </a:r>
            <a:r>
              <a:rPr lang="de-DE" b="1" dirty="0"/>
              <a:t> I </a:t>
            </a:r>
            <a:r>
              <a:rPr lang="de-DE" b="1" dirty="0" err="1"/>
              <a:t>wanted</a:t>
            </a:r>
            <a:r>
              <a:rPr lang="de-DE" b="1" dirty="0"/>
              <a:t> a different type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visual</a:t>
            </a:r>
            <a:r>
              <a:rPr lang="de-DE" b="1" dirty="0"/>
              <a:t> and I </a:t>
            </a:r>
            <a:r>
              <a:rPr lang="de-DE" b="1" dirty="0" err="1"/>
              <a:t>generated</a:t>
            </a:r>
            <a:r>
              <a:rPr lang="de-DE" b="1" dirty="0"/>
              <a:t> a global </a:t>
            </a:r>
            <a:r>
              <a:rPr lang="de-DE" b="1" dirty="0" err="1"/>
              <a:t>heat</a:t>
            </a:r>
            <a:r>
              <a:rPr lang="de-DE" b="1" dirty="0"/>
              <a:t> </a:t>
            </a:r>
            <a:r>
              <a:rPr lang="de-DE" b="1" dirty="0" err="1"/>
              <a:t>map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first</a:t>
            </a:r>
            <a:r>
              <a:rPr lang="de-DE" b="1" dirty="0"/>
              <a:t> 2 </a:t>
            </a:r>
            <a:r>
              <a:rPr lang="de-DE" b="1" dirty="0" err="1"/>
              <a:t>subjects</a:t>
            </a:r>
            <a:r>
              <a:rPr lang="de-DE" b="1" dirty="0"/>
              <a:t> Cases and </a:t>
            </a:r>
            <a:r>
              <a:rPr lang="de-DE" b="1" dirty="0" err="1"/>
              <a:t>Deaths</a:t>
            </a:r>
            <a:r>
              <a:rPr lang="de-DE" b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Here I </a:t>
            </a:r>
            <a:r>
              <a:rPr lang="de-DE" b="1" dirty="0" err="1"/>
              <a:t>have</a:t>
            </a:r>
            <a:r>
              <a:rPr lang="de-DE" b="1" dirty="0"/>
              <a:t> a </a:t>
            </a:r>
            <a:r>
              <a:rPr lang="de-DE" b="1" dirty="0" err="1"/>
              <a:t>continent</a:t>
            </a:r>
            <a:r>
              <a:rPr lang="de-DE" b="1" dirty="0"/>
              <a:t> </a:t>
            </a:r>
            <a:r>
              <a:rPr lang="de-DE" b="1" dirty="0" err="1"/>
              <a:t>slicer</a:t>
            </a:r>
            <a:r>
              <a:rPr lang="de-DE" b="1" dirty="0"/>
              <a:t> </a:t>
            </a:r>
            <a:r>
              <a:rPr lang="de-DE" b="1" dirty="0" err="1"/>
              <a:t>mislabeled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country</a:t>
            </a:r>
            <a:r>
              <a:rPr lang="de-DE" b="1" dirty="0"/>
              <a:t> but still </a:t>
            </a:r>
            <a:r>
              <a:rPr lang="de-DE" b="1" dirty="0" err="1"/>
              <a:t>this</a:t>
            </a:r>
            <a:r>
              <a:rPr lang="de-DE" b="1" dirty="0"/>
              <a:t> and </a:t>
            </a:r>
            <a:r>
              <a:rPr lang="de-DE" b="1" dirty="0" err="1"/>
              <a:t>the</a:t>
            </a:r>
            <a:r>
              <a:rPr lang="de-DE" b="1" dirty="0"/>
              <a:t> time bar </a:t>
            </a:r>
            <a:r>
              <a:rPr lang="de-DE" b="1" dirty="0" err="1"/>
              <a:t>allows</a:t>
            </a:r>
            <a:r>
              <a:rPr lang="de-DE" b="1" dirty="0"/>
              <a:t> </a:t>
            </a:r>
            <a:r>
              <a:rPr lang="de-DE" b="1" dirty="0" err="1"/>
              <a:t>us</a:t>
            </a:r>
            <a:r>
              <a:rPr lang="de-DE" b="1" dirty="0"/>
              <a:t> </a:t>
            </a:r>
            <a:r>
              <a:rPr lang="en-US" b="1" dirty="0"/>
              <a:t>to identify hotspots and compare regional differences.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83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Returning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topics</a:t>
            </a:r>
            <a:r>
              <a:rPr lang="de-DE" b="1" dirty="0"/>
              <a:t>,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Vaccinations</a:t>
            </a:r>
            <a:r>
              <a:rPr lang="de-DE" b="1" dirty="0"/>
              <a:t> Dashboard.  </a:t>
            </a:r>
            <a:r>
              <a:rPr lang="de-DE" b="1" dirty="0" err="1"/>
              <a:t>Similar</a:t>
            </a:r>
            <a:r>
              <a:rPr lang="de-DE" b="1" dirty="0"/>
              <a:t> </a:t>
            </a:r>
            <a:r>
              <a:rPr lang="de-DE" b="1" dirty="0" err="1"/>
              <a:t>setup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others</a:t>
            </a:r>
            <a:r>
              <a:rPr lang="de-DE" b="1" dirty="0"/>
              <a:t>…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numbers</a:t>
            </a:r>
            <a:r>
              <a:rPr lang="de-DE" b="1" dirty="0"/>
              <a:t>, etc. This </a:t>
            </a:r>
            <a:r>
              <a:rPr lang="de-DE" b="1" dirty="0" err="1"/>
              <a:t>analysis</a:t>
            </a:r>
            <a:r>
              <a:rPr lang="de-DE" b="1" dirty="0"/>
              <a:t> </a:t>
            </a:r>
            <a:r>
              <a:rPr lang="de-DE" b="1" dirty="0" err="1"/>
              <a:t>helped</a:t>
            </a:r>
            <a:r>
              <a:rPr lang="de-DE" b="1" dirty="0"/>
              <a:t> </a:t>
            </a:r>
            <a:r>
              <a:rPr lang="de-DE" b="1" dirty="0" err="1"/>
              <a:t>us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third</a:t>
            </a:r>
            <a:r>
              <a:rPr lang="de-DE" b="1" dirty="0"/>
              <a:t> </a:t>
            </a:r>
            <a:r>
              <a:rPr lang="en-US" b="1" dirty="0"/>
              <a:t>Key question 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How effective have vaccinations been in controlling the spread?</a:t>
            </a:r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84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With the vaccination dashboard we looked for trends in rollout and to determine their effectiveness in controlling the virus.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We can see how quickly different countries administered vaccines to their populations.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A comparison between fully vaccinated individuals and total vaccinations highlights discrepancies in vaccine distribution.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Findings suggest that countries with early vaccination campaigns saw a faster decline in case numbers.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CF0F-A2FF-41B2-949B-02568948F2C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693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And last but not least,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come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testing</a:t>
            </a:r>
            <a:r>
              <a:rPr lang="de-DE" b="1" dirty="0"/>
              <a:t>. 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note</a:t>
            </a:r>
            <a:r>
              <a:rPr lang="de-DE" b="1" dirty="0"/>
              <a:t> </a:t>
            </a:r>
            <a:r>
              <a:rPr lang="de-DE" b="1" dirty="0" err="1"/>
              <a:t>here</a:t>
            </a:r>
            <a:r>
              <a:rPr lang="de-DE" b="1" dirty="0"/>
              <a:t>, The total </a:t>
            </a:r>
            <a:r>
              <a:rPr lang="de-DE" b="1" dirty="0" err="1"/>
              <a:t>tests</a:t>
            </a:r>
            <a:r>
              <a:rPr lang="de-DE" b="1" dirty="0"/>
              <a:t>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2 Trillion in English, but Billionen auf Deutsch.  I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my</a:t>
            </a:r>
            <a:r>
              <a:rPr lang="de-DE" b="1" dirty="0"/>
              <a:t> Power BI </a:t>
            </a:r>
            <a:r>
              <a:rPr lang="de-DE" b="1" dirty="0" err="1"/>
              <a:t>set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English, but </a:t>
            </a:r>
            <a:r>
              <a:rPr lang="de-DE" b="1" dirty="0" err="1"/>
              <a:t>my</a:t>
            </a:r>
            <a:r>
              <a:rPr lang="de-DE" b="1" dirty="0"/>
              <a:t> Service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</a:p>
          <a:p>
            <a:r>
              <a:rPr lang="de-DE" b="1" dirty="0"/>
              <a:t>still in German and </a:t>
            </a:r>
            <a:r>
              <a:rPr lang="de-DE" b="1" dirty="0" err="1"/>
              <a:t>somehow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got</a:t>
            </a:r>
            <a:r>
              <a:rPr lang="de-DE" b="1" dirty="0"/>
              <a:t> </a:t>
            </a:r>
            <a:r>
              <a:rPr lang="de-DE" b="1" dirty="0" err="1"/>
              <a:t>translated</a:t>
            </a:r>
            <a:r>
              <a:rPr lang="de-DE" b="1" dirty="0"/>
              <a:t>.  I </a:t>
            </a:r>
            <a:r>
              <a:rPr lang="de-DE" b="1" dirty="0" err="1"/>
              <a:t>don‘t</a:t>
            </a:r>
            <a:r>
              <a:rPr lang="de-DE" b="1" dirty="0"/>
              <a:t> </a:t>
            </a:r>
            <a:r>
              <a:rPr lang="de-DE" b="1" dirty="0" err="1"/>
              <a:t>think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need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spend</a:t>
            </a:r>
            <a:r>
              <a:rPr lang="de-DE" b="1" dirty="0"/>
              <a:t> a </a:t>
            </a:r>
            <a:r>
              <a:rPr lang="de-DE" b="1" dirty="0" err="1"/>
              <a:t>lot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time </a:t>
            </a:r>
            <a:r>
              <a:rPr lang="de-DE" b="1" dirty="0" err="1"/>
              <a:t>here</a:t>
            </a:r>
            <a:r>
              <a:rPr lang="de-DE" b="1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13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Testing played a crucial role in controlling the spread of the virus.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My analysis focused on total tests conducted and Countries with higher testing rates were able to detect outbreaks earlier, leading to quicker responses."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The relationship between testing volume and case detection was examined, highlighting the importance of widespread testing efforts.“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Understanding the role of large-scale testing in controlling outbreaks.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032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round</a:t>
            </a:r>
            <a:r>
              <a:rPr lang="de-DE" b="1" dirty="0"/>
              <a:t> out </a:t>
            </a:r>
            <a:r>
              <a:rPr lang="de-DE" b="1" dirty="0" err="1"/>
              <a:t>my</a:t>
            </a:r>
            <a:r>
              <a:rPr lang="de-DE" b="1" dirty="0"/>
              <a:t> </a:t>
            </a:r>
            <a:r>
              <a:rPr lang="de-DE" b="1" dirty="0" err="1"/>
              <a:t>analysis</a:t>
            </a:r>
            <a:r>
              <a:rPr lang="de-DE" b="1" dirty="0"/>
              <a:t>, I </a:t>
            </a:r>
            <a:r>
              <a:rPr lang="de-DE" b="1" dirty="0" err="1"/>
              <a:t>created</a:t>
            </a:r>
            <a:r>
              <a:rPr lang="de-DE" b="1" dirty="0"/>
              <a:t> a </a:t>
            </a:r>
            <a:r>
              <a:rPr lang="de-DE" b="1" dirty="0" err="1"/>
              <a:t>few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charts</a:t>
            </a:r>
            <a:r>
              <a:rPr lang="de-DE" b="1" dirty="0"/>
              <a:t>…….</a:t>
            </a:r>
            <a:r>
              <a:rPr lang="en-US" b="1" dirty="0"/>
              <a:t> Such as New Cases &amp; Moving Average Cases: Identifies daily new case trends while smoothing fluctuations to highlight real patterns.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One of the key aspects of analyzing the COVID-19 pandemic is understanding how new cases evolved over time. By using moving averages, we can filter out daily fluctuations and see the broader trend of infections.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This is crucial for identifying peaks and the effectiveness of containment efforts.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I also </a:t>
            </a:r>
            <a:r>
              <a:rPr lang="de-DE" b="1" dirty="0" err="1"/>
              <a:t>compared</a:t>
            </a:r>
            <a:r>
              <a:rPr lang="de-DE" b="1" dirty="0"/>
              <a:t> </a:t>
            </a:r>
            <a:r>
              <a:rPr lang="de-DE" b="1" dirty="0" err="1"/>
              <a:t>trends</a:t>
            </a:r>
            <a:r>
              <a:rPr lang="de-DE" b="1" dirty="0"/>
              <a:t>. </a:t>
            </a:r>
            <a:r>
              <a:rPr lang="en-US" b="1" dirty="0"/>
              <a:t>  </a:t>
            </a:r>
            <a:r>
              <a:rPr lang="en-US" b="1" dirty="0" err="1"/>
              <a:t>Tthe</a:t>
            </a:r>
            <a:r>
              <a:rPr lang="en-US" b="1" dirty="0"/>
              <a:t> trends analysis page aggregates yearly data on cases, vaccinations, and deaths. This long-term view allows us to assess how different phases of the pandemic evolved and how interventions,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such as vaccination rollouts, influenced outcomes. The goal is to observe shifts in pandemic response and measure the effectiveness of containment strategies over time.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17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 also </a:t>
            </a:r>
            <a:r>
              <a:rPr lang="de-DE" b="1" dirty="0" err="1"/>
              <a:t>compared</a:t>
            </a:r>
            <a:r>
              <a:rPr lang="de-DE" b="1" dirty="0"/>
              <a:t> different </a:t>
            </a:r>
            <a:r>
              <a:rPr lang="de-DE" b="1" dirty="0" err="1"/>
              <a:t>values</a:t>
            </a:r>
            <a:r>
              <a:rPr lang="de-DE" b="1" dirty="0"/>
              <a:t>…..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89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Over the next few minutes, I will walk you through the project overview, data import, cleaning and modeling, my method/approach, data analysis, Regional Comparisons and key findings from my Power BI report.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Course, to conclude we will have a short Q &amp; A.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80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….and </a:t>
            </a:r>
            <a:r>
              <a:rPr lang="de-DE" b="1" dirty="0" err="1"/>
              <a:t>looked</a:t>
            </a:r>
            <a:r>
              <a:rPr lang="de-DE" b="1" dirty="0"/>
              <a:t> at </a:t>
            </a:r>
            <a:r>
              <a:rPr lang="de-DE" b="1" dirty="0" err="1"/>
              <a:t>other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.  These </a:t>
            </a:r>
            <a:r>
              <a:rPr lang="de-DE" b="1" dirty="0" err="1"/>
              <a:t>pages</a:t>
            </a:r>
            <a:r>
              <a:rPr lang="de-DE" b="1" dirty="0"/>
              <a:t> </a:t>
            </a:r>
            <a:r>
              <a:rPr lang="de-DE" b="1" dirty="0" err="1"/>
              <a:t>were</a:t>
            </a:r>
            <a:r>
              <a:rPr lang="de-DE" b="1" dirty="0"/>
              <a:t> </a:t>
            </a:r>
            <a:r>
              <a:rPr lang="de-DE" b="1" dirty="0" err="1"/>
              <a:t>relatively</a:t>
            </a:r>
            <a:r>
              <a:rPr lang="de-DE" b="1" dirty="0"/>
              <a:t> easy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was </a:t>
            </a:r>
            <a:r>
              <a:rPr lang="de-DE" b="1" dirty="0" err="1"/>
              <a:t>mostly</a:t>
            </a:r>
            <a:r>
              <a:rPr lang="de-DE" b="1" dirty="0"/>
              <a:t> </a:t>
            </a:r>
            <a:r>
              <a:rPr lang="de-DE" b="1" dirty="0" err="1"/>
              <a:t>cut</a:t>
            </a:r>
            <a:r>
              <a:rPr lang="de-DE" b="1" dirty="0"/>
              <a:t> and </a:t>
            </a:r>
            <a:r>
              <a:rPr lang="de-DE" b="1" dirty="0" err="1"/>
              <a:t>paste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my</a:t>
            </a:r>
            <a:r>
              <a:rPr lang="de-DE" b="1" dirty="0"/>
              <a:t> </a:t>
            </a:r>
            <a:r>
              <a:rPr lang="de-DE" b="1" dirty="0" err="1"/>
              <a:t>existing</a:t>
            </a:r>
            <a:r>
              <a:rPr lang="de-DE" b="1" dirty="0"/>
              <a:t> </a:t>
            </a:r>
            <a:r>
              <a:rPr lang="de-DE" b="1" dirty="0" err="1"/>
              <a:t>dashboards</a:t>
            </a:r>
            <a:r>
              <a:rPr lang="de-DE" b="1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06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Key insights from the analysis (which are probably not surprising) include:  Vaccination campaigns reduced case numbers and death rates over time.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Countries with better healthcare infrastructure had lower fatality rates.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Recommendations include utilizing Data-driven strategies for a Better response and more specifically,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focusing on rapid vaccination rollouts, improving healthcare resources, and ensuring early intervention measures in future pandemics.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CF0F-A2FF-41B2-949B-02568948F2C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594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In summary, this analysis provides data-driven insights into the COVID-19 pandemic.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It highlights important trends and regional differences in case numbers, mortality rates, and vaccinations.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This data can be used to shape future health policies and improve pandemic responses.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I appreciate your time, and I am happy to answer any questions you may have.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CF0F-A2FF-41B2-949B-02568948F2C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98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The primary objective of this project was to analyze COVID-19 data to support data-driven decision-making."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The dataset included global case numbers, deaths, and vaccination statistics."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Microsoft Power BI was used to clean, analyze, and visualize the data."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This project aims to provide insights into case trends, mortality rates, vaccination effectiveness, and regional disparities."</a:t>
            </a:r>
          </a:p>
          <a:p>
            <a:r>
              <a:rPr lang="en-US" b="1" dirty="0"/>
              <a:t>Key questions explored include: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How have case numbers evolved over time?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Which countries were the most affected?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How effective have vaccinations been in controlling the spread?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CF0F-A2FF-41B2-949B-02568948F2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08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The data was sourced from an open COVID-19 dataset containing daily updates from multiple countries.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Initial cleaning involved handling missing values in key fields and Transformation steps included standardizing date formats, removing anomalies, and ensuring consistency across regions.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The Data was then structured to be analyzed in an efficient manner.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CF0F-A2FF-41B2-949B-02568948F2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19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To enhance analytical capabilities, dimension tables were created including a country dimension table and a date dimension table as required by the Project.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I also added a few more, some which were perhaps not necessary for the project.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Relationships were established between tables to enable comparisons across different variables.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DAX measures were created for certain calculations including totals, maxes, averages and percentage changes over time.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CF0F-A2FF-41B2-949B-02568948F2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19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model helped with slicing and filtering based on regions, time periods, etc.  You can have a quick glance at my finished model.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And yes, I am aware the Brits spell Modeling with 2 “L”s but they are wrong.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7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Now</a:t>
            </a:r>
            <a:r>
              <a:rPr lang="de-DE" b="1" dirty="0"/>
              <a:t> </a:t>
            </a:r>
            <a:r>
              <a:rPr lang="de-DE" b="1" dirty="0" err="1"/>
              <a:t>turning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approach</a:t>
            </a:r>
            <a:r>
              <a:rPr lang="de-DE" b="1" dirty="0"/>
              <a:t> I </a:t>
            </a:r>
            <a:r>
              <a:rPr lang="de-DE" b="1" dirty="0" err="1"/>
              <a:t>took</a:t>
            </a:r>
            <a:r>
              <a:rPr lang="de-DE" b="1" dirty="0"/>
              <a:t> </a:t>
            </a:r>
            <a:r>
              <a:rPr lang="de-DE" b="1" dirty="0" err="1"/>
              <a:t>towards</a:t>
            </a:r>
            <a:r>
              <a:rPr lang="de-DE" b="1" dirty="0"/>
              <a:t> </a:t>
            </a:r>
            <a:r>
              <a:rPr lang="de-DE" b="1" dirty="0" err="1"/>
              <a:t>analyzing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. 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begin</a:t>
            </a:r>
            <a:r>
              <a:rPr lang="de-DE" b="1" dirty="0"/>
              <a:t> I </a:t>
            </a:r>
            <a:r>
              <a:rPr lang="de-DE" b="1" dirty="0" err="1"/>
              <a:t>created</a:t>
            </a:r>
            <a:r>
              <a:rPr lang="de-DE" b="1" dirty="0"/>
              <a:t> a </a:t>
            </a:r>
            <a:r>
              <a:rPr lang="de-DE" b="1" dirty="0" err="1"/>
              <a:t>worksheet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collect</a:t>
            </a:r>
            <a:r>
              <a:rPr lang="de-DE" b="1" dirty="0"/>
              <a:t> </a:t>
            </a: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statistics</a:t>
            </a:r>
            <a:r>
              <a:rPr lang="de-DE" b="1" dirty="0"/>
              <a:t> I </a:t>
            </a:r>
            <a:r>
              <a:rPr lang="de-DE" b="1" dirty="0" err="1"/>
              <a:t>thought</a:t>
            </a:r>
            <a:r>
              <a:rPr lang="de-DE" b="1" dirty="0"/>
              <a:t> I </a:t>
            </a:r>
            <a:r>
              <a:rPr lang="de-DE" b="1" dirty="0" err="1"/>
              <a:t>would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useful</a:t>
            </a:r>
            <a:r>
              <a:rPr lang="de-DE" b="1" dirty="0"/>
              <a:t>.  </a:t>
            </a:r>
            <a:r>
              <a:rPr lang="de-DE" b="1" dirty="0" err="1"/>
              <a:t>During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step</a:t>
            </a:r>
            <a:r>
              <a:rPr lang="de-DE" b="1" dirty="0"/>
              <a:t>, </a:t>
            </a:r>
          </a:p>
          <a:p>
            <a:r>
              <a:rPr lang="de-DE" b="1" dirty="0"/>
              <a:t>I </a:t>
            </a:r>
            <a:r>
              <a:rPr lang="de-DE" b="1" dirty="0" err="1"/>
              <a:t>spent</a:t>
            </a:r>
            <a:r>
              <a:rPr lang="de-DE" b="1" dirty="0"/>
              <a:t> a </a:t>
            </a:r>
            <a:r>
              <a:rPr lang="de-DE" b="1" dirty="0" err="1"/>
              <a:t>lot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time </a:t>
            </a:r>
            <a:r>
              <a:rPr lang="de-DE" b="1" dirty="0" err="1"/>
              <a:t>checking</a:t>
            </a:r>
            <a:r>
              <a:rPr lang="de-DE" b="1" dirty="0"/>
              <a:t> and double-</a:t>
            </a:r>
            <a:r>
              <a:rPr lang="de-DE" b="1" dirty="0" err="1"/>
              <a:t>checking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numbers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various</a:t>
            </a:r>
            <a:r>
              <a:rPr lang="de-DE" b="1" dirty="0"/>
              <a:t> </a:t>
            </a:r>
            <a:r>
              <a:rPr lang="de-DE" b="1" dirty="0" err="1"/>
              <a:t>sources</a:t>
            </a:r>
            <a:r>
              <a:rPr lang="de-DE" b="1" dirty="0"/>
              <a:t> . Keep in </a:t>
            </a:r>
            <a:r>
              <a:rPr lang="de-DE" b="1" dirty="0" err="1"/>
              <a:t>mind</a:t>
            </a:r>
            <a:r>
              <a:rPr lang="de-DE" b="1" dirty="0"/>
              <a:t>,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page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not a </a:t>
            </a:r>
            <a:r>
              <a:rPr lang="de-DE" b="1" dirty="0" err="1"/>
              <a:t>finished</a:t>
            </a:r>
            <a:r>
              <a:rPr lang="de-DE" b="1" dirty="0"/>
              <a:t> </a:t>
            </a:r>
            <a:r>
              <a:rPr lang="de-DE" b="1" dirty="0" err="1"/>
              <a:t>product</a:t>
            </a:r>
            <a:r>
              <a:rPr lang="de-DE" b="1" dirty="0"/>
              <a:t>, but </a:t>
            </a:r>
            <a:r>
              <a:rPr lang="de-DE" b="1" dirty="0" err="1"/>
              <a:t>more</a:t>
            </a:r>
            <a:r>
              <a:rPr lang="de-DE" b="1" dirty="0"/>
              <a:t> like A </a:t>
            </a:r>
            <a:r>
              <a:rPr lang="de-DE" b="1" dirty="0" err="1"/>
              <a:t>bit</a:t>
            </a:r>
            <a:r>
              <a:rPr lang="de-DE" b="1" dirty="0"/>
              <a:t> like a </a:t>
            </a:r>
            <a:r>
              <a:rPr lang="de-DE" b="1" dirty="0" err="1"/>
              <a:t>piece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scratch</a:t>
            </a:r>
            <a:r>
              <a:rPr lang="de-DE" b="1" dirty="0"/>
              <a:t> </a:t>
            </a:r>
            <a:r>
              <a:rPr lang="de-DE" b="1" dirty="0" err="1"/>
              <a:t>paper</a:t>
            </a:r>
            <a:r>
              <a:rPr lang="de-DE" b="1" dirty="0"/>
              <a:t>  </a:t>
            </a:r>
          </a:p>
          <a:p>
            <a:r>
              <a:rPr lang="de-DE" b="1" dirty="0" err="1"/>
              <a:t>or</a:t>
            </a:r>
            <a:r>
              <a:rPr lang="de-DE" b="1" dirty="0"/>
              <a:t> „Kratzpapier“ in German.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92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 </a:t>
            </a:r>
            <a:r>
              <a:rPr lang="de-DE" b="1" dirty="0" err="1"/>
              <a:t>next</a:t>
            </a:r>
            <a:r>
              <a:rPr lang="de-DE" b="1" dirty="0"/>
              <a:t> </a:t>
            </a:r>
            <a:r>
              <a:rPr lang="de-DE" b="1" dirty="0" err="1"/>
              <a:t>step</a:t>
            </a:r>
            <a:r>
              <a:rPr lang="de-DE" b="1" dirty="0"/>
              <a:t> was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go</a:t>
            </a:r>
            <a:r>
              <a:rPr lang="de-DE" b="1" dirty="0"/>
              <a:t> a </a:t>
            </a:r>
            <a:r>
              <a:rPr lang="de-DE" b="1" dirty="0" err="1"/>
              <a:t>little</a:t>
            </a:r>
            <a:r>
              <a:rPr lang="de-DE" b="1" dirty="0"/>
              <a:t> </a:t>
            </a:r>
            <a:r>
              <a:rPr lang="de-DE" b="1" dirty="0" err="1"/>
              <a:t>deeper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.  </a:t>
            </a:r>
            <a:r>
              <a:rPr lang="de-DE" b="1" dirty="0" err="1"/>
              <a:t>To</a:t>
            </a:r>
            <a:r>
              <a:rPr lang="de-DE" b="1" dirty="0"/>
              <a:t> do </a:t>
            </a:r>
            <a:r>
              <a:rPr lang="de-DE" b="1" dirty="0" err="1"/>
              <a:t>this</a:t>
            </a:r>
            <a:r>
              <a:rPr lang="de-DE" b="1" dirty="0"/>
              <a:t> I </a:t>
            </a:r>
            <a:r>
              <a:rPr lang="de-DE" b="1" dirty="0" err="1"/>
              <a:t>created</a:t>
            </a:r>
            <a:r>
              <a:rPr lang="de-DE" b="1" dirty="0"/>
              <a:t> separate </a:t>
            </a:r>
            <a:r>
              <a:rPr lang="de-DE" b="1" dirty="0" err="1"/>
              <a:t>dashboards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4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topics</a:t>
            </a:r>
            <a:r>
              <a:rPr lang="de-DE" b="1" dirty="0"/>
              <a:t>:  Cases, </a:t>
            </a:r>
            <a:r>
              <a:rPr lang="de-DE" b="1" dirty="0" err="1"/>
              <a:t>Deaths</a:t>
            </a:r>
            <a:r>
              <a:rPr lang="de-DE" b="1" dirty="0"/>
              <a:t>, </a:t>
            </a:r>
            <a:r>
              <a:rPr lang="de-DE" b="1" dirty="0" err="1"/>
              <a:t>Vaccinations</a:t>
            </a:r>
            <a:r>
              <a:rPr lang="de-DE" b="1" dirty="0"/>
              <a:t> and Tests.  The </a:t>
            </a:r>
            <a:r>
              <a:rPr lang="de-DE" b="1" dirty="0" err="1"/>
              <a:t>dashboards</a:t>
            </a:r>
            <a:r>
              <a:rPr lang="de-DE" b="1" dirty="0"/>
              <a:t> all </a:t>
            </a:r>
            <a:r>
              <a:rPr lang="de-DE" b="1" dirty="0" err="1"/>
              <a:t>followed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same </a:t>
            </a:r>
            <a:r>
              <a:rPr lang="de-DE" b="1" dirty="0" err="1"/>
              <a:t>basic</a:t>
            </a:r>
            <a:r>
              <a:rPr lang="de-DE" b="1" dirty="0"/>
              <a:t> </a:t>
            </a:r>
            <a:r>
              <a:rPr lang="de-DE" b="1" dirty="0" err="1"/>
              <a:t>pattern</a:t>
            </a:r>
            <a:r>
              <a:rPr lang="de-DE" b="1" dirty="0"/>
              <a:t>:  </a:t>
            </a:r>
          </a:p>
          <a:p>
            <a:r>
              <a:rPr lang="de-DE" b="1" dirty="0"/>
              <a:t>Total Numbers, Numbers per </a:t>
            </a:r>
            <a:r>
              <a:rPr lang="de-DE" b="1" dirty="0" err="1"/>
              <a:t>year</a:t>
            </a:r>
            <a:r>
              <a:rPr lang="de-DE" b="1" dirty="0"/>
              <a:t>, Totals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Continent</a:t>
            </a:r>
            <a:r>
              <a:rPr lang="de-DE" b="1" dirty="0"/>
              <a:t>, Top 10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country</a:t>
            </a:r>
            <a:r>
              <a:rPr lang="de-DE" b="1" dirty="0"/>
              <a:t>, Top 10 Totals per </a:t>
            </a:r>
            <a:r>
              <a:rPr lang="de-DE" b="1" dirty="0" err="1"/>
              <a:t>million</a:t>
            </a:r>
            <a:r>
              <a:rPr lang="de-DE" b="1" dirty="0"/>
              <a:t>.  I </a:t>
            </a:r>
            <a:r>
              <a:rPr lang="de-DE" b="1" dirty="0" err="1"/>
              <a:t>added</a:t>
            </a:r>
            <a:r>
              <a:rPr lang="de-DE" b="1" dirty="0"/>
              <a:t> </a:t>
            </a:r>
            <a:r>
              <a:rPr lang="de-DE" b="1" dirty="0" err="1"/>
              <a:t>continent</a:t>
            </a:r>
            <a:r>
              <a:rPr lang="de-DE" b="1" dirty="0"/>
              <a:t>, </a:t>
            </a:r>
            <a:r>
              <a:rPr lang="de-DE" b="1" dirty="0" err="1"/>
              <a:t>country</a:t>
            </a:r>
            <a:r>
              <a:rPr lang="de-DE" b="1" dirty="0"/>
              <a:t> and a time </a:t>
            </a:r>
            <a:r>
              <a:rPr lang="de-DE" b="1" dirty="0" err="1"/>
              <a:t>slicer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dig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deeply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and so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dashboard</a:t>
            </a:r>
            <a:r>
              <a:rPr lang="de-DE" b="1" dirty="0"/>
              <a:t> </a:t>
            </a:r>
            <a:r>
              <a:rPr lang="de-DE" b="1" dirty="0" err="1"/>
              <a:t>could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interactive</a:t>
            </a:r>
            <a:r>
              <a:rPr lang="de-DE" b="1" dirty="0"/>
              <a:t>. 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example</a:t>
            </a:r>
            <a:r>
              <a:rPr lang="de-DE" b="1" dirty="0"/>
              <a:t>, </a:t>
            </a:r>
          </a:p>
          <a:p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not limited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only</a:t>
            </a:r>
            <a:r>
              <a:rPr lang="de-DE" b="1" dirty="0"/>
              <a:t> </a:t>
            </a:r>
            <a:r>
              <a:rPr lang="de-DE" b="1" dirty="0" err="1"/>
              <a:t>seeing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top 10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country</a:t>
            </a:r>
            <a:r>
              <a:rPr lang="de-DE" b="1" dirty="0"/>
              <a:t> but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select</a:t>
            </a:r>
            <a:r>
              <a:rPr lang="de-DE" b="1" dirty="0"/>
              <a:t> </a:t>
            </a:r>
            <a:r>
              <a:rPr lang="de-DE" b="1" dirty="0" err="1"/>
              <a:t>any</a:t>
            </a:r>
            <a:r>
              <a:rPr lang="de-DE" b="1" dirty="0"/>
              <a:t> </a:t>
            </a:r>
            <a:r>
              <a:rPr lang="de-DE" b="1" dirty="0" err="1"/>
              <a:t>country</a:t>
            </a:r>
            <a:r>
              <a:rPr lang="de-DE" b="1" dirty="0"/>
              <a:t> and </a:t>
            </a:r>
            <a:r>
              <a:rPr lang="de-DE" b="1" dirty="0" err="1"/>
              <a:t>any</a:t>
            </a:r>
            <a:r>
              <a:rPr lang="de-DE" b="1" dirty="0"/>
              <a:t> time frame.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52EBB-2730-4416-A7F4-C23931DD24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175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With the first dashboard I could track the progression of COVID-19 cases globally, seeing spikes during major outbreaks.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The analysis reveals trends such as the impact of vaccinations.</a:t>
            </a:r>
          </a:p>
          <a:p>
            <a:r>
              <a:rPr lang="en-US" b="1" dirty="0"/>
              <a:t>And again, the Slicers helped help to explore case growth in different regions and time periods. Remember one of our Key questions included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How have case numbers evolved over time? Our dashboard helped us to answer that question.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CF0F-A2FF-41B2-949B-02568948F2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63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57C1E-9724-352D-EE16-575520C78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891CA-66A1-DC0E-E531-CAB2F626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D3A71-4901-27B8-D6E1-4CE0C6DD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5071-5C08-4786-AE57-2269EC4D3978}" type="datetime1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71184-5743-BD1B-D952-6C64A247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9CB28-FE77-8B7F-38D9-6B050BF3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73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8E923-1996-3922-CFF1-D06653EE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08E51C-1B89-D9E7-42DD-6AD07F42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E943A-F8FF-14E3-D145-9C5DD29E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169-3BB4-4EF7-A0B1-D178FFF0B7D9}" type="datetime1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2DA207-3484-8FB8-B635-E497A150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B00FF-4317-6F32-63C3-92A57C0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9B6D5-5979-EED6-0564-A9F4F6E61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DB1D97-85C7-0E12-8A8A-44EC6A74C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7E699A-DC01-76DB-1313-3161C321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0D2D-D2E5-4179-8E6C-86FDF25DD747}" type="datetime1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526CE-DD15-F1E7-AFAB-3E110DC0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9C453-6498-6ADF-C420-1709E4F5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8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17DF2-35CB-9303-7512-59C37F51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F5535-3408-F8C1-1829-46F61604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98FE2-2592-C703-74E4-AEC97DD2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EBD7-90EA-45B6-B502-2584D1DFB0F3}" type="datetime1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E57A5-4894-CF0E-0696-FB186F0E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1E54B0-40AF-9CB7-B5EE-A80EFAC8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38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1927E-A2F3-BC5F-BAFA-3C655753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B2823-2FD9-78E5-03C7-03F53159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062F5-294B-8FFD-4600-CCFE05AA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93C6-6FD8-4BD4-ABAB-A61DE720F6F4}" type="datetime1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EDD19-F822-800A-7DA5-CECAA1C5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D7F92-3A43-7288-37CD-3375286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4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9BBBB-0E5F-DF00-4E42-F1E2A252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BFF7F-0D33-F629-9682-EBDEA12F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033010-13D9-CDEF-E415-FC1FB9763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1609C9-AA1F-E0E2-CF6C-5FE83B28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878E-AF14-4EC3-AAD7-D4CBBBDE3FF3}" type="datetime1">
              <a:rPr lang="de-DE" smtClean="0"/>
              <a:t>19.02.2025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2ECEF9-AFF1-8901-351A-EDB1B027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04BEF8-ECAD-7410-8E2A-5BBBFBD5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0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DE97D-15F4-8F9A-1626-E5A45B70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381265-4DA7-44DA-6F6D-835D2C3CB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D4B8F-31DF-F186-9A05-9AAFAE6C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E049A3-E586-94C5-7E90-44BAC568F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36FEC9-21CA-EED3-E514-21C3025C1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FC17F7-8300-8D23-96F2-80CBCDDF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7DA-4806-4625-AB8A-5068A152375B}" type="datetime1">
              <a:rPr lang="de-DE" smtClean="0"/>
              <a:t>19.02.2025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2D8073-D086-EDB3-5053-15BC0961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E2972C-DA4D-5DF6-E417-36FD6A1D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55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C542D-B4B9-34DF-3D26-F60436A2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1B22C8-7ED3-74FC-1E2C-6C28CCA8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8BF0-F4E1-44AA-8313-882A54B04B0E}" type="datetime1">
              <a:rPr lang="de-DE" smtClean="0"/>
              <a:t>19.02.2025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17D02F-D1F3-14D6-C2F8-E5EE14F2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6AC80-4E3E-62E4-30C5-2A78007E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82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2E9335-353E-873E-BA50-721F328D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7F4A-CFD9-4495-A32A-7CA897C5E6FD}" type="datetime1">
              <a:rPr lang="de-DE" smtClean="0"/>
              <a:t>19.02.2025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4B8815-E8B1-8E44-F62F-21FB304B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196710-FB52-AB2E-0B12-7109D4C8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5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53F05-D675-A765-62C5-D5012B7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BC4EA-DF0E-16C8-4E0B-98028D4F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AF7FD8-D3F6-1EA0-07EA-401A2F0D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127C31-1CE3-38D0-A47F-84BC9B97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8099-35ED-426E-BD1D-B68F14D3014B}" type="datetime1">
              <a:rPr lang="de-DE" smtClean="0"/>
              <a:t>19.02.2025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D57BA2-3593-2202-D180-DA2DC35D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0D5C3-47B0-F5DD-43FE-D91C1580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B211B-3F57-BE7B-99CD-4465AC99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6A88DC-9333-AB65-F4C9-8D827CC23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125F3-3F8B-5CA0-2428-087845AB3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F2F60D-4B09-BB1A-262B-91ED45D5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D7C3-88FC-4E2A-B03D-D5F2C8075489}" type="datetime1">
              <a:rPr lang="de-DE" smtClean="0"/>
              <a:t>19.02.2025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E32E3-74D8-8916-C88C-149B635F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D5A990-1DF7-1EBC-2343-643E73D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3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E8F84A-3459-93E4-4347-E6E6291C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C05BD-0C8B-BD13-CAB9-7AC4F8C9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601B4-CD13-DAFA-6891-B551419D4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7D0DD-5D2E-410C-8C53-7F212A44373F}" type="datetime1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1F85F-A2FF-A015-82D2-D07C9AFD8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CE516-C154-110A-FFE1-34E737B2F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63B33-A1B9-4B97-BC46-44014264F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0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5400" dirty="0"/>
              <a:t>Power BI Final Project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10F69E-7A9D-2F73-561D-CBB709B96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81604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0774F-939E-C19A-E379-2114BBF4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52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/>
              <a:t>Deaths</a:t>
            </a:r>
            <a:r>
              <a:rPr lang="de-DE" b="1" dirty="0"/>
              <a:t> Dashboard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723C530-9245-7A62-9D77-90F2D47AED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690627"/>
                  </p:ext>
                </p:extLst>
              </p:nvPr>
            </p:nvGraphicFramePr>
            <p:xfrm>
              <a:off x="423513" y="1020278"/>
              <a:ext cx="11319308" cy="54725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Inhaltsplatzhalter 3">
                <a:extLst>
                  <a:ext uri="{FF2B5EF4-FFF2-40B4-BE49-F238E27FC236}">
                    <a16:creationId xmlns:a16="http://schemas.microsoft.com/office/drawing/2014/main" id="{8723C530-9245-7A62-9D77-90F2D47AED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513" y="1020278"/>
                <a:ext cx="11319308" cy="547259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B58FB1-275A-FB6D-6039-4874EEDE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98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5975"/>
          </a:xfrm>
        </p:spPr>
        <p:txBody>
          <a:bodyPr>
            <a:normAutofit/>
          </a:bodyPr>
          <a:lstStyle/>
          <a:p>
            <a:pPr algn="ctr"/>
            <a:r>
              <a:rPr lang="de-DE" b="1" dirty="0" err="1"/>
              <a:t>Deaths</a:t>
            </a:r>
            <a:r>
              <a:rPr lang="de-DE" b="1" dirty="0"/>
              <a:t>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10D2B6-3ABE-B215-2E94-2D673180C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602734"/>
              </p:ext>
            </p:extLst>
          </p:nvPr>
        </p:nvGraphicFramePr>
        <p:xfrm>
          <a:off x="838200" y="2228087"/>
          <a:ext cx="10515600" cy="4135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749E11-4D9E-7F38-6460-CCED44C2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14D23-952F-C099-C03D-150B63A2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pPr algn="ctr"/>
            <a:r>
              <a:rPr lang="de-DE" b="1" dirty="0" err="1"/>
              <a:t>Map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Total Cases and </a:t>
            </a:r>
            <a:r>
              <a:rPr lang="de-DE" b="1" dirty="0" err="1"/>
              <a:t>Deaths</a:t>
            </a:r>
            <a:endParaRPr lang="de-DE" b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000F0280-2C81-24D8-035B-A6A8782DE32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5357810"/>
                  </p:ext>
                </p:extLst>
              </p:nvPr>
            </p:nvGraphicFramePr>
            <p:xfrm>
              <a:off x="394637" y="1116532"/>
              <a:ext cx="11377060" cy="50604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Inhaltsplatzhalter 3">
                <a:extLst>
                  <a:ext uri="{FF2B5EF4-FFF2-40B4-BE49-F238E27FC236}">
                    <a16:creationId xmlns:a16="http://schemas.microsoft.com/office/drawing/2014/main" id="{000F0280-2C81-24D8-035B-A6A8782DE3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637" y="1116532"/>
                <a:ext cx="11377060" cy="506043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D57CDF-A283-6492-986D-EADCFECC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4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AE9F8-E3E7-3E08-C311-26270A39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257"/>
            <a:ext cx="10515600" cy="664143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Total </a:t>
            </a:r>
            <a:r>
              <a:rPr lang="de-DE" b="1" dirty="0" err="1"/>
              <a:t>Vaccinations</a:t>
            </a:r>
            <a:endParaRPr lang="de-DE" b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45864036-A26C-BEF2-5D1C-6B4902586BA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4486401"/>
                  </p:ext>
                </p:extLst>
              </p:nvPr>
            </p:nvGraphicFramePr>
            <p:xfrm>
              <a:off x="413886" y="914400"/>
              <a:ext cx="11328935" cy="55634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Inhaltsplatzhalter 3">
                <a:extLst>
                  <a:ext uri="{FF2B5EF4-FFF2-40B4-BE49-F238E27FC236}">
                    <a16:creationId xmlns:a16="http://schemas.microsoft.com/office/drawing/2014/main" id="{45864036-A26C-BEF2-5D1C-6B4902586B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886" y="914400"/>
                <a:ext cx="11328935" cy="556340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D7671-BBEB-CB8D-552A-6568FEE2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3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704197"/>
          </a:xfrm>
        </p:spPr>
        <p:txBody>
          <a:bodyPr anchor="b">
            <a:normAutofit/>
          </a:bodyPr>
          <a:lstStyle/>
          <a:p>
            <a:pPr algn="ctr"/>
            <a:r>
              <a:rPr lang="de-DE" b="1" dirty="0" err="1"/>
              <a:t>Vaccination</a:t>
            </a:r>
            <a:r>
              <a:rPr lang="de-DE" b="1" dirty="0"/>
              <a:t> Progress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986233-B87F-53DB-BF14-DD79AF6C0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30175"/>
              </p:ext>
            </p:extLst>
          </p:nvPr>
        </p:nvGraphicFramePr>
        <p:xfrm>
          <a:off x="838200" y="1730623"/>
          <a:ext cx="10506456" cy="4441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6F47B-1E24-6BAD-5566-9D0BBDFD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E6D46-2210-600A-B4B0-A0A25A7C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27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Total Tests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2772F5C1-6F4C-C9B1-2178-221A0738246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6310622"/>
                  </p:ext>
                </p:extLst>
              </p:nvPr>
            </p:nvGraphicFramePr>
            <p:xfrm>
              <a:off x="510139" y="972152"/>
              <a:ext cx="11261558" cy="55207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Inhaltsplatzhalter 3">
                <a:extLst>
                  <a:ext uri="{FF2B5EF4-FFF2-40B4-BE49-F238E27FC236}">
                    <a16:creationId xmlns:a16="http://schemas.microsoft.com/office/drawing/2014/main" id="{2772F5C1-6F4C-C9B1-2178-221A073824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139" y="972152"/>
                <a:ext cx="11261558" cy="552072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EAAD4-8084-6BCC-60DE-8030D5BF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2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EDFBD4-14E6-5395-855D-05D5EB5A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Testing Analysis</a:t>
            </a:r>
            <a:br>
              <a:rPr lang="en-US" sz="4200" b="1" dirty="0">
                <a:solidFill>
                  <a:srgbClr val="FFFFFF"/>
                </a:solidFill>
              </a:rPr>
            </a:br>
            <a:endParaRPr lang="de-DE" sz="42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14C1D4-EDC7-3164-5AD2-964D2C00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Insights:</a:t>
            </a:r>
          </a:p>
          <a:p>
            <a:pPr marL="0" indent="0">
              <a:buNone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Testing Played a Crucial Role in Controlling the Spread of the Virus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Higher Testing Rates and Detection Efficiency led </a:t>
            </a:r>
          </a:p>
          <a:p>
            <a:pPr marL="457200" lvl="1" indent="0">
              <a:buNone/>
            </a:pPr>
            <a:r>
              <a:rPr lang="en-US" sz="2800" b="1" dirty="0"/>
              <a:t>    to Quicker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Impact of Testing Availability on Pandemic Containment Efforts.</a:t>
            </a:r>
          </a:p>
          <a:p>
            <a:endParaRPr lang="de-DE" sz="220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577F34-FAB3-A24A-198C-BBD6EF15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7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AE396-3787-DB88-23A4-6FD7B242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7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New Cases and Moving Average Cases</a:t>
            </a: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90A5BB8F-92A2-F26E-72C6-3C615AD090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8434130"/>
                  </p:ext>
                </p:extLst>
              </p:nvPr>
            </p:nvGraphicFramePr>
            <p:xfrm>
              <a:off x="540773" y="1241659"/>
              <a:ext cx="10992465" cy="51591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Inhaltsplatzhalter 3">
                <a:extLst>
                  <a:ext uri="{FF2B5EF4-FFF2-40B4-BE49-F238E27FC236}">
                    <a16:creationId xmlns:a16="http://schemas.microsoft.com/office/drawing/2014/main" id="{90A5BB8F-92A2-F26E-72C6-3C615AD09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773" y="1241659"/>
                <a:ext cx="10992465" cy="515914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4B1ADD-4E1A-A70A-0F25-103F28F1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87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60488-27E4-7526-944C-61688EC7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Trends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FBE96D02-1020-AEB9-62FE-B70548F53C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7923462"/>
                  </p:ext>
                </p:extLst>
              </p:nvPr>
            </p:nvGraphicFramePr>
            <p:xfrm>
              <a:off x="539015" y="1010654"/>
              <a:ext cx="11020925" cy="54822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Inhaltsplatzhalter 3">
                <a:extLst>
                  <a:ext uri="{FF2B5EF4-FFF2-40B4-BE49-F238E27FC236}">
                    <a16:creationId xmlns:a16="http://schemas.microsoft.com/office/drawing/2014/main" id="{FBE96D02-1020-AEB9-62FE-B70548F53C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015" y="1010654"/>
                <a:ext cx="11020925" cy="54822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050A4E-EE21-541A-56A7-0B9614CA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42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62F08-4BD7-6333-FDC1-D25A8292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/>
              <a:t>Comparisons</a:t>
            </a:r>
            <a:endParaRPr lang="de-DE" b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FD30BD1C-C818-AA40-6251-1968F6137B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744478"/>
                  </p:ext>
                </p:extLst>
              </p:nvPr>
            </p:nvGraphicFramePr>
            <p:xfrm>
              <a:off x="394637" y="962526"/>
              <a:ext cx="11377060" cy="55303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Inhaltsplatzhalter 3">
                <a:extLst>
                  <a:ext uri="{FF2B5EF4-FFF2-40B4-BE49-F238E27FC236}">
                    <a16:creationId xmlns:a16="http://schemas.microsoft.com/office/drawing/2014/main" id="{FD30BD1C-C818-AA40-6251-1968F6137B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637" y="962526"/>
                <a:ext cx="11377060" cy="553034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2833E-143E-8081-EE42-F4C7B945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79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BD881-DC88-1101-347E-09329ED2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Contents </a:t>
            </a:r>
            <a:br>
              <a:rPr lang="en-US" sz="4200" b="1" dirty="0"/>
            </a:br>
            <a:endParaRPr lang="de-DE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514C2-13D1-E790-9B40-F5F34B35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 Project Overview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Data Import, Cleaning and Modeling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Method/Approach: KPIs, Total Cases, Deaths, Vax, Test Analysis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Further Data Overview – Moving Avg. Cases, World Map, Trends, Vax Impact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Key Findings &amp; Recommendations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Conclusion &amp; Q&amp;A</a:t>
            </a:r>
          </a:p>
          <a:p>
            <a:endParaRPr lang="de-DE" sz="220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DD1D96-2FA3-82AB-2787-3A0563A7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782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FC847-FEBF-BE50-3695-7C1EB9E4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532"/>
          </a:xfrm>
        </p:spPr>
        <p:txBody>
          <a:bodyPr/>
          <a:lstStyle/>
          <a:p>
            <a:pPr algn="ctr"/>
            <a:r>
              <a:rPr lang="de-DE" b="1" dirty="0" err="1"/>
              <a:t>Vaccination</a:t>
            </a:r>
            <a:r>
              <a:rPr lang="de-DE" b="1" dirty="0"/>
              <a:t> Impact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149FD416-2576-FE2A-0DAF-5ED22DFE0D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3480372"/>
                  </p:ext>
                </p:extLst>
              </p:nvPr>
            </p:nvGraphicFramePr>
            <p:xfrm>
              <a:off x="539015" y="1376413"/>
              <a:ext cx="11136429" cy="51164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Inhaltsplatzhalter 3">
                <a:extLst>
                  <a:ext uri="{FF2B5EF4-FFF2-40B4-BE49-F238E27FC236}">
                    <a16:creationId xmlns:a16="http://schemas.microsoft.com/office/drawing/2014/main" id="{149FD416-2576-FE2A-0DAF-5ED22DFE0D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015" y="1376413"/>
                <a:ext cx="11136429" cy="511646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B4AE3B-E3C4-D07B-EC03-3B9D25C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5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885"/>
            <a:ext cx="10515600" cy="807703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/>
              <a:t>Key </a:t>
            </a:r>
            <a:r>
              <a:rPr lang="de-DE" sz="4000" b="1" dirty="0" err="1"/>
              <a:t>Findings</a:t>
            </a:r>
            <a:r>
              <a:rPr lang="de-DE" sz="4000" b="1" dirty="0"/>
              <a:t> &amp; </a:t>
            </a:r>
            <a:r>
              <a:rPr lang="de-DE" sz="4000" b="1" dirty="0" err="1"/>
              <a:t>Recommendations</a:t>
            </a:r>
            <a:endParaRPr lang="de-DE" sz="40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F3C0B-E21E-D5A7-F02A-DF42C9590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778646"/>
              </p:ext>
            </p:extLst>
          </p:nvPr>
        </p:nvGraphicFramePr>
        <p:xfrm>
          <a:off x="521848" y="1232033"/>
          <a:ext cx="11145253" cy="537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1229876-6E53-64E3-1E70-E3B3863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pPr algn="ctr"/>
            <a:r>
              <a:rPr lang="de-DE" b="1" dirty="0"/>
              <a:t>Summary</a:t>
            </a:r>
            <a:r>
              <a:rPr b="1" dirty="0"/>
              <a:t>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65" y="1229032"/>
            <a:ext cx="11069053" cy="49479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Summary, This Analysis Provides Data-driven Insights into the COVID-19 Pandemic.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 Highlights Important Trends and Regional Differences in Case Numbers, Mortality rates, and Vaccinations.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This Data can be used to Shape Future Health Policies and Improve Pandemic Responses.</a:t>
            </a:r>
          </a:p>
          <a:p>
            <a:r>
              <a:rPr lang="de-DE" b="1" dirty="0" err="1"/>
              <a:t>Thank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Time.</a:t>
            </a:r>
          </a:p>
          <a:p>
            <a:r>
              <a:rPr b="1" dirty="0"/>
              <a:t>Open for </a:t>
            </a:r>
            <a:r>
              <a:rPr lang="de-DE" b="1" dirty="0"/>
              <a:t>Q</a:t>
            </a:r>
            <a:r>
              <a:rPr b="1" dirty="0" err="1"/>
              <a:t>uestions</a:t>
            </a:r>
            <a:r>
              <a:rPr b="1" dirty="0"/>
              <a:t> and </a:t>
            </a:r>
            <a:r>
              <a:rPr lang="de-DE" b="1" dirty="0"/>
              <a:t>D</a:t>
            </a:r>
            <a:r>
              <a:rPr b="1" dirty="0" err="1"/>
              <a:t>iscussions</a:t>
            </a:r>
            <a:r>
              <a:rPr b="1" dirty="0"/>
              <a:t>.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1542B1-B85A-DC04-929C-21ACC139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Project </a:t>
            </a:r>
            <a:r>
              <a:rPr lang="de-DE" b="1" dirty="0" err="1">
                <a:solidFill>
                  <a:srgbClr val="FFFFFF"/>
                </a:solidFill>
              </a:rPr>
              <a:t>Overview</a:t>
            </a:r>
            <a:endParaRPr lang="de-DE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3D460C-80FE-615B-BC13-E1440CE89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504383"/>
              </p:ext>
            </p:extLst>
          </p:nvPr>
        </p:nvGraphicFramePr>
        <p:xfrm>
          <a:off x="644056" y="1713297"/>
          <a:ext cx="10927829" cy="479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FD6EE2-399D-30E9-B8AD-58AB4C71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de-DE" sz="4000" b="1" dirty="0"/>
              <a:t>Data Import &amp; </a:t>
            </a:r>
            <a:r>
              <a:rPr lang="de-DE" sz="4000" b="1" dirty="0" err="1"/>
              <a:t>Cleaning</a:t>
            </a:r>
            <a:endParaRPr lang="de-DE" sz="4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4D74DBE-D9A0-8399-DE30-0EE7D67BC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37188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0CA66-D907-3A43-74B3-4C3CE0E6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Data Modeling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4B5E2-C20D-FE93-10E4-30FC1C877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76833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D32E7-B423-4B5D-1B2A-08CC3035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A5B8-9EBB-CF6D-631C-1FB49B92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012997"/>
            <a:ext cx="3353015" cy="1199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Screenshot, Schrift, Zahl enthält.">
            <a:extLst>
              <a:ext uri="{FF2B5EF4-FFF2-40B4-BE49-F238E27FC236}">
                <a16:creationId xmlns:a16="http://schemas.microsoft.com/office/drawing/2014/main" id="{746568C7-4CA3-CF27-3F17-E3A19958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48" y="304800"/>
            <a:ext cx="7344697" cy="6243484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1B719-3B39-826A-B697-A3CB087C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5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445F3-AC4A-D5DC-97AE-668373874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KPI Cards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5537A2-2760-07EE-2BFA-82863A110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C5E83AF0-EE6B-260A-F351-38DDC38E03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548625"/>
                  </p:ext>
                </p:extLst>
              </p:nvPr>
            </p:nvGraphicFramePr>
            <p:xfrm>
              <a:off x="731521" y="1222409"/>
              <a:ext cx="10510786" cy="50640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C5E83AF0-EE6B-260A-F351-38DDC38E03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521" y="1222409"/>
                <a:ext cx="10510786" cy="506409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EAF84243-B2C3-707E-2BDE-B613B13DC828}"/>
              </a:ext>
            </a:extLst>
          </p:cNvPr>
          <p:cNvSpPr txBox="1"/>
          <p:nvPr/>
        </p:nvSpPr>
        <p:spPr>
          <a:xfrm>
            <a:off x="644892" y="386833"/>
            <a:ext cx="10828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/>
              <a:t>Method/Approach: Key </a:t>
            </a:r>
            <a:r>
              <a:rPr lang="de-DE" sz="4000" b="1" dirty="0" err="1"/>
              <a:t>Statistics</a:t>
            </a:r>
            <a:r>
              <a:rPr lang="de-DE" sz="4000" b="1" dirty="0"/>
              <a:t> / Worksheet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3EFC5-1568-02BD-5520-A9FC6AD4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45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2E42-7719-FEE1-4036-C48A1327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9"/>
            <a:ext cx="10515600" cy="625641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Cases Dashboard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D44A454-69C6-6A77-07CC-DEE841DEA3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374804"/>
                  </p:ext>
                </p:extLst>
              </p:nvPr>
            </p:nvGraphicFramePr>
            <p:xfrm>
              <a:off x="599768" y="914400"/>
              <a:ext cx="10992464" cy="55249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Inhaltsplatzhalter 3">
                <a:extLst>
                  <a:ext uri="{FF2B5EF4-FFF2-40B4-BE49-F238E27FC236}">
                    <a16:creationId xmlns:a16="http://schemas.microsoft.com/office/drawing/2014/main" id="{8D44A454-69C6-6A77-07CC-DEE841DEA3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768" y="914400"/>
                <a:ext cx="10992464" cy="552490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CB149C-D013-08EE-E10A-B51912A8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0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COVID-19 Case Trends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5D7032-5559-88BC-20B7-758F339B9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89970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74D12-75F9-8095-60E5-84FFF242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3B33-A1B9-4B97-BC46-44014264FE59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F6B04087-2EB8-42C1-9B0C-ECD8FCD2BB6F}">
  <we:reference id="wa200003233" version="2.0.0.3" store="de-DE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91YW08rNxD+K9FKFa0Uqr14b7wdEo5U9VAhQPShQtWsPZv4aLOOdh0gB/HfO7aTQgJJaAmcbaU8ZD327HzzzcWz956Q7bSC+W8wQe/I+4ItfkPJx1j3Aq/v1W4ZRJ4LKBPgAoMsKoHlSFI11VLVrXd072loRqivZDuDyuiixT+u+x5U1RmMzFMJVYt9b4pNq2qo5Dd0m0mkmxk+9D28m1aqAaPyQoNGo/aGttMzmRD8HMT0SuBa3uAFcr1YztLCT4KUc5YLxnjpM07bSllpOmpUFPOTu2lD5twv0ZRYJHGYxUWe+xmKKAWe0hk9nxrpJ3EDNUfhWYsabJ0B995AVbOJ/Xeysn6hZg3HcyytqNZSz0nNUE7+HKhZrZu590DozhpF2K2oUtyitOtjdTtokOAK7yh4uKaV1oGzxr8Iz/jF+m6gag2yXgBlacDSmLEiy8qMF5D4GTPrL/tiF9pThHbW4GvhDtSNFIdB3huChnXAl0pD1RsSynH7DLTvQMt6VC1C4hHgpTOSQ2MMhJlWF1iRe66eSBeBpYqvJDAoSZtqBDbHcwt0KJtltIT9NSzvCJJQkTwXiBmDQmS+KAoRZ1EcdYOTU9WQvbSxd0489H784af/LTMvQl3ww3gaxYxDmDGRJX6QJ+FOfgakZaQayckh+ygS9FRjrdfN5iuCVWL63yOBB9Div8pfDUWFJ3feSiwYPZgkrEzSKAz9sOBpHMW5/2HpsaVCD1RjQhNF7/Osqua9K+Bc1gbvPrLlIxLizeBcfoBgSO0HoMzLMIlzgKjoSP2Cu94ZqmmFz2B0nJo3wHKkJBCHUZizjAdF6IsYQveGTpGyFzo63lc2oHUsBQkLqP1nUY50YS5FxHPeDZYeC8B+61q32dqF2rEWJRH4nIVFGmRxkoRxUGy5sC0GijD1IWZJwYLYZ3niMwbR40DRgevCTgbbSnJsVgqgN0Ea6cwfYbxp4E7d2yQ6uRJWjNYb994XSR5yuq+gmhm1B0M6IdRtfeDZfi/bX2oa6cgqFyeE9nS3FjMfmvPLnmRHQEL+9cmgZPe21sp38um1RZDwMkr9ghcRjVcl+BiXu4esDkTAf+vCyKtZS+5EcQzNYAyN3lhdTGx0oLis4n243hCli0CYv3+cpmmYphhgmptCFodZlnSk+7w1NLb1mo5GgxHzMuMYBAgh8/MiL3mJ8MGFY2g+qq2Z+vfaPhvGCGtXw5/1DId29d/V8hsfcfK5URN7bPE90lD9HEPfc1b4JtF+H6OhzSZULaReuOFTLWw7wVI7b02m0Mh26bvl06/S7KM3P258hVvdg7Vvkz/P5WisNzQ0aqio5QQPaOz1D/3oMAwvff/I/mynfHp+u+XR97OcHfrZYRCvWe7i3ZbADfeGVlNBHy4+8G5p+zu9RBlRi3+oyBnN1hW95i5zjPoWsT54chXZUFyC9eKy11zd2F3edAfa8sJrR+vLua5mup0CxzOo8QWyyaFQCxQ7nGuHBO8xev4Cqb0s0ZgYAAA=&quot;"/>
    <we:property name="creatorSessionId" value="&quot;79dbff95-72a2-4226-ba8b-6f43f3dc40f7&quot;"/>
    <we:property name="creatorTenantId" value="&quot;7db25319-c04d-4699-88f4-84306cdd3f56&quot;"/>
    <we:property name="creatorUserId" value="&quot;10032003D7DBCAC5&quot;"/>
    <we:property name="datasetId" value="&quot;8d46172d-aab4-4da3-b769-0ca1339872e5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+1YW0/jOBT+K1WkFbtSWeXi3HiDlpFGDAwCxD6M0MixT1qP0rhKXKCD+t/32E6hLb3A0IFqtVIfGts5Pt+5ficPDhf1sKDjMzoA58D5AjX8BMH6ULY8p+2Udvno69eT08OLk+9nh6fHuCyHSsiydg4eHEWrHqhrUY9ooYXg4rebtkOL4pz29FNOixrazhCqWpa0ED/BHsYtVY1g0nbgfljIimqRl4oq0GJv8Tg+493e316IV1KmxC1cAlPNchJnbuTFjJGUE8JylzA8lotC4ataRDY+vh9WqM7DFEYOWRT6SZilqZsAD2LKYnxHjYd695Df0pIBd4xGFdRWgQenI4vRwPw7nlu/lKOKwQXkZqtUQo1RTFcMvnfkqFTV2JkguvNKInazVUhmUJr1vrzrVIBwuXPgTW5wpbbgjPJL4Wm7GNt1ZKmoKBugJPZIHBKSJUmesIxGbkL0+nJbbEJ7CrQeVfBSuB15K/i+l7a6VNFFwFdS0aLVRZT9+hlo14IWZa9oQuIJ4JVVktFKK0hHSl5Cgea5ntltAktmP3BDo0RpsuJQHY0N0K6optHitxew/EaQiAr3Uw6QEJrxxOVZxsMkCIPd8MmprFBfPNi6QD+0/vzjr/+sZ5ZCbfxDWByEhFE/ITyJXC+N/I3+6aCUnqwEQ4Nso0jgUwmlWlSbzW3MO6b9EQncoTX8Uv4qmhVwfO/MxYKWA1FE8igOfN/1MxaHQZi675Yeayp0R1Y6NIG3Po2KYty6poyJUuPdRra8R0K8GZzND8oJYPuhNE9zPwpTSoNsR+oXvW+dgxwW8AzGjrvmDbCsUyIa+oGfkoR5me/ykPr2hp1yylbcseN9ZQVa6yUvIh62/yRIIchpzgOWst3w0lMB2G5d221vbUJtvRZEAXUZ8bPYS8Io8kMvW0PYmoHCj10akigjXuiSNHIJocHTQDFPF6wgLed6Otsg7E+VHBiJzQCmzbmCJbQda1f0S9v5pw/aPN808Si5UI15zqR6brPPC7Skbt57AWGxD0avNSQF9bmmxcjMfij5i0CgNlrMMp7e29PH0NDG3B/CnbwZ7vRORG7lvPeC1KoLwTBcZvPHGQDO2voP12GunTi0lwmw+5KbbTBhutwRXXyDy7tSOwR1EPXnEmdt1MomMGp7ulmKHtydxpmT6WyOwH/MTLCPEfG7THpjAEQsD2I3Y1mAY29OXQjzzcPv/0T+tYW+GNVoTuBHtOr0aaVWVn0dGjtQ9Ofx6gq1NEibQBhvO0znqqOJ0zj24xg8iFPdYEI/SaIdYQVvDY11HGBHo0Fvszxh4HlAfeKmWZqzHOg7F46u/ti5oOrj2jb7RQ9KW8KftYwnVvKL/MTo+xJqclhy000gV9ZagyGtRD213fTpROhzePPTwTfxlEd7XoheX63oZ9hPQYkB7Pmu7+67wb7vX7nugfmZRjn7/nrNg4/TnOy7yb4XLmhu492UwBW0oVZY0LvNh/c1XX+jlTAjSv5KQVZpsijoJVTmCNQdQLk3w0RWFBdvsbhsNVdXdpc3UaA1F1oePVme63Kk6iFlcE5LWOJsNCgtOfANxjXDm3UFlhmRFa+ihJPJv5U/K05ZGgAA&quot;"/>
    <we:property name="isFiltersActionButtonVisible" value="true"/>
    <we:property name="isVisualContainerHeaderHidden" value="false"/>
    <we:property name="pageDisplayName" value="&quot;KPI Cards&quot;"/>
    <we:property name="pageName" value="&quot;187b0617cc49d44cf04c&quot;"/>
    <we:property name="pptInsertionSessionID" value="&quot;8BA69E4A-EC92-4F23-922E-BB4A50192E81&quot;"/>
    <we:property name="reportEmbeddedTime" value="&quot;2025-02-18T09:04:46.294Z&quot;"/>
    <we:property name="reportName" value="&quot;Keith_Billman_PowerBI_FinalProject&quot;"/>
    <we:property name="reportState" value="&quot;CONNECTED&quot;"/>
    <we:property name="reportUrl" value="&quot;/links/xL64z1yMIo?ctid=7db25319-c04d-4699-88f4-84306cdd3f56&amp;experience=power-bi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184C824D-5DFF-4FAB-A2BE-05A2AC44574B}">
  <we:reference id="wa200003233" version="2.0.0.3" store="de-DE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81XbW/bNhD+K4aAIRtgD9S7lG+pnQLD0iFIiuzDEBQUeZJZyJRBUU7cIP99R1KeHceOnSztBhiGRPKO9zx87o568Lho5zVd/kFn4J16F9DCNxBsCnLge0NPumECuV+GSZwlAcvigqRRSHG2mWvRyNY7ffA0VRXoG9F2tDa+cPCv26FH6/qSVuatpHULQ28Oqm0krcU3cItxSqsOHoce3M/rRlHj8lpTDcbtApfjO4bg/xrijpRpsYBrYNqNRiwlYUrSLM0hSoo44mmAy0pRa7Q0Horl+f1cYTQPKzAlFEkcIIw8JxnwMKUsRRu9nJvZM76gkgH3bEAKWrf/gzdu6m5mn86fjF83nWJwBaWdklroJbqZiNmXcdNJrZbeI4K7VA1Ct1N1wyxIOz5t7sYKEC33Tv3HWxxpHTgb/E54hhZL3biRmgrZA/V5UhapX0R5EUASxEEYFWZ8NxeH0H4C2nYKjoU7bhaCj/x8MKGabgMeN0ohKOCDG8qYkAbt4Ar/Bz//9MszFohjQciq7iWyRvzZRV3RrgKjv+Ir+jXQ0KJRHNSHpUU3EWolkWC4BeBHIkMoaFBEDPw0CGM/Ln0CCWSMHzyZMXqpGiUY4v9uUmSoIBSQ1DtOYXhYJGdVpaByYn4WzOuCfJFm3Whaf1n0FNvkMCs+drI/5GiHiJD3pdPLOvVjXuQZJ2mQkID4xGc55evUP79ndceNsDZdRYf1yCzU8ZQq/VZV/p+oNNy5QouGXzfKUa9Jh+a7iBDzBSd5muYlJ9xPksBPSBQVNPvBCTMxDWgr0H/GXlmu2lowUE+U4c0A+6V5qAALuDFCJHO3l4B2jfbp082qH6KAPqpmZs363m2U/BzD0HNR2Iz4cwoK+tOTXKzUdiZtPbqAUju2ZnOqRLvibvX2uzDrcOf1wiNodS82vn18Xolqah1eCO3IQKS07qwVLtJiBicBpuyIhKMg+EzIqf2dmBK7af9y5OF/F3k0ItnIj7cidw3C5hs3ufpcAy3eq/SkvwyBVfzbWMKMkPyVjlzQ0bajWcMPeTn5APoOQPYwbRfcUwn97Ur4rrm6t5TZSNs3FrIXNnQFzPeDkhCelUUJPOMlTxjZX8D65hSkhMZ4y4v8mES5KXs0XDen974PbDb+I28E/67Q7VH4MWqaoAVv7mQvQNH+JvHDAKO6htqd6afDXsxXxoYc318VR3F669J+N0VNp9s5ZXBJJeygCsFRyYEfAGq/tLx1dfkb3M9U1OQNAAA=&quot;"/>
    <we:property name="creatorSessionId" value="&quot;b7309e49-9360-4fa9-bba4-efe43eff5404&quot;"/>
    <we:property name="creatorTenantId" value="&quot;7db25319-c04d-4699-88f4-84306cdd3f56&quot;"/>
    <we:property name="creatorUserId" value="&quot;10032003D7DBCAC5&quot;"/>
    <we:property name="datasetId" value="&quot;8d46172d-aab4-4da3-b769-0ca1339872e5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9VY70/jOBD9V1CkE3tSOTlp2rR8g5aVEHQXwYr7cELIsSfBq9SuHKfQRf3fd2yntJSWtizs3UkINf4xnvfy5nnax4CLclTQyRc6hOAwOIcSfoBgdyD3wqARSD98/PXr2eDo8uz2y9HgBIfVyAgly+DwMTBU52CuRVnRwgbBwX9uGgEtigua26eMFiU0ghHoUklaiB/gF+OU0RVMGwE8jAqlqQ15ZagBG3aMy/EZzw7/auKJlBkxhitgxo/GLCHNhCSdpAtxO23FPIlwWSYKgztthHRy8jDSmM3jDEUGabsVdVppt0s6wJsJZQnuMZORnT3iYyoZ8MAlpKH05z8GPVVUQ/fp5Nn4lao0g0vI3JQ0wkwwTF8Mb3uqkkZPgimCu9AKobupQjEH0o3fqfueBkTLg8NweoMjpQfnkl8Jz9LiqOspaaiQNdCQt7M0CdO4m0bQjlpRM07t+GouNqEdAC0rDdvC7amx4Adhd69PDV0G3FNaIyjge9eUMSEt2r1L/L/36Y8/X7BAPAtC5kUtkTnibz7rnFY5WP2l3zGuhYY7lOagjycOXV/omUSixhKA34kMoeCGNGYQJlGzFbaykEAbOoxvfDM9jJIrLRji/zApMlQQCkiaFW+hsVkkR3muIfdifpHMbkm+SrNRhha345piVxx2xedK1i85XiEi5H3i9TIv/RZPux1OkqhNIhKSkHUpn5f+yQMrKg5P/mETvJ4ZEOros1ZDF612Sbt1JcuNwB/ssvj7DrRPAuuVixlZX5R5yc3pEl9lvW8LJv2Dy+qVl4z5XNOicvaMkc8FwvQF5oZxtayKwi5E5Tr9Puc1nnEzz2QAhnL70jAIvCXzXYWKGBjFq4m7lE8NDP1hgoONJMA/lgx3n3IvxeGIalHOhDl7OhPSaqWB911mPrCwLkV+5+Kv53vqcI3t4ICO7AKCk5/OAbQ1kpvpZldkLvneHdXmrd74Xypoy4e/7nHj94VLsXbGyQcqbGoneZJ0M0542G5HYZvEcUo7v9m2+7YNWkr0aWzHS7MsBENPW1RGMATs2uyHHKQXJiIZ+bNcHT0uWOEbTdHlu40jHklXrPNafK1oox2Ldr09PvH5WpWiwYERQ9iP8OI4IM2DKPpGyKH723flu7D/9cyb/17m8QHpHIStpcx9m+Lqzfv4Cw2U2N2bft2Sg1P821jCipB8x0A+6Xg50FDxTVH2j8HcA8gapuvF1jhhuOyE71qra63s6S5+5wO9gYVhlBHCO1maAe/wjLcZWW9gdYsUJYS28LtGHLZI3LW2R5vzFum5vb25TZpZ7f+5Udrff94m/XqLvtgybNWkhwtN+nt/X1iTzNovr796A62xnm3KvI87uLqXtTOI8lSOMQLwKyh8sQ02R7E/Qiz4xPuX6zaUejVNVzOkKlOOKIMLKmEFU4iNSg58A073O4wnCl+OSIudiJlOfwK+1VcfKxIAAA==&quot;"/>
    <we:property name="isFiltersActionButtonVisible" value="true"/>
    <we:property name="isVisualContainerHeaderHidden" value="false"/>
    <we:property name="pageDisplayName" value="&quot;Vaccination Impact&quot;"/>
    <we:property name="pageName" value="&quot;4c703707879e46b54d72&quot;"/>
    <we:property name="pptInsertionSessionID" value="&quot;8BA69E4A-EC92-4F23-922E-BB4A50192E81&quot;"/>
    <we:property name="reportEmbeddedTime" value="&quot;2025-02-18T09:15:31.454Z&quot;"/>
    <we:property name="reportName" value="&quot;Keith_Billman_PowerBI_FinalProject&quot;"/>
    <we:property name="reportState" value="&quot;CONNECTED&quot;"/>
    <we:property name="reportUrl" value="&quot;/links/xL64z1yMIo?ctid=7db25319-c04d-4699-88f4-84306cdd3f56&amp;experience=power-bi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041435A-01F9-403C-AC5C-9C73DB8AD071}">
  <we:reference id="wa200003233" version="2.0.0.3" store="de-DE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bU/bSBD+K8hf+BJOa3v9xjcIVKqO9riCejqdEBrvjsNWjp2z15QU5b93vJuQkOYNEq5Uh5QP9r4+88zMszvOvSNVPchh+BH66Bw6Z1jjN1TiBos91+k4hW1maSi45HEoQogCITBMOPWWA63KonYO7x0NVQ/1Z1U3kLdrUeM/jpsgDYbM9VgWJRADA3SuOg7k+Tn02jEZ5DV2nAFWdVlArr6hXYK6dNXgqOPg3SAvK2g3utCgsd3slobTOwFzf/MJBwitbvEChbatjEWxh9IVXhJL4cpEhgENy1SuaWa7Qjo8vRtUhPF+YmKGaRh4cZAmCYtR+hGIiObo4aDtPZK3UAiUjgFUYW33v3e6Zd70zdPpo/aLsqkEfsLMdBVa6SEtc6L6192yKXQ1dEZk3HlVkummKy+FMdK035RfuxWStdI5dEdX1FJb4wz4hea1tBjqumWhQRVjQ1kU8VB6EItQMC9LJfiibV/JhRcxCHiYcjdgPAkZ5+BPuegSrl5ZKQH5TuigtwILPU+IeNQxywizjKiil4/DZWr9pcVY50pg1YZo+oWYM3b2kUK0fZCgwZg7sLsptP2lNN1o2Lh3zhQxZNf+DHnTLrt/QjNk+bXYJ1CEQdXvCwpGQnWBufXQh/WrtJHdzh+RHaNJ9JLlX2Z8bMbWBuULcXplLIhjF0IKbF8EPGaeYJlwl8fH7rPhpE3pOZR/I1QLnN5Zv/8HhLqpcFMA3fJWyQM32TtpI2IOxWWpId/rQk1ueEYE5sRz9wYq/SgIaVZZSayOh4bPE1VNRMvrzEF+OVtGV0uCbpzZw2eG3Qpf2mBjPAhkKFyQfiwjKXxE9vxge0XOFlDJ1+jntjtJeOaHXphFbhRFSRBhIteS/go0/tdKd5E3NdGJ0rLzP8v8Jxw4GETCTWWaukmUMTeNOU/WXkj8SHiMiyzzfSlkkIKbxf/5hWTFDa3zYonztLvi281oa0JtlEpIkjTzmCdZIFMeB54frBXNy3Lw8aHMMFAndQql+Luq7JvB40qrbtJ/GyQo89l/Memg5z8nD6tWanVxoZEdx/rcaOl4sJgd/Fg5psNJJazXNmfZvhg0S7ntTEBkCnMaR9v8sVNJfAAh1ssgOYsylxlvW7u9GZo24JTW+OsGW0yGo0IqPcb0fo6sJwTrJjQa9JDmuHz2Q3CNc+lnKNEG5/dRr1dhDya8nW6BceUhqFvvX4vW+9fUdt1XeT4B/a4pxkHHtzn2j6Ha6sx/dVS83FVhMwVe+O3oTYHfFPhNgXeowK+xgtpWSn/F8mkzTYRYyNCFJM5coCoqCBBM7bSSV413Oi3vHrNpPgxkEEQJ9zD0vYgz5GmMz1+NqrOAYRADB5QsjWPXW39j3m21tOj700PbLsukHha2cvmhUpqePJudQT+onMG7icQdFeYrzhlm2rLVH0Cl6gl3k7ffVTuOdp4O3EoEH/j8pHo3ekkZR2UkatXHfSqg2AHzDzzvkrFD8zP14ez81cj9n4ecH7D4wA3mkNva1EjBkmq51iReJ+O/qlYUu2tZoowo5BMXsqD5/EKbVPDHqL8iFvszBfgSyXXnJXenubpUZbeq/FdseGXdujjXy0bXAxB4DgUucDYRCoVEuYZc8z+nM42e79GGyYt4HQAA&quot;"/>
    <we:property name="creatorSessionId" value="&quot;dfc2c06f-2b76-4918-94bf-a2ac0e827624&quot;"/>
    <we:property name="creatorTenantId" value="&quot;7db25319-c04d-4699-88f4-84306cdd3f56&quot;"/>
    <we:property name="creatorUserId" value="&quot;10032003D7DBCAC5&quot;"/>
    <we:property name="datasetId" value="&quot;8d46172d-aab4-4da3-b769-0ca1339872e5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+1Z207jSBD9lZFfeAmr9t3mDRJGGnFdQKxWK4TK3eXQI8fO2h0gg/LvU93OjUxukMAyWhAPcV+qq05Vn+5jP1lCVt0M+qfQQWvPOsYKf6Dkd5h/sa2GldfNB2dnRyf7F0e3p/snh9RcdJUs8srae7IUlG1U17LqQaaNUOM/Nw0Lsuwc2vophazChtXFsipyyOQPrAdTlyp7OGhY+NjNihK0yUsFCrXZexpOz7S2/YdLKwJX8h4vkau6lbEwclDY3IkjwW0Ri8CnYanMFM3UFpL+4WO3JG+eRlGkmAS+E/lJHLMIhRsCD2mO6nd17764h5yjsIxDJVb1+k9Ws8h6HfPr8Fn7ZdErOV5garpyJVWfzLRk57ZZ9HJV9q0BBXdeFhS66coKboI07XfFQ7NEilZYe/bghlqqOjjj/NzwNCwGumaRK5D5MFAWhl4gHIh4wJmTJgJcrtuXYuGEDHwvSDzbZ14cMM8Dd4JFk/xqF6XkkI1B1XauR1lxGtbXsugYi8PS0cDNoEBPOeaKOq6MXTagyvjrDks0E2mAkGqI5mmhfoX42wzs1XDeGgmpH4xfM2ngY78G2p9ryHqmasnysaRAKWYdqm6m0Ts7etjNQP/dDLZRG5PVF7o1Wx6Np/mZeTNnFpYqq0tV5u1suI8nZVkn2aoyyalciCWS71TSpgA7SCyhfwhQYJLYrReTWPcXwnSjKdP5iWjRDFE85Doh5IOsvuXEEuTVJWb11jlZbUVTjjVM5mBEKxT496nNN66It4L0xgQQRTYERDgu972IOZyl3F68b7fPUi1NtTNO/o1Qzsl5Y/X6JwhVr8R1HWgW91Ls2vGXli6IGS+uCgXZlyZUlIVXFGBG+DfvoFTPapBmFaXA8qBv8GzJcnSYEJkdvlMsmnDm1txwX/dfWXVLclkXG/N8XwTcBuFGIhTcRWSvL7YPlGwOpfiIedbdceylbuAEaWiHYRj7IcZiJejvxPCLj5vfbbvzrFcRnChqdP5nO3+tBNccgH7I7UQkiR2HKbOTyPPilRdFN+QO83iauq7gwk/ATqNFF8X3v4685dXoZXf4z4vRxoDWVSogjpPUYY5gvki8yHdcfyVpXhXd07WVStVL/u0huTK7+y9HHfT7z9GPF2qeOsiJ4mmMB/Ppwc+Z45lAqrO2DaUzwbYxciKVmNE4WuZsq5Q4doKvpkFKFu1cZrJdx+1MwbQGpotV5JsIxukSJScgyXDx7HFxbVExvpSJ1ji/99vtEtswwu1wAx+XHoJKZ/+W6+zfUtttR2bZyOmvvXxYdN4mx/4BlBud+R8Oire7KqzHwHaMPueQ2g5LwxgiYICfDPzJwJ8MvE0G/ogKalMq/R3l03qcCBEXgQ1xlNpAKsr3EYx2WoqrwkeVFI/P0TQvBlLww9hzMHCd0GPoJRG+3hqpM5+hH4EHKFgSRbaz+sa8XbU07/3TuG2bMqmNea1cflFKk5Pnld8rjL/rUNx+bt7iHGOqarQ6XShlNcJu9HQk9ThaeTJwIxIc43kh23dqgYwjGYlKdnCHBBTbZe6u41wxtmf+jT6cnr/cc/e/89zbZdGu7c94XmtTQwUL1HKliLxaw0+IS8TuSpRoR+TihYZqp71ZQ+so+ANUD4j5zpQAX0C59izlbnWvLmTZjZT/kgXr72qD+Xu96KmqCxzPIcc5ySZAIRcoVoBrvj/XqSCakcOrw7pvQgaDn27cqfgjHwAA&quot;"/>
    <we:property name="isFiltersActionButtonVisible" value="true"/>
    <we:property name="isVisualContainerHeaderHidden" value="false"/>
    <we:property name="pageDisplayName" value="&quot;Cases Dashboard&quot;"/>
    <we:property name="pageName" value="&quot;00782ed1c298dc1d9d65&quot;"/>
    <we:property name="pptInsertionSessionID" value="&quot;8BA69E4A-EC92-4F23-922E-BB4A50192E81&quot;"/>
    <we:property name="reportEmbeddedTime" value="&quot;2025-02-18T09:06:31.091Z&quot;"/>
    <we:property name="reportName" value="&quot;Keith_Billman_PowerBI_FinalProject&quot;"/>
    <we:property name="reportState" value="&quot;CONNECTED&quot;"/>
    <we:property name="reportUrl" value="&quot;/groups/me/reports/0de91f6f-976b-46e3-a90a-03fe28f8c589/00782ed1c298dc1d9d65?experience=power-bi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0B0E8CE-5AEA-43E3-93C9-8C84A2D34D73}">
  <we:reference id="wa200003233" version="2.0.0.3" store="de-DE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bU/jRhD+K8hSRSuFav2ytsM3SO6kU487CoiqqhDal3GyJ8dO7Q2QQ/nvHe/GkAtJnJAchV4RH+Ld8ezMM8/MziT3jlTlMGXjT2wAzqHzEUr4Ckr0IdtznZaT2eUw5B6NGGFJwIJQepEnKe7mQ63yrHQO7x3Nih7oS1WOWFrpwsW/rloOS9NT1queEpaW0HKGUJR5xlL1FawwbuliBJOWA3fDNC9YpfJcMw2V2hsUx2c0wf3VxxOZ0OoGzkFouyohcqkQXFAQURCQiDKOYolKNb5ZaeDjd3fDAq25r51JgIfUiylvt0kM0o+YiPAdPR5Wu0fyhmUCpGMMKqC05987nTwdDcynd9+sn+ejQsAZJGYr00qPUU1XDa47+SjTxdiZoHOnRY6um600F8ZJs97PbzsFoLfSOXQnV7hSWueM8Qvdq2Ax0HXyTDOVTR11KYuohICTOApoTCEK/Gp9MRZTby/y4acHvCqRyxpwr+W8L/KBEZ6Soxzxv0eADrXmIag38PPv9YdVmip0F0LVci6MYWTSehAWs8Kd/EbJA7e912WazYgj184hRejMMWvFyj4Ya5ZGqFUbkShIUQ6P+VxIKI7H5pyuKmoqevOgHPV6BfSsnieGbGagmDcwg9triazpl9e4dD1QaVoT6v0om1pEJpPKXgwxUqt6qNHyZsBdIxKo448+FDBFNpOq9unDnAflbsE31jOewvK3Hyg5qf6uJi+ftIapTbVjey4sSYBn8mLeBVN3VNZLp0X5scZYEjicFZ0+K3RV9PkX5HxVT/Cl/MWSYbcAVNSydwm+/GWm4nYQkl5ejNdn8obsuTKJSL2EBiyJREIiD9oR4UHYWKyntimBAfpuRBd4qeCdkunnMf0EWDkqYCfBvMg1S/e6JpwLrGkkrUhHJaIJ0oKzFYG/o18vzMXZAFsyhkniSx4K308CgaQEyVkjGd8GA1ghX2XEq30hIp/HYRSwkMs2j9wkSZbDPm1evYgwGoQ8cCkJ2iEJAuY/Nq+7rhCzpWDNGtEYkzJVAnvN2ag4A8DpwTS8FXiVu0N7mgK7n0uzDQaNe+ejQoSs7kuWjiq1+118Q+a32b5jSK3KDxlOD2iV7QvR25NmLdUoUvcSkyVpaWQ3aHU2x9SmZYRTCuMJsLYXQkijhMnmhv41pOUa18TmwHWriXDOjj+BFc+hYIpA/2i3wQr8pnQjkRAhAPHc2OUhI57f3JK8nvmxzp7/0AS5HsuWT4kLmLXxMPgU1h9tHFxSr7cbCF9Vk1S3ycdbDnlvsCquE15bHkU74hx8V8RceF7gtmkcN3ZrfiQ8Egjsr30pJOXMTeIX79ZWfN/YetnZckXO/N82bgmoZanfDpgAHickpgwCGvm++zp6xpO8wIxGwb0zjPnezz/98pYHuoXe2OD7NOYkDj0aEikJjduJ/WpnpV8a7jTP7751rdLWdmOImefSWIaxF8cBIc0B3W0yL+ocH9Z2mcU9yGxiPUnkx/5yvU7zSSNj7F2nhznKpMlxSLRFazBkhSpr7Oqn31Qlhyc/Cm7V5TzgeaZ6fb2kymCVA60GsO8RjxwQ/8DzLgg5NP+mfM2+v9py/9+zPDgg8YFL5yy32WPu+SXFvNTYmnSnvwuuqMWNKGFGZHJDRdboYF7ROhfMMehbgGx/5n5YUrHc+Yq101xd2kJtdTGtOPDKhnVxrucjXQ7xqjplGSwINgLKMgmyAVzzo7LzyJ5/ADpctn3PHgAA&quot;"/>
    <we:property name="creatorSessionId" value="&quot;2e8f6e61-9f8a-4ae4-958b-6aab6910c9da&quot;"/>
    <we:property name="creatorTenantId" value="&quot;7db25319-c04d-4699-88f4-84306cdd3f56&quot;"/>
    <we:property name="creatorUserId" value="&quot;10032003D7DBCAC5&quot;"/>
    <we:property name="datasetId" value="&quot;8d46172d-aab4-4da3-b769-0ca1339872e5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+1ZWU/rRhT+K8hSRSuFarw7vEHCla64LAVEVVUIzXIc5sqxU3sC5KL8956ZiUMIWSFQaIt4sGc95zvf2ZwHR8iql9HBMe2Cs+t8gwp+gOQ3kG+5TsPJ7fD+ycnh0d7Z4fXx3tEBDhc9JYu8cnYfHEXLDqhLWfVppg/BwT+vGg7NslPa0W8pzSpoOD0oqyKnmfwBdjFOqbIPw4YD972sKKk+8lxRBfrYW1yO73i3+6uPN1Ku5C2cA1d2VEDshpwzHgKPg4DEIWW4LJWZwp36BDY4uO+VKM1DrUUKLAq9JGTNJklA+DHlMe5Rg56e3RO3NOcgHCNQCZW9/8FpFVm/a54OnoyfF/2SwxmkZipXUg3wmLbsXreKfq7KgTNE5U7LAlU3U1nBjZJm/Ka4a5WA2gpn1x1e4UhllTPCz1RPw2KgaxW5ojIfKeqGNA4FBIwkcRAmIcSBr8dnYzHS9qLoHY/x0ksua8C9hvOlLLpm8YgVVZ/91QdUqDENQT2Bz7/VD4tO0ujOhKrhXBjByLAxXswnF7eKWyl23OZWmyo6sRy5dg4ZQmeuWclW9sVIM9dCjVqIVEKG6/Cak1JAuT8w97RlWVPRmwZlr9MpoWPPeSbIegLyaQFzuLsWyJqb6hqHrrsyy2pCfennI4nIcKjlRRMjtfRLjZY3Ae4KlsAzfr+BEkbI5kLWOn2d0qDaLPhGesoymL97TMmh/rsavr/TGqYuix2v58IcB3ghL6ZVMHFH5p1sFJQfY4wlgcNo2bqhpdJBn31Hzut4gpuKd3OGzQKgqWVzCW7+PhFxWwhJpygHqzN5TfZcGUcMvTQMaBrzlMQeNGPCgmhpsB7JJjka6M2IzjGpYE7J1cuYfgS06pewEWNeFIpmW21jzhnSLCUtz/oVognCgvMqAr+hXu/MxUkDWzJGaeoLFnHfTwOOpATB6FIyfg4G0FJ8SIvrec5jnyVRHNCIiSaL3TRN58M+Kl69mNAwiFjghiRoRiQIqP9YvD6NEKtVdTMqgJogq9QAx4V6DtGbFAZPiNtwLmnWN20GnvxNoqLW/mYYV29v62VXG6wLJuPiSgHTnQiYm47dc4RZUKYsdZYqkxzpMukuThewrTOdiGa1NmLPXibBzhfCTIOh6WxDtHGHKO5ybRCUQVZfc2zrUCpbsKO0R8tP0T1iXeQN58TLMSPeClIbLmPsHilLgTa9CKIwTqlY3mh9hHC5QvpeH7e27tSn5PgDaPkSBmZogP9all6A34huJOY8AiCem7gsosTzl5eKH6evf55LPn1nvxrL5nfvM5i1dpO+Tor+d7bp62fAz9q+7L+y+f6EUXH1bMybMWPguzxh3PMCtxkmydIq2o+5RwKOfY8vuAgZddNkXhX9/kx9y7px3Y9b/1eNrwTUstRvBpQDS1KShBSCMPZ992PUjEdFiR6NC7fO0OZbP//0y2dutGdqY43vhwkjSeSFERGChEkztZ/cFuql4F6x4v6pavq0pptAQj03TESUeEkSELLcoJt15lmV43hsk17cgdw61jNHfqwvX/itwci7Sg2zlwvj45Aqi1a3R0tZ1djVb4dSr8ObHxe+qsoZ43kmOzdqTpTBKAdKdmHbIx7ZIf6O510Qsmv+Tfia3L9Ycv+fkzzYIcmOG05Jbr3H5Pk5wbxSWJq0R7/XLojFS1FCj8jFmgdZoYPpg1ZJMPug7gDy7Yn8MCdiudMRa6O+OreEelViWnCh/SY2nO3rRV9VPUxVpzSHGcZGQGkuQCwB1/zYb02BYUaOeoNVE/Vw+DcW0qZAkCAAAA==&quot;"/>
    <we:property name="isFiltersActionButtonVisible" value="true"/>
    <we:property name="isVisualContainerHeaderHidden" value="false"/>
    <we:property name="pageDisplayName" value="&quot;Deaths Dashboard&quot;"/>
    <we:property name="pageName" value="&quot;de715ccbc5ec744075ab&quot;"/>
    <we:property name="pptInsertionSessionID" value="&quot;8BA69E4A-EC92-4F23-922E-BB4A50192E81&quot;"/>
    <we:property name="reportEmbeddedTime" value="&quot;2025-02-18T09:07:47.405Z&quot;"/>
    <we:property name="reportName" value="&quot;Keith_Billman_PowerBI_FinalProject&quot;"/>
    <we:property name="reportState" value="&quot;CONNECTED&quot;"/>
    <we:property name="reportUrl" value="&quot;/groups/me/reports/0de91f6f-976b-46e3-a90a-03fe28f8c589/de715ccbc5ec744075ab?experience=power-bi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F3FB5302-9EDD-4684-A5BB-8DBA414E227D}">
  <we:reference id="wa200003233" version="2.0.0.3" store="de-DE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81W227bMAz9lUIvfXEG+RY7fWuTDRi2DsVadA9DMdASnWhwJENW2qVB/n26JGubJr0M7TrAD7YokYfnkJQXhIuubWD+BaZIDshn7PAaBZug3ItJRGRYTuos4wwg42W/juusqCG1VtUaoWRHDhbEgB6jORfdDBrnyy5+J0UMrCqLEjKgSV5UVUVLchERaJoTGLs9NTQdRqRF3SkJjbjG4MKajJ7hMiL4q22UBhfo1IBBF+zSbrffFlj8zuEAZsQlniIzYbVOin4FHHOeJQNe03zQz+y2WjTGnnQeqvn7X622GBfrFGus+nlS5tVgQEvkaQGssGfMvHXWQ34JkiEnHpDGLsRfkKFqZlP/9v7O+qmaaYZfsfYmaYSZWzcjMf0xVDNp9JwsbXInWtnUvalRzCfp1yfqaqjRZsvJQby8sCtdSM6D35qeo8VTN1TSgJCrRClnrI5TXqRQAE/6PMmZ97GVi1W2Qxt5rLRg0LxBwnQZLR7l/Rihm2l8Ko6huhS8Fw/2RmBgE8mZMtDsDaGzFfmfgBnZ8JNtaHwtCDluVo1yo/tZAAnXFskxtK49q5+2apzGy3WP2EA/b1XSSui5F/81lL1YOlsaY4rpgNKcJ2VasrwcJLuLcD1zCgp51q+yOKfZoE+zzM+cVypR+yVRms1U2B3DM6XoGsFQ3xGCTNHOSffCnfYu3TZEExjsinszejYW5LOwDAXf59DMnNv9kT3B1ZXcJ55d0X2UdiJaVKfYBHGPH/fixqs77zXaUR5+b/fXxfEETkN9bL0n/u2QGrmrZQPon7WX1H2MMkhxT/qQ7d238/VNl0Tkg1ZTf2x1V7s5dD+HiAQUFmdEvk3QjSWvn+TCrGg4lNxXBdYmsDVtQYtuzd3665Nw+2zkm41PoDV8eHy7+PwqxhOzoy5tX6ARU9xPaEJ7NO0lyRmlB/7xBX/7/MPI07dDnvVo2YvzDeSh2ZZOmR3t39n/KDNa/eY80L2PsmQ7QvJnOgqgs01HTxlJR2iuEOX+rYmiNEd9FK6WkdDrn7M42pDgRXvVUfvyo+yBgBdB1u29rmama4HhCUjcIrYlFCRH/gi5/h+Z3FTPb1z/qWa0CwAA&quot;"/>
    <we:property name="creatorSessionId" value="&quot;14875149-e8db-4c6a-9bd1-fb85624508d3&quot;"/>
    <we:property name="creatorTenantId" value="&quot;7db25319-c04d-4699-88f4-84306cdd3f56&quot;"/>
    <we:property name="creatorUserId" value="&quot;10032003D7DBCAC5&quot;"/>
    <we:property name="datasetId" value="&quot;8d46172d-aab4-4da3-b769-0ca1339872e5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81XXU/jOhD9K8gvvKRX+WxS3qDlSiu2LALEPlyhlRNPW69cO0pc2FLlv+/YTilkW8rehd2V+hCPnZkzZ+aM0xVhvC4FXZ7TOZAj8hFqeABezEAeBMQj0plPPn06Gx9fnn05Px6folmVmitZk6MV0bSagr7h9YIK4wSN/916hApxQadmNaGiBo+UUNVKUsEfwB3GLV0toPEIfCuFqqhxeaWpBuP2Do/jGmMH/0QYkRaa38EVFNpZJ2HazymDhMXhgE38ZNCP8diEC41vGg/58vRbWSGa1TqLCeT9JMySfDDwM2BRSosU39HL0uweszsqC2DEAqqgdvFXZKjEYm6fTp/Zr9SiKuASJnZLaq6X6GbE51+GaiF1tSQNJndRKUzdbglV2CStfabuhxVgtowcBc0tWmqXnAW/NT1Di6VuqKSmXLaJ+qwoJkHE0oimlIV9FiaF9bGVizbbIUaeqooXVPyBhP3GW+3lfQy0XlTwWhxDdcdZLxgcjKimXSTXSlNxMKQ1duRfAmaE4Wfb0Nhe4HIqWqFs6n7tQNIHRDKmpRFi/hW7xtS4WWsEA3190kltoZe2+O9R2dvG7EUBRBANfD9hYRZlRZINwt1N2AoyTH2axP08DhI/HvT9OKbRRpDPW9Q5Mn5u1qMh9Mi/lZpbj+38MoXr4MeVBKlxw9GHBHvk8wxMMS0lknHd8nCu9I/kfOgQVr+eSrewuDoEFo+4GoPnhoqFHZ3o+SPHRF3ZrRlPHx6aY4bpxrbHr+t1E30nrO6M8t5teOwA88L42KuRWvAC2+WpQsgc8KoyD8yI0hSxdME4uH3F7DbYNt1eiBG+wdS9NAVBDLz+IPGqQlRXIJzqxvu9mHuPtMXcpdvHjngvSp1u04AWeZZmNKZ+mKR5nvvZb748RubK7+B8tL1l2acgXSV+qPxmuPzPMWPxvmbCHEtmmwIm2rE1L2nF6zV369UZN+cw8ubgL42bRz4v+XSmd7QlygI0n8Nh6Id+z496YXjt+0f2Z/v96fsvI4/+HPK452e9IOkgd1qzs3aH+mv8ktWj9vPzBfHuZQkVIdlPOnKg466j10ykE9D3APLwyUBRFYPqxF35I16tP5oDr1OCN9WqofbtJ9kLAd112GzXulrouqQFXFAJW4qNhFLJgO0h1/53caXAMcNz8VOTvWm+Ax7q8f1fDQAA&quot;"/>
    <we:property name="isFiltersActionButtonVisible" value="true"/>
    <we:property name="isVisualContainerHeaderHidden" value="false"/>
    <we:property name="pageDisplayName" value="&quot;Map&quot;"/>
    <we:property name="pageName" value="&quot;f276bade5d429df05964&quot;"/>
    <we:property name="pptInsertionSessionID" value="&quot;8BA69E4A-EC92-4F23-922E-BB4A50192E81&quot;"/>
    <we:property name="reportEmbeddedTime" value="&quot;2025-02-18T09:12:48.058Z&quot;"/>
    <we:property name="reportName" value="&quot;Keith_Billman_PowerBI_FinalProject&quot;"/>
    <we:property name="reportState" value="&quot;CONNECTED&quot;"/>
    <we:property name="reportUrl" value="&quot;/links/xL64z1yMIo?ctid=7db25319-c04d-4699-88f4-84306cdd3f56&amp;experience=power-bi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6E94CDF4-4F72-4CD1-ADEA-C992D2220DDC}">
  <we:reference id="wa200003233" version="2.0.0.3" store="de-DE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a+0/bSBD+V5ClE60UTuu3zW9taCV0pccB6ulUIbTeHYetHDu3XkNSlP/9xrt5ERLn0UBDdRJC9j7n8c18s+s8WFyUvYwOPtMuWMfWJyjhOwh2C/mBbbWs3DTzOLaDmLuJQ7yQBhFLYsDeoqdEkZfW8YOlqOyA+iLKimb1Wtj49bpl0Sw7p536LaVZCS2rB7IscpqJ72AGY5eSFQxbFvR7WSFpveSlogrqZe9wOL6jCPbvLu5ImRJ3cAlMmVbXD2MaRh7jzI/dIIr8MMBhqcgUzqxXSAYf+j2J0jyMlUkhCXwn8pM4JhFwN6QsxDlq0Kt73/E7mjPglhZIQmn2f7DaRVZ19dOHR+2XRSUZXECqu3Il1ACXORHdm3ZR5UoOrCEqdy4LVF13ZQXTSur22+K+LQG15daxPbzGltIop4VfqF5tFm26dpErKvKRomCTJHLSiNuO7Sep50V2VLc32sIJCfW9IPFsn3hxQDyPulNbtFGuTiEFo9lOzIFvOeRq3iDsUcesRYixiMg72QguU+2vjIxlJhjIGozJN7Sc1rMLCMb6gVNFtbo9s5sA019w3Q3aGg/WJ4EWMmt/oVlVL3t4gjN4cZ8folAogyhPcwQjSnUJmfHQ2epVamTX84eox3CMXtT824yP9dhSS/lMNr3WGvDUjxhPKIm4bwcJtX2fLcfH7qPhpA7pOSn/ASoXOL21ev93nY6EjomjJ0JsJly7uBP8yI4PTmq0zEmYw/3NHWVM5NR4rO7/WOWjBES2QGyGfmnfUqkegRZnFZKDfD/Q9j8RcpzknNacGvuj+/B6CahHmWOwJawbsGLAHLM0pjyJUsQyOHYQ2n5DslsFpjOgZSVhJ0ZrF7L2HPCDLyPT4eMF/j9489vbbRIco5Jvi5SXVGyU4ogfO5GTpIQ4SC1REtjeSsfsmmcW0m4Ty+xRwlGFollT2HkLMNRCoxq4TKnd50kccRI6AXrCJjbDgJlS+4c+yyoOk1pJM9G42EIcfZRFV682KgzrqQut3LLMxlqKv29Bwijmcy7GxvpcqKe2OZ2z1wYUaF60VE2015py69eF9JxXWVYPvB5R9GO7emPbTCU5A0VNTfEwA4/tyXslUFEHRrEa51rkUwVds5ngUK8kRoVDyXD2KTdQ7PaoFOUYmOO3P0ReY6WFJX6qnjGwLkTnVi0ph0b2NrxxVzee0V49gGDnm08A8q3J8KuTohb+VbDoOgH9XDy6DsI0n4LLvAiAAImcKKRx4HP3xfi0QdIp6XxE7AxeIaf+sHKGVzmJbJ7ajPkB89w0cVzOVzroquh9XjvDl1XybwU6o8/pNe7A57/GDxtyxRhvU7ZoTYaz2eGPQ+kRuZiD1y5YYnoCb42FSAVkOA63+XOnOJgIweaFuKrzAvq8b5n4R2dZxzbR4Wi0dmaMtJZNlzPws5DtzEVGLT9NMlg+ewKvCdc+233C0guWvSr0nuFkiSVdiZEO/D2Vr4Ibf94Jcx3wGGpkURx7jpdQzwuCKLY95tP9OGqe0f7BORS9DGaoY8/pcCuFDAXiWRLpz/NDSAOeOH6YesneOWKeyX8RdyxQyzjF91yWMDd0UwdsJ/ADl4SvqC6ZP8O++qrkxzP38orl6UnmBrtubqucyxHSn5xqNq5q1r9V+DVrms0+Ge1VRbMpPjZOjMkrKWu2CZQXPP4/KXFoGjDuUs5iZvtOjNQaxPVijc5Q0FdJ0X/si3o1gqskCaVxmIZuAGkURbCSEl7kCrghjP7/zrgTJAXgs8CPPLBpGkPgBIinF/b9om9Hk7ZdOr0DufHDE79PC5stL9e1vOtw4Ltc3wJN73SbLn+dDS9/l7PkxJ5Nt70YFKBEFw4d4pAj4h45zhUhx/pPo312frPk7s+T3Dsi0ZHtz0luIk0n7iWxXyokqpPRz1gaQnellTAicr7hQkZob36hdfLRe1D3APnhTDpZQq/2PL3uNFaXcuIP5bGGDc1HoOHiWC8qVfYog3OawwJno0FpzoGvMK7+DZQ1Rc9/LUy7234lAAA=&quot;"/>
    <we:property name="creatorSessionId" value="&quot;ff31da72-0aab-457c-b20d-71aaafd37e0e&quot;"/>
    <we:property name="creatorTenantId" value="&quot;7db25319-c04d-4699-88f4-84306cdd3f56&quot;"/>
    <we:property name="creatorUserId" value="&quot;10032003D7DBCAC5&quot;"/>
    <we:property name="datasetId" value="&quot;8d46172d-aab4-4da3-b769-0ca1339872e5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+1aaU/jSBD9K8jSihkprHwffIPASGgmDAuI1WqFULu7HHrl2Fm7A8mg/Pet7nYOQi5yMMloEUJ2n3W8qlfd5sVgvGynpHdJWmAcG9+ghB/A6SNkB5ZRMzLdfPr9+9fGyfXXh8uTxjk2523B86w0jl8MQYomiDtedkgqF8HGv+9rBknTK9KUbwlJS6gZbSjKPCMp/wF6MHaJogP9mgHddpoXRC55I4gAuewTDsd33Nv63cEdCRX8CW6ACt3qeEFEgtCljHqR44ehF/g4LOGpwJlyhbh33m0XKM3LQIsEYt+zQy+OIjME5gSEBjhH9Nqy94Q9kYwCM5RABZR6/xejnqedlno6f9V+k3cKCteQqK5McNHDZc5466GedzJR9Iw+KndV5Ki66kpzqpRU7Y/5c70A1JYZx1b/HltKrZwSfqp60izKdPU8E4RnlaJgmXFoJyGzbMuLE9cNrVC2z7WFHZjEc/3YtTzTjXzTdYkzskUd5WrmBackHRpVrnM38IpdM74UeUutWEFHGm7CCviWQSaw41ata/YRGX8+QgFqIg5gXFTWvMzFWxNfTJi9rOYt4RD9ouSacAMdytWX8tyRtKNQiyt/46go6ixVlc04+vBQDrvvy5/7/iawMdp9pliT8Ki9TPfM1oSZCVVTQ5VnzbSK4xEstZONMuUU4YJZIv4HIa0A2ALMEvKBEUGUE9t6Mw66P2eqGxRMpzviDGew/DmTDkEZeHmRYZZAqW4g1aHTWLyKTDlG5cz+IK2g4v+MBd8QEdsy6b1SgCVeSFlMzJB5lh8Ty/Po7LjdfJY6k6l2Qsi/gBRTfF5bvP9Js1lAkwzC+XwN4er5E2dHVnRwJsEyIWEGzw9PhFKeEe0w2f+lk1XEYK4A2BT9VX8khXiFWZyVFwyK056y/xkvBuSDye98R3WXCW0qpqu80VsR1XOwosEc0SQiLA4TxDLYlh9Y3hwSWgSmBpCyU8BGjFbPC+k5YAd3lenw8Rr/Hnz67fMq+Y2Sgq2KlI9UrMpwphfZoR0npmkj5Yexb7kLHbNplplaDs0mvJ1KOCIXJJ0Xdu4UDNXQqBouo5LLY3EUMjOwffSEZVoUA2ZUcp13adpB+lqj3NJW3udiK+uk6etya9yu7sA2I0kaIIguKV7G4LE6dy8EKupACR6PmBL5QkBLb8YZyJV4VTeUFGdfMA3FVpsUvBwAc/D2lWcSKzU8cyVii4F1zZuPYkY1VNlb88aTbGyQthxgYuenbwDFZ53hFydFJfxesOgyAb0tHl0GYYpPwaFuCGCCGdphQCLfY86H8ekcSUek8wWx09tDTl1bOc2rzAwtlliUej51nSS2HcYWOug2b18uneHLTvxvB1RGn9Br0IHPfwwe1j6a14bD6fjw16H0ilz0uWsTLDE6G9UGQiQcUhyH23zfKA6GQtBJIW5lXkCfdw0d/+gsPHubKhy11vaYkda87tgK2Y4fMVEIEqcwe/YQXtu/2phzm7BDhd4WTpZY0pUY6cBOSbEX3PjzTpjL35vQMIpc242J6/p+GFku9chuHDUbpHtwBXk7hTHq2HE6XEkhTYF4lkT6c70AEp/Fthckbrxzjphk8l/EHVPU0k7xXIfG1AmcxAbL9j3fMYM9qksmz7B7X5Wsn7lnVyxvTzIP2PXw2MlYUSH9zanm3VXN8rcKv2ZN875PeTtV0bwXH+9OjPGelDWrBMoHHv/flDgk8SlzCKMRtTw7Qmr1I7nYXGcI6Io47772hVzNxFXimJAoSALHhyQMQ1hICR9yBfz/Z8YNX1W+QZIPHvW90AWLJBH4to94+mDfT/t2NGzbpNObkGk/vPH7qLBZ8XJdybsMB55k6hZodKc77/LXfufl72yWHNpz3m0vBgUI3oJD27TNI9M5su1b0zxWvwrt4/PnS+78PMndIzM8srwJyXWkqcQ9I/ZLgUR1Vv170ZzQXWgljIiMvXMhLbQ7udAy+egUxDNAdjiWTmbQqzVJrxuN1ZmcuFYem7Oh/gjUnx7reUeUbULhimQwxdloUJIxYAuMq/43TbsC0wyvastl83q//x+S7w4dPycAAA==&quot;"/>
    <we:property name="isFiltersActionButtonVisible" value="true"/>
    <we:property name="isVisualContainerHeaderHidden" value="false"/>
    <we:property name="pageDisplayName" value="&quot;Total Vaccinations&quot;"/>
    <we:property name="pageName" value="&quot;3579a784cdc593688576&quot;"/>
    <we:property name="pptInsertionSessionID" value="&quot;8BA69E4A-EC92-4F23-922E-BB4A50192E81&quot;"/>
    <we:property name="reportEmbeddedTime" value="&quot;2025-02-18T09:09:00.377Z&quot;"/>
    <we:property name="reportName" value="&quot;Keith_Billman_PowerBI_FinalProject&quot;"/>
    <we:property name="reportState" value="&quot;CONNECTED&quot;"/>
    <we:property name="reportUrl" value="&quot;/links/xL64z1yMIo?ctid=7db25319-c04d-4699-88f4-84306cdd3f56&amp;experience=power-bi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E9140917-798B-4E66-AE4B-CD22180ADF15}">
  <we:reference id="wa200003233" version="2.0.0.3" store="de-DE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XU/jOBT9K6O88FJWseMkDW/QzkijZWfZAc1qtULIsW9aj9K4mzhAB/Hf98ZuaSktbZYOA7NISDT+uLnn+Pj4JrnxpKrGOZ984iPwDrxjqOAbKDGE4h3xOl7hmpMIUqBU+ODLjGdZACzEXj02SheVd3DjGV4OwHxRVc3zJhY2/n3e8Xien/BBc5XxvIKON4ay0gXP1Tdwg7HLlDXcdjy4Hue65E3IU8MNNGEvcTheYwrklwDvyIVRl3AKwrjWgBKW8jglCQ0ikNSnNMFhmcoNzmwipJP31+MSs7mZgckgjULaDdMk8bsgg5iLGOeYybjpPZSXvBAgPZtQCZW7/43X03k9sr/e32s/1XUp4DNktqswykwwTF+NLnq6Lkw58W4R3EmpEbrtyrWwIG37UF/1SkC00jsgt+fYUjlwNvmV8BpaLHU9XRiuiinQjEopYp7GfiRT7mdECGLbV3KxCe3hYFDCwOX5AHI7Knr6Usl9krzrc8OXyTDa8PzCQGUq2/WhLqZr6y/T4zt6VDHIp9qZU3Hm4AheNlB0+hVJbCDjBF1KKI8mFnVflTPp0M5S8i8CMULEJp8mIuAh5THKE/caZ3H4ky1lZ3Pe7Tdcv3GNpaz+Al4+2GlbSCnHjdUb8tK8cj3NPBNnfF1wlh4SMdClg7FTplHBjYRJSIFQlqUskWHQlXHEN0p4mpQSuB67sF+8KqAwy4mKex2tdfkiFra9NeZ1hcyDdBm+SftJsnEij1kaxZkPXRrEGZNMdmHzkXumx5/uSpRmyJdZjYM8fyj1yA6e1mNVnf5TA2JZXoLTWQf+/mP247FIjY5XVicdzynEan86WCwOvr9E8+HI/ynkSPz2RLsLm83aoqgzSyJTkOM4vM3vz6bLuwRFay3iumIJ51thOIroAqNb0I8x/hziDp3SWUg1A/JxKe1qt4zb7Hmaw/rZdzq8vbVFyvMXx6/EmtlTrPmIl6/cl9n39OVNgnGmnCb4rMoYE0kmKAlZF8uPN1P+6U35AtsuzFDXFS/km0P/AIcmCw69u0r+USN6HadFAVdbafR/UdNvS8b3OEa21ZI7SMJU4tMriUIa+0nIwpDHaRPu0SUxcG1SfX1/FZpoGe8mJI1J6HdJHFApiYif+YF41UP7XVtL6VW5EnhSLsL0RlAOrEMNoICymYRIxu5eCqo52vu/Wh2QNt9tHPkQRYX/jiEzjq3RmJeqmnE3u/pVNePwzvOBT/LsOz4/q8HQBjxWxpGBSHle21k4yKgR7FGf+vt+sE/pme8f2L89a+AL8x/PPPhxmbN9v7tPwqXM3TtMu31ls8seaqAyaFP96Qt+sIr/byzhjihky0AuabYcaKTlpih7R2CuAIq92Qm73lzJsrnudK+udUabaYvKY9sbOjtkIpYJ92POGcuyJBUyiNYb2PRbC1onD1mENhr6LIl8xngw/9byAt73Pc3o1ih8GzX1cYbUV8VUgKr6WFxiBJCufEe0v22O0nw5W5Dj7lXR4mWYDCEiiWQhiUlECMXjc/Nz164V0PadwtvyP5HQc2f5q/nRtanGXMAJL2AFT4gMSz+QG1DaL8fe/GT5F1r42h20HgAA&quot;"/>
    <we:property name="creatorSessionId" value="&quot;a3337fc6-f326-4441-8725-efd4a16a74be&quot;"/>
    <we:property name="creatorTenantId" value="&quot;7db25319-c04d-4699-88f4-84306cdd3f56&quot;"/>
    <we:property name="creatorUserId" value="&quot;10032003D7DBCAC5&quot;"/>
    <we:property name="datasetId" value="&quot;8d46172d-aab4-4da3-b769-0ca1339872e5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+1Z227bOBD9lUIveXEWokRZVt4SOwWK3LpJ0MWiCAJKHDksZNFLUUncwP/eEWnHl/giN07adAMYsMTLcObM4eFIenC4KPoZG5yyHjh7zjEU8B1EcgP5B+I0nNw2H5ydHZ3snx9dn+6fHGKz7Gsh88LZe3A0U13QX0RRsqwygo1frxoOy7LPrFvdpSwroOH0QRUyZ5n4DnYwdmlVwrDhwH0/k4pVJi8001CZvcXheI9rk798XJElWtzCBSTatvoeoTELYxJ5fhO453pehMNSkWmcWVmIB4f3fYXePIyjSCFuBl4riKPIbQH3Q5aEOEcP+lXvPr9leQLcMQ4pKOz6D05bZmXPXB3OtF/IUiVwDqnpyrXQAzTTEb3rtixzrQbOEIP7rCSGbroymZggTfuNvGsrwGi5s0eGV9hS2OCM8wvDq2Ax0LVlrpnIR4GmHudJyOLQbfKYuSlJEmLaF2KxLtr9bldB1/r5JOTNoGjLW8F3SfShwzSbB0NLzbJrDYUuTNfHMh/l1p2Hx7XwiLybjbgzgeLShpMwVYUi428IYhUyTpCKgzoYmKg7Qo2p4zXmnP8tIsYQscn1osRngcdCpKcPlNEw+MNS2Vjv9+YbrlOpxpxX/wJTT3ZaDSpluLHaN0zpN86nsWbijG9TytJGILpS2TC2ijQyuKIwCTwgHk1jGvHAb/GwydZSeOSUSDAf25BfvMsh1/OOJjMdG/Pyt0js5tKYlQUiD9x6+E7tZ9HGkjykcTNMXWh5fphSTnkL1h+5l7J/+liiVEO+jGscxPmjkj0zeFSIFWX8XwkYy3wKLsYdeP33+GKVpYrHC6uThmMZYrg/GpxMD55N0WQ44n8BGQJfH2h7Y7xZWhQ1xk6kAjIch8ucvRovHx1MNuYi5hVLONcQw0LkTSFaA3608c8N7tARnDkX40A+zbldbBdx4z2LM1g++5GHw6EpUl6/OH4j0kyfI80HTL1xXaYvqcvrCGNFOY4gBkppEqWJRwLawvLjXZT/eFG+xrZrfSPLguX8XaF/gUKTKYXeXiW/UojexmmRw10tjv4vavq6YLzEMVKXS/YgCWKOT6+kGXihGwU0CFgYV+ZWpkTDvY7l/WwWKmspa0UkDkngtkjoe5yTJHzlB+JFD+2PbRtSr8hEgifldJhOD1TXKFQXclDVJIykb9cSUEyinb3a6IA0/tZR5H0kFf4dQ6otWr0+U6IYYze+OxLVOFx5MvBZmv2I57no3hiDx0JbMDBSlpVmFg7Sogc7nuu5u66/63mXrrtnfjtGwKfmr/bc/3We0123tUuCOc/tO0yzfXm1y55yoNAoU53RC34wjP85lHBH5HxDQ9ZpOm+oJ/k6KzsHoO8A8p3xCbtcXMm8uG51ry5VRuPpBpVH3QWtHNIk5BFzQ8YoTdMoTrjfXC5go28tKJ0soE2U0cClUdOllPmTby2z8vaTijB5X1NHFk6lforKi1RvM6+LGpPkfF3MropWV1dbLN42fvn5MvXbSmdW1G/PO4GWSE+dbd7BGVze5SNlEMWn/BYtALfPVejtyXor1SfNKZ3Y/natA6ndtzyAJok4DUhImoR4WNasfx7edv43fdfznv1nAmqVZLgYH1nqos8S+MxyWIATRoYlOfA1UZov+hYmTI0YPZ3WhWU4/AFAbH/ldSAAAA==&quot;"/>
    <we:property name="isFiltersActionButtonVisible" value="true"/>
    <we:property name="isVisualContainerHeaderHidden" value="false"/>
    <we:property name="pageDisplayName" value="&quot;Total Tests&quot;"/>
    <we:property name="pageName" value="&quot;3214ba7b19236ed20229&quot;"/>
    <we:property name="pptInsertionSessionID" value="&quot;8BA69E4A-EC92-4F23-922E-BB4A50192E81&quot;"/>
    <we:property name="reportEmbeddedTime" value="&quot;2025-02-18T09:10:04.520Z&quot;"/>
    <we:property name="reportName" value="&quot;Keith_Billman_PowerBI_FinalProject&quot;"/>
    <we:property name="reportState" value="&quot;CONNECTED&quot;"/>
    <we:property name="reportUrl" value="&quot;/groups/me/reports/0de91f6f-976b-46e3-a90a-03fe28f8c589/3214ba7b19236ed20229?experience=power-bi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1074D937-31FE-4F5F-8E22-DE4BB5D71FAF}">
  <we:reference id="wa200003233" version="2.0.0.3" store="de-DE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81WUU/bMBD+K5VfeEmnNGmbpm+QspcBQoDYw1RNjn1pjZI4sp1Cqfrfd3bSFUpZ2cQEUqXGd/bd931352RFuNBVTpcXtAAyJmeg4REEm0PZ6RGPlI058gHCIQwhGlE+Svv9mAJ6ZWWELDUZr4ihagbmVuia5jYWGn9MPULz/JLO7CqjuQaPVKC0LGkuHqHZjC6jalh7BB6qXCpqQ14basCGXeB2XCOE3pcQM1JmxAKugZnGGgZB7Kd+FtB4GI/SgDPfws5EbvCkjZAuTx8qhWhWGzIZpMNBMBqkceyPgIcRZRGeMcvKeo/5gpYMOHGAFOgm/4okMq8L93T6zH4ta8XgCjLnKo0wSwwzEcXPRNalUUuyRnKXSiJ158olcySdfS7vEwXIlpNxbz1Fi27IOfB76VlZnHSJLA0VZUs081kaBvGIR0EQpCmNhtR39r1atGwTzDyTSjCavwPhia3aDtvftqdM/bW3Oij4OVBdK3grgEQuBO/24g5mpLsoLuC+k1CNjfjhUM7RWc46x4vZq4hcG+CmvJ2RbclvGqA5Vj2ZU2XsEKZ32DG2vnhKKg7qZOlKPBFqMyc9bwf3u9Z2Pd0MJvrunrRv210NnHdNOV1bO2ODNOID5vdpxtNBHIWMfd6WP1hVnQsG6llJSQF4r9qHGeCg20PIpGpyCdBbts+fbjf3ZuCRr0oW7lh7x9v2fsnBIw0K31bz+xxst7uqlVyYVobjktu/M8hMo1ZRUSX0RrvN6puw+zDzduMbZG0WDt9rel6J2dwFPBOmEQOZ0rx2p3CTEQUcBX7gd/2wGwQ3vj92vyPbpE/P/xl5+HHI+10/6gb9HeTrpuFtZbi9UV72gMb3r5m0L01wHf9vKuFElPwvAzWgw91AheSHohydgLkHKFua0/Wnu8IcUv1/LjCn0r5Zl7XRFWVwSUvYU2wUlJYc+AFx3RcX2XbPL8npXRTsCQAA&quot;"/>
    <we:property name="creatorSessionId" value="&quot;acdd06d8-bff9-472b-b014-66803732a0b4&quot;"/>
    <we:property name="creatorTenantId" value="&quot;7db25319-c04d-4699-88f4-84306cdd3f56&quot;"/>
    <we:property name="creatorUserId" value="&quot;10032003D7DBCAC5&quot;"/>
    <we:property name="datasetId" value="&quot;8d46172d-aab4-4da3-b769-0ca1339872e5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81WwU7jMBD9lcoXLukqTSlteispe4ECAsQeVhVy7ElrlNiR4xRKlX/fsZNuoZQtu2IFUqXGY8/Me29mnKwIF0We0uU5zYAMyRkU8ASCzUG2OsQjsjYfX1ycTkZXp3fno8kJmlVuhJIFGa6IoXoG5lYUJU1tEDT+nHqEpuklndlVQtMCPJKDLpSkqXiC+jBuGV1C5RF4zFOlqQ15bagBG3aBx3GNuTvfupiRMiMWcA3M1NZuEIR+7CcBDY/CQRxw5lu8iUgNetoI8fLkMdeIZrVmkUB81AsGvTgM/QHwbp+yPvqYZW53R3xBJQNOHCANRZ1/RSKVlpl7Onlhv1alZnAFiduSRpglhhmL7C5SpTR6SSokd6kVUndbqWKOpLPP1UOkAdlyMuxUU7QUNTkHfic9K4uTLlLSUCEboonP4m4QDng/CII4pv0j6jv7Ti0athFmniktGE0/gPDYVm2L7W/bc6Z+5a32Cj4BWpQa3gsgUgvB252whRnpNopzeGhFtMBG/HQoE9yUs9ZoMXsTkWsDPJQ2M7Ip+U0NNMWqR3OqjR3C+B47xtYXvZTmoI+XrsRjoddz0vG2cH9obavpejBx7/5Z+zbdVcP50JTTytoZ68V93mP+IU143Av7Xca+bsvvrWqRCgb6RUlJBniv2ocZ4KBbJ2SS17kEFBu2L59u1/dm4JHvWmXOrbncbXu/5uCRGoVvq/ljDrbbXdUkF6aRYSS5/TuDxNRqZTnVolhrt16dCnsOM28OvkPWeuHwvaXnlZjNXcAzYWoxkClNS+eFh4zI4CDwA7/td9tBcOP7Q/c7sE363P/PyLufh/yw7Q/and4W8qpueFsZbm+U1z1Q4PvXjJuXJriO/zeVcCIk/8tANejD7UCZ4vuiHByDeQCQDc1p9eWuMIe0+D8XmFNp16yr0hQ5ZXBJJewoNgpKJQe+R1z3xVWXAq8ZEaf7qmG/w8im234BOObjrRUKAAA=&quot;"/>
    <we:property name="isFiltersActionButtonVisible" value="true"/>
    <we:property name="isVisualContainerHeaderHidden" value="false"/>
    <we:property name="pageDisplayName" value="&quot;Top 5 Mortality&quot;"/>
    <we:property name="pageName" value="&quot;32290b0f2a9698b2dc01&quot;"/>
    <we:property name="pptInsertionSessionID" value="&quot;8BA69E4A-EC92-4F23-922E-BB4A50192E81&quot;"/>
    <we:property name="reportEmbeddedTime" value="&quot;2025-02-18T09:11:20.940Z&quot;"/>
    <we:property name="reportName" value="&quot;Keith_Billman_PowerBI_FinalProject&quot;"/>
    <we:property name="reportState" value="&quot;CONNECTED&quot;"/>
    <we:property name="reportUrl" value="&quot;/links/xL64z1yMIo?ctid=7db25319-c04d-4699-88f4-84306cdd3f56&amp;experience=power-bi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DAAC2D35-2C6B-4BB7-AD20-6ADB739EB061}">
  <we:reference id="wa200003233" version="2.0.0.3" store="de-DE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227bOBD9lUAveXEK3WXlrbW7wKLtImiCLBYLoxiJI5sFTXopOolr+N93SFpN4tpxmiZNgBbwg8TLzDlnLqS8DBhvZwIWf8EUg+PgPbb4BXk9QXkQBb1A+uEYoYz6OZYlg6boszAp7ayaGa5kGxwvAwN6jOact3MQ1hYN/jvqBSDECYztWwOixV4wQ90qCYJ/Qb+Ypoye46oX4NVMKA3W5KkBg9bsBS2nd4IQvUrII9SGX+Ap1saPFjUkYVXFhI6xLMI4hpyWNVwY2mktVIu3VzNNaJYdmQarPIv7WVWWYR9ZUkBd0B6zmNnZ1+wCZI0scIA0tt7/MhgoMZ+6p7e3xk/VXNf4ERs3JQ03CzIz5NNPAzWXRi+CFZE70YqouymhakfSjU/U5UAjsWXBcbQa0UjryTnwW+lZWZx0AyUNcLkm2qRlmmBZN9CkcV1BwtBJuF2LfWw/ILRzjfelO1AXnB1F5cEQDGwSPlMGxMEAWsqDTc7hqvccYIbkfvJANN+fCEObzRs4/kHQW/y7DOByLNblcR3tMw9LUMAHE9DG1l/1mZLFhpZ2Kc1Qv1m46A657kok7m3AfLrIrkZdgdKSzzfSeEDsxkp7bI8q32hlx5s8yposLLISAKo47ddR+vDUf9L4Pku2v6jSO4er33n/OHmfhP26xKbI4zQLIWviooz35v0aFK9J5J9/xt0j0q3gNepbYQ6mSNcL+8BsNCybmXfG0c8r5qbRkV0G7zkJ4G2fg5hbs4dvoOX1YeCU4+2fku4WBOkUhY/Yh/0m7EXF7nf674i5W9s+MOL71Rz5ixLItrsmeV9aCffU+aeUFHiBws/+N0e9IIduxQ1Hr75aHllNCLCAWWvjZKnSEEMH7x0unpCSdX3Cpez82hGtlLG2OgSdrHIuxFr+LGRFlKdh0+R5wzIo4uIHLjy/Ttf/3Wof0GrTqN9EWVLXDSsaLLI4q/PdydZ9NhXUldO8SqMsTMs8TFNIrr80HrsR05ukYtmkUd+aeCG9eEg7mLqUL70d30NTnx+QRIw+i7O0yBGbvMK0Kn/yUbwth7+OPWbcxyh9KL4JvWd7++m8+4SnNvGHVlO3bf13g22D33LoBR5FaKv97wnaTuLiJxk3axleS+ayAhvj1ZrOQPO20657e8ftOvJ8vfAesvoXh2+Xnh/5eGJ25CXVBRo+xcM4jMOjMDmK47MwPHY/l/A399+NPHk+5OlR2D+Ksg3kvthcH95R/q2hk2O4/v/mjurdqxJVhGTfaciDTjcN3et6iOYSUR7e6Cg7zrto87x71FrdecT9UCu7w+HIh3V7rau5aWdQ4wlI3BJsdxVlyPaI6/78C66z53/fB5lbdxQAAA==&quot;"/>
    <we:property name="creatorSessionId" value="&quot;f0e3b5f5-42db-475f-9ede-6fbe477c260d&quot;"/>
    <we:property name="creatorTenantId" value="&quot;7db25319-c04d-4699-88f4-84306cdd3f56&quot;"/>
    <we:property name="creatorUserId" value="&quot;10032003D7DBCAC5&quot;"/>
    <we:property name="datasetId" value="&quot;8d46172d-aab4-4da3-b769-0ca1339872e5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initialStateBookmark" value="&quot;H4sIAAAAAAAAA+1YW08bOxD+K2hfeAnV3jfLGyQcqaJQBIijoyqqvOvZxJVj53gdII3y3zu2s1z2JIRrQTqV8rAe2zPffHOxnblHWT3hZHZMxuDtel+ghp/AyhGIrcDreMKJ979+PTzaOz38frx3dIBiOdFMitrbnXuaqCHoC1ZPCTdKUPht0PEI5ydkaEYV4TV0vAmoWgrC2U9wi3FKqyksOh5cT7hUxKg800SDUXuJy3GMtoNPEVokpWaXcAaldtKsJJFfFGEedClNAghDkuKyinGNO42GYnZwPVGIZt54UUGRJmE3KfLc7wKNMlJmuEfPJmZ2j14SUQL1LCAFtbM/93qST8f26+Ce/ExOVQmnUNkpoZmeoZo+G3/vyanQauYt0LkTJdF1O8VlaZ208pG86ilAb6m3GywGKKmdcxb8SvcMLZa6nhSaMLF0tIrzOIK8rEgVh2VBIgqWwtVcbPL2CEg9VfBYd3vyktGdIN/qE03aDp9LTfhWj9SYB22f/UXnPcD00fzomWiengh9k80tHP8AUSvs2wxgYsiX5XEb7XMHi2PAeyOitKm/4gcmiwkt7pKKgtqf2ej2mWpKJOy0YL5dZBeDpkBxyY87adxD74ZSOWyvSt9gYeRVGiRV4mdJTggpwrhbBvHzU/9N4/su2f6hSu+CXP/J+9fJ+8jvljlUWRrGiU+SKszycGPeL0GxEkn+/WfcIyJdc1aCuhdmbwx4vTAf1ETDeDNxxhi4eUntNFhn594XhgQ43ReET43a7X1Ss3Lbs8yx+rPAuwVCOgPuIna0WYW5qJj9lv81Mbdr62dGfDObA3dRIqJurknOlpLcfjX2MSU5XAJ3s/9OQc3QoF1xx9CnG80DwwkC5mRSmzgZV1FEwcI7hNkbumRMnzAhGrtGoqTURleDoKFVTDlf0p/4NAvS2K+qNK1oQrIwe8GF5//T9f+02me02jjoVkESlWVFswqyJEzKdH2yLV8aYYZdOU6LOEj8OE/9OCbR7UvjfiN2imwHad48yOtfSo6txuXDzORNq7xwJLBGcMKFzzcc/T0Cw7/lQlCmlwQcu6K6z8rnFlNPqHQ3sLha5JU3uGzMbrrit9W92bTlwWDZWl/jVLq1vhZW+/HVebMjcg2Yj3hI9nEHlVfio5+Tmyl1dUuigFI/SuIsBajSAuIi/81XpFW95Ub2mmEfgnCR+E/kb5vLM9uMxfuYDrMnqE0KqLRjazwhitUNd83okJl1aPl24YvazQ2fp2w40mvSEssCNBvDduiH/o4f7YThue/v2p/N97v7H0YevR/yeMfv7gRJC7mrNdtr11R/rfFE7y//V3ugeDeyhBUh6BMVOdBxW9Gjru2grwDE9p2GsuYeErTvIa9aq2uvHi/qZA8YdMfhYnWty6muJ6SEEyJgRbDtE4EC3UCu/VPWhQLbDCv4kzr7YvELXsHhKDgWAAA=&quot;"/>
    <we:property name="isFiltersActionButtonVisible" value="true"/>
    <we:property name="isVisualContainerHeaderHidden" value="false"/>
    <we:property name="pageDisplayName" value="&quot;Trends&quot;"/>
    <we:property name="pageName" value="&quot;7ca30bb2918dd51e22a6&quot;"/>
    <we:property name="pptInsertionSessionID" value="&quot;8BA69E4A-EC92-4F23-922E-BB4A50192E81&quot;"/>
    <we:property name="reportEmbeddedTime" value="&quot;2025-02-18T09:13:38.099Z&quot;"/>
    <we:property name="reportName" value="&quot;Keith_Billman_PowerBI_FinalProject&quot;"/>
    <we:property name="reportState" value="&quot;CONNECTED&quot;"/>
    <we:property name="reportUrl" value="&quot;/links/xL64z1yMIo?ctid=7db25319-c04d-4699-88f4-84306cdd3f56&amp;experience=power-bi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92352DB1-733F-4B9A-B992-22983C2EE2DB}">
  <we:reference id="wa200003233" version="2.0.0.3" store="de-DE" storeType="OMEX"/>
  <we:alternateReferences>
    <we:reference id="WA200003233" version="2.0.0.3" store="WA200003233" storeType="OMEX"/>
  </we:alternateReferences>
  <we:properties>
    <we:property name="pptInsertionSessionID" value="&quot;8BA69E4A-EC92-4F23-922E-BB4A50192E81&quot;"/>
    <we:property name="reportUrl" value="&quot;/groups/me/reports/0de91f6f-976b-46e3-a90a-03fe28f8c589/59b417bb432b4935fb80?experience=power-bi&quot;"/>
    <we:property name="reportName" value="&quot;Keith_Billman_PowerBI_FinalProject&quot;"/>
    <we:property name="reportState" value="&quot;CONNECTED&quot;"/>
    <we:property name="embedUrl" value="&quot;/reportEmbed?reportId=0de91f6f-976b-46e3-a90a-03fe28f8c589&amp;config=eyJjbHVzdGVyVXJsIjoiaHR0cHM6Ly9XQUJJLUdFUk1BTlktV0VTVC1DRU5UUkFMLVBSSU1BUlktcmVkaXJlY3QuYW5hbHlzaXMud2luZG93cy5uZXQiLCJlbWJlZEZlYXR1cmVzIjp7InVzYWdlTWV0cmljc1ZOZXh0Ijp0cnVlfX0%3D&amp;disableSensitivityBanner=true&quot;"/>
    <we:property name="pageName" value="&quot;59b417bb432b4935fb80&quot;"/>
    <we:property name="pageDisplayName" value="&quot;Comparisons&quot;"/>
    <we:property name="datasetId" value="&quot;8d46172d-aab4-4da3-b769-0ca1339872e5&quot;"/>
    <we:property name="backgroundColor" value="&quot;#FFFFFF&quot;"/>
    <we:property name="bookmark" value="&quot;H4sIAAAAAAAAA+1Z227bOBD9lUAveZEXulpS3hK7BYpNu9km6D4sAoMiRzILmfJSlFM38L/vkLJs17XjS7wNto1hGBI5HM4cnjkk6EeL8WpckOkHMgLrwrqGCr4Cp0MQZ65lW6Jp9lnshB6BIEu6SebRJAWCveVY8VJU1sWjpYjMQX3iVU0K7Qsb/763LVIUNyTXbxkpKrCtMciqFKTgX6Exxi4la5jZFnwZF6Uk2uWtIgq02wma4zuG4P7m44yEKj6BW6CqaQ2TNHCjNA18Lw0SP8zS2EGzjBcKR2oP6fTNl7HEaB7bZDJIu6EXh2mSODEwPyI0wjFqOta9l2xCBAVmmYAkVM38j1avLOqReXrzTfttWUsKHyEzXUJxNUU3fT4a9MpaKDm1ZpjcjSwxddNVlNQkadqH5UNPAmbLrAt3do8tVZOcCX5jehoWA12vFIpwMU/UcYgbeB7+JAnEPum60NXtm7GYZ3tXjj8s8NImn1rAPdt6K8uRMZ6To6rTf2rAhOx1CNoOfP6zfXjKk0Z3I1S2dWcCc2b2wpiuGvfKCWcdNznrE0VWzJFrt1AgdGaavdaqeTHRbF0huw0i41CgHU7zh2Qgr6Zmnj6XLRW9dVAu81xC3vj5LpDDAqTrAQp4GDBkzbAaYNNgxIuiJdTbWswjcmYzHS8uMVJLv7RoeSvg7rES6OOvIUiYIysYb3N6t5ZBdVrwTfQkLWD76AUlZ/pzP/vxRWuYuks7ns+FLQVwJC/WUzC6w0VezEV5qTENCayUyN6QSKVFP/2MnNd6goPKH1YMpwVAU6vZS3Dw5xXF7SEkeSmn+zP5QPbcm0L0qe87QKM0TFhAg25KSfoq1i8n1u+BVLWEowX5rlSkOOuRCo86r7L7q8mu0qs/oHr1n5Cd4AjdpUVdYbEDu/qfCPDeULy0AsceDdKo6yVdPwujNHLdhL0q8M95XG5IOSGUcmFmaLg5rAXD0trMzVf9/tX0e39+/LTH52MK5UWP0bEXeJ7TDYI4SrqBk8X+bhGfx8YpLtTzid/XN1VrcS7aDqRJVXCK+8oqSawRyNxUcg4CpB6EmYybuThUy2y/fTpoOzHx7qNcl8LAew2ZatAajYnkVYtd+/Y713Y489LwWdq2wPMjz4fG4TVXDRiYKSlqMwqNFB/Bued4TsfxO5535zgX5ntuhG5l/NOR+y8XedBx4o4brkU+awivV4bpsv2eA5VCeenPb03BMP44lLAiBDvQURN0sO5oVLJdXs6vQD0AiPN2J9ouiu66KJ60VrcqmYn0gB163wkbAYuihGaEOaHnuw5EroMqtl3A2tv4iHpOQLPM9xllYUrcLF5eYJ9W3vQdMxcg1AG32PZ/JLWHnzGep7hbSm0fWvdxBCsfxLwSePVOTNADsObUjdG+3+1F/y+yUhenp+d+26zJYBM+Za2qMaFwQwRswAkzI4IB25Gl+WPIWmrcv8BGMceTGgAA&quot;"/>
    <we:property name="initialStateBookmark" value="&quot;H4sIAAAAAAAAA+1ZW2/iOhD+K1Ve+gJHuUFI3yh0pVWvp632PBxVyLEn4FVwWMehy1b572fsJJRloVzK2Wp3ixCKnfF45vM3ny3zZDGeTRIyuyJjsE6sC8jgG3A6AnHkWA1LlN2n19fnl93b88FV9/IMu9OJ4qnIrJMnSxE5BPWJZzlJtBPs/PehYZEkuSFD3YpJkkHDmoDMUkES/g1KY3ylZA5Fw4KvkySVRLu8U0SBdjtFc2zj3M5fHs5IqOJTuAOqyt5WGPlOEEW+50Z+6LXiqGOjWcwThSO1h2h29nUiMZqnOosYonbL7bSiMLQ7wLyA0ADHqNlEv+2yKREUmGUCkpCV8z9ZvTTJx+bp7Lv+uzSXFG4hNq+E4mqGbvp8POiluVByZhWY3I1MMXXzKkmpSdL0j9LHngTMllknTvGAPVmZnAl+ZXoaFgNdLxWKcFElatvE8V0Xf8IQOh5pO9DW/auxqLK9TydXc7y0yacacLdhfZDp2BhXrMjy6EsOmFBjGYL6BT7/XT+85EmjuxKqhnVvArOLxtyYLhr30ilnTSc86hNFFsyRa3eQIHRmmq3WqmyYaNauUKMOIuaQoB1Ocy0ZyNOZmafPZU1FdxmU7nAoYVj6+SGQ3QKkywEKeBwwZM0oG2DXYMyTpCbUh1xUEdlFoePFJUZq6UaNlrsA7hYrgT7+GYGEClnBeJ3Tx6UMssOCb6InUQLrR88pWejPQ/Hzi9YwdZN2vJ4LawpgT14sp2B0h4thUonys8aUJLAiInsjIpUW/egzcl7rCQ5Kf1oxHBYATa1yL8HBnxcUt4eQDFM5257JO7LnwRSiRz3PBhpErZD51G9HlETvYv12Yn0JJMsl7C3I96kiyVGPZHjUeZfdP012lV79AdWr/4Ls+HvoLk3yDIsd2OkvIsBbQ/HWCtxxqR8FbTdse3EriALHCdm7Av+ex+WSlFNCKRdmhpKbo1wwLK3V3HzX7z9Nv7fnx297fN6nUN70GN1xfde1277fCcK2b8cdb7OIV7Fxigv1euL39U3VUpzzvh1pkiWc4r6ySBJrDHJoKnkIAqQehJlMyrk4ZM/Zfv+003Zi4t1GubrCwHsBsSrRGk+I5FmNXd0659oOZ342fJW2zfG85cORcXjBVQkGZkqS3IxCI8XHcOzart20vabr3tv2ifkeG6FbGP9y5N7bRe437U7TaS1FXpSE1yvDdNn+yIFMobz0q1tTMIzfDyWsCMF2dFQG7S87Gqdsk5fjU1CPAOK43onWi6KzLIoHrdW1SmYi3WGH3nbCUsCCIKQxYXbL9RwbAsdGFVsvYNUFthdQ1/ZpHHseo6wVESfuPF9gH1be9B0zFyDUDrfYjf9Janc/Y7xOcdeU2ja07uMIlj6KqhJ49lFM0QOw8tSN0V5u9qL/F1moi8PTc7tt1mSwCp80V9mEULghAlbghJkRwYBtyNL8MVTChEvDq3PrtrAUxX/1cpuCvBoAAA==&quot;"/>
    <we:property name="isFiltersActionButtonVisible" value="true"/>
    <we:property name="isVisualContainerHeaderHidden" value="false"/>
    <we:property name="reportEmbeddedTime" value="&quot;2025-02-18T09:14:24.581Z&quot;"/>
    <we:property name="creatorTenantId" value="&quot;7db25319-c04d-4699-88f4-84306cdd3f56&quot;"/>
    <we:property name="creatorUserId" value="&quot;10032003D7DBCAC5&quot;"/>
    <we:property name="creatorSessionId" value="&quot;185907c4-e25c-4d90-a356-9740cfef191b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Microsoft Office PowerPoint</Application>
  <PresentationFormat>Breitbild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</vt:lpstr>
      <vt:lpstr>Power BI Final Project</vt:lpstr>
      <vt:lpstr>Contents  </vt:lpstr>
      <vt:lpstr>Project Overview</vt:lpstr>
      <vt:lpstr>Data Import &amp; Cleaning</vt:lpstr>
      <vt:lpstr>Data Modeling</vt:lpstr>
      <vt:lpstr>Modeling</vt:lpstr>
      <vt:lpstr>KPI Cards</vt:lpstr>
      <vt:lpstr>Cases Dashboard</vt:lpstr>
      <vt:lpstr>COVID-19 Case Trends</vt:lpstr>
      <vt:lpstr>Deaths Dashboard</vt:lpstr>
      <vt:lpstr>Deaths Analysis</vt:lpstr>
      <vt:lpstr>Map of Total Cases and Deaths</vt:lpstr>
      <vt:lpstr>Total Vaccinations</vt:lpstr>
      <vt:lpstr>Vaccination Progress</vt:lpstr>
      <vt:lpstr>Total Tests</vt:lpstr>
      <vt:lpstr>Testing Analysis </vt:lpstr>
      <vt:lpstr>New Cases and Moving Average Cases </vt:lpstr>
      <vt:lpstr>Trends</vt:lpstr>
      <vt:lpstr>Comparisons</vt:lpstr>
      <vt:lpstr>Vaccination Impact</vt:lpstr>
      <vt:lpstr>Key Findings &amp; Recommendations</vt:lpstr>
      <vt:lpstr>Summary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 Billman</dc:creator>
  <cp:lastModifiedBy>Keith Billman</cp:lastModifiedBy>
  <cp:revision>16</cp:revision>
  <dcterms:created xsi:type="dcterms:W3CDTF">2025-02-18T08:57:41Z</dcterms:created>
  <dcterms:modified xsi:type="dcterms:W3CDTF">2025-02-19T06:23:40Z</dcterms:modified>
</cp:coreProperties>
</file>