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4"/>
  </p:sldMasterIdLst>
  <p:notesMasterIdLst>
    <p:notesMasterId r:id="rId20"/>
  </p:notesMasterIdLst>
  <p:sldIdLst>
    <p:sldId id="256" r:id="rId5"/>
    <p:sldId id="257" r:id="rId6"/>
    <p:sldId id="274" r:id="rId7"/>
    <p:sldId id="258" r:id="rId8"/>
    <p:sldId id="272" r:id="rId9"/>
    <p:sldId id="268" r:id="rId10"/>
    <p:sldId id="266" r:id="rId11"/>
    <p:sldId id="273" r:id="rId12"/>
    <p:sldId id="278" r:id="rId13"/>
    <p:sldId id="259" r:id="rId14"/>
    <p:sldId id="262" r:id="rId15"/>
    <p:sldId id="276" r:id="rId16"/>
    <p:sldId id="277" r:id="rId17"/>
    <p:sldId id="27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8774" autoAdjust="0"/>
  </p:normalViewPr>
  <p:slideViewPr>
    <p:cSldViewPr snapToGrid="0">
      <p:cViewPr varScale="1">
        <p:scale>
          <a:sx n="100" d="100"/>
          <a:sy n="100" d="100"/>
        </p:scale>
        <p:origin x="6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7DB890-EA0E-4793-A720-467233878D3E}"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F19B42A5-016C-46E7-8C8F-771F6B48A36C}">
      <dgm:prSet custT="1"/>
      <dgm:spPr/>
      <dgm:t>
        <a:bodyPr/>
        <a:lstStyle/>
        <a:p>
          <a:r>
            <a:rPr lang="de-DE" sz="2400" b="1" dirty="0"/>
            <a:t>Project </a:t>
          </a:r>
          <a:r>
            <a:rPr lang="de-DE" sz="2400" b="1" dirty="0" err="1"/>
            <a:t>Overview</a:t>
          </a:r>
          <a:r>
            <a:rPr lang="de-DE" sz="2400" b="1" dirty="0"/>
            <a:t> </a:t>
          </a:r>
          <a:r>
            <a:rPr lang="de-DE" sz="2300" dirty="0"/>
            <a:t>	</a:t>
          </a:r>
          <a:endParaRPr lang="en-US" sz="2300" dirty="0"/>
        </a:p>
      </dgm:t>
    </dgm:pt>
    <dgm:pt modelId="{20AFEEE2-9670-4C1E-91F1-0D21CECD97B6}" type="parTrans" cxnId="{C087B766-576A-43BA-B424-E9FDDE3EF3BB}">
      <dgm:prSet/>
      <dgm:spPr/>
      <dgm:t>
        <a:bodyPr/>
        <a:lstStyle/>
        <a:p>
          <a:endParaRPr lang="en-US"/>
        </a:p>
      </dgm:t>
    </dgm:pt>
    <dgm:pt modelId="{28225D53-552A-4526-B0C3-380A592C0E33}" type="sibTrans" cxnId="{C087B766-576A-43BA-B424-E9FDDE3EF3BB}">
      <dgm:prSet/>
      <dgm:spPr/>
      <dgm:t>
        <a:bodyPr/>
        <a:lstStyle/>
        <a:p>
          <a:endParaRPr lang="en-US"/>
        </a:p>
      </dgm:t>
    </dgm:pt>
    <dgm:pt modelId="{A2528A15-E1F7-4760-817A-67AE76DA3FE9}">
      <dgm:prSet custT="1"/>
      <dgm:spPr/>
      <dgm:t>
        <a:bodyPr/>
        <a:lstStyle/>
        <a:p>
          <a:r>
            <a:rPr lang="de-DE" sz="2400" b="1" dirty="0"/>
            <a:t>My Approach:  Initial </a:t>
          </a:r>
          <a:r>
            <a:rPr lang="de-DE" sz="2400" b="1" dirty="0" err="1"/>
            <a:t>Steps</a:t>
          </a:r>
          <a:r>
            <a:rPr lang="de-DE" sz="2400" b="1" dirty="0"/>
            <a:t>, </a:t>
          </a:r>
          <a:r>
            <a:rPr lang="de-DE" sz="2400" b="1" dirty="0" err="1"/>
            <a:t>Detailed</a:t>
          </a:r>
          <a:r>
            <a:rPr lang="de-DE" sz="2400" b="1" dirty="0"/>
            <a:t> </a:t>
          </a:r>
          <a:r>
            <a:rPr lang="de-DE" sz="2400" b="1" dirty="0" err="1"/>
            <a:t>Planning</a:t>
          </a:r>
          <a:r>
            <a:rPr lang="de-DE" sz="2400" b="1" dirty="0"/>
            <a:t> and </a:t>
          </a:r>
          <a:r>
            <a:rPr lang="de-DE" sz="2400" b="1" dirty="0" err="1"/>
            <a:t>Specific</a:t>
          </a:r>
          <a:r>
            <a:rPr lang="de-DE" sz="2400" b="1" dirty="0"/>
            <a:t> Tasks</a:t>
          </a:r>
          <a:endParaRPr lang="en-US" sz="2400" b="1" dirty="0"/>
        </a:p>
      </dgm:t>
    </dgm:pt>
    <dgm:pt modelId="{BE4FF757-70DC-401A-9F0E-C725280BB41B}" type="parTrans" cxnId="{A8FFAB2E-6F24-4BEC-8FCD-90296181E77B}">
      <dgm:prSet/>
      <dgm:spPr/>
      <dgm:t>
        <a:bodyPr/>
        <a:lstStyle/>
        <a:p>
          <a:endParaRPr lang="en-US"/>
        </a:p>
      </dgm:t>
    </dgm:pt>
    <dgm:pt modelId="{30DA7163-D0FD-4028-962A-C3D710E4CEF9}" type="sibTrans" cxnId="{A8FFAB2E-6F24-4BEC-8FCD-90296181E77B}">
      <dgm:prSet/>
      <dgm:spPr/>
      <dgm:t>
        <a:bodyPr/>
        <a:lstStyle/>
        <a:p>
          <a:endParaRPr lang="en-US"/>
        </a:p>
      </dgm:t>
    </dgm:pt>
    <dgm:pt modelId="{DF3335EE-6C48-4E6F-96C1-9F34FE47D079}">
      <dgm:prSet custT="1"/>
      <dgm:spPr/>
      <dgm:t>
        <a:bodyPr/>
        <a:lstStyle/>
        <a:p>
          <a:r>
            <a:rPr lang="de-DE" sz="2400" b="1" dirty="0"/>
            <a:t>Task </a:t>
          </a:r>
          <a:r>
            <a:rPr lang="de-DE" sz="2400" b="1" dirty="0" err="1"/>
            <a:t>Results</a:t>
          </a:r>
          <a:r>
            <a:rPr lang="de-DE" sz="2400" b="1" dirty="0"/>
            <a:t>: Summary </a:t>
          </a:r>
          <a:r>
            <a:rPr lang="de-DE" sz="2400" b="1" dirty="0" err="1"/>
            <a:t>of</a:t>
          </a:r>
          <a:r>
            <a:rPr lang="de-DE" sz="2400" b="1" dirty="0"/>
            <a:t> Relationships, ERD and </a:t>
          </a:r>
          <a:r>
            <a:rPr lang="de-DE" sz="2400" b="1" dirty="0" err="1"/>
            <a:t>Cardinalities</a:t>
          </a:r>
          <a:r>
            <a:rPr lang="de-DE" sz="2400" b="1" dirty="0"/>
            <a:t>  </a:t>
          </a:r>
          <a:endParaRPr lang="en-US" sz="2400" b="1" dirty="0"/>
        </a:p>
      </dgm:t>
    </dgm:pt>
    <dgm:pt modelId="{A4769474-CE63-4FB6-9729-9654118E0A1B}" type="parTrans" cxnId="{B4641A4E-70E1-4D4C-BFE2-FED366ECD301}">
      <dgm:prSet/>
      <dgm:spPr/>
      <dgm:t>
        <a:bodyPr/>
        <a:lstStyle/>
        <a:p>
          <a:endParaRPr lang="en-US"/>
        </a:p>
      </dgm:t>
    </dgm:pt>
    <dgm:pt modelId="{375A8946-384E-437A-A2F7-78D9545F716D}" type="sibTrans" cxnId="{B4641A4E-70E1-4D4C-BFE2-FED366ECD301}">
      <dgm:prSet/>
      <dgm:spPr/>
      <dgm:t>
        <a:bodyPr/>
        <a:lstStyle/>
        <a:p>
          <a:endParaRPr lang="en-US"/>
        </a:p>
      </dgm:t>
    </dgm:pt>
    <dgm:pt modelId="{A4D532C0-ED0A-4C3E-9CF6-B14EDE5EBA2C}">
      <dgm:prSet custT="1"/>
      <dgm:spPr/>
      <dgm:t>
        <a:bodyPr/>
        <a:lstStyle/>
        <a:p>
          <a:r>
            <a:rPr lang="de-DE" sz="2400" b="1" dirty="0"/>
            <a:t>Questions?</a:t>
          </a:r>
          <a:endParaRPr lang="en-US" sz="2400" b="1" dirty="0"/>
        </a:p>
      </dgm:t>
    </dgm:pt>
    <dgm:pt modelId="{55DC630E-32D1-48C9-A7FD-D34765048266}" type="parTrans" cxnId="{ECFE1C26-8AFD-40A4-AF1C-3D28D9736B3A}">
      <dgm:prSet/>
      <dgm:spPr/>
      <dgm:t>
        <a:bodyPr/>
        <a:lstStyle/>
        <a:p>
          <a:endParaRPr lang="en-US"/>
        </a:p>
      </dgm:t>
    </dgm:pt>
    <dgm:pt modelId="{8D9A4DF4-DA1E-4590-84EB-A150CB47EDB7}" type="sibTrans" cxnId="{ECFE1C26-8AFD-40A4-AF1C-3D28D9736B3A}">
      <dgm:prSet/>
      <dgm:spPr/>
      <dgm:t>
        <a:bodyPr/>
        <a:lstStyle/>
        <a:p>
          <a:endParaRPr lang="en-US"/>
        </a:p>
      </dgm:t>
    </dgm:pt>
    <dgm:pt modelId="{B3EFB95F-A622-4FB2-B82C-B902A302C7A3}">
      <dgm:prSet custT="1"/>
      <dgm:spPr/>
      <dgm:t>
        <a:bodyPr/>
        <a:lstStyle/>
        <a:p>
          <a:r>
            <a:rPr lang="en-US" sz="2400" b="1" dirty="0"/>
            <a:t>Task Results: Normalization and SQL Script</a:t>
          </a:r>
        </a:p>
      </dgm:t>
    </dgm:pt>
    <dgm:pt modelId="{BFDC124E-0462-4B37-B9E5-2A1D7C172709}" type="parTrans" cxnId="{01AECBAD-C5B1-4520-8711-C2D35D57487F}">
      <dgm:prSet/>
      <dgm:spPr/>
      <dgm:t>
        <a:bodyPr/>
        <a:lstStyle/>
        <a:p>
          <a:endParaRPr lang="de-DE"/>
        </a:p>
      </dgm:t>
    </dgm:pt>
    <dgm:pt modelId="{F939C6E5-8DF1-41C7-A9C8-A1F111403F11}" type="sibTrans" cxnId="{01AECBAD-C5B1-4520-8711-C2D35D57487F}">
      <dgm:prSet/>
      <dgm:spPr/>
      <dgm:t>
        <a:bodyPr/>
        <a:lstStyle/>
        <a:p>
          <a:endParaRPr lang="en-US"/>
        </a:p>
      </dgm:t>
    </dgm:pt>
    <dgm:pt modelId="{8D67F790-98D7-4A63-AD9F-E845BF7D3793}" type="pres">
      <dgm:prSet presAssocID="{167DB890-EA0E-4793-A720-467233878D3E}" presName="outerComposite" presStyleCnt="0">
        <dgm:presLayoutVars>
          <dgm:chMax val="5"/>
          <dgm:dir/>
          <dgm:resizeHandles val="exact"/>
        </dgm:presLayoutVars>
      </dgm:prSet>
      <dgm:spPr/>
    </dgm:pt>
    <dgm:pt modelId="{E2ABEFFE-9D0A-488D-9580-4661D59F0E24}" type="pres">
      <dgm:prSet presAssocID="{167DB890-EA0E-4793-A720-467233878D3E}" presName="dummyMaxCanvas" presStyleCnt="0">
        <dgm:presLayoutVars/>
      </dgm:prSet>
      <dgm:spPr/>
    </dgm:pt>
    <dgm:pt modelId="{CEE0B12D-0035-4E79-9F40-AC465C8087BB}" type="pres">
      <dgm:prSet presAssocID="{167DB890-EA0E-4793-A720-467233878D3E}" presName="FiveNodes_1" presStyleLbl="node1" presStyleIdx="0" presStyleCnt="5">
        <dgm:presLayoutVars>
          <dgm:bulletEnabled val="1"/>
        </dgm:presLayoutVars>
      </dgm:prSet>
      <dgm:spPr/>
    </dgm:pt>
    <dgm:pt modelId="{B0E751C5-FB4B-408D-8812-FBD60FDEE175}" type="pres">
      <dgm:prSet presAssocID="{167DB890-EA0E-4793-A720-467233878D3E}" presName="FiveNodes_2" presStyleLbl="node1" presStyleIdx="1" presStyleCnt="5">
        <dgm:presLayoutVars>
          <dgm:bulletEnabled val="1"/>
        </dgm:presLayoutVars>
      </dgm:prSet>
      <dgm:spPr/>
    </dgm:pt>
    <dgm:pt modelId="{7BA2AF7D-7903-4EC3-82DF-36612D7F9292}" type="pres">
      <dgm:prSet presAssocID="{167DB890-EA0E-4793-A720-467233878D3E}" presName="FiveNodes_3" presStyleLbl="node1" presStyleIdx="2" presStyleCnt="5">
        <dgm:presLayoutVars>
          <dgm:bulletEnabled val="1"/>
        </dgm:presLayoutVars>
      </dgm:prSet>
      <dgm:spPr/>
    </dgm:pt>
    <dgm:pt modelId="{890FF57A-B477-4F45-9E63-A18C5C2977AE}" type="pres">
      <dgm:prSet presAssocID="{167DB890-EA0E-4793-A720-467233878D3E}" presName="FiveNodes_4" presStyleLbl="node1" presStyleIdx="3" presStyleCnt="5">
        <dgm:presLayoutVars>
          <dgm:bulletEnabled val="1"/>
        </dgm:presLayoutVars>
      </dgm:prSet>
      <dgm:spPr/>
    </dgm:pt>
    <dgm:pt modelId="{20D343EE-A2DD-4DB4-8C53-99E6DB8E9A5C}" type="pres">
      <dgm:prSet presAssocID="{167DB890-EA0E-4793-A720-467233878D3E}" presName="FiveNodes_5" presStyleLbl="node1" presStyleIdx="4" presStyleCnt="5">
        <dgm:presLayoutVars>
          <dgm:bulletEnabled val="1"/>
        </dgm:presLayoutVars>
      </dgm:prSet>
      <dgm:spPr/>
    </dgm:pt>
    <dgm:pt modelId="{235FDCB8-12F3-493D-9AEA-DD9F7275DA16}" type="pres">
      <dgm:prSet presAssocID="{167DB890-EA0E-4793-A720-467233878D3E}" presName="FiveConn_1-2" presStyleLbl="fgAccFollowNode1" presStyleIdx="0" presStyleCnt="4">
        <dgm:presLayoutVars>
          <dgm:bulletEnabled val="1"/>
        </dgm:presLayoutVars>
      </dgm:prSet>
      <dgm:spPr/>
    </dgm:pt>
    <dgm:pt modelId="{15E9D0CF-2A83-44E7-BB5B-8EACC6931E82}" type="pres">
      <dgm:prSet presAssocID="{167DB890-EA0E-4793-A720-467233878D3E}" presName="FiveConn_2-3" presStyleLbl="fgAccFollowNode1" presStyleIdx="1" presStyleCnt="4">
        <dgm:presLayoutVars>
          <dgm:bulletEnabled val="1"/>
        </dgm:presLayoutVars>
      </dgm:prSet>
      <dgm:spPr/>
    </dgm:pt>
    <dgm:pt modelId="{158D1BFD-E87D-4445-B6C6-FECE02E8B85C}" type="pres">
      <dgm:prSet presAssocID="{167DB890-EA0E-4793-A720-467233878D3E}" presName="FiveConn_3-4" presStyleLbl="fgAccFollowNode1" presStyleIdx="2" presStyleCnt="4">
        <dgm:presLayoutVars>
          <dgm:bulletEnabled val="1"/>
        </dgm:presLayoutVars>
      </dgm:prSet>
      <dgm:spPr/>
    </dgm:pt>
    <dgm:pt modelId="{62F03795-2C9F-4C11-856E-A70726514D14}" type="pres">
      <dgm:prSet presAssocID="{167DB890-EA0E-4793-A720-467233878D3E}" presName="FiveConn_4-5" presStyleLbl="fgAccFollowNode1" presStyleIdx="3" presStyleCnt="4">
        <dgm:presLayoutVars>
          <dgm:bulletEnabled val="1"/>
        </dgm:presLayoutVars>
      </dgm:prSet>
      <dgm:spPr/>
    </dgm:pt>
    <dgm:pt modelId="{AE0247F0-FB52-4483-A325-F5F46F7E03E2}" type="pres">
      <dgm:prSet presAssocID="{167DB890-EA0E-4793-A720-467233878D3E}" presName="FiveNodes_1_text" presStyleLbl="node1" presStyleIdx="4" presStyleCnt="5">
        <dgm:presLayoutVars>
          <dgm:bulletEnabled val="1"/>
        </dgm:presLayoutVars>
      </dgm:prSet>
      <dgm:spPr/>
    </dgm:pt>
    <dgm:pt modelId="{2A2810D9-1228-4C5D-8DC0-3DBEE82082DE}" type="pres">
      <dgm:prSet presAssocID="{167DB890-EA0E-4793-A720-467233878D3E}" presName="FiveNodes_2_text" presStyleLbl="node1" presStyleIdx="4" presStyleCnt="5">
        <dgm:presLayoutVars>
          <dgm:bulletEnabled val="1"/>
        </dgm:presLayoutVars>
      </dgm:prSet>
      <dgm:spPr/>
    </dgm:pt>
    <dgm:pt modelId="{3422A8EC-DCD0-4655-9964-B5A99C59CE72}" type="pres">
      <dgm:prSet presAssocID="{167DB890-EA0E-4793-A720-467233878D3E}" presName="FiveNodes_3_text" presStyleLbl="node1" presStyleIdx="4" presStyleCnt="5">
        <dgm:presLayoutVars>
          <dgm:bulletEnabled val="1"/>
        </dgm:presLayoutVars>
      </dgm:prSet>
      <dgm:spPr/>
    </dgm:pt>
    <dgm:pt modelId="{A750C255-A2DF-4326-93AF-D22EBE7A6CF2}" type="pres">
      <dgm:prSet presAssocID="{167DB890-EA0E-4793-A720-467233878D3E}" presName="FiveNodes_4_text" presStyleLbl="node1" presStyleIdx="4" presStyleCnt="5">
        <dgm:presLayoutVars>
          <dgm:bulletEnabled val="1"/>
        </dgm:presLayoutVars>
      </dgm:prSet>
      <dgm:spPr/>
    </dgm:pt>
    <dgm:pt modelId="{3132415F-D768-4BF2-B78B-9262E918767F}" type="pres">
      <dgm:prSet presAssocID="{167DB890-EA0E-4793-A720-467233878D3E}" presName="FiveNodes_5_text" presStyleLbl="node1" presStyleIdx="4" presStyleCnt="5">
        <dgm:presLayoutVars>
          <dgm:bulletEnabled val="1"/>
        </dgm:presLayoutVars>
      </dgm:prSet>
      <dgm:spPr/>
    </dgm:pt>
  </dgm:ptLst>
  <dgm:cxnLst>
    <dgm:cxn modelId="{925EE403-1841-4D93-9759-D258F9741FE5}" type="presOf" srcId="{375A8946-384E-437A-A2F7-78D9545F716D}" destId="{158D1BFD-E87D-4445-B6C6-FECE02E8B85C}" srcOrd="0" destOrd="0" presId="urn:microsoft.com/office/officeart/2005/8/layout/vProcess5"/>
    <dgm:cxn modelId="{40692B0C-6B77-4970-B424-654C845340EA}" type="presOf" srcId="{B3EFB95F-A622-4FB2-B82C-B902A302C7A3}" destId="{890FF57A-B477-4F45-9E63-A18C5C2977AE}" srcOrd="0" destOrd="0" presId="urn:microsoft.com/office/officeart/2005/8/layout/vProcess5"/>
    <dgm:cxn modelId="{81DE410D-5742-4973-B981-122892D31BD8}" type="presOf" srcId="{167DB890-EA0E-4793-A720-467233878D3E}" destId="{8D67F790-98D7-4A63-AD9F-E845BF7D3793}" srcOrd="0" destOrd="0" presId="urn:microsoft.com/office/officeart/2005/8/layout/vProcess5"/>
    <dgm:cxn modelId="{314D3E15-F4CF-40C7-84ED-31AAA456C8CA}" type="presOf" srcId="{DF3335EE-6C48-4E6F-96C1-9F34FE47D079}" destId="{7BA2AF7D-7903-4EC3-82DF-36612D7F9292}" srcOrd="0" destOrd="0" presId="urn:microsoft.com/office/officeart/2005/8/layout/vProcess5"/>
    <dgm:cxn modelId="{B0D44B1C-DB34-4FBF-BC95-CB0329C005B1}" type="presOf" srcId="{F939C6E5-8DF1-41C7-A9C8-A1F111403F11}" destId="{62F03795-2C9F-4C11-856E-A70726514D14}" srcOrd="0" destOrd="0" presId="urn:microsoft.com/office/officeart/2005/8/layout/vProcess5"/>
    <dgm:cxn modelId="{7535811F-C5B0-4EFE-B241-95779609C68B}" type="presOf" srcId="{F19B42A5-016C-46E7-8C8F-771F6B48A36C}" destId="{CEE0B12D-0035-4E79-9F40-AC465C8087BB}" srcOrd="0" destOrd="0" presId="urn:microsoft.com/office/officeart/2005/8/layout/vProcess5"/>
    <dgm:cxn modelId="{ECFE1C26-8AFD-40A4-AF1C-3D28D9736B3A}" srcId="{167DB890-EA0E-4793-A720-467233878D3E}" destId="{A4D532C0-ED0A-4C3E-9CF6-B14EDE5EBA2C}" srcOrd="4" destOrd="0" parTransId="{55DC630E-32D1-48C9-A7FD-D34765048266}" sibTransId="{8D9A4DF4-DA1E-4590-84EB-A150CB47EDB7}"/>
    <dgm:cxn modelId="{A8FFAB2E-6F24-4BEC-8FCD-90296181E77B}" srcId="{167DB890-EA0E-4793-A720-467233878D3E}" destId="{A2528A15-E1F7-4760-817A-67AE76DA3FE9}" srcOrd="1" destOrd="0" parTransId="{BE4FF757-70DC-401A-9F0E-C725280BB41B}" sibTransId="{30DA7163-D0FD-4028-962A-C3D710E4CEF9}"/>
    <dgm:cxn modelId="{0BB93D45-FE2D-4C78-9694-9FD6DD038432}" type="presOf" srcId="{A4D532C0-ED0A-4C3E-9CF6-B14EDE5EBA2C}" destId="{20D343EE-A2DD-4DB4-8C53-99E6DB8E9A5C}" srcOrd="0" destOrd="0" presId="urn:microsoft.com/office/officeart/2005/8/layout/vProcess5"/>
    <dgm:cxn modelId="{C087B766-576A-43BA-B424-E9FDDE3EF3BB}" srcId="{167DB890-EA0E-4793-A720-467233878D3E}" destId="{F19B42A5-016C-46E7-8C8F-771F6B48A36C}" srcOrd="0" destOrd="0" parTransId="{20AFEEE2-9670-4C1E-91F1-0D21CECD97B6}" sibTransId="{28225D53-552A-4526-B0C3-380A592C0E33}"/>
    <dgm:cxn modelId="{B4641A4E-70E1-4D4C-BFE2-FED366ECD301}" srcId="{167DB890-EA0E-4793-A720-467233878D3E}" destId="{DF3335EE-6C48-4E6F-96C1-9F34FE47D079}" srcOrd="2" destOrd="0" parTransId="{A4769474-CE63-4FB6-9729-9654118E0A1B}" sibTransId="{375A8946-384E-437A-A2F7-78D9545F716D}"/>
    <dgm:cxn modelId="{BB317C8B-E361-470F-9CA7-77459EA2A52C}" type="presOf" srcId="{30DA7163-D0FD-4028-962A-C3D710E4CEF9}" destId="{15E9D0CF-2A83-44E7-BB5B-8EACC6931E82}" srcOrd="0" destOrd="0" presId="urn:microsoft.com/office/officeart/2005/8/layout/vProcess5"/>
    <dgm:cxn modelId="{EB774E8E-CA38-478C-9A4B-E203EC4DAC40}" type="presOf" srcId="{A4D532C0-ED0A-4C3E-9CF6-B14EDE5EBA2C}" destId="{3132415F-D768-4BF2-B78B-9262E918767F}" srcOrd="1" destOrd="0" presId="urn:microsoft.com/office/officeart/2005/8/layout/vProcess5"/>
    <dgm:cxn modelId="{4379D192-E4C9-402A-B019-14D339153139}" type="presOf" srcId="{28225D53-552A-4526-B0C3-380A592C0E33}" destId="{235FDCB8-12F3-493D-9AEA-DD9F7275DA16}" srcOrd="0" destOrd="0" presId="urn:microsoft.com/office/officeart/2005/8/layout/vProcess5"/>
    <dgm:cxn modelId="{01AECBAD-C5B1-4520-8711-C2D35D57487F}" srcId="{167DB890-EA0E-4793-A720-467233878D3E}" destId="{B3EFB95F-A622-4FB2-B82C-B902A302C7A3}" srcOrd="3" destOrd="0" parTransId="{BFDC124E-0462-4B37-B9E5-2A1D7C172709}" sibTransId="{F939C6E5-8DF1-41C7-A9C8-A1F111403F11}"/>
    <dgm:cxn modelId="{CA69F3B2-F9E1-425B-9DB7-509957A2028F}" type="presOf" srcId="{DF3335EE-6C48-4E6F-96C1-9F34FE47D079}" destId="{3422A8EC-DCD0-4655-9964-B5A99C59CE72}" srcOrd="1" destOrd="0" presId="urn:microsoft.com/office/officeart/2005/8/layout/vProcess5"/>
    <dgm:cxn modelId="{899521B3-9D1C-4DE8-AA15-2350A51B7860}" type="presOf" srcId="{B3EFB95F-A622-4FB2-B82C-B902A302C7A3}" destId="{A750C255-A2DF-4326-93AF-D22EBE7A6CF2}" srcOrd="1" destOrd="0" presId="urn:microsoft.com/office/officeart/2005/8/layout/vProcess5"/>
    <dgm:cxn modelId="{2F4D37BE-66B3-4BDF-AA13-1C1058D07FAE}" type="presOf" srcId="{A2528A15-E1F7-4760-817A-67AE76DA3FE9}" destId="{2A2810D9-1228-4C5D-8DC0-3DBEE82082DE}" srcOrd="1" destOrd="0" presId="urn:microsoft.com/office/officeart/2005/8/layout/vProcess5"/>
    <dgm:cxn modelId="{17FD02F6-F313-4E94-9E94-E95807ECCAFC}" type="presOf" srcId="{A2528A15-E1F7-4760-817A-67AE76DA3FE9}" destId="{B0E751C5-FB4B-408D-8812-FBD60FDEE175}" srcOrd="0" destOrd="0" presId="urn:microsoft.com/office/officeart/2005/8/layout/vProcess5"/>
    <dgm:cxn modelId="{83254EFC-E0E6-4B1B-B8E9-734DF401FC42}" type="presOf" srcId="{F19B42A5-016C-46E7-8C8F-771F6B48A36C}" destId="{AE0247F0-FB52-4483-A325-F5F46F7E03E2}" srcOrd="1" destOrd="0" presId="urn:microsoft.com/office/officeart/2005/8/layout/vProcess5"/>
    <dgm:cxn modelId="{0EF3BBB6-BA91-4A45-B8C5-449F677B7C1B}" type="presParOf" srcId="{8D67F790-98D7-4A63-AD9F-E845BF7D3793}" destId="{E2ABEFFE-9D0A-488D-9580-4661D59F0E24}" srcOrd="0" destOrd="0" presId="urn:microsoft.com/office/officeart/2005/8/layout/vProcess5"/>
    <dgm:cxn modelId="{4C36A238-13BA-4E22-94E4-678765522E10}" type="presParOf" srcId="{8D67F790-98D7-4A63-AD9F-E845BF7D3793}" destId="{CEE0B12D-0035-4E79-9F40-AC465C8087BB}" srcOrd="1" destOrd="0" presId="urn:microsoft.com/office/officeart/2005/8/layout/vProcess5"/>
    <dgm:cxn modelId="{A857DEEB-F157-40C7-9C18-E0D9ED2EB6ED}" type="presParOf" srcId="{8D67F790-98D7-4A63-AD9F-E845BF7D3793}" destId="{B0E751C5-FB4B-408D-8812-FBD60FDEE175}" srcOrd="2" destOrd="0" presId="urn:microsoft.com/office/officeart/2005/8/layout/vProcess5"/>
    <dgm:cxn modelId="{BE1C0021-04F1-41CE-A9A8-6240ECC5815C}" type="presParOf" srcId="{8D67F790-98D7-4A63-AD9F-E845BF7D3793}" destId="{7BA2AF7D-7903-4EC3-82DF-36612D7F9292}" srcOrd="3" destOrd="0" presId="urn:microsoft.com/office/officeart/2005/8/layout/vProcess5"/>
    <dgm:cxn modelId="{921F2D9B-5335-4841-8D41-81E1EBB33350}" type="presParOf" srcId="{8D67F790-98D7-4A63-AD9F-E845BF7D3793}" destId="{890FF57A-B477-4F45-9E63-A18C5C2977AE}" srcOrd="4" destOrd="0" presId="urn:microsoft.com/office/officeart/2005/8/layout/vProcess5"/>
    <dgm:cxn modelId="{7D46437C-130B-4968-9BD7-6FA645CBC590}" type="presParOf" srcId="{8D67F790-98D7-4A63-AD9F-E845BF7D3793}" destId="{20D343EE-A2DD-4DB4-8C53-99E6DB8E9A5C}" srcOrd="5" destOrd="0" presId="urn:microsoft.com/office/officeart/2005/8/layout/vProcess5"/>
    <dgm:cxn modelId="{D90D3E62-7408-4C7A-BB1B-68CA8AF66250}" type="presParOf" srcId="{8D67F790-98D7-4A63-AD9F-E845BF7D3793}" destId="{235FDCB8-12F3-493D-9AEA-DD9F7275DA16}" srcOrd="6" destOrd="0" presId="urn:microsoft.com/office/officeart/2005/8/layout/vProcess5"/>
    <dgm:cxn modelId="{9AABDB1F-EE62-41B5-85CF-6E4C058DA4C1}" type="presParOf" srcId="{8D67F790-98D7-4A63-AD9F-E845BF7D3793}" destId="{15E9D0CF-2A83-44E7-BB5B-8EACC6931E82}" srcOrd="7" destOrd="0" presId="urn:microsoft.com/office/officeart/2005/8/layout/vProcess5"/>
    <dgm:cxn modelId="{321242AC-8240-463A-A42F-2400368076D7}" type="presParOf" srcId="{8D67F790-98D7-4A63-AD9F-E845BF7D3793}" destId="{158D1BFD-E87D-4445-B6C6-FECE02E8B85C}" srcOrd="8" destOrd="0" presId="urn:microsoft.com/office/officeart/2005/8/layout/vProcess5"/>
    <dgm:cxn modelId="{E5AB84C9-3298-4129-8E4D-F456A29CBAD9}" type="presParOf" srcId="{8D67F790-98D7-4A63-AD9F-E845BF7D3793}" destId="{62F03795-2C9F-4C11-856E-A70726514D14}" srcOrd="9" destOrd="0" presId="urn:microsoft.com/office/officeart/2005/8/layout/vProcess5"/>
    <dgm:cxn modelId="{C07F8A96-6E55-4A96-8A16-1C7E0E279E24}" type="presParOf" srcId="{8D67F790-98D7-4A63-AD9F-E845BF7D3793}" destId="{AE0247F0-FB52-4483-A325-F5F46F7E03E2}" srcOrd="10" destOrd="0" presId="urn:microsoft.com/office/officeart/2005/8/layout/vProcess5"/>
    <dgm:cxn modelId="{72A2BE86-7BDE-4336-9EAB-B7676E71D94D}" type="presParOf" srcId="{8D67F790-98D7-4A63-AD9F-E845BF7D3793}" destId="{2A2810D9-1228-4C5D-8DC0-3DBEE82082DE}" srcOrd="11" destOrd="0" presId="urn:microsoft.com/office/officeart/2005/8/layout/vProcess5"/>
    <dgm:cxn modelId="{CEA2C8A2-EC29-49A7-B358-4021220F135A}" type="presParOf" srcId="{8D67F790-98D7-4A63-AD9F-E845BF7D3793}" destId="{3422A8EC-DCD0-4655-9964-B5A99C59CE72}" srcOrd="12" destOrd="0" presId="urn:microsoft.com/office/officeart/2005/8/layout/vProcess5"/>
    <dgm:cxn modelId="{2F100C91-170E-408D-BFC6-F64A8C5C3D44}" type="presParOf" srcId="{8D67F790-98D7-4A63-AD9F-E845BF7D3793}" destId="{A750C255-A2DF-4326-93AF-D22EBE7A6CF2}" srcOrd="13" destOrd="0" presId="urn:microsoft.com/office/officeart/2005/8/layout/vProcess5"/>
    <dgm:cxn modelId="{CF237B1A-0378-477B-9A39-00935FF4769A}" type="presParOf" srcId="{8D67F790-98D7-4A63-AD9F-E845BF7D3793}" destId="{3132415F-D768-4BF2-B78B-9262E918767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30A04-31D1-4E9A-A692-35F1DD51C72D}"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en-US"/>
        </a:p>
      </dgm:t>
    </dgm:pt>
    <dgm:pt modelId="{7881B430-35DD-4C55-9BCF-6A43D3DE11AB}">
      <dgm:prSet custT="1"/>
      <dgm:spPr/>
      <dgm:t>
        <a:bodyPr/>
        <a:lstStyle/>
        <a:p>
          <a:r>
            <a:rPr lang="de-DE" sz="2800" b="1" dirty="0"/>
            <a:t>Summary </a:t>
          </a:r>
          <a:r>
            <a:rPr lang="de-DE" sz="2800" b="1" dirty="0" err="1"/>
            <a:t>of</a:t>
          </a:r>
          <a:r>
            <a:rPr lang="de-DE" sz="2800" b="1" dirty="0"/>
            <a:t> Relationships/ERD</a:t>
          </a:r>
          <a:endParaRPr lang="en-US" sz="2800" b="1" dirty="0"/>
        </a:p>
      </dgm:t>
    </dgm:pt>
    <dgm:pt modelId="{21D31E4D-C14E-45A4-A288-20FC41EEC6A7}" type="parTrans" cxnId="{E1390ED8-AC89-43E9-A416-A31CCB0B29D4}">
      <dgm:prSet/>
      <dgm:spPr/>
      <dgm:t>
        <a:bodyPr/>
        <a:lstStyle/>
        <a:p>
          <a:endParaRPr lang="en-US"/>
        </a:p>
      </dgm:t>
    </dgm:pt>
    <dgm:pt modelId="{54408522-B3D8-4E8F-A670-78B2FFEA45CB}" type="sibTrans" cxnId="{E1390ED8-AC89-43E9-A416-A31CCB0B29D4}">
      <dgm:prSet/>
      <dgm:spPr/>
      <dgm:t>
        <a:bodyPr/>
        <a:lstStyle/>
        <a:p>
          <a:endParaRPr lang="en-US"/>
        </a:p>
      </dgm:t>
    </dgm:pt>
    <dgm:pt modelId="{BEF78D98-76F4-42FA-9CA4-415EDBC3BDF6}">
      <dgm:prSet custT="1"/>
      <dgm:spPr/>
      <dgm:t>
        <a:bodyPr/>
        <a:lstStyle/>
        <a:p>
          <a:r>
            <a:rPr lang="de-DE" sz="2800" b="1" dirty="0" err="1"/>
            <a:t>Creation</a:t>
          </a:r>
          <a:r>
            <a:rPr lang="de-DE" sz="2800" b="1" dirty="0"/>
            <a:t> and </a:t>
          </a:r>
          <a:r>
            <a:rPr lang="de-DE" sz="2800" b="1" dirty="0" err="1"/>
            <a:t>Normalization</a:t>
          </a:r>
          <a:r>
            <a:rPr lang="de-DE" sz="2800" b="1" dirty="0"/>
            <a:t> </a:t>
          </a:r>
          <a:r>
            <a:rPr lang="de-DE" sz="2800" b="1" dirty="0" err="1"/>
            <a:t>of</a:t>
          </a:r>
          <a:r>
            <a:rPr lang="de-DE" sz="2800" b="1" dirty="0"/>
            <a:t> Code</a:t>
          </a:r>
          <a:endParaRPr lang="en-US" sz="2800" b="1" dirty="0"/>
        </a:p>
      </dgm:t>
    </dgm:pt>
    <dgm:pt modelId="{6C4F0976-7665-4561-9FAF-1C34FD568256}" type="parTrans" cxnId="{7A9A2570-A8EF-4EDC-B13A-3139731F5736}">
      <dgm:prSet/>
      <dgm:spPr/>
      <dgm:t>
        <a:bodyPr/>
        <a:lstStyle/>
        <a:p>
          <a:endParaRPr lang="en-US"/>
        </a:p>
      </dgm:t>
    </dgm:pt>
    <dgm:pt modelId="{5E969F98-B9D9-4590-B9B4-6A37F32F8CDD}" type="sibTrans" cxnId="{7A9A2570-A8EF-4EDC-B13A-3139731F5736}">
      <dgm:prSet/>
      <dgm:spPr/>
      <dgm:t>
        <a:bodyPr/>
        <a:lstStyle/>
        <a:p>
          <a:endParaRPr lang="en-US"/>
        </a:p>
      </dgm:t>
    </dgm:pt>
    <dgm:pt modelId="{63D9E21C-4EDE-49DA-830B-877D96250EC2}">
      <dgm:prSet custT="1"/>
      <dgm:spPr/>
      <dgm:t>
        <a:bodyPr/>
        <a:lstStyle/>
        <a:p>
          <a:r>
            <a:rPr lang="de-DE" sz="2800" b="1" dirty="0"/>
            <a:t>Implement Database in MySQL Workshop</a:t>
          </a:r>
          <a:endParaRPr lang="en-US" sz="2800" b="1" dirty="0"/>
        </a:p>
      </dgm:t>
    </dgm:pt>
    <dgm:pt modelId="{AFF210AD-A1C5-48EB-AF0A-765DD5689764}" type="parTrans" cxnId="{F1DF579E-4BF5-4509-922C-91D05C5CA2B6}">
      <dgm:prSet/>
      <dgm:spPr/>
      <dgm:t>
        <a:bodyPr/>
        <a:lstStyle/>
        <a:p>
          <a:endParaRPr lang="en-US"/>
        </a:p>
      </dgm:t>
    </dgm:pt>
    <dgm:pt modelId="{12921AFB-BEAB-4476-B4B9-6007D76402EE}" type="sibTrans" cxnId="{F1DF579E-4BF5-4509-922C-91D05C5CA2B6}">
      <dgm:prSet/>
      <dgm:spPr/>
      <dgm:t>
        <a:bodyPr/>
        <a:lstStyle/>
        <a:p>
          <a:endParaRPr lang="en-US"/>
        </a:p>
      </dgm:t>
    </dgm:pt>
    <dgm:pt modelId="{A8756185-A177-4919-9465-6881610A9199}" type="pres">
      <dgm:prSet presAssocID="{B5C30A04-31D1-4E9A-A692-35F1DD51C72D}" presName="linear" presStyleCnt="0">
        <dgm:presLayoutVars>
          <dgm:animLvl val="lvl"/>
          <dgm:resizeHandles val="exact"/>
        </dgm:presLayoutVars>
      </dgm:prSet>
      <dgm:spPr/>
    </dgm:pt>
    <dgm:pt modelId="{40232DEF-9D8E-473B-87BB-72F4E614F626}" type="pres">
      <dgm:prSet presAssocID="{7881B430-35DD-4C55-9BCF-6A43D3DE11AB}" presName="parentText" presStyleLbl="node1" presStyleIdx="0" presStyleCnt="3">
        <dgm:presLayoutVars>
          <dgm:chMax val="0"/>
          <dgm:bulletEnabled val="1"/>
        </dgm:presLayoutVars>
      </dgm:prSet>
      <dgm:spPr/>
    </dgm:pt>
    <dgm:pt modelId="{2D724FA0-DD06-44BE-A94C-7B9BA6F68825}" type="pres">
      <dgm:prSet presAssocID="{54408522-B3D8-4E8F-A670-78B2FFEA45CB}" presName="spacer" presStyleCnt="0"/>
      <dgm:spPr/>
    </dgm:pt>
    <dgm:pt modelId="{0979AA6F-C4EC-48D4-876B-0F7679873C6A}" type="pres">
      <dgm:prSet presAssocID="{BEF78D98-76F4-42FA-9CA4-415EDBC3BDF6}" presName="parentText" presStyleLbl="node1" presStyleIdx="1" presStyleCnt="3">
        <dgm:presLayoutVars>
          <dgm:chMax val="0"/>
          <dgm:bulletEnabled val="1"/>
        </dgm:presLayoutVars>
      </dgm:prSet>
      <dgm:spPr/>
    </dgm:pt>
    <dgm:pt modelId="{BEE64360-3CCD-487B-A9DD-32423564F7AE}" type="pres">
      <dgm:prSet presAssocID="{5E969F98-B9D9-4590-B9B4-6A37F32F8CDD}" presName="spacer" presStyleCnt="0"/>
      <dgm:spPr/>
    </dgm:pt>
    <dgm:pt modelId="{3A322A37-1EF2-42D9-83A7-52F05E3A4EBE}" type="pres">
      <dgm:prSet presAssocID="{63D9E21C-4EDE-49DA-830B-877D96250EC2}" presName="parentText" presStyleLbl="node1" presStyleIdx="2" presStyleCnt="3" custLinFactNeighborX="42" custLinFactNeighborY="46013">
        <dgm:presLayoutVars>
          <dgm:chMax val="0"/>
          <dgm:bulletEnabled val="1"/>
        </dgm:presLayoutVars>
      </dgm:prSet>
      <dgm:spPr/>
    </dgm:pt>
  </dgm:ptLst>
  <dgm:cxnLst>
    <dgm:cxn modelId="{A33D5534-DA9D-4FBC-BBF3-4E3254659C38}" type="presOf" srcId="{BEF78D98-76F4-42FA-9CA4-415EDBC3BDF6}" destId="{0979AA6F-C4EC-48D4-876B-0F7679873C6A}" srcOrd="0" destOrd="0" presId="urn:microsoft.com/office/officeart/2005/8/layout/vList2"/>
    <dgm:cxn modelId="{FFA3DE6D-D360-4955-82C7-6E54580C7748}" type="presOf" srcId="{B5C30A04-31D1-4E9A-A692-35F1DD51C72D}" destId="{A8756185-A177-4919-9465-6881610A9199}" srcOrd="0" destOrd="0" presId="urn:microsoft.com/office/officeart/2005/8/layout/vList2"/>
    <dgm:cxn modelId="{7A9A2570-A8EF-4EDC-B13A-3139731F5736}" srcId="{B5C30A04-31D1-4E9A-A692-35F1DD51C72D}" destId="{BEF78D98-76F4-42FA-9CA4-415EDBC3BDF6}" srcOrd="1" destOrd="0" parTransId="{6C4F0976-7665-4561-9FAF-1C34FD568256}" sibTransId="{5E969F98-B9D9-4590-B9B4-6A37F32F8CDD}"/>
    <dgm:cxn modelId="{F1DF579E-4BF5-4509-922C-91D05C5CA2B6}" srcId="{B5C30A04-31D1-4E9A-A692-35F1DD51C72D}" destId="{63D9E21C-4EDE-49DA-830B-877D96250EC2}" srcOrd="2" destOrd="0" parTransId="{AFF210AD-A1C5-48EB-AF0A-765DD5689764}" sibTransId="{12921AFB-BEAB-4476-B4B9-6007D76402EE}"/>
    <dgm:cxn modelId="{0B9C2DA0-1FE8-42C2-9A9E-FD613F6113E5}" type="presOf" srcId="{7881B430-35DD-4C55-9BCF-6A43D3DE11AB}" destId="{40232DEF-9D8E-473B-87BB-72F4E614F626}" srcOrd="0" destOrd="0" presId="urn:microsoft.com/office/officeart/2005/8/layout/vList2"/>
    <dgm:cxn modelId="{E1390ED8-AC89-43E9-A416-A31CCB0B29D4}" srcId="{B5C30A04-31D1-4E9A-A692-35F1DD51C72D}" destId="{7881B430-35DD-4C55-9BCF-6A43D3DE11AB}" srcOrd="0" destOrd="0" parTransId="{21D31E4D-C14E-45A4-A288-20FC41EEC6A7}" sibTransId="{54408522-B3D8-4E8F-A670-78B2FFEA45CB}"/>
    <dgm:cxn modelId="{2E9C11DC-18F2-470B-A234-D2138BE19715}" type="presOf" srcId="{63D9E21C-4EDE-49DA-830B-877D96250EC2}" destId="{3A322A37-1EF2-42D9-83A7-52F05E3A4EBE}" srcOrd="0" destOrd="0" presId="urn:microsoft.com/office/officeart/2005/8/layout/vList2"/>
    <dgm:cxn modelId="{98333F63-E2BB-4CF6-B779-EA22DBD158B8}" type="presParOf" srcId="{A8756185-A177-4919-9465-6881610A9199}" destId="{40232DEF-9D8E-473B-87BB-72F4E614F626}" srcOrd="0" destOrd="0" presId="urn:microsoft.com/office/officeart/2005/8/layout/vList2"/>
    <dgm:cxn modelId="{8BE03DF5-B6C2-477E-B3C6-840C824136AB}" type="presParOf" srcId="{A8756185-A177-4919-9465-6881610A9199}" destId="{2D724FA0-DD06-44BE-A94C-7B9BA6F68825}" srcOrd="1" destOrd="0" presId="urn:microsoft.com/office/officeart/2005/8/layout/vList2"/>
    <dgm:cxn modelId="{113960AA-D885-4F70-9DEC-18A9B83C515B}" type="presParOf" srcId="{A8756185-A177-4919-9465-6881610A9199}" destId="{0979AA6F-C4EC-48D4-876B-0F7679873C6A}" srcOrd="2" destOrd="0" presId="urn:microsoft.com/office/officeart/2005/8/layout/vList2"/>
    <dgm:cxn modelId="{3D7A7A31-182D-44BC-821E-5D4F4F96061E}" type="presParOf" srcId="{A8756185-A177-4919-9465-6881610A9199}" destId="{BEE64360-3CCD-487B-A9DD-32423564F7AE}" srcOrd="3" destOrd="0" presId="urn:microsoft.com/office/officeart/2005/8/layout/vList2"/>
    <dgm:cxn modelId="{476D3380-847B-453B-B9F2-7C5ECD589ED8}" type="presParOf" srcId="{A8756185-A177-4919-9465-6881610A9199}" destId="{3A322A37-1EF2-42D9-83A7-52F05E3A4EB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0B12D-0035-4E79-9F40-AC465C8087BB}">
      <dsp:nvSpPr>
        <dsp:cNvPr id="0" name=""/>
        <dsp:cNvSpPr/>
      </dsp:nvSpPr>
      <dsp:spPr>
        <a:xfrm>
          <a:off x="0" y="0"/>
          <a:ext cx="6920301" cy="884681"/>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b="1" kern="1200" dirty="0"/>
            <a:t>Project </a:t>
          </a:r>
          <a:r>
            <a:rPr lang="de-DE" sz="2400" b="1" kern="1200" dirty="0" err="1"/>
            <a:t>Overview</a:t>
          </a:r>
          <a:r>
            <a:rPr lang="de-DE" sz="2400" b="1" kern="1200" dirty="0"/>
            <a:t> </a:t>
          </a:r>
          <a:r>
            <a:rPr lang="de-DE" sz="2300" kern="1200" dirty="0"/>
            <a:t>	</a:t>
          </a:r>
          <a:endParaRPr lang="en-US" sz="2300" kern="1200" dirty="0"/>
        </a:p>
      </dsp:txBody>
      <dsp:txXfrm>
        <a:off x="25911" y="25911"/>
        <a:ext cx="5862153" cy="832859"/>
      </dsp:txXfrm>
    </dsp:sp>
    <dsp:sp modelId="{B0E751C5-FB4B-408D-8812-FBD60FDEE175}">
      <dsp:nvSpPr>
        <dsp:cNvPr id="0" name=""/>
        <dsp:cNvSpPr/>
      </dsp:nvSpPr>
      <dsp:spPr>
        <a:xfrm>
          <a:off x="516775" y="1007554"/>
          <a:ext cx="6920301" cy="884681"/>
        </a:xfrm>
        <a:prstGeom prst="roundRect">
          <a:avLst>
            <a:gd name="adj" fmla="val 10000"/>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b="1" kern="1200" dirty="0"/>
            <a:t>My Approach:  Initial </a:t>
          </a:r>
          <a:r>
            <a:rPr lang="de-DE" sz="2400" b="1" kern="1200" dirty="0" err="1"/>
            <a:t>Steps</a:t>
          </a:r>
          <a:r>
            <a:rPr lang="de-DE" sz="2400" b="1" kern="1200" dirty="0"/>
            <a:t>, </a:t>
          </a:r>
          <a:r>
            <a:rPr lang="de-DE" sz="2400" b="1" kern="1200" dirty="0" err="1"/>
            <a:t>Detailed</a:t>
          </a:r>
          <a:r>
            <a:rPr lang="de-DE" sz="2400" b="1" kern="1200" dirty="0"/>
            <a:t> </a:t>
          </a:r>
          <a:r>
            <a:rPr lang="de-DE" sz="2400" b="1" kern="1200" dirty="0" err="1"/>
            <a:t>Planning</a:t>
          </a:r>
          <a:r>
            <a:rPr lang="de-DE" sz="2400" b="1" kern="1200" dirty="0"/>
            <a:t> and </a:t>
          </a:r>
          <a:r>
            <a:rPr lang="de-DE" sz="2400" b="1" kern="1200" dirty="0" err="1"/>
            <a:t>Specific</a:t>
          </a:r>
          <a:r>
            <a:rPr lang="de-DE" sz="2400" b="1" kern="1200" dirty="0"/>
            <a:t> Tasks</a:t>
          </a:r>
          <a:endParaRPr lang="en-US" sz="2400" b="1" kern="1200" dirty="0"/>
        </a:p>
      </dsp:txBody>
      <dsp:txXfrm>
        <a:off x="542686" y="1033465"/>
        <a:ext cx="5776660" cy="832859"/>
      </dsp:txXfrm>
    </dsp:sp>
    <dsp:sp modelId="{7BA2AF7D-7903-4EC3-82DF-36612D7F9292}">
      <dsp:nvSpPr>
        <dsp:cNvPr id="0" name=""/>
        <dsp:cNvSpPr/>
      </dsp:nvSpPr>
      <dsp:spPr>
        <a:xfrm>
          <a:off x="1033551" y="2015108"/>
          <a:ext cx="6920301" cy="884681"/>
        </a:xfrm>
        <a:prstGeom prst="roundRect">
          <a:avLst>
            <a:gd name="adj" fmla="val 10000"/>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b="1" kern="1200" dirty="0"/>
            <a:t>Task </a:t>
          </a:r>
          <a:r>
            <a:rPr lang="de-DE" sz="2400" b="1" kern="1200" dirty="0" err="1"/>
            <a:t>Results</a:t>
          </a:r>
          <a:r>
            <a:rPr lang="de-DE" sz="2400" b="1" kern="1200" dirty="0"/>
            <a:t>: Summary </a:t>
          </a:r>
          <a:r>
            <a:rPr lang="de-DE" sz="2400" b="1" kern="1200" dirty="0" err="1"/>
            <a:t>of</a:t>
          </a:r>
          <a:r>
            <a:rPr lang="de-DE" sz="2400" b="1" kern="1200" dirty="0"/>
            <a:t> Relationships, ERD and </a:t>
          </a:r>
          <a:r>
            <a:rPr lang="de-DE" sz="2400" b="1" kern="1200" dirty="0" err="1"/>
            <a:t>Cardinalities</a:t>
          </a:r>
          <a:r>
            <a:rPr lang="de-DE" sz="2400" b="1" kern="1200" dirty="0"/>
            <a:t>  </a:t>
          </a:r>
          <a:endParaRPr lang="en-US" sz="2400" b="1" kern="1200" dirty="0"/>
        </a:p>
      </dsp:txBody>
      <dsp:txXfrm>
        <a:off x="1059462" y="2041019"/>
        <a:ext cx="5776660" cy="832859"/>
      </dsp:txXfrm>
    </dsp:sp>
    <dsp:sp modelId="{890FF57A-B477-4F45-9E63-A18C5C2977AE}">
      <dsp:nvSpPr>
        <dsp:cNvPr id="0" name=""/>
        <dsp:cNvSpPr/>
      </dsp:nvSpPr>
      <dsp:spPr>
        <a:xfrm>
          <a:off x="1550327" y="3022662"/>
          <a:ext cx="6920301" cy="884681"/>
        </a:xfrm>
        <a:prstGeom prst="roundRect">
          <a:avLst>
            <a:gd name="adj" fmla="val 10000"/>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Task Results: Normalization and SQL Script</a:t>
          </a:r>
        </a:p>
      </dsp:txBody>
      <dsp:txXfrm>
        <a:off x="1576238" y="3048573"/>
        <a:ext cx="5776660" cy="832859"/>
      </dsp:txXfrm>
    </dsp:sp>
    <dsp:sp modelId="{20D343EE-A2DD-4DB4-8C53-99E6DB8E9A5C}">
      <dsp:nvSpPr>
        <dsp:cNvPr id="0" name=""/>
        <dsp:cNvSpPr/>
      </dsp:nvSpPr>
      <dsp:spPr>
        <a:xfrm>
          <a:off x="2067102" y="4030217"/>
          <a:ext cx="6920301" cy="884681"/>
        </a:xfrm>
        <a:prstGeom prst="roundRect">
          <a:avLst>
            <a:gd name="adj" fmla="val 10000"/>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de-DE" sz="2400" b="1" kern="1200" dirty="0"/>
            <a:t>Questions?</a:t>
          </a:r>
          <a:endParaRPr lang="en-US" sz="2400" b="1" kern="1200" dirty="0"/>
        </a:p>
      </dsp:txBody>
      <dsp:txXfrm>
        <a:off x="2093013" y="4056128"/>
        <a:ext cx="5776660" cy="832859"/>
      </dsp:txXfrm>
    </dsp:sp>
    <dsp:sp modelId="{235FDCB8-12F3-493D-9AEA-DD9F7275DA16}">
      <dsp:nvSpPr>
        <dsp:cNvPr id="0" name=""/>
        <dsp:cNvSpPr/>
      </dsp:nvSpPr>
      <dsp:spPr>
        <a:xfrm>
          <a:off x="6345257" y="646309"/>
          <a:ext cx="575043" cy="57504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474642" y="646309"/>
        <a:ext cx="316273" cy="432720"/>
      </dsp:txXfrm>
    </dsp:sp>
    <dsp:sp modelId="{15E9D0CF-2A83-44E7-BB5B-8EACC6931E82}">
      <dsp:nvSpPr>
        <dsp:cNvPr id="0" name=""/>
        <dsp:cNvSpPr/>
      </dsp:nvSpPr>
      <dsp:spPr>
        <a:xfrm>
          <a:off x="6862033" y="1653863"/>
          <a:ext cx="575043" cy="575043"/>
        </a:xfrm>
        <a:prstGeom prst="downArrow">
          <a:avLst>
            <a:gd name="adj1" fmla="val 55000"/>
            <a:gd name="adj2" fmla="val 45000"/>
          </a:avLst>
        </a:prstGeom>
        <a:solidFill>
          <a:schemeClr val="accent2">
            <a:tint val="40000"/>
            <a:alpha val="90000"/>
            <a:hueOff val="309552"/>
            <a:satOff val="-13952"/>
            <a:lumOff val="-985"/>
            <a:alphaOff val="0"/>
          </a:schemeClr>
        </a:solidFill>
        <a:ln w="9525" cap="rnd" cmpd="sng" algn="ctr">
          <a:solidFill>
            <a:schemeClr val="accent2">
              <a:tint val="40000"/>
              <a:alpha val="90000"/>
              <a:hueOff val="309552"/>
              <a:satOff val="-13952"/>
              <a:lumOff val="-9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991418" y="1653863"/>
        <a:ext cx="316273" cy="432720"/>
      </dsp:txXfrm>
    </dsp:sp>
    <dsp:sp modelId="{158D1BFD-E87D-4445-B6C6-FECE02E8B85C}">
      <dsp:nvSpPr>
        <dsp:cNvPr id="0" name=""/>
        <dsp:cNvSpPr/>
      </dsp:nvSpPr>
      <dsp:spPr>
        <a:xfrm>
          <a:off x="7378809" y="2646673"/>
          <a:ext cx="575043" cy="575043"/>
        </a:xfrm>
        <a:prstGeom prst="downArrow">
          <a:avLst>
            <a:gd name="adj1" fmla="val 55000"/>
            <a:gd name="adj2" fmla="val 45000"/>
          </a:avLst>
        </a:prstGeom>
        <a:solidFill>
          <a:schemeClr val="accent2">
            <a:tint val="40000"/>
            <a:alpha val="90000"/>
            <a:hueOff val="619104"/>
            <a:satOff val="-27904"/>
            <a:lumOff val="-1969"/>
            <a:alphaOff val="0"/>
          </a:schemeClr>
        </a:solidFill>
        <a:ln w="9525" cap="rnd" cmpd="sng" algn="ctr">
          <a:solidFill>
            <a:schemeClr val="accent2">
              <a:tint val="40000"/>
              <a:alpha val="90000"/>
              <a:hueOff val="619104"/>
              <a:satOff val="-27904"/>
              <a:lumOff val="-19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508194" y="2646673"/>
        <a:ext cx="316273" cy="432720"/>
      </dsp:txXfrm>
    </dsp:sp>
    <dsp:sp modelId="{62F03795-2C9F-4C11-856E-A70726514D14}">
      <dsp:nvSpPr>
        <dsp:cNvPr id="0" name=""/>
        <dsp:cNvSpPr/>
      </dsp:nvSpPr>
      <dsp:spPr>
        <a:xfrm>
          <a:off x="7895585" y="3664057"/>
          <a:ext cx="575043" cy="575043"/>
        </a:xfrm>
        <a:prstGeom prst="downArrow">
          <a:avLst>
            <a:gd name="adj1" fmla="val 55000"/>
            <a:gd name="adj2" fmla="val 45000"/>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024970" y="3664057"/>
        <a:ext cx="316273" cy="432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32DEF-9D8E-473B-87BB-72F4E614F626}">
      <dsp:nvSpPr>
        <dsp:cNvPr id="0" name=""/>
        <dsp:cNvSpPr/>
      </dsp:nvSpPr>
      <dsp:spPr>
        <a:xfrm>
          <a:off x="0" y="564"/>
          <a:ext cx="8154987" cy="114192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DE" sz="2800" b="1" kern="1200" dirty="0"/>
            <a:t>Summary </a:t>
          </a:r>
          <a:r>
            <a:rPr lang="de-DE" sz="2800" b="1" kern="1200" dirty="0" err="1"/>
            <a:t>of</a:t>
          </a:r>
          <a:r>
            <a:rPr lang="de-DE" sz="2800" b="1" kern="1200" dirty="0"/>
            <a:t> Relationships/ERD</a:t>
          </a:r>
          <a:endParaRPr lang="en-US" sz="2800" b="1" kern="1200" dirty="0"/>
        </a:p>
      </dsp:txBody>
      <dsp:txXfrm>
        <a:off x="55744" y="56308"/>
        <a:ext cx="8043499" cy="1030432"/>
      </dsp:txXfrm>
    </dsp:sp>
    <dsp:sp modelId="{0979AA6F-C4EC-48D4-876B-0F7679873C6A}">
      <dsp:nvSpPr>
        <dsp:cNvPr id="0" name=""/>
        <dsp:cNvSpPr/>
      </dsp:nvSpPr>
      <dsp:spPr>
        <a:xfrm>
          <a:off x="0" y="1318165"/>
          <a:ext cx="8154987" cy="114192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DE" sz="2800" b="1" kern="1200" dirty="0" err="1"/>
            <a:t>Creation</a:t>
          </a:r>
          <a:r>
            <a:rPr lang="de-DE" sz="2800" b="1" kern="1200" dirty="0"/>
            <a:t> and </a:t>
          </a:r>
          <a:r>
            <a:rPr lang="de-DE" sz="2800" b="1" kern="1200" dirty="0" err="1"/>
            <a:t>Normalization</a:t>
          </a:r>
          <a:r>
            <a:rPr lang="de-DE" sz="2800" b="1" kern="1200" dirty="0"/>
            <a:t> </a:t>
          </a:r>
          <a:r>
            <a:rPr lang="de-DE" sz="2800" b="1" kern="1200" dirty="0" err="1"/>
            <a:t>of</a:t>
          </a:r>
          <a:r>
            <a:rPr lang="de-DE" sz="2800" b="1" kern="1200" dirty="0"/>
            <a:t> Code</a:t>
          </a:r>
          <a:endParaRPr lang="en-US" sz="2800" b="1" kern="1200" dirty="0"/>
        </a:p>
      </dsp:txBody>
      <dsp:txXfrm>
        <a:off x="55744" y="1373909"/>
        <a:ext cx="8043499" cy="1030432"/>
      </dsp:txXfrm>
    </dsp:sp>
    <dsp:sp modelId="{3A322A37-1EF2-42D9-83A7-52F05E3A4EBE}">
      <dsp:nvSpPr>
        <dsp:cNvPr id="0" name=""/>
        <dsp:cNvSpPr/>
      </dsp:nvSpPr>
      <dsp:spPr>
        <a:xfrm>
          <a:off x="0" y="2636330"/>
          <a:ext cx="8154987" cy="1141920"/>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de-DE" sz="2800" b="1" kern="1200" dirty="0"/>
            <a:t>Implement Database in MySQL Workshop</a:t>
          </a:r>
          <a:endParaRPr lang="en-US" sz="2800" b="1" kern="1200" dirty="0"/>
        </a:p>
      </dsp:txBody>
      <dsp:txXfrm>
        <a:off x="55744" y="2692074"/>
        <a:ext cx="8043499"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65C87-8C0A-40DD-B513-10464C7D4990}" type="datetimeFigureOut">
              <a:rPr lang="de-DE" smtClean="0"/>
              <a:t>19.12.2024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8F446-11C0-4A4B-90B7-63AD8E2ACEF6}" type="slidenum">
              <a:rPr lang="de-DE" smtClean="0"/>
              <a:t>‹Nr.›</a:t>
            </a:fld>
            <a:endParaRPr lang="de-DE"/>
          </a:p>
        </p:txBody>
      </p:sp>
    </p:spTree>
    <p:extLst>
      <p:ext uri="{BB962C8B-B14F-4D97-AF65-F5344CB8AC3E}">
        <p14:creationId xmlns:p14="http://schemas.microsoft.com/office/powerpoint/2010/main" val="190047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Good</a:t>
            </a:r>
            <a:r>
              <a:rPr lang="de-DE" b="1" dirty="0"/>
              <a:t> Morning and </a:t>
            </a:r>
            <a:r>
              <a:rPr lang="de-DE" b="1" dirty="0" err="1"/>
              <a:t>welcome</a:t>
            </a:r>
            <a:r>
              <a:rPr lang="de-DE" b="1" dirty="0"/>
              <a:t> </a:t>
            </a:r>
            <a:r>
              <a:rPr lang="de-DE" b="1" dirty="0" err="1"/>
              <a:t>to</a:t>
            </a:r>
            <a:r>
              <a:rPr lang="de-DE" b="1" dirty="0"/>
              <a:t> </a:t>
            </a:r>
            <a:r>
              <a:rPr lang="de-DE" b="1" dirty="0" err="1"/>
              <a:t>my</a:t>
            </a:r>
            <a:r>
              <a:rPr lang="de-DE" b="1" dirty="0"/>
              <a:t> </a:t>
            </a:r>
            <a:r>
              <a:rPr lang="de-DE" b="1" dirty="0" err="1"/>
              <a:t>presentation</a:t>
            </a:r>
            <a:r>
              <a:rPr lang="de-DE" b="1" dirty="0"/>
              <a:t>.  My </a:t>
            </a:r>
            <a:r>
              <a:rPr lang="de-DE" b="1" dirty="0" err="1"/>
              <a:t>presentation</a:t>
            </a:r>
            <a:r>
              <a:rPr lang="de-DE" b="1" dirty="0"/>
              <a:t> will </a:t>
            </a:r>
            <a:r>
              <a:rPr lang="de-DE" b="1" dirty="0" err="1"/>
              <a:t>cover</a:t>
            </a:r>
            <a:r>
              <a:rPr lang="de-DE" b="1" dirty="0"/>
              <a:t> </a:t>
            </a:r>
            <a:r>
              <a:rPr lang="de-DE" b="1" dirty="0" err="1"/>
              <a:t>our</a:t>
            </a:r>
            <a:r>
              <a:rPr lang="de-DE" b="1" dirty="0"/>
              <a:t> </a:t>
            </a:r>
            <a:r>
              <a:rPr lang="de-DE" b="1" dirty="0" err="1"/>
              <a:t>interim</a:t>
            </a:r>
            <a:r>
              <a:rPr lang="de-DE" b="1" dirty="0"/>
              <a:t> </a:t>
            </a:r>
            <a:r>
              <a:rPr lang="de-DE" b="1" dirty="0" err="1"/>
              <a:t>project</a:t>
            </a:r>
            <a:r>
              <a:rPr lang="de-DE" b="1" dirty="0"/>
              <a:t> </a:t>
            </a:r>
            <a:r>
              <a:rPr lang="de-DE" b="1" dirty="0" err="1"/>
              <a:t>for</a:t>
            </a:r>
            <a:r>
              <a:rPr lang="de-DE" b="1" dirty="0"/>
              <a:t> </a:t>
            </a:r>
            <a:r>
              <a:rPr lang="de-DE" b="1" dirty="0" err="1"/>
              <a:t>the</a:t>
            </a:r>
            <a:r>
              <a:rPr lang="de-DE" b="1" dirty="0"/>
              <a:t> Module „Databases and SQL.“ I </a:t>
            </a:r>
            <a:r>
              <a:rPr lang="de-DE" b="1" dirty="0" err="1"/>
              <a:t>chose</a:t>
            </a:r>
            <a:r>
              <a:rPr lang="de-DE" b="1" dirty="0"/>
              <a:t> </a:t>
            </a:r>
            <a:r>
              <a:rPr lang="de-DE" b="1" dirty="0" err="1"/>
              <a:t>to</a:t>
            </a:r>
            <a:r>
              <a:rPr lang="de-DE" b="1" dirty="0"/>
              <a:t> </a:t>
            </a:r>
            <a:r>
              <a:rPr lang="de-DE" b="1" dirty="0" err="1"/>
              <a:t>complete</a:t>
            </a:r>
            <a:r>
              <a:rPr lang="de-DE" b="1" dirty="0"/>
              <a:t> </a:t>
            </a:r>
            <a:r>
              <a:rPr lang="de-DE" b="1" dirty="0" err="1"/>
              <a:t>the</a:t>
            </a:r>
            <a:r>
              <a:rPr lang="de-DE" b="1" dirty="0"/>
              <a:t> </a:t>
            </a:r>
            <a:r>
              <a:rPr lang="de-DE" b="1" dirty="0" err="1"/>
              <a:t>guided</a:t>
            </a:r>
            <a:r>
              <a:rPr lang="de-DE" b="1" dirty="0"/>
              <a:t> Project A </a:t>
            </a:r>
            <a:r>
              <a:rPr lang="de-DE" b="1" dirty="0" err="1"/>
              <a:t>which</a:t>
            </a:r>
            <a:r>
              <a:rPr lang="de-DE" b="1" dirty="0"/>
              <a:t> </a:t>
            </a:r>
            <a:r>
              <a:rPr lang="de-DE" b="1" dirty="0" err="1"/>
              <a:t>deals</a:t>
            </a:r>
            <a:r>
              <a:rPr lang="de-DE" b="1" dirty="0"/>
              <a:t> </a:t>
            </a:r>
            <a:r>
              <a:rPr lang="de-DE" b="1" dirty="0" err="1"/>
              <a:t>with</a:t>
            </a:r>
            <a:r>
              <a:rPr lang="de-DE" b="1" dirty="0"/>
              <a:t> </a:t>
            </a:r>
            <a:r>
              <a:rPr lang="de-DE" b="1" dirty="0" err="1"/>
              <a:t>the</a:t>
            </a:r>
            <a:r>
              <a:rPr lang="de-DE" b="1" dirty="0"/>
              <a:t> </a:t>
            </a:r>
            <a:r>
              <a:rPr lang="de-DE" b="1" dirty="0" err="1"/>
              <a:t>creation</a:t>
            </a:r>
            <a:r>
              <a:rPr lang="de-DE" b="1" dirty="0"/>
              <a:t> </a:t>
            </a:r>
            <a:r>
              <a:rPr lang="de-DE" b="1" dirty="0" err="1"/>
              <a:t>of</a:t>
            </a:r>
            <a:r>
              <a:rPr lang="de-DE" b="1" dirty="0"/>
              <a:t> a </a:t>
            </a:r>
            <a:r>
              <a:rPr lang="de-DE" b="1" dirty="0" err="1"/>
              <a:t>database</a:t>
            </a:r>
            <a:r>
              <a:rPr lang="de-DE" b="1" dirty="0"/>
              <a:t> </a:t>
            </a:r>
            <a:r>
              <a:rPr lang="de-DE" b="1" dirty="0" err="1"/>
              <a:t>for</a:t>
            </a:r>
            <a:r>
              <a:rPr lang="de-DE" b="1" dirty="0"/>
              <a:t> a </a:t>
            </a:r>
            <a:r>
              <a:rPr lang="de-DE" b="1" dirty="0" err="1"/>
              <a:t>hospital</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1</a:t>
            </a:fld>
            <a:endParaRPr lang="de-DE"/>
          </a:p>
        </p:txBody>
      </p:sp>
    </p:spTree>
    <p:extLst>
      <p:ext uri="{BB962C8B-B14F-4D97-AF65-F5344CB8AC3E}">
        <p14:creationId xmlns:p14="http://schemas.microsoft.com/office/powerpoint/2010/main" val="277039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The </a:t>
            </a:r>
            <a:r>
              <a:rPr lang="de-DE" b="1" dirty="0" err="1"/>
              <a:t>second</a:t>
            </a:r>
            <a:r>
              <a:rPr lang="de-DE" b="1" dirty="0"/>
              <a:t> ERD </a:t>
            </a:r>
            <a:r>
              <a:rPr lang="de-DE" b="1" dirty="0" err="1"/>
              <a:t>or</a:t>
            </a:r>
            <a:r>
              <a:rPr lang="de-DE" b="1" dirty="0"/>
              <a:t> </a:t>
            </a:r>
            <a:r>
              <a:rPr lang="de-DE" b="1" dirty="0" err="1"/>
              <a:t>the</a:t>
            </a:r>
            <a:r>
              <a:rPr lang="de-DE" b="1" dirty="0"/>
              <a:t> EER (</a:t>
            </a:r>
            <a:r>
              <a:rPr lang="de-DE" b="1" dirty="0" err="1"/>
              <a:t>enhanced</a:t>
            </a:r>
            <a:r>
              <a:rPr lang="de-DE" b="1" dirty="0"/>
              <a:t> </a:t>
            </a:r>
            <a:r>
              <a:rPr lang="de-DE" b="1" dirty="0" err="1"/>
              <a:t>entity</a:t>
            </a:r>
            <a:r>
              <a:rPr lang="de-DE" b="1" dirty="0"/>
              <a:t> </a:t>
            </a:r>
            <a:r>
              <a:rPr lang="de-DE" b="1" dirty="0" err="1"/>
              <a:t>relationship</a:t>
            </a:r>
            <a:r>
              <a:rPr lang="de-DE" b="1" dirty="0"/>
              <a:t>) </a:t>
            </a:r>
            <a:r>
              <a:rPr lang="de-DE" b="1" dirty="0" err="1"/>
              <a:t>diagram</a:t>
            </a:r>
            <a:r>
              <a:rPr lang="de-DE" b="1" dirty="0"/>
              <a:t> was </a:t>
            </a:r>
            <a:r>
              <a:rPr lang="de-DE" b="1" dirty="0" err="1"/>
              <a:t>generated</a:t>
            </a:r>
            <a:r>
              <a:rPr lang="de-DE" b="1" dirty="0"/>
              <a:t> after </a:t>
            </a:r>
            <a:r>
              <a:rPr lang="de-DE" b="1" dirty="0" err="1"/>
              <a:t>preparing</a:t>
            </a:r>
            <a:r>
              <a:rPr lang="de-DE" b="1" dirty="0"/>
              <a:t> </a:t>
            </a:r>
            <a:r>
              <a:rPr lang="de-DE" b="1" dirty="0" err="1"/>
              <a:t>the</a:t>
            </a:r>
            <a:r>
              <a:rPr lang="de-DE" b="1" dirty="0"/>
              <a:t> SQL code.  I </a:t>
            </a:r>
            <a:r>
              <a:rPr lang="de-DE" b="1" dirty="0" err="1"/>
              <a:t>wanted</a:t>
            </a:r>
            <a:r>
              <a:rPr lang="de-DE" b="1" dirty="0"/>
              <a:t> </a:t>
            </a:r>
            <a:r>
              <a:rPr lang="de-DE" b="1" dirty="0" err="1"/>
              <a:t>to</a:t>
            </a:r>
            <a:r>
              <a:rPr lang="de-DE" b="1" dirty="0"/>
              <a:t> </a:t>
            </a:r>
            <a:r>
              <a:rPr lang="de-DE" b="1" dirty="0" err="1"/>
              <a:t>import</a:t>
            </a:r>
            <a:r>
              <a:rPr lang="de-DE" b="1" dirty="0"/>
              <a:t> </a:t>
            </a:r>
            <a:r>
              <a:rPr lang="de-DE" b="1" dirty="0" err="1"/>
              <a:t>this</a:t>
            </a:r>
            <a:r>
              <a:rPr lang="de-DE" b="1" dirty="0"/>
              <a:t> </a:t>
            </a:r>
            <a:r>
              <a:rPr lang="de-DE" b="1" dirty="0" err="1"/>
              <a:t>as</a:t>
            </a:r>
            <a:r>
              <a:rPr lang="de-DE" b="1" dirty="0"/>
              <a:t> an </a:t>
            </a:r>
            <a:r>
              <a:rPr lang="de-DE" b="1" dirty="0" err="1"/>
              <a:t>interactive</a:t>
            </a:r>
            <a:r>
              <a:rPr lang="de-DE" b="1" dirty="0"/>
              <a:t> </a:t>
            </a:r>
            <a:r>
              <a:rPr lang="de-DE" b="1" dirty="0" err="1"/>
              <a:t>chart</a:t>
            </a:r>
            <a:r>
              <a:rPr lang="de-DE" b="1" dirty="0"/>
              <a:t> but ran out </a:t>
            </a:r>
            <a:r>
              <a:rPr lang="de-DE" b="1" dirty="0" err="1"/>
              <a:t>of</a:t>
            </a:r>
            <a:r>
              <a:rPr lang="de-DE" b="1" dirty="0"/>
              <a:t> time (and </a:t>
            </a:r>
            <a:r>
              <a:rPr lang="de-DE" b="1" dirty="0" err="1"/>
              <a:t>know-how</a:t>
            </a:r>
            <a:r>
              <a:rPr lang="de-DE" b="1" dirty="0"/>
              <a:t>).  I </a:t>
            </a:r>
            <a:r>
              <a:rPr lang="de-DE" b="1" dirty="0" err="1"/>
              <a:t>found</a:t>
            </a:r>
            <a:r>
              <a:rPr lang="de-DE" b="1" dirty="0"/>
              <a:t> </a:t>
            </a:r>
            <a:r>
              <a:rPr lang="de-DE" b="1" dirty="0" err="1"/>
              <a:t>having</a:t>
            </a:r>
            <a:r>
              <a:rPr lang="de-DE" b="1" dirty="0"/>
              <a:t> </a:t>
            </a:r>
            <a:r>
              <a:rPr lang="de-DE" b="1" dirty="0" err="1"/>
              <a:t>both</a:t>
            </a:r>
            <a:r>
              <a:rPr lang="de-DE" b="1" dirty="0"/>
              <a:t> </a:t>
            </a:r>
            <a:r>
              <a:rPr lang="de-DE" b="1" dirty="0" err="1"/>
              <a:t>versions</a:t>
            </a:r>
            <a:r>
              <a:rPr lang="de-DE" b="1" dirty="0"/>
              <a:t> </a:t>
            </a:r>
            <a:r>
              <a:rPr lang="de-DE" b="1" dirty="0" err="1"/>
              <a:t>quite</a:t>
            </a:r>
            <a:r>
              <a:rPr lang="de-DE" b="1" dirty="0"/>
              <a:t> </a:t>
            </a:r>
            <a:r>
              <a:rPr lang="de-DE" b="1" dirty="0" err="1"/>
              <a:t>helpful</a:t>
            </a:r>
            <a:r>
              <a:rPr lang="de-DE" b="1" dirty="0"/>
              <a:t> and a </a:t>
            </a:r>
            <a:r>
              <a:rPr lang="de-DE" b="1" dirty="0" err="1"/>
              <a:t>good</a:t>
            </a:r>
            <a:r>
              <a:rPr lang="de-DE" b="1" dirty="0"/>
              <a:t> </a:t>
            </a:r>
            <a:r>
              <a:rPr lang="de-DE" b="1" dirty="0" err="1"/>
              <a:t>way</a:t>
            </a:r>
            <a:r>
              <a:rPr lang="de-DE" b="1" dirty="0"/>
              <a:t> </a:t>
            </a:r>
            <a:r>
              <a:rPr lang="de-DE" b="1" dirty="0" err="1"/>
              <a:t>to</a:t>
            </a:r>
            <a:r>
              <a:rPr lang="de-DE" b="1" dirty="0"/>
              <a:t> check and double-check </a:t>
            </a:r>
            <a:r>
              <a:rPr lang="de-DE" b="1" dirty="0" err="1"/>
              <a:t>my</a:t>
            </a:r>
            <a:r>
              <a:rPr lang="de-DE" b="1" dirty="0"/>
              <a:t> initial </a:t>
            </a:r>
            <a:r>
              <a:rPr lang="de-DE" b="1" dirty="0" err="1"/>
              <a:t>diagram</a:t>
            </a:r>
            <a:r>
              <a:rPr lang="de-DE" b="1" dirty="0"/>
              <a:t>.  </a:t>
            </a:r>
          </a:p>
        </p:txBody>
      </p:sp>
      <p:sp>
        <p:nvSpPr>
          <p:cNvPr id="4" name="Foliennummernplatzhalter 3"/>
          <p:cNvSpPr>
            <a:spLocks noGrp="1"/>
          </p:cNvSpPr>
          <p:nvPr>
            <p:ph type="sldNum" sz="quarter" idx="5"/>
          </p:nvPr>
        </p:nvSpPr>
        <p:spPr/>
        <p:txBody>
          <a:bodyPr/>
          <a:lstStyle/>
          <a:p>
            <a:fld id="{5468F446-11C0-4A4B-90B7-63AD8E2ACEF6}" type="slidenum">
              <a:rPr lang="de-DE" smtClean="0"/>
              <a:t>10</a:t>
            </a:fld>
            <a:endParaRPr lang="de-DE"/>
          </a:p>
        </p:txBody>
      </p:sp>
    </p:spTree>
    <p:extLst>
      <p:ext uri="{BB962C8B-B14F-4D97-AF65-F5344CB8AC3E}">
        <p14:creationId xmlns:p14="http://schemas.microsoft.com/office/powerpoint/2010/main" val="228840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Before</a:t>
            </a:r>
            <a:r>
              <a:rPr lang="de-DE" b="1" dirty="0"/>
              <a:t> </a:t>
            </a:r>
            <a:r>
              <a:rPr lang="de-DE" b="1" dirty="0" err="1"/>
              <a:t>implementing</a:t>
            </a:r>
            <a:r>
              <a:rPr lang="de-DE" b="1" dirty="0"/>
              <a:t> </a:t>
            </a:r>
            <a:r>
              <a:rPr lang="de-DE" b="1" dirty="0" err="1"/>
              <a:t>the</a:t>
            </a:r>
            <a:r>
              <a:rPr lang="de-DE" b="1" dirty="0"/>
              <a:t> </a:t>
            </a:r>
            <a:r>
              <a:rPr lang="de-DE" b="1" dirty="0" err="1"/>
              <a:t>database</a:t>
            </a:r>
            <a:r>
              <a:rPr lang="de-DE" b="1" dirty="0"/>
              <a:t> in </a:t>
            </a:r>
            <a:r>
              <a:rPr lang="de-DE" b="1" dirty="0" err="1"/>
              <a:t>mySQL</a:t>
            </a:r>
            <a:r>
              <a:rPr lang="de-DE" b="1" dirty="0"/>
              <a:t> </a:t>
            </a:r>
            <a:r>
              <a:rPr lang="de-DE" b="1" dirty="0" err="1"/>
              <a:t>the</a:t>
            </a:r>
            <a:r>
              <a:rPr lang="de-DE" b="1" dirty="0"/>
              <a:t> </a:t>
            </a:r>
            <a:r>
              <a:rPr lang="de-DE" b="1" dirty="0" err="1"/>
              <a:t>data</a:t>
            </a:r>
            <a:r>
              <a:rPr lang="de-DE" b="1" dirty="0"/>
              <a:t> </a:t>
            </a:r>
            <a:r>
              <a:rPr lang="de-DE" b="1" dirty="0" err="1"/>
              <a:t>needed</a:t>
            </a:r>
            <a:r>
              <a:rPr lang="de-DE" b="1" dirty="0"/>
              <a:t> </a:t>
            </a:r>
            <a:r>
              <a:rPr lang="de-DE" b="1" dirty="0" err="1"/>
              <a:t>to</a:t>
            </a:r>
            <a:r>
              <a:rPr lang="de-DE" b="1" dirty="0"/>
              <a:t> </a:t>
            </a:r>
            <a:r>
              <a:rPr lang="de-DE" b="1" dirty="0" err="1"/>
              <a:t>be</a:t>
            </a:r>
            <a:r>
              <a:rPr lang="de-DE" b="1" dirty="0"/>
              <a:t> </a:t>
            </a:r>
            <a:r>
              <a:rPr lang="de-DE" b="1" dirty="0" err="1"/>
              <a:t>normalized</a:t>
            </a:r>
            <a:r>
              <a:rPr lang="de-DE" b="1" dirty="0"/>
              <a:t>.  </a:t>
            </a:r>
            <a:r>
              <a:rPr lang="de-DE" b="1" dirty="0" err="1"/>
              <a:t>Simply</a:t>
            </a:r>
            <a:r>
              <a:rPr lang="de-DE" b="1" dirty="0"/>
              <a:t> </a:t>
            </a:r>
            <a:r>
              <a:rPr lang="de-DE" b="1" dirty="0" err="1"/>
              <a:t>put</a:t>
            </a:r>
            <a:r>
              <a:rPr lang="de-DE" b="1" dirty="0"/>
              <a:t>, </a:t>
            </a:r>
            <a:r>
              <a:rPr lang="en-US" b="1" i="0" dirty="0">
                <a:solidFill>
                  <a:srgbClr val="1F1F1F"/>
                </a:solidFill>
                <a:effectLst/>
                <a:latin typeface="Google Sans"/>
              </a:rPr>
              <a:t>data normalization </a:t>
            </a:r>
            <a:r>
              <a:rPr lang="en-US" b="1" i="0" dirty="0">
                <a:solidFill>
                  <a:srgbClr val="040C28"/>
                </a:solidFill>
                <a:effectLst/>
                <a:latin typeface="Google Sans"/>
              </a:rPr>
              <a:t>improves data integrity and reduces redundancy</a:t>
            </a:r>
            <a:r>
              <a:rPr lang="en-US" b="1" i="0" dirty="0">
                <a:solidFill>
                  <a:srgbClr val="1F1F1F"/>
                </a:solidFill>
                <a:effectLst/>
                <a:latin typeface="Google Sans"/>
              </a:rPr>
              <a:t>, which, together, ensure that you can maintain accurate and consistent records. I have one table shown here as an example… I did this for all table sand came to the conclusion that indeed the schema was normalized up to….</a:t>
            </a:r>
            <a:endParaRPr lang="de-DE" b="1" dirty="0"/>
          </a:p>
        </p:txBody>
      </p:sp>
      <p:sp>
        <p:nvSpPr>
          <p:cNvPr id="4" name="Foliennummernplatzhalter 3"/>
          <p:cNvSpPr>
            <a:spLocks noGrp="1"/>
          </p:cNvSpPr>
          <p:nvPr>
            <p:ph type="sldNum" sz="quarter" idx="5"/>
          </p:nvPr>
        </p:nvSpPr>
        <p:spPr/>
        <p:txBody>
          <a:bodyPr/>
          <a:lstStyle/>
          <a:p>
            <a:fld id="{5468F446-11C0-4A4B-90B7-63AD8E2ACEF6}" type="slidenum">
              <a:rPr lang="de-DE" smtClean="0"/>
              <a:t>11</a:t>
            </a:fld>
            <a:endParaRPr lang="de-DE"/>
          </a:p>
        </p:txBody>
      </p:sp>
    </p:spTree>
    <p:extLst>
      <p:ext uri="{BB962C8B-B14F-4D97-AF65-F5344CB8AC3E}">
        <p14:creationId xmlns:p14="http://schemas.microsoft.com/office/powerpoint/2010/main" val="306154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Finally</a:t>
            </a:r>
            <a:r>
              <a:rPr lang="de-DE" b="1" dirty="0"/>
              <a:t> </a:t>
            </a:r>
            <a:r>
              <a:rPr lang="de-DE" b="1" dirty="0" err="1"/>
              <a:t>we</a:t>
            </a:r>
            <a:r>
              <a:rPr lang="de-DE" b="1" dirty="0"/>
              <a:t> </a:t>
            </a:r>
            <a:r>
              <a:rPr lang="de-DE" b="1" dirty="0" err="1"/>
              <a:t>were</a:t>
            </a:r>
            <a:r>
              <a:rPr lang="de-DE" b="1" dirty="0"/>
              <a:t> </a:t>
            </a:r>
            <a:r>
              <a:rPr lang="de-DE" b="1" dirty="0" err="1"/>
              <a:t>ready</a:t>
            </a:r>
            <a:r>
              <a:rPr lang="de-DE" b="1" dirty="0"/>
              <a:t> </a:t>
            </a:r>
            <a:r>
              <a:rPr lang="de-DE" b="1" dirty="0" err="1"/>
              <a:t>with</a:t>
            </a:r>
            <a:r>
              <a:rPr lang="de-DE" b="1" dirty="0"/>
              <a:t> </a:t>
            </a:r>
            <a:r>
              <a:rPr lang="de-DE" b="1" dirty="0" err="1"/>
              <a:t>our</a:t>
            </a:r>
            <a:r>
              <a:rPr lang="de-DE" b="1" dirty="0"/>
              <a:t> </a:t>
            </a:r>
            <a:r>
              <a:rPr lang="de-DE" b="1" dirty="0" err="1"/>
              <a:t>script</a:t>
            </a:r>
            <a:r>
              <a:rPr lang="de-DE" b="1" dirty="0"/>
              <a:t>.  This was </a:t>
            </a:r>
            <a:r>
              <a:rPr lang="de-DE" b="1" dirty="0" err="1"/>
              <a:t>definitely</a:t>
            </a:r>
            <a:r>
              <a:rPr lang="de-DE" b="1" dirty="0"/>
              <a:t> a </a:t>
            </a:r>
            <a:r>
              <a:rPr lang="de-DE" b="1" dirty="0" err="1"/>
              <a:t>work</a:t>
            </a:r>
            <a:r>
              <a:rPr lang="de-DE" b="1" dirty="0"/>
              <a:t> in </a:t>
            </a:r>
            <a:r>
              <a:rPr lang="de-DE" b="1" dirty="0" err="1"/>
              <a:t>progress</a:t>
            </a:r>
            <a:r>
              <a:rPr lang="de-DE" b="1" dirty="0"/>
              <a:t> </a:t>
            </a:r>
            <a:r>
              <a:rPr lang="de-DE" b="1" dirty="0" err="1"/>
              <a:t>over</a:t>
            </a:r>
            <a:r>
              <a:rPr lang="de-DE" b="1" dirty="0"/>
              <a:t> time.  My original </a:t>
            </a:r>
            <a:r>
              <a:rPr lang="de-DE" b="1" dirty="0" err="1"/>
              <a:t>script</a:t>
            </a:r>
            <a:r>
              <a:rPr lang="de-DE" b="1" dirty="0"/>
              <a:t> </a:t>
            </a:r>
            <a:r>
              <a:rPr lang="de-DE" b="1" dirty="0" err="1"/>
              <a:t>looked</a:t>
            </a:r>
            <a:r>
              <a:rPr lang="de-DE" b="1" dirty="0"/>
              <a:t> </a:t>
            </a:r>
            <a:r>
              <a:rPr lang="de-DE" b="1" dirty="0" err="1"/>
              <a:t>nothing</a:t>
            </a:r>
            <a:r>
              <a:rPr lang="de-DE" b="1" dirty="0"/>
              <a:t> like </a:t>
            </a:r>
            <a:r>
              <a:rPr lang="de-DE" b="1" dirty="0" err="1"/>
              <a:t>this</a:t>
            </a:r>
            <a:r>
              <a:rPr lang="de-DE" b="1" dirty="0"/>
              <a:t> and </a:t>
            </a:r>
            <a:r>
              <a:rPr lang="de-DE" b="1" dirty="0" err="1"/>
              <a:t>obviously</a:t>
            </a:r>
            <a:r>
              <a:rPr lang="de-DE" b="1" dirty="0"/>
              <a:t> </a:t>
            </a:r>
            <a:r>
              <a:rPr lang="de-DE" b="1" dirty="0" err="1"/>
              <a:t>got</a:t>
            </a:r>
            <a:r>
              <a:rPr lang="de-DE" b="1" dirty="0"/>
              <a:t> </a:t>
            </a:r>
            <a:r>
              <a:rPr lang="de-DE" b="1" dirty="0" err="1"/>
              <a:t>modified</a:t>
            </a:r>
            <a:r>
              <a:rPr lang="de-DE" b="1" dirty="0"/>
              <a:t> and </a:t>
            </a:r>
            <a:r>
              <a:rPr lang="de-DE" b="1" dirty="0" err="1"/>
              <a:t>added</a:t>
            </a:r>
            <a:r>
              <a:rPr lang="de-DE" b="1" dirty="0"/>
              <a:t> </a:t>
            </a:r>
            <a:r>
              <a:rPr lang="de-DE" b="1" dirty="0" err="1"/>
              <a:t>to</a:t>
            </a:r>
            <a:r>
              <a:rPr lang="de-DE" b="1" dirty="0"/>
              <a:t> </a:t>
            </a:r>
            <a:r>
              <a:rPr lang="de-DE" b="1" dirty="0" err="1"/>
              <a:t>as</a:t>
            </a:r>
            <a:r>
              <a:rPr lang="de-DE" b="1" dirty="0"/>
              <a:t> I </a:t>
            </a:r>
            <a:r>
              <a:rPr lang="de-DE" b="1" dirty="0" err="1"/>
              <a:t>worked</a:t>
            </a:r>
            <a:r>
              <a:rPr lang="de-DE" b="1" dirty="0"/>
              <a:t> on </a:t>
            </a:r>
            <a:r>
              <a:rPr lang="de-DE" b="1" dirty="0" err="1"/>
              <a:t>the</a:t>
            </a:r>
            <a:r>
              <a:rPr lang="de-DE" b="1" dirty="0"/>
              <a:t> </a:t>
            </a:r>
            <a:r>
              <a:rPr lang="de-DE" b="1" dirty="0" err="1"/>
              <a:t>normalization</a:t>
            </a:r>
            <a:r>
              <a:rPr lang="de-DE" b="1" dirty="0"/>
              <a:t>.  </a:t>
            </a:r>
          </a:p>
        </p:txBody>
      </p:sp>
      <p:sp>
        <p:nvSpPr>
          <p:cNvPr id="4" name="Foliennummernplatzhalter 3"/>
          <p:cNvSpPr>
            <a:spLocks noGrp="1"/>
          </p:cNvSpPr>
          <p:nvPr>
            <p:ph type="sldNum" sz="quarter" idx="5"/>
          </p:nvPr>
        </p:nvSpPr>
        <p:spPr/>
        <p:txBody>
          <a:bodyPr/>
          <a:lstStyle/>
          <a:p>
            <a:fld id="{5468F446-11C0-4A4B-90B7-63AD8E2ACEF6}" type="slidenum">
              <a:rPr lang="de-DE" smtClean="0"/>
              <a:t>12</a:t>
            </a:fld>
            <a:endParaRPr lang="de-DE"/>
          </a:p>
        </p:txBody>
      </p:sp>
    </p:spTree>
    <p:extLst>
      <p:ext uri="{BB962C8B-B14F-4D97-AF65-F5344CB8AC3E}">
        <p14:creationId xmlns:p14="http://schemas.microsoft.com/office/powerpoint/2010/main" val="90734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You</a:t>
            </a:r>
            <a:r>
              <a:rPr lang="de-DE" b="1" dirty="0"/>
              <a:t> </a:t>
            </a:r>
            <a:r>
              <a:rPr lang="de-DE" b="1" dirty="0" err="1"/>
              <a:t>can</a:t>
            </a:r>
            <a:r>
              <a:rPr lang="de-DE" b="1" dirty="0"/>
              <a:t> </a:t>
            </a:r>
            <a:r>
              <a:rPr lang="de-DE" b="1" dirty="0" err="1"/>
              <a:t>see</a:t>
            </a:r>
            <a:r>
              <a:rPr lang="de-DE" b="1" dirty="0"/>
              <a:t> </a:t>
            </a:r>
            <a:r>
              <a:rPr lang="de-DE" b="1" dirty="0" err="1"/>
              <a:t>here</a:t>
            </a:r>
            <a:r>
              <a:rPr lang="de-DE" b="1" dirty="0"/>
              <a:t> </a:t>
            </a:r>
            <a:r>
              <a:rPr lang="de-DE" b="1" dirty="0" err="1"/>
              <a:t>that</a:t>
            </a:r>
            <a:r>
              <a:rPr lang="de-DE" b="1" dirty="0"/>
              <a:t> I also </a:t>
            </a:r>
            <a:r>
              <a:rPr lang="de-DE" b="1" dirty="0" err="1"/>
              <a:t>didn‘t</a:t>
            </a:r>
            <a:r>
              <a:rPr lang="de-DE" b="1" dirty="0"/>
              <a:t> </a:t>
            </a:r>
            <a:r>
              <a:rPr lang="de-DE" b="1" dirty="0" err="1"/>
              <a:t>have</a:t>
            </a:r>
            <a:r>
              <a:rPr lang="de-DE" b="1" dirty="0"/>
              <a:t> </a:t>
            </a:r>
            <a:r>
              <a:rPr lang="de-DE" b="1" dirty="0" err="1"/>
              <a:t>everything</a:t>
            </a:r>
            <a:r>
              <a:rPr lang="de-DE" b="1" dirty="0"/>
              <a:t> </a:t>
            </a:r>
            <a:r>
              <a:rPr lang="de-DE" b="1" dirty="0" err="1"/>
              <a:t>necessary</a:t>
            </a:r>
            <a:r>
              <a:rPr lang="de-DE" b="1" dirty="0"/>
              <a:t> </a:t>
            </a:r>
            <a:r>
              <a:rPr lang="de-DE" b="1" dirty="0" err="1"/>
              <a:t>from</a:t>
            </a:r>
            <a:r>
              <a:rPr lang="de-DE" b="1" dirty="0"/>
              <a:t> </a:t>
            </a:r>
            <a:r>
              <a:rPr lang="de-DE" b="1" dirty="0" err="1"/>
              <a:t>the</a:t>
            </a:r>
            <a:r>
              <a:rPr lang="de-DE" b="1" dirty="0"/>
              <a:t> </a:t>
            </a:r>
            <a:r>
              <a:rPr lang="de-DE" b="1" dirty="0" err="1"/>
              <a:t>first</a:t>
            </a:r>
            <a:r>
              <a:rPr lang="de-DE" b="1" dirty="0"/>
              <a:t> </a:t>
            </a:r>
            <a:r>
              <a:rPr lang="de-DE" b="1" dirty="0" err="1"/>
              <a:t>try</a:t>
            </a:r>
            <a:r>
              <a:rPr lang="de-DE" b="1" dirty="0"/>
              <a:t> and </a:t>
            </a:r>
            <a:r>
              <a:rPr lang="de-DE" b="1" dirty="0" err="1"/>
              <a:t>had</a:t>
            </a:r>
            <a:r>
              <a:rPr lang="de-DE" b="1" dirty="0"/>
              <a:t> </a:t>
            </a:r>
            <a:r>
              <a:rPr lang="de-DE" b="1" dirty="0" err="1"/>
              <a:t>to</a:t>
            </a:r>
            <a:r>
              <a:rPr lang="de-DE" b="1" dirty="0"/>
              <a:t> alter a </a:t>
            </a:r>
            <a:r>
              <a:rPr lang="de-DE" b="1" dirty="0" err="1"/>
              <a:t>number</a:t>
            </a:r>
            <a:r>
              <a:rPr lang="de-DE" b="1" dirty="0"/>
              <a:t> </a:t>
            </a:r>
            <a:r>
              <a:rPr lang="de-DE" b="1" dirty="0" err="1"/>
              <a:t>of</a:t>
            </a:r>
            <a:r>
              <a:rPr lang="de-DE" b="1" dirty="0"/>
              <a:t> </a:t>
            </a:r>
            <a:r>
              <a:rPr lang="de-DE" b="1" dirty="0" err="1"/>
              <a:t>tables</a:t>
            </a:r>
            <a:r>
              <a:rPr lang="de-DE" b="1" dirty="0"/>
              <a:t> (</a:t>
            </a:r>
            <a:r>
              <a:rPr lang="de-DE" b="1" dirty="0" err="1"/>
              <a:t>mostly</a:t>
            </a:r>
            <a:r>
              <a:rPr lang="de-DE" b="1" dirty="0"/>
              <a:t> </a:t>
            </a:r>
            <a:r>
              <a:rPr lang="de-DE" b="1" dirty="0" err="1"/>
              <a:t>by</a:t>
            </a:r>
            <a:r>
              <a:rPr lang="de-DE" b="1" dirty="0"/>
              <a:t> </a:t>
            </a:r>
            <a:r>
              <a:rPr lang="de-DE" b="1" dirty="0" err="1"/>
              <a:t>adding</a:t>
            </a:r>
            <a:r>
              <a:rPr lang="de-DE" b="1" dirty="0"/>
              <a:t> </a:t>
            </a:r>
            <a:r>
              <a:rPr lang="de-DE" b="1" dirty="0" err="1"/>
              <a:t>foreign</a:t>
            </a:r>
            <a:r>
              <a:rPr lang="de-DE" b="1" dirty="0"/>
              <a:t> </a:t>
            </a:r>
            <a:r>
              <a:rPr lang="de-DE" b="1" dirty="0" err="1"/>
              <a:t>keys</a:t>
            </a:r>
            <a:r>
              <a:rPr lang="de-DE" b="1" dirty="0"/>
              <a:t>…) </a:t>
            </a:r>
            <a:r>
              <a:rPr lang="de-DE" b="1" dirty="0" err="1"/>
              <a:t>However</a:t>
            </a:r>
            <a:r>
              <a:rPr lang="de-DE" b="1" dirty="0"/>
              <a:t>, in </a:t>
            </a:r>
            <a:r>
              <a:rPr lang="de-DE" b="1" dirty="0" err="1"/>
              <a:t>the</a:t>
            </a:r>
            <a:r>
              <a:rPr lang="de-DE" b="1" dirty="0"/>
              <a:t> end </a:t>
            </a:r>
            <a:r>
              <a:rPr lang="de-DE" b="1" dirty="0" err="1"/>
              <a:t>the</a:t>
            </a:r>
            <a:r>
              <a:rPr lang="de-DE" b="1" dirty="0"/>
              <a:t> </a:t>
            </a:r>
            <a:r>
              <a:rPr lang="de-DE" b="1" dirty="0" err="1"/>
              <a:t>script</a:t>
            </a:r>
            <a:r>
              <a:rPr lang="de-DE" b="1" dirty="0"/>
              <a:t> was </a:t>
            </a:r>
            <a:r>
              <a:rPr lang="de-DE" b="1" dirty="0" err="1"/>
              <a:t>successfully</a:t>
            </a:r>
            <a:r>
              <a:rPr lang="de-DE" b="1" dirty="0"/>
              <a:t> </a:t>
            </a:r>
            <a:r>
              <a:rPr lang="de-DE" b="1" dirty="0" err="1"/>
              <a:t>implemented</a:t>
            </a:r>
            <a:r>
              <a:rPr lang="de-DE" b="1" dirty="0"/>
              <a:t> and </a:t>
            </a:r>
            <a:r>
              <a:rPr lang="de-DE" b="1" dirty="0" err="1"/>
              <a:t>the</a:t>
            </a:r>
            <a:r>
              <a:rPr lang="de-DE" b="1" dirty="0"/>
              <a:t> </a:t>
            </a:r>
            <a:r>
              <a:rPr lang="de-DE" b="1" dirty="0" err="1"/>
              <a:t>database</a:t>
            </a:r>
            <a:r>
              <a:rPr lang="de-DE" b="1" dirty="0"/>
              <a:t> was </a:t>
            </a:r>
            <a:r>
              <a:rPr lang="de-DE" b="1" dirty="0" err="1"/>
              <a:t>created</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13</a:t>
            </a:fld>
            <a:endParaRPr lang="de-DE"/>
          </a:p>
        </p:txBody>
      </p:sp>
    </p:spTree>
    <p:extLst>
      <p:ext uri="{BB962C8B-B14F-4D97-AF65-F5344CB8AC3E}">
        <p14:creationId xmlns:p14="http://schemas.microsoft.com/office/powerpoint/2010/main" val="1610404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Of</a:t>
            </a:r>
            <a:r>
              <a:rPr lang="de-DE" b="1" dirty="0"/>
              <a:t> </a:t>
            </a:r>
            <a:r>
              <a:rPr lang="de-DE" b="1" dirty="0" err="1"/>
              <a:t>course</a:t>
            </a:r>
            <a:r>
              <a:rPr lang="de-DE" b="1" dirty="0"/>
              <a:t>, </a:t>
            </a:r>
            <a:r>
              <a:rPr lang="de-DE" b="1" dirty="0" err="1"/>
              <a:t>there</a:t>
            </a:r>
            <a:r>
              <a:rPr lang="de-DE" b="1" dirty="0"/>
              <a:t> </a:t>
            </a:r>
            <a:r>
              <a:rPr lang="de-DE" b="1" dirty="0" err="1"/>
              <a:t>were</a:t>
            </a:r>
            <a:r>
              <a:rPr lang="de-DE" b="1" dirty="0"/>
              <a:t> </a:t>
            </a:r>
            <a:r>
              <a:rPr lang="de-DE" b="1" dirty="0" err="1"/>
              <a:t>challenges</a:t>
            </a:r>
            <a:r>
              <a:rPr lang="de-DE" b="1" dirty="0"/>
              <a:t> </a:t>
            </a:r>
            <a:r>
              <a:rPr lang="de-DE" b="1" dirty="0" err="1"/>
              <a:t>along</a:t>
            </a:r>
            <a:r>
              <a:rPr lang="de-DE" b="1" dirty="0"/>
              <a:t> </a:t>
            </a:r>
            <a:r>
              <a:rPr lang="de-DE" b="1" dirty="0" err="1"/>
              <a:t>the</a:t>
            </a:r>
            <a:r>
              <a:rPr lang="de-DE" b="1" dirty="0"/>
              <a:t> </a:t>
            </a:r>
            <a:r>
              <a:rPr lang="de-DE" b="1" dirty="0" err="1"/>
              <a:t>way</a:t>
            </a:r>
            <a:r>
              <a:rPr lang="de-DE" b="1" dirty="0"/>
              <a:t>  - </a:t>
            </a:r>
            <a:r>
              <a:rPr lang="de-DE" b="1" dirty="0" err="1"/>
              <a:t>similar</a:t>
            </a:r>
            <a:r>
              <a:rPr lang="de-DE" b="1" dirty="0"/>
              <a:t> </a:t>
            </a:r>
            <a:r>
              <a:rPr lang="de-DE" b="1" dirty="0" err="1"/>
              <a:t>to</a:t>
            </a:r>
            <a:r>
              <a:rPr lang="de-DE" b="1" dirty="0"/>
              <a:t> </a:t>
            </a:r>
            <a:r>
              <a:rPr lang="de-DE" b="1" dirty="0" err="1"/>
              <a:t>our</a:t>
            </a:r>
            <a:r>
              <a:rPr lang="de-DE" b="1" dirty="0"/>
              <a:t> Excel </a:t>
            </a:r>
            <a:r>
              <a:rPr lang="de-DE" b="1" dirty="0" err="1"/>
              <a:t>project</a:t>
            </a:r>
            <a:r>
              <a:rPr lang="de-DE" b="1" dirty="0"/>
              <a:t>, </a:t>
            </a:r>
            <a:r>
              <a:rPr lang="de-DE" b="1" dirty="0" err="1"/>
              <a:t>one</a:t>
            </a:r>
            <a:r>
              <a:rPr lang="de-DE" b="1" dirty="0"/>
              <a:t> </a:t>
            </a:r>
            <a:r>
              <a:rPr lang="de-DE" b="1" dirty="0" err="1"/>
              <a:t>of</a:t>
            </a:r>
            <a:r>
              <a:rPr lang="de-DE" b="1" dirty="0"/>
              <a:t> </a:t>
            </a:r>
            <a:r>
              <a:rPr lang="de-DE" b="1" dirty="0" err="1"/>
              <a:t>my</a:t>
            </a:r>
            <a:r>
              <a:rPr lang="de-DE" b="1" dirty="0"/>
              <a:t> </a:t>
            </a:r>
            <a:r>
              <a:rPr lang="de-DE" b="1" dirty="0" err="1"/>
              <a:t>peronal</a:t>
            </a:r>
            <a:r>
              <a:rPr lang="de-DE" b="1" dirty="0"/>
              <a:t> </a:t>
            </a:r>
            <a:r>
              <a:rPr lang="de-DE" b="1" dirty="0" err="1"/>
              <a:t>challenges</a:t>
            </a:r>
            <a:r>
              <a:rPr lang="de-DE" b="1" dirty="0"/>
              <a:t> </a:t>
            </a:r>
            <a:r>
              <a:rPr lang="de-DE" b="1" dirty="0" err="1"/>
              <a:t>is</a:t>
            </a:r>
            <a:r>
              <a:rPr lang="de-DE" b="1" dirty="0"/>
              <a:t> </a:t>
            </a:r>
            <a:r>
              <a:rPr lang="de-DE" b="1" dirty="0" err="1"/>
              <a:t>with</a:t>
            </a:r>
            <a:r>
              <a:rPr lang="de-DE" b="1" dirty="0"/>
              <a:t> </a:t>
            </a:r>
            <a:r>
              <a:rPr lang="de-DE" b="1" dirty="0" err="1"/>
              <a:t>decision</a:t>
            </a:r>
            <a:r>
              <a:rPr lang="de-DE" b="1" dirty="0"/>
              <a:t> </a:t>
            </a:r>
            <a:r>
              <a:rPr lang="de-DE" b="1" dirty="0" err="1"/>
              <a:t>making</a:t>
            </a:r>
            <a:r>
              <a:rPr lang="de-DE" b="1" dirty="0"/>
              <a:t>…</a:t>
            </a:r>
            <a:r>
              <a:rPr lang="de-DE" b="1" dirty="0" err="1"/>
              <a:t>what</a:t>
            </a:r>
            <a:r>
              <a:rPr lang="de-DE" b="1" dirty="0"/>
              <a:t> do I </a:t>
            </a:r>
            <a:r>
              <a:rPr lang="de-DE" b="1" dirty="0" err="1"/>
              <a:t>need</a:t>
            </a:r>
            <a:r>
              <a:rPr lang="de-DE" b="1" dirty="0"/>
              <a:t>, </a:t>
            </a:r>
            <a:r>
              <a:rPr lang="de-DE" b="1" dirty="0" err="1"/>
              <a:t>what</a:t>
            </a:r>
            <a:r>
              <a:rPr lang="de-DE" b="1" dirty="0"/>
              <a:t> </a:t>
            </a:r>
            <a:r>
              <a:rPr lang="de-DE" b="1" dirty="0" err="1"/>
              <a:t>is</a:t>
            </a:r>
            <a:r>
              <a:rPr lang="de-DE" b="1" dirty="0"/>
              <a:t> nice </a:t>
            </a:r>
            <a:r>
              <a:rPr lang="de-DE" b="1" dirty="0" err="1"/>
              <a:t>to</a:t>
            </a:r>
            <a:r>
              <a:rPr lang="de-DE" b="1" dirty="0"/>
              <a:t> </a:t>
            </a:r>
            <a:r>
              <a:rPr lang="de-DE" b="1" dirty="0" err="1"/>
              <a:t>have</a:t>
            </a:r>
            <a:r>
              <a:rPr lang="de-DE" b="1" dirty="0"/>
              <a:t>, a </a:t>
            </a:r>
            <a:r>
              <a:rPr lang="de-DE" b="1" dirty="0" err="1"/>
              <a:t>couple</a:t>
            </a:r>
            <a:r>
              <a:rPr lang="de-DE" b="1" dirty="0"/>
              <a:t> </a:t>
            </a:r>
            <a:r>
              <a:rPr lang="de-DE" b="1" dirty="0" err="1"/>
              <a:t>of</a:t>
            </a:r>
            <a:r>
              <a:rPr lang="de-DE" b="1" dirty="0"/>
              <a:t> </a:t>
            </a:r>
            <a:r>
              <a:rPr lang="de-DE" b="1" dirty="0" err="1"/>
              <a:t>examples</a:t>
            </a:r>
            <a:r>
              <a:rPr lang="de-DE" b="1" dirty="0"/>
              <a:t>; </a:t>
            </a:r>
            <a:r>
              <a:rPr lang="de-DE" b="1" dirty="0" err="1"/>
              <a:t>how</a:t>
            </a:r>
            <a:r>
              <a:rPr lang="de-DE" b="1" dirty="0"/>
              <a:t> </a:t>
            </a:r>
            <a:r>
              <a:rPr lang="de-DE" b="1" dirty="0" err="1"/>
              <a:t>many</a:t>
            </a:r>
            <a:r>
              <a:rPr lang="de-DE" b="1" dirty="0"/>
              <a:t> </a:t>
            </a:r>
            <a:r>
              <a:rPr lang="de-DE" b="1" dirty="0" err="1"/>
              <a:t>tables</a:t>
            </a:r>
            <a:r>
              <a:rPr lang="de-DE" b="1" dirty="0"/>
              <a:t> </a:t>
            </a:r>
            <a:r>
              <a:rPr lang="de-DE" b="1" dirty="0" err="1"/>
              <a:t>are</a:t>
            </a:r>
            <a:r>
              <a:rPr lang="de-DE" b="1" dirty="0"/>
              <a:t> </a:t>
            </a:r>
            <a:r>
              <a:rPr lang="de-DE" b="1" dirty="0" err="1"/>
              <a:t>really</a:t>
            </a:r>
            <a:r>
              <a:rPr lang="de-DE" b="1" dirty="0"/>
              <a:t> </a:t>
            </a:r>
            <a:r>
              <a:rPr lang="de-DE" b="1" dirty="0" err="1"/>
              <a:t>needed</a:t>
            </a:r>
            <a:r>
              <a:rPr lang="de-DE" b="1" dirty="0"/>
              <a:t>, </a:t>
            </a:r>
            <a:r>
              <a:rPr lang="de-DE" b="1" dirty="0" err="1"/>
              <a:t>the</a:t>
            </a:r>
            <a:r>
              <a:rPr lang="de-DE" b="1" dirty="0"/>
              <a:t> </a:t>
            </a:r>
            <a:r>
              <a:rPr lang="de-DE" b="1" dirty="0" err="1"/>
              <a:t>question</a:t>
            </a:r>
            <a:r>
              <a:rPr lang="de-DE" b="1" dirty="0"/>
              <a:t>  </a:t>
            </a:r>
            <a:r>
              <a:rPr lang="de-DE" b="1" dirty="0" err="1"/>
              <a:t>of</a:t>
            </a:r>
            <a:r>
              <a:rPr lang="de-DE" b="1" dirty="0"/>
              <a:t> </a:t>
            </a:r>
            <a:r>
              <a:rPr lang="de-DE" b="1" dirty="0" err="1"/>
              <a:t>indirect</a:t>
            </a:r>
            <a:r>
              <a:rPr lang="de-DE" b="1" dirty="0"/>
              <a:t> vs. </a:t>
            </a:r>
            <a:r>
              <a:rPr lang="de-DE" b="1" dirty="0" err="1"/>
              <a:t>direct</a:t>
            </a:r>
            <a:r>
              <a:rPr lang="de-DE" b="1" dirty="0"/>
              <a:t> </a:t>
            </a:r>
            <a:r>
              <a:rPr lang="de-DE" b="1" dirty="0" err="1"/>
              <a:t>relationships</a:t>
            </a:r>
            <a:r>
              <a:rPr lang="de-DE" b="1" dirty="0"/>
              <a:t> …..</a:t>
            </a:r>
            <a:r>
              <a:rPr lang="de-DE" b="1" dirty="0" err="1"/>
              <a:t>the</a:t>
            </a:r>
            <a:r>
              <a:rPr lang="de-DE" b="1" dirty="0"/>
              <a:t> </a:t>
            </a:r>
            <a:r>
              <a:rPr lang="de-DE" b="1" dirty="0" err="1"/>
              <a:t>script</a:t>
            </a:r>
            <a:r>
              <a:rPr lang="de-DE" b="1" dirty="0"/>
              <a:t> was </a:t>
            </a:r>
            <a:r>
              <a:rPr lang="de-DE" b="1" dirty="0" err="1"/>
              <a:t>successfully</a:t>
            </a:r>
            <a:r>
              <a:rPr lang="de-DE" b="1" dirty="0"/>
              <a:t> </a:t>
            </a:r>
            <a:r>
              <a:rPr lang="de-DE" b="1" dirty="0" err="1"/>
              <a:t>implemented</a:t>
            </a:r>
            <a:r>
              <a:rPr lang="de-DE" b="1" dirty="0"/>
              <a:t> and </a:t>
            </a:r>
            <a:r>
              <a:rPr lang="de-DE" b="1" dirty="0" err="1"/>
              <a:t>the</a:t>
            </a:r>
            <a:r>
              <a:rPr lang="de-DE" b="1" dirty="0"/>
              <a:t> </a:t>
            </a:r>
            <a:r>
              <a:rPr lang="de-DE" b="1" dirty="0" err="1"/>
              <a:t>database</a:t>
            </a:r>
            <a:r>
              <a:rPr lang="de-DE" b="1" dirty="0"/>
              <a:t> was </a:t>
            </a:r>
            <a:r>
              <a:rPr lang="de-DE" b="1" dirty="0" err="1"/>
              <a:t>created</a:t>
            </a:r>
            <a:r>
              <a:rPr lang="de-DE" b="1" dirty="0"/>
              <a:t>!  The </a:t>
            </a:r>
            <a:r>
              <a:rPr lang="de-DE" b="1" dirty="0" err="1"/>
              <a:t>project</a:t>
            </a:r>
            <a:r>
              <a:rPr lang="de-DE" b="1" dirty="0"/>
              <a:t> was Hard </a:t>
            </a:r>
            <a:r>
              <a:rPr lang="de-DE" b="1" dirty="0" err="1"/>
              <a:t>work</a:t>
            </a:r>
            <a:r>
              <a:rPr lang="de-DE" b="1" dirty="0"/>
              <a:t> but </a:t>
            </a:r>
            <a:r>
              <a:rPr lang="de-DE" b="1" dirty="0" err="1"/>
              <a:t>helped</a:t>
            </a:r>
            <a:r>
              <a:rPr lang="de-DE" b="1" dirty="0"/>
              <a:t> </a:t>
            </a:r>
            <a:r>
              <a:rPr lang="de-DE" b="1" dirty="0" err="1"/>
              <a:t>me</a:t>
            </a:r>
            <a:r>
              <a:rPr lang="de-DE" b="1" dirty="0"/>
              <a:t> </a:t>
            </a:r>
            <a:r>
              <a:rPr lang="de-DE" b="1" dirty="0" err="1"/>
              <a:t>earn</a:t>
            </a:r>
            <a:r>
              <a:rPr lang="de-DE" b="1" dirty="0"/>
              <a:t> a </a:t>
            </a:r>
            <a:r>
              <a:rPr lang="de-DE" b="1" dirty="0" err="1"/>
              <a:t>lot</a:t>
            </a:r>
            <a:r>
              <a:rPr lang="de-DE" b="1" dirty="0"/>
              <a:t> (Not </a:t>
            </a:r>
            <a:r>
              <a:rPr lang="de-DE" b="1" dirty="0" err="1"/>
              <a:t>only</a:t>
            </a:r>
            <a:r>
              <a:rPr lang="de-DE" b="1" dirty="0"/>
              <a:t> </a:t>
            </a:r>
            <a:r>
              <a:rPr lang="de-DE" b="1" dirty="0" err="1"/>
              <a:t>database</a:t>
            </a:r>
            <a:r>
              <a:rPr lang="de-DE" b="1" dirty="0"/>
              <a:t> </a:t>
            </a:r>
            <a:r>
              <a:rPr lang="de-DE" b="1" dirty="0" err="1"/>
              <a:t>creation</a:t>
            </a:r>
            <a:r>
              <a:rPr lang="de-DE" b="1" dirty="0"/>
              <a:t> and SQL, but </a:t>
            </a:r>
            <a:r>
              <a:rPr lang="de-DE" b="1" dirty="0" err="1"/>
              <a:t>working</a:t>
            </a:r>
            <a:r>
              <a:rPr lang="de-DE" b="1" dirty="0"/>
              <a:t> </a:t>
            </a:r>
            <a:r>
              <a:rPr lang="de-DE" b="1" dirty="0" err="1"/>
              <a:t>with</a:t>
            </a:r>
            <a:r>
              <a:rPr lang="de-DE" b="1" dirty="0"/>
              <a:t> </a:t>
            </a:r>
            <a:r>
              <a:rPr lang="de-DE" b="1" dirty="0" err="1"/>
              <a:t>the</a:t>
            </a:r>
            <a:r>
              <a:rPr lang="de-DE" b="1" dirty="0"/>
              <a:t> </a:t>
            </a:r>
            <a:r>
              <a:rPr lang="de-DE" b="1" dirty="0" err="1"/>
              <a:t>other</a:t>
            </a:r>
            <a:r>
              <a:rPr lang="de-DE" b="1" dirty="0"/>
              <a:t> </a:t>
            </a:r>
            <a:r>
              <a:rPr lang="de-DE" b="1" dirty="0" err="1"/>
              <a:t>tools</a:t>
            </a:r>
            <a:r>
              <a:rPr lang="de-DE" b="1" dirty="0"/>
              <a:t> and </a:t>
            </a:r>
            <a:r>
              <a:rPr lang="de-DE" b="1" dirty="0" err="1"/>
              <a:t>programs</a:t>
            </a:r>
            <a:r>
              <a:rPr lang="de-DE" b="1" dirty="0"/>
              <a:t> </a:t>
            </a:r>
            <a:r>
              <a:rPr lang="de-DE" b="1" dirty="0" err="1"/>
              <a:t>for</a:t>
            </a:r>
            <a:r>
              <a:rPr lang="de-DE" b="1" dirty="0"/>
              <a:t> </a:t>
            </a:r>
            <a:r>
              <a:rPr lang="de-DE" b="1" dirty="0" err="1"/>
              <a:t>example</a:t>
            </a:r>
            <a:r>
              <a:rPr lang="de-DE" b="1" dirty="0"/>
              <a:t> </a:t>
            </a:r>
            <a:r>
              <a:rPr lang="de-DE" b="1" dirty="0" err="1"/>
              <a:t>Powerpoint</a:t>
            </a:r>
            <a:r>
              <a:rPr lang="de-DE" b="1" dirty="0"/>
              <a:t>, Draw.io. </a:t>
            </a:r>
            <a:r>
              <a:rPr lang="de-DE" b="1" dirty="0" err="1"/>
              <a:t>We</a:t>
            </a:r>
            <a:r>
              <a:rPr lang="de-DE" b="1" dirty="0"/>
              <a:t> </a:t>
            </a:r>
            <a:r>
              <a:rPr lang="de-DE" b="1" dirty="0" err="1"/>
              <a:t>are</a:t>
            </a:r>
            <a:r>
              <a:rPr lang="de-DE" b="1" dirty="0"/>
              <a:t> </a:t>
            </a:r>
            <a:r>
              <a:rPr lang="de-DE" b="1" dirty="0" err="1"/>
              <a:t>learning</a:t>
            </a:r>
            <a:r>
              <a:rPr lang="de-DE" b="1" dirty="0"/>
              <a:t> </a:t>
            </a:r>
            <a:r>
              <a:rPr lang="de-DE" b="1" dirty="0" err="1"/>
              <a:t>this</a:t>
            </a:r>
            <a:r>
              <a:rPr lang="de-DE" b="1" dirty="0"/>
              <a:t> </a:t>
            </a:r>
            <a:r>
              <a:rPr lang="de-DE" b="1" dirty="0" err="1"/>
              <a:t>step</a:t>
            </a:r>
            <a:r>
              <a:rPr lang="de-DE" b="1" dirty="0"/>
              <a:t> </a:t>
            </a:r>
            <a:r>
              <a:rPr lang="de-DE" b="1" dirty="0" err="1"/>
              <a:t>by</a:t>
            </a:r>
            <a:r>
              <a:rPr lang="de-DE" b="1" dirty="0"/>
              <a:t> </a:t>
            </a:r>
            <a:r>
              <a:rPr lang="de-DE" b="1" dirty="0" err="1"/>
              <a:t>step</a:t>
            </a:r>
            <a:r>
              <a:rPr lang="de-DE" b="1" dirty="0"/>
              <a:t> and </a:t>
            </a:r>
            <a:r>
              <a:rPr lang="de-DE" b="1" dirty="0" err="1"/>
              <a:t>this</a:t>
            </a:r>
            <a:r>
              <a:rPr lang="de-DE" b="1" dirty="0"/>
              <a:t> </a:t>
            </a:r>
            <a:r>
              <a:rPr lang="de-DE" b="1" dirty="0" err="1"/>
              <a:t>helped</a:t>
            </a:r>
            <a:r>
              <a:rPr lang="de-DE" b="1" dirty="0"/>
              <a:t> </a:t>
            </a:r>
            <a:r>
              <a:rPr lang="de-DE" b="1" dirty="0" err="1"/>
              <a:t>me</a:t>
            </a:r>
            <a:r>
              <a:rPr lang="de-DE" b="1" dirty="0"/>
              <a:t> </a:t>
            </a:r>
            <a:r>
              <a:rPr lang="de-DE" b="1" dirty="0" err="1"/>
              <a:t>to</a:t>
            </a:r>
            <a:r>
              <a:rPr lang="de-DE" b="1" dirty="0"/>
              <a:t> </a:t>
            </a:r>
            <a:r>
              <a:rPr lang="de-DE" b="1" dirty="0" err="1"/>
              <a:t>see</a:t>
            </a:r>
            <a:r>
              <a:rPr lang="de-DE" b="1" dirty="0"/>
              <a:t> a </a:t>
            </a:r>
            <a:r>
              <a:rPr lang="de-DE" b="1" dirty="0" err="1"/>
              <a:t>bigger</a:t>
            </a:r>
            <a:r>
              <a:rPr lang="de-DE" b="1" dirty="0"/>
              <a:t> </a:t>
            </a:r>
            <a:r>
              <a:rPr lang="de-DE" b="1" dirty="0" err="1"/>
              <a:t>picture</a:t>
            </a:r>
            <a:r>
              <a:rPr lang="de-DE" b="1" dirty="0"/>
              <a:t> and </a:t>
            </a:r>
            <a:r>
              <a:rPr lang="de-DE" b="1" dirty="0" err="1"/>
              <a:t>how</a:t>
            </a:r>
            <a:r>
              <a:rPr lang="de-DE" b="1" dirty="0"/>
              <a:t> all </a:t>
            </a:r>
            <a:r>
              <a:rPr lang="de-DE" b="1" dirty="0" err="1"/>
              <a:t>the</a:t>
            </a:r>
            <a:r>
              <a:rPr lang="de-DE" b="1" dirty="0"/>
              <a:t> </a:t>
            </a:r>
            <a:r>
              <a:rPr lang="de-DE" b="1" dirty="0" err="1"/>
              <a:t>steps</a:t>
            </a:r>
            <a:r>
              <a:rPr lang="de-DE" b="1" dirty="0"/>
              <a:t>, </a:t>
            </a:r>
            <a:r>
              <a:rPr lang="de-DE" b="1" dirty="0" err="1"/>
              <a:t>pieces</a:t>
            </a:r>
            <a:r>
              <a:rPr lang="de-DE" b="1" dirty="0"/>
              <a:t> fit </a:t>
            </a:r>
            <a:r>
              <a:rPr lang="de-DE" b="1" dirty="0" err="1"/>
              <a:t>together</a:t>
            </a:r>
            <a:r>
              <a:rPr lang="de-DE" b="1" dirty="0"/>
              <a:t>. </a:t>
            </a:r>
            <a:endParaRPr lang="de-DE" dirty="0"/>
          </a:p>
        </p:txBody>
      </p:sp>
      <p:sp>
        <p:nvSpPr>
          <p:cNvPr id="4" name="Foliennummernplatzhalter 3"/>
          <p:cNvSpPr>
            <a:spLocks noGrp="1"/>
          </p:cNvSpPr>
          <p:nvPr>
            <p:ph type="sldNum" sz="quarter" idx="5"/>
          </p:nvPr>
        </p:nvSpPr>
        <p:spPr/>
        <p:txBody>
          <a:bodyPr/>
          <a:lstStyle/>
          <a:p>
            <a:fld id="{5468F446-11C0-4A4B-90B7-63AD8E2ACEF6}" type="slidenum">
              <a:rPr lang="de-DE" smtClean="0"/>
              <a:t>14</a:t>
            </a:fld>
            <a:endParaRPr lang="de-DE"/>
          </a:p>
        </p:txBody>
      </p:sp>
    </p:spTree>
    <p:extLst>
      <p:ext uri="{BB962C8B-B14F-4D97-AF65-F5344CB8AC3E}">
        <p14:creationId xmlns:p14="http://schemas.microsoft.com/office/powerpoint/2010/main" val="5545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Before</a:t>
            </a:r>
            <a:r>
              <a:rPr lang="de-DE" b="1" dirty="0"/>
              <a:t> </a:t>
            </a:r>
            <a:r>
              <a:rPr lang="de-DE" b="1" dirty="0" err="1"/>
              <a:t>we</a:t>
            </a:r>
            <a:r>
              <a:rPr lang="de-DE" b="1" dirty="0"/>
              <a:t> finish </a:t>
            </a:r>
            <a:r>
              <a:rPr lang="de-DE" b="1" dirty="0" err="1"/>
              <a:t>there</a:t>
            </a:r>
            <a:r>
              <a:rPr lang="de-DE" b="1" dirty="0"/>
              <a:t> </a:t>
            </a:r>
            <a:r>
              <a:rPr lang="de-DE" b="1" dirty="0" err="1"/>
              <a:t>is</a:t>
            </a:r>
            <a:r>
              <a:rPr lang="de-DE" b="1" dirty="0"/>
              <a:t> </a:t>
            </a:r>
            <a:r>
              <a:rPr lang="de-DE" b="1" dirty="0" err="1"/>
              <a:t>now</a:t>
            </a:r>
            <a:r>
              <a:rPr lang="de-DE" b="1" dirty="0"/>
              <a:t> time </a:t>
            </a:r>
            <a:r>
              <a:rPr lang="de-DE" b="1" dirty="0" err="1"/>
              <a:t>to</a:t>
            </a:r>
            <a:r>
              <a:rPr lang="de-DE" b="1" dirty="0"/>
              <a:t> </a:t>
            </a:r>
            <a:r>
              <a:rPr lang="de-DE" b="1" dirty="0" err="1"/>
              <a:t>answer</a:t>
            </a:r>
            <a:r>
              <a:rPr lang="de-DE" b="1" dirty="0"/>
              <a:t> </a:t>
            </a:r>
            <a:r>
              <a:rPr lang="de-DE" b="1" dirty="0" err="1"/>
              <a:t>any</a:t>
            </a:r>
            <a:r>
              <a:rPr lang="de-DE" b="1" dirty="0"/>
              <a:t> </a:t>
            </a:r>
            <a:r>
              <a:rPr lang="de-DE" b="1" dirty="0" err="1"/>
              <a:t>questions</a:t>
            </a:r>
            <a:r>
              <a:rPr lang="de-DE" b="1" dirty="0"/>
              <a:t> </a:t>
            </a:r>
            <a:r>
              <a:rPr lang="de-DE" b="1" dirty="0" err="1"/>
              <a:t>you</a:t>
            </a:r>
            <a:r>
              <a:rPr lang="de-DE" b="1" dirty="0"/>
              <a:t> </a:t>
            </a:r>
            <a:r>
              <a:rPr lang="de-DE" b="1" dirty="0" err="1"/>
              <a:t>may</a:t>
            </a:r>
            <a:r>
              <a:rPr lang="de-DE" b="1" dirty="0"/>
              <a:t> </a:t>
            </a:r>
            <a:r>
              <a:rPr lang="de-DE" b="1" dirty="0" err="1"/>
              <a:t>have</a:t>
            </a:r>
            <a:r>
              <a:rPr lang="de-DE" b="1" dirty="0"/>
              <a:t>.  </a:t>
            </a:r>
            <a:r>
              <a:rPr lang="de-DE" b="1" dirty="0" err="1"/>
              <a:t>If</a:t>
            </a:r>
            <a:r>
              <a:rPr lang="de-DE" b="1" dirty="0"/>
              <a:t> not, </a:t>
            </a:r>
            <a:r>
              <a:rPr lang="de-DE" b="1" dirty="0" err="1"/>
              <a:t>thank</a:t>
            </a:r>
            <a:r>
              <a:rPr lang="de-DE" b="1" dirty="0"/>
              <a:t> </a:t>
            </a:r>
            <a:r>
              <a:rPr lang="de-DE" b="1" dirty="0" err="1"/>
              <a:t>you</a:t>
            </a:r>
            <a:r>
              <a:rPr lang="de-DE" b="1" dirty="0"/>
              <a:t> </a:t>
            </a:r>
            <a:r>
              <a:rPr lang="de-DE" b="1" dirty="0" err="1"/>
              <a:t>for</a:t>
            </a:r>
            <a:r>
              <a:rPr lang="de-DE" b="1" dirty="0"/>
              <a:t> </a:t>
            </a:r>
            <a:r>
              <a:rPr lang="de-DE" b="1" dirty="0" err="1"/>
              <a:t>your</a:t>
            </a:r>
            <a:r>
              <a:rPr lang="de-DE" b="1" dirty="0"/>
              <a:t> time and </a:t>
            </a:r>
            <a:r>
              <a:rPr lang="de-DE" b="1" dirty="0" err="1"/>
              <a:t>attention</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15</a:t>
            </a:fld>
            <a:endParaRPr lang="de-DE"/>
          </a:p>
        </p:txBody>
      </p:sp>
    </p:spTree>
    <p:extLst>
      <p:ext uri="{BB962C8B-B14F-4D97-AF65-F5344CB8AC3E}">
        <p14:creationId xmlns:p14="http://schemas.microsoft.com/office/powerpoint/2010/main" val="173442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The </a:t>
            </a:r>
            <a:r>
              <a:rPr lang="de-DE" b="1" dirty="0" err="1"/>
              <a:t>contents</a:t>
            </a:r>
            <a:r>
              <a:rPr lang="de-DE" b="1" dirty="0"/>
              <a:t> </a:t>
            </a:r>
            <a:r>
              <a:rPr lang="de-DE" b="1" dirty="0" err="1"/>
              <a:t>of</a:t>
            </a:r>
            <a:r>
              <a:rPr lang="de-DE" b="1" dirty="0"/>
              <a:t> </a:t>
            </a:r>
            <a:r>
              <a:rPr lang="de-DE" b="1" dirty="0" err="1"/>
              <a:t>my</a:t>
            </a:r>
            <a:r>
              <a:rPr lang="de-DE" b="1" dirty="0"/>
              <a:t> </a:t>
            </a:r>
            <a:r>
              <a:rPr lang="de-DE" b="1" dirty="0" err="1"/>
              <a:t>presentation</a:t>
            </a:r>
            <a:r>
              <a:rPr lang="de-DE" b="1" dirty="0"/>
              <a:t> will </a:t>
            </a:r>
            <a:r>
              <a:rPr lang="de-DE" b="1" dirty="0" err="1"/>
              <a:t>include</a:t>
            </a:r>
            <a:r>
              <a:rPr lang="de-DE" b="1" dirty="0"/>
              <a:t> a </a:t>
            </a:r>
            <a:r>
              <a:rPr lang="de-DE" b="1" dirty="0" err="1"/>
              <a:t>broad</a:t>
            </a:r>
            <a:r>
              <a:rPr lang="de-DE" b="1" dirty="0"/>
              <a:t> Project </a:t>
            </a:r>
            <a:r>
              <a:rPr lang="de-DE" b="1" dirty="0" err="1"/>
              <a:t>Overview</a:t>
            </a:r>
            <a:r>
              <a:rPr lang="de-DE" b="1" dirty="0"/>
              <a:t>.  My Approach </a:t>
            </a:r>
            <a:r>
              <a:rPr lang="de-DE" b="1" dirty="0" err="1"/>
              <a:t>to</a:t>
            </a:r>
            <a:r>
              <a:rPr lang="de-DE" b="1" dirty="0"/>
              <a:t> </a:t>
            </a:r>
            <a:r>
              <a:rPr lang="de-DE" b="1" dirty="0" err="1"/>
              <a:t>the</a:t>
            </a:r>
            <a:r>
              <a:rPr lang="de-DE" b="1" dirty="0"/>
              <a:t> </a:t>
            </a:r>
            <a:r>
              <a:rPr lang="de-DE" b="1" dirty="0" err="1"/>
              <a:t>project</a:t>
            </a:r>
            <a:r>
              <a:rPr lang="de-DE" b="1" dirty="0"/>
              <a:t> </a:t>
            </a:r>
            <a:r>
              <a:rPr lang="de-DE" b="1" dirty="0" err="1"/>
              <a:t>including</a:t>
            </a:r>
            <a:r>
              <a:rPr lang="de-DE" b="1" dirty="0"/>
              <a:t> </a:t>
            </a:r>
            <a:r>
              <a:rPr lang="de-DE" b="1" dirty="0" err="1"/>
              <a:t>my</a:t>
            </a:r>
            <a:r>
              <a:rPr lang="de-DE" b="1" dirty="0"/>
              <a:t> initial </a:t>
            </a:r>
            <a:r>
              <a:rPr lang="de-DE" b="1" dirty="0" err="1"/>
              <a:t>steps</a:t>
            </a:r>
            <a:r>
              <a:rPr lang="de-DE" b="1" dirty="0"/>
              <a:t>, </a:t>
            </a:r>
            <a:r>
              <a:rPr lang="de-DE" b="1" dirty="0" err="1"/>
              <a:t>the</a:t>
            </a:r>
            <a:r>
              <a:rPr lang="de-DE" b="1" dirty="0"/>
              <a:t> </a:t>
            </a:r>
            <a:r>
              <a:rPr lang="de-DE" b="1" dirty="0" err="1"/>
              <a:t>more</a:t>
            </a:r>
            <a:r>
              <a:rPr lang="de-DE" b="1" dirty="0"/>
              <a:t> </a:t>
            </a:r>
            <a:r>
              <a:rPr lang="de-DE" b="1" dirty="0" err="1"/>
              <a:t>detailed</a:t>
            </a:r>
            <a:r>
              <a:rPr lang="de-DE" b="1" dirty="0"/>
              <a:t> </a:t>
            </a:r>
            <a:r>
              <a:rPr lang="de-DE" b="1" dirty="0" err="1"/>
              <a:t>planning</a:t>
            </a:r>
            <a:r>
              <a:rPr lang="de-DE" b="1" dirty="0"/>
              <a:t> </a:t>
            </a:r>
            <a:r>
              <a:rPr lang="de-DE" b="1" dirty="0" err="1"/>
              <a:t>which</a:t>
            </a:r>
            <a:r>
              <a:rPr lang="de-DE" b="1" dirty="0"/>
              <a:t> </a:t>
            </a:r>
            <a:r>
              <a:rPr lang="de-DE" b="1" dirty="0" err="1"/>
              <a:t>followed</a:t>
            </a:r>
            <a:r>
              <a:rPr lang="de-DE" b="1" dirty="0"/>
              <a:t> and </a:t>
            </a:r>
            <a:r>
              <a:rPr lang="de-DE" b="1" dirty="0" err="1"/>
              <a:t>the</a:t>
            </a:r>
            <a:r>
              <a:rPr lang="de-DE" b="1" dirty="0"/>
              <a:t> </a:t>
            </a:r>
            <a:r>
              <a:rPr lang="de-DE" b="1" dirty="0" err="1"/>
              <a:t>Specific</a:t>
            </a:r>
            <a:r>
              <a:rPr lang="de-DE" b="1" dirty="0"/>
              <a:t> Tasks..  Next </a:t>
            </a:r>
            <a:r>
              <a:rPr lang="de-DE" b="1" dirty="0" err="1"/>
              <a:t>we</a:t>
            </a:r>
            <a:r>
              <a:rPr lang="de-DE" b="1" dirty="0"/>
              <a:t> will </a:t>
            </a:r>
            <a:r>
              <a:rPr lang="de-DE" b="1" dirty="0" err="1"/>
              <a:t>look</a:t>
            </a:r>
            <a:r>
              <a:rPr lang="de-DE" b="1" dirty="0"/>
              <a:t> at </a:t>
            </a:r>
            <a:r>
              <a:rPr lang="de-DE" b="1" dirty="0" err="1"/>
              <a:t>the</a:t>
            </a:r>
            <a:r>
              <a:rPr lang="de-DE" b="1" dirty="0"/>
              <a:t> </a:t>
            </a:r>
            <a:r>
              <a:rPr lang="de-DE" b="1" dirty="0" err="1"/>
              <a:t>results</a:t>
            </a:r>
            <a:r>
              <a:rPr lang="de-DE" b="1" dirty="0"/>
              <a:t> </a:t>
            </a:r>
            <a:r>
              <a:rPr lang="de-DE" b="1" dirty="0" err="1"/>
              <a:t>of</a:t>
            </a:r>
            <a:r>
              <a:rPr lang="de-DE" b="1" dirty="0"/>
              <a:t> </a:t>
            </a:r>
            <a:r>
              <a:rPr lang="de-DE" b="1" dirty="0" err="1"/>
              <a:t>the</a:t>
            </a:r>
            <a:r>
              <a:rPr lang="de-DE" b="1" dirty="0"/>
              <a:t> </a:t>
            </a:r>
            <a:r>
              <a:rPr lang="de-DE" b="1" dirty="0" err="1"/>
              <a:t>tasks</a:t>
            </a:r>
            <a:r>
              <a:rPr lang="de-DE" b="1" dirty="0"/>
              <a:t> – </a:t>
            </a:r>
            <a:r>
              <a:rPr lang="de-DE" b="1" dirty="0" err="1"/>
              <a:t>first</a:t>
            </a:r>
            <a:r>
              <a:rPr lang="de-DE" b="1" dirty="0"/>
              <a:t> a Summary </a:t>
            </a:r>
            <a:r>
              <a:rPr lang="de-DE" b="1" dirty="0" err="1"/>
              <a:t>of</a:t>
            </a:r>
            <a:r>
              <a:rPr lang="de-DE" b="1" dirty="0"/>
              <a:t> </a:t>
            </a:r>
            <a:r>
              <a:rPr lang="de-DE" b="1" dirty="0" err="1"/>
              <a:t>the</a:t>
            </a:r>
            <a:r>
              <a:rPr lang="de-DE" b="1" dirty="0"/>
              <a:t> Relationships and </a:t>
            </a:r>
            <a:r>
              <a:rPr lang="de-DE" b="1" dirty="0" err="1"/>
              <a:t>Cardinalities</a:t>
            </a:r>
            <a:r>
              <a:rPr lang="de-DE" b="1" dirty="0"/>
              <a:t> and </a:t>
            </a:r>
            <a:r>
              <a:rPr lang="de-DE" b="1" dirty="0" err="1"/>
              <a:t>the</a:t>
            </a:r>
            <a:r>
              <a:rPr lang="de-DE" b="1" dirty="0"/>
              <a:t> ERD.  </a:t>
            </a:r>
            <a:r>
              <a:rPr lang="de-DE" b="1" dirty="0" err="1"/>
              <a:t>Following</a:t>
            </a:r>
            <a:r>
              <a:rPr lang="de-DE" b="1" dirty="0"/>
              <a:t> </a:t>
            </a:r>
            <a:r>
              <a:rPr lang="de-DE" b="1" dirty="0" err="1"/>
              <a:t>that</a:t>
            </a:r>
            <a:r>
              <a:rPr lang="de-DE" b="1" dirty="0"/>
              <a:t> </a:t>
            </a:r>
            <a:r>
              <a:rPr lang="de-DE" b="1" dirty="0" err="1"/>
              <a:t>we</a:t>
            </a:r>
            <a:r>
              <a:rPr lang="de-DE" b="1" dirty="0"/>
              <a:t> will review </a:t>
            </a:r>
            <a:r>
              <a:rPr lang="de-DE" b="1" dirty="0" err="1"/>
              <a:t>further</a:t>
            </a:r>
            <a:r>
              <a:rPr lang="de-DE" b="1" dirty="0"/>
              <a:t> </a:t>
            </a:r>
            <a:r>
              <a:rPr lang="de-DE" b="1" dirty="0" err="1"/>
              <a:t>task</a:t>
            </a:r>
            <a:r>
              <a:rPr lang="de-DE" b="1" dirty="0"/>
              <a:t> </a:t>
            </a:r>
            <a:r>
              <a:rPr lang="de-DE" b="1" dirty="0" err="1"/>
              <a:t>results</a:t>
            </a:r>
            <a:r>
              <a:rPr lang="de-DE" b="1" dirty="0"/>
              <a:t> </a:t>
            </a:r>
            <a:r>
              <a:rPr lang="de-DE" b="1" dirty="0" err="1"/>
              <a:t>including</a:t>
            </a:r>
            <a:r>
              <a:rPr lang="de-DE" b="1" dirty="0"/>
              <a:t> </a:t>
            </a:r>
            <a:r>
              <a:rPr lang="de-DE" b="1" dirty="0" err="1"/>
              <a:t>Normalization</a:t>
            </a:r>
            <a:r>
              <a:rPr lang="de-DE" b="1" dirty="0"/>
              <a:t> </a:t>
            </a:r>
            <a:r>
              <a:rPr lang="de-DE" b="1" dirty="0" err="1"/>
              <a:t>of</a:t>
            </a:r>
            <a:r>
              <a:rPr lang="de-DE" b="1" dirty="0"/>
              <a:t> </a:t>
            </a:r>
            <a:r>
              <a:rPr lang="de-DE" b="1" dirty="0" err="1"/>
              <a:t>the</a:t>
            </a:r>
            <a:r>
              <a:rPr lang="de-DE" b="1" dirty="0"/>
              <a:t> </a:t>
            </a:r>
            <a:r>
              <a:rPr lang="de-DE" b="1" dirty="0" err="1"/>
              <a:t>database</a:t>
            </a:r>
            <a:r>
              <a:rPr lang="de-DE" b="1" dirty="0"/>
              <a:t> and </a:t>
            </a:r>
            <a:r>
              <a:rPr lang="de-DE" b="1" dirty="0" err="1"/>
              <a:t>the</a:t>
            </a:r>
            <a:r>
              <a:rPr lang="de-DE" b="1" dirty="0"/>
              <a:t> </a:t>
            </a:r>
            <a:r>
              <a:rPr lang="de-DE" b="1" dirty="0" err="1"/>
              <a:t>created</a:t>
            </a:r>
            <a:r>
              <a:rPr lang="de-DE" b="1" dirty="0"/>
              <a:t> SQL </a:t>
            </a:r>
            <a:r>
              <a:rPr lang="de-DE" b="1" dirty="0" err="1"/>
              <a:t>Script</a:t>
            </a:r>
            <a:r>
              <a:rPr lang="de-DE" b="1" dirty="0"/>
              <a:t>.  And </a:t>
            </a:r>
            <a:r>
              <a:rPr lang="de-DE" b="1" dirty="0" err="1"/>
              <a:t>finally</a:t>
            </a:r>
            <a:r>
              <a:rPr lang="de-DE" b="1" dirty="0"/>
              <a:t>, at </a:t>
            </a:r>
            <a:r>
              <a:rPr lang="de-DE" b="1" dirty="0" err="1"/>
              <a:t>the</a:t>
            </a:r>
            <a:r>
              <a:rPr lang="de-DE" b="1" dirty="0"/>
              <a:t> end </a:t>
            </a:r>
            <a:r>
              <a:rPr lang="de-DE" b="1" dirty="0" err="1"/>
              <a:t>there</a:t>
            </a:r>
            <a:r>
              <a:rPr lang="de-DE" b="1" dirty="0"/>
              <a:t> will </a:t>
            </a:r>
            <a:r>
              <a:rPr lang="de-DE" b="1" dirty="0" err="1"/>
              <a:t>be</a:t>
            </a:r>
            <a:r>
              <a:rPr lang="de-DE" b="1" dirty="0"/>
              <a:t> time </a:t>
            </a:r>
            <a:r>
              <a:rPr lang="de-DE" b="1" dirty="0" err="1"/>
              <a:t>for</a:t>
            </a:r>
            <a:r>
              <a:rPr lang="de-DE" b="1" dirty="0"/>
              <a:t> </a:t>
            </a:r>
            <a:r>
              <a:rPr lang="de-DE" b="1" dirty="0" err="1"/>
              <a:t>any</a:t>
            </a:r>
            <a:r>
              <a:rPr lang="de-DE" b="1" dirty="0"/>
              <a:t> </a:t>
            </a:r>
            <a:r>
              <a:rPr lang="de-DE" b="1" dirty="0" err="1"/>
              <a:t>questions</a:t>
            </a:r>
            <a:r>
              <a:rPr lang="de-DE" b="1" dirty="0"/>
              <a:t> </a:t>
            </a:r>
            <a:r>
              <a:rPr lang="de-DE" b="1" dirty="0" err="1"/>
              <a:t>you</a:t>
            </a:r>
            <a:r>
              <a:rPr lang="de-DE" b="1" dirty="0"/>
              <a:t> </a:t>
            </a:r>
            <a:r>
              <a:rPr lang="de-DE" b="1" dirty="0" err="1"/>
              <a:t>may</a:t>
            </a:r>
            <a:r>
              <a:rPr lang="de-DE" b="1" dirty="0"/>
              <a:t> </a:t>
            </a:r>
            <a:r>
              <a:rPr lang="de-DE" b="1" dirty="0" err="1"/>
              <a:t>have</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2</a:t>
            </a:fld>
            <a:endParaRPr lang="de-DE"/>
          </a:p>
        </p:txBody>
      </p:sp>
    </p:spTree>
    <p:extLst>
      <p:ext uri="{BB962C8B-B14F-4D97-AF65-F5344CB8AC3E}">
        <p14:creationId xmlns:p14="http://schemas.microsoft.com/office/powerpoint/2010/main" val="404226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err="1"/>
              <a:t>Let‘s</a:t>
            </a:r>
            <a:r>
              <a:rPr lang="de-DE" b="1" dirty="0"/>
              <a:t> </a:t>
            </a:r>
            <a:r>
              <a:rPr lang="de-DE" b="1" dirty="0" err="1"/>
              <a:t>begin</a:t>
            </a:r>
            <a:r>
              <a:rPr lang="de-DE" b="1" dirty="0"/>
              <a:t> </a:t>
            </a:r>
            <a:r>
              <a:rPr lang="de-DE" b="1" dirty="0" err="1"/>
              <a:t>with</a:t>
            </a:r>
            <a:r>
              <a:rPr lang="de-DE" b="1" dirty="0"/>
              <a:t> </a:t>
            </a:r>
            <a:r>
              <a:rPr lang="de-DE" b="1" dirty="0" err="1"/>
              <a:t>our</a:t>
            </a:r>
            <a:r>
              <a:rPr lang="de-DE" b="1" dirty="0"/>
              <a:t> Project </a:t>
            </a:r>
            <a:r>
              <a:rPr lang="de-DE" b="1" dirty="0" err="1"/>
              <a:t>Overview</a:t>
            </a:r>
            <a:r>
              <a:rPr lang="de-DE" b="1" dirty="0"/>
              <a:t> </a:t>
            </a:r>
            <a:r>
              <a:rPr lang="de-DE" b="1" dirty="0" err="1"/>
              <a:t>by</a:t>
            </a:r>
            <a:r>
              <a:rPr lang="de-DE" b="1" dirty="0"/>
              <a:t> </a:t>
            </a:r>
            <a:r>
              <a:rPr lang="de-DE" b="1" dirty="0" err="1"/>
              <a:t>discussing</a:t>
            </a:r>
            <a:r>
              <a:rPr lang="de-DE" b="1" dirty="0"/>
              <a:t> </a:t>
            </a:r>
            <a:r>
              <a:rPr lang="de-DE" b="1" dirty="0" err="1"/>
              <a:t>our</a:t>
            </a:r>
            <a:r>
              <a:rPr lang="de-DE" b="1" dirty="0"/>
              <a:t> Background Research.  </a:t>
            </a:r>
            <a:r>
              <a:rPr lang="de-DE" b="1" dirty="0" err="1"/>
              <a:t>Simply</a:t>
            </a:r>
            <a:r>
              <a:rPr lang="de-DE" b="1" dirty="0"/>
              <a:t>, </a:t>
            </a:r>
            <a:r>
              <a:rPr lang="de-DE" b="1" dirty="0" err="1"/>
              <a:t>the</a:t>
            </a:r>
            <a:r>
              <a:rPr lang="de-DE" b="1" dirty="0"/>
              <a:t> </a:t>
            </a:r>
            <a:r>
              <a:rPr lang="de-DE" b="1" dirty="0" err="1"/>
              <a:t>task</a:t>
            </a:r>
            <a:r>
              <a:rPr lang="de-DE" b="1" dirty="0"/>
              <a:t> was </a:t>
            </a:r>
            <a:r>
              <a:rPr lang="de-DE" b="1" dirty="0" err="1"/>
              <a:t>to</a:t>
            </a:r>
            <a:r>
              <a:rPr lang="de-DE" b="1" dirty="0"/>
              <a:t> design a </a:t>
            </a:r>
            <a:r>
              <a:rPr lang="de-DE" b="1" dirty="0" err="1"/>
              <a:t>database</a:t>
            </a:r>
            <a:r>
              <a:rPr lang="de-DE" b="1" dirty="0"/>
              <a:t> </a:t>
            </a:r>
            <a:r>
              <a:rPr lang="de-DE" b="1" dirty="0" err="1"/>
              <a:t>schema</a:t>
            </a:r>
            <a:r>
              <a:rPr lang="de-DE" b="1" dirty="0"/>
              <a:t> </a:t>
            </a:r>
            <a:r>
              <a:rPr lang="de-DE" b="1" dirty="0" err="1"/>
              <a:t>for</a:t>
            </a:r>
            <a:r>
              <a:rPr lang="de-DE" b="1" dirty="0"/>
              <a:t> a </a:t>
            </a:r>
            <a:r>
              <a:rPr lang="de-DE" b="1" dirty="0" err="1"/>
              <a:t>hospital</a:t>
            </a:r>
            <a:r>
              <a:rPr lang="de-DE" b="1" dirty="0"/>
              <a:t>. </a:t>
            </a:r>
            <a:r>
              <a:rPr lang="de-DE" b="1" dirty="0" err="1"/>
              <a:t>To</a:t>
            </a:r>
            <a:r>
              <a:rPr lang="de-DE" b="1" dirty="0"/>
              <a:t> </a:t>
            </a:r>
            <a:r>
              <a:rPr lang="de-DE" b="1" dirty="0" err="1"/>
              <a:t>begin</a:t>
            </a:r>
            <a:r>
              <a:rPr lang="de-DE" b="1" dirty="0"/>
              <a:t> </a:t>
            </a:r>
            <a:r>
              <a:rPr lang="de-DE" b="1" dirty="0" err="1"/>
              <a:t>we</a:t>
            </a:r>
            <a:r>
              <a:rPr lang="de-DE" b="1" dirty="0"/>
              <a:t> </a:t>
            </a:r>
            <a:r>
              <a:rPr lang="de-DE" b="1" dirty="0" err="1"/>
              <a:t>had</a:t>
            </a:r>
            <a:r>
              <a:rPr lang="de-DE" b="1" dirty="0"/>
              <a:t> </a:t>
            </a:r>
            <a:r>
              <a:rPr lang="de-DE" b="1" dirty="0" err="1"/>
              <a:t>to</a:t>
            </a:r>
            <a:r>
              <a:rPr lang="de-DE" b="1" dirty="0"/>
              <a:t> </a:t>
            </a:r>
            <a:r>
              <a:rPr lang="de-DE" b="1" dirty="0" err="1"/>
              <a:t>first</a:t>
            </a:r>
            <a:r>
              <a:rPr lang="de-DE" b="1" dirty="0"/>
              <a:t> </a:t>
            </a:r>
            <a:r>
              <a:rPr lang="de-DE" b="1" dirty="0" err="1"/>
              <a:t>determine</a:t>
            </a:r>
            <a:r>
              <a:rPr lang="de-DE" b="1" dirty="0"/>
              <a:t> </a:t>
            </a:r>
            <a:r>
              <a:rPr lang="de-DE" b="1" dirty="0" err="1"/>
              <a:t>what</a:t>
            </a:r>
            <a:r>
              <a:rPr lang="de-DE" b="1" dirty="0"/>
              <a:t> </a:t>
            </a:r>
            <a:r>
              <a:rPr lang="de-DE" b="1" dirty="0" err="1"/>
              <a:t>the</a:t>
            </a:r>
            <a:r>
              <a:rPr lang="de-DE" b="1" dirty="0"/>
              <a:t> </a:t>
            </a:r>
            <a:r>
              <a:rPr lang="de-DE" b="1" dirty="0" err="1"/>
              <a:t>key</a:t>
            </a:r>
            <a:r>
              <a:rPr lang="de-DE" b="1" dirty="0"/>
              <a:t> </a:t>
            </a:r>
            <a:r>
              <a:rPr lang="de-DE" b="1" dirty="0" err="1"/>
              <a:t>entities</a:t>
            </a:r>
            <a:r>
              <a:rPr lang="de-DE" b="1" dirty="0"/>
              <a:t> </a:t>
            </a:r>
            <a:r>
              <a:rPr lang="de-DE" b="1" dirty="0" err="1"/>
              <a:t>actually</a:t>
            </a:r>
            <a:r>
              <a:rPr lang="de-DE" b="1" dirty="0"/>
              <a:t> </a:t>
            </a:r>
            <a:r>
              <a:rPr lang="de-DE" b="1" dirty="0" err="1"/>
              <a:t>are</a:t>
            </a:r>
            <a:r>
              <a:rPr lang="de-DE" b="1" dirty="0"/>
              <a:t> and </a:t>
            </a:r>
            <a:r>
              <a:rPr lang="de-DE" b="1" dirty="0" err="1"/>
              <a:t>this</a:t>
            </a:r>
            <a:r>
              <a:rPr lang="de-DE" b="1" dirty="0"/>
              <a:t> </a:t>
            </a:r>
            <a:r>
              <a:rPr lang="de-DE" b="1" dirty="0" err="1"/>
              <a:t>required</a:t>
            </a:r>
            <a:r>
              <a:rPr lang="de-DE" b="1" dirty="0"/>
              <a:t>  </a:t>
            </a:r>
            <a:r>
              <a:rPr lang="de-DE" b="1" dirty="0" err="1"/>
              <a:t>some</a:t>
            </a:r>
            <a:r>
              <a:rPr lang="de-DE" b="1" dirty="0"/>
              <a:t> </a:t>
            </a:r>
            <a:r>
              <a:rPr lang="de-DE" b="1" dirty="0" err="1"/>
              <a:t>research</a:t>
            </a:r>
            <a:r>
              <a:rPr lang="de-DE" b="1" dirty="0"/>
              <a:t> and investigative </a:t>
            </a:r>
            <a:r>
              <a:rPr lang="de-DE" b="1" dirty="0" err="1"/>
              <a:t>work</a:t>
            </a:r>
            <a:r>
              <a:rPr lang="de-DE" b="1" dirty="0"/>
              <a:t>: </a:t>
            </a:r>
            <a:r>
              <a:rPr lang="de-DE" b="1" dirty="0" err="1"/>
              <a:t>more</a:t>
            </a:r>
            <a:r>
              <a:rPr lang="de-DE" b="1" dirty="0"/>
              <a:t> on </a:t>
            </a:r>
            <a:r>
              <a:rPr lang="de-DE" b="1" dirty="0" err="1"/>
              <a:t>this</a:t>
            </a:r>
            <a:r>
              <a:rPr lang="de-DE" b="1" dirty="0"/>
              <a:t> </a:t>
            </a:r>
            <a:r>
              <a:rPr lang="de-DE" b="1" dirty="0" err="1"/>
              <a:t>point</a:t>
            </a:r>
            <a:r>
              <a:rPr lang="de-DE" b="1" dirty="0"/>
              <a:t> </a:t>
            </a:r>
            <a:r>
              <a:rPr lang="de-DE" b="1" dirty="0" err="1"/>
              <a:t>shortly</a:t>
            </a:r>
            <a:r>
              <a:rPr lang="de-DE" b="1" dirty="0"/>
              <a:t>.  </a:t>
            </a:r>
            <a:r>
              <a:rPr lang="de-DE" b="1" dirty="0" err="1"/>
              <a:t>Then</a:t>
            </a:r>
            <a:r>
              <a:rPr lang="de-DE" b="1" dirty="0"/>
              <a:t>, </a:t>
            </a:r>
            <a:r>
              <a:rPr lang="de-DE" b="1" dirty="0" err="1"/>
              <a:t>once</a:t>
            </a:r>
            <a:r>
              <a:rPr lang="de-DE" b="1" dirty="0"/>
              <a:t> </a:t>
            </a:r>
            <a:r>
              <a:rPr lang="de-DE" b="1" dirty="0" err="1"/>
              <a:t>we</a:t>
            </a:r>
            <a:r>
              <a:rPr lang="de-DE" b="1" dirty="0"/>
              <a:t> </a:t>
            </a:r>
            <a:r>
              <a:rPr lang="de-DE" b="1" dirty="0" err="1"/>
              <a:t>had</a:t>
            </a:r>
            <a:r>
              <a:rPr lang="de-DE" b="1" dirty="0"/>
              <a:t> </a:t>
            </a:r>
            <a:r>
              <a:rPr lang="de-DE" b="1" dirty="0" err="1"/>
              <a:t>that</a:t>
            </a:r>
            <a:r>
              <a:rPr lang="de-DE" b="1" dirty="0"/>
              <a:t> </a:t>
            </a:r>
            <a:r>
              <a:rPr lang="de-DE" b="1" dirty="0" err="1"/>
              <a:t>information</a:t>
            </a:r>
            <a:r>
              <a:rPr lang="de-DE" b="1" dirty="0"/>
              <a:t> </a:t>
            </a:r>
            <a:r>
              <a:rPr lang="de-DE" b="1" dirty="0" err="1"/>
              <a:t>we</a:t>
            </a:r>
            <a:r>
              <a:rPr lang="de-DE" b="1" dirty="0"/>
              <a:t> </a:t>
            </a:r>
            <a:r>
              <a:rPr lang="de-DE" b="1" dirty="0" err="1"/>
              <a:t>could</a:t>
            </a:r>
            <a:r>
              <a:rPr lang="de-DE" b="1" dirty="0"/>
              <a:t> </a:t>
            </a:r>
            <a:r>
              <a:rPr lang="de-DE" b="1" dirty="0" err="1"/>
              <a:t>proceed</a:t>
            </a:r>
            <a:r>
              <a:rPr lang="de-DE" b="1" dirty="0"/>
              <a:t> </a:t>
            </a:r>
            <a:r>
              <a:rPr lang="de-DE" b="1" dirty="0" err="1"/>
              <a:t>to</a:t>
            </a:r>
            <a:r>
              <a:rPr lang="de-DE" b="1" dirty="0"/>
              <a:t> </a:t>
            </a:r>
            <a:r>
              <a:rPr lang="de-DE" b="1" dirty="0" err="1"/>
              <a:t>the</a:t>
            </a:r>
            <a:r>
              <a:rPr lang="de-DE" b="1" dirty="0"/>
              <a:t> </a:t>
            </a:r>
            <a:r>
              <a:rPr lang="de-DE" b="1" dirty="0" err="1"/>
              <a:t>practical</a:t>
            </a:r>
            <a:r>
              <a:rPr lang="de-DE" b="1" dirty="0"/>
              <a:t> </a:t>
            </a:r>
            <a:r>
              <a:rPr lang="de-DE" b="1" dirty="0" err="1"/>
              <a:t>tasks</a:t>
            </a:r>
            <a:r>
              <a:rPr lang="de-DE" b="1" dirty="0"/>
              <a:t> </a:t>
            </a:r>
            <a:r>
              <a:rPr lang="de-DE" b="1" dirty="0" err="1"/>
              <a:t>which</a:t>
            </a:r>
            <a:r>
              <a:rPr lang="de-DE" b="1" dirty="0"/>
              <a:t> </a:t>
            </a:r>
            <a:r>
              <a:rPr lang="de-DE" b="1" dirty="0" err="1"/>
              <a:t>included</a:t>
            </a:r>
            <a:r>
              <a:rPr lang="de-DE" b="1" dirty="0"/>
              <a:t> </a:t>
            </a:r>
            <a:r>
              <a:rPr lang="de-DE" b="1" dirty="0" err="1"/>
              <a:t>creating</a:t>
            </a:r>
            <a:r>
              <a:rPr lang="de-DE" b="1" dirty="0"/>
              <a:t> an Entity Relationship </a:t>
            </a:r>
            <a:r>
              <a:rPr lang="de-DE" b="1" dirty="0" err="1"/>
              <a:t>Diagram</a:t>
            </a:r>
            <a:r>
              <a:rPr lang="de-DE" b="1" dirty="0"/>
              <a:t>, </a:t>
            </a:r>
            <a:r>
              <a:rPr lang="de-DE" b="1" dirty="0" err="1"/>
              <a:t>writing</a:t>
            </a:r>
            <a:r>
              <a:rPr lang="de-DE" b="1" dirty="0"/>
              <a:t> </a:t>
            </a:r>
            <a:r>
              <a:rPr lang="de-DE" b="1" dirty="0" err="1"/>
              <a:t>the</a:t>
            </a:r>
            <a:r>
              <a:rPr lang="de-DE" b="1" dirty="0"/>
              <a:t> SQL code </a:t>
            </a:r>
            <a:r>
              <a:rPr lang="de-DE" b="1" dirty="0" err="1"/>
              <a:t>for</a:t>
            </a:r>
            <a:r>
              <a:rPr lang="de-DE" b="1" dirty="0"/>
              <a:t> </a:t>
            </a:r>
            <a:r>
              <a:rPr lang="de-DE" b="1" dirty="0" err="1"/>
              <a:t>the</a:t>
            </a:r>
            <a:r>
              <a:rPr lang="de-DE" b="1" dirty="0"/>
              <a:t> </a:t>
            </a:r>
            <a:r>
              <a:rPr lang="de-DE" b="1" dirty="0" err="1"/>
              <a:t>database</a:t>
            </a:r>
            <a:r>
              <a:rPr lang="de-DE" b="1" dirty="0"/>
              <a:t> and </a:t>
            </a:r>
            <a:r>
              <a:rPr lang="de-DE" b="1" dirty="0" err="1"/>
              <a:t>then</a:t>
            </a:r>
            <a:r>
              <a:rPr lang="de-DE" b="1" dirty="0"/>
              <a:t> </a:t>
            </a:r>
            <a:r>
              <a:rPr lang="de-DE" b="1" dirty="0" err="1"/>
              <a:t>preparing</a:t>
            </a:r>
            <a:r>
              <a:rPr lang="de-DE" b="1" dirty="0"/>
              <a:t> a </a:t>
            </a:r>
            <a:r>
              <a:rPr lang="de-DE" b="1" dirty="0" err="1"/>
              <a:t>this</a:t>
            </a:r>
            <a:r>
              <a:rPr lang="de-DE" b="1" dirty="0"/>
              <a:t>  </a:t>
            </a:r>
            <a:r>
              <a:rPr lang="de-DE" b="1" dirty="0" err="1"/>
              <a:t>Powerpoint</a:t>
            </a:r>
            <a:r>
              <a:rPr lang="de-DE" b="1" dirty="0"/>
              <a:t> </a:t>
            </a:r>
            <a:r>
              <a:rPr lang="de-DE" b="1" dirty="0" err="1"/>
              <a:t>presentation</a:t>
            </a:r>
            <a:r>
              <a:rPr lang="de-DE" b="1" dirty="0"/>
              <a:t> </a:t>
            </a:r>
            <a:r>
              <a:rPr lang="de-DE" b="1" dirty="0" err="1"/>
              <a:t>to</a:t>
            </a:r>
            <a:r>
              <a:rPr lang="de-DE" b="1" dirty="0"/>
              <a:t> </a:t>
            </a:r>
            <a:r>
              <a:rPr lang="de-DE" b="1" dirty="0" err="1"/>
              <a:t>explain</a:t>
            </a:r>
            <a:r>
              <a:rPr lang="de-DE" b="1" dirty="0"/>
              <a:t> </a:t>
            </a:r>
            <a:r>
              <a:rPr lang="de-DE" b="1" dirty="0" err="1"/>
              <a:t>our</a:t>
            </a:r>
            <a:r>
              <a:rPr lang="de-DE" b="1" dirty="0"/>
              <a:t> </a:t>
            </a:r>
            <a:r>
              <a:rPr lang="de-DE" b="1" dirty="0" err="1"/>
              <a:t>process</a:t>
            </a:r>
            <a:r>
              <a:rPr lang="de-DE" b="1" dirty="0"/>
              <a:t> and </a:t>
            </a:r>
            <a:r>
              <a:rPr lang="de-DE" b="1" dirty="0" err="1"/>
              <a:t>results</a:t>
            </a:r>
            <a:r>
              <a:rPr lang="de-DE" b="1" dirty="0"/>
              <a:t>.</a:t>
            </a:r>
          </a:p>
          <a:p>
            <a:endParaRPr lang="de-DE" dirty="0"/>
          </a:p>
        </p:txBody>
      </p:sp>
      <p:sp>
        <p:nvSpPr>
          <p:cNvPr id="4" name="Foliennummernplatzhalter 3"/>
          <p:cNvSpPr>
            <a:spLocks noGrp="1"/>
          </p:cNvSpPr>
          <p:nvPr>
            <p:ph type="sldNum" sz="quarter" idx="5"/>
          </p:nvPr>
        </p:nvSpPr>
        <p:spPr/>
        <p:txBody>
          <a:bodyPr/>
          <a:lstStyle/>
          <a:p>
            <a:fld id="{5468F446-11C0-4A4B-90B7-63AD8E2ACEF6}" type="slidenum">
              <a:rPr lang="de-DE" smtClean="0"/>
              <a:t>3</a:t>
            </a:fld>
            <a:endParaRPr lang="de-DE"/>
          </a:p>
        </p:txBody>
      </p:sp>
    </p:spTree>
    <p:extLst>
      <p:ext uri="{BB962C8B-B14F-4D97-AF65-F5344CB8AC3E}">
        <p14:creationId xmlns:p14="http://schemas.microsoft.com/office/powerpoint/2010/main" val="108214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The </a:t>
            </a:r>
            <a:r>
              <a:rPr lang="de-DE" b="1" dirty="0" err="1"/>
              <a:t>first</a:t>
            </a:r>
            <a:r>
              <a:rPr lang="de-DE" b="1" dirty="0"/>
              <a:t> </a:t>
            </a:r>
            <a:r>
              <a:rPr lang="de-DE" b="1" dirty="0" err="1"/>
              <a:t>step</a:t>
            </a:r>
            <a:r>
              <a:rPr lang="de-DE" b="1" dirty="0"/>
              <a:t> in </a:t>
            </a:r>
            <a:r>
              <a:rPr lang="de-DE" b="1" dirty="0" err="1"/>
              <a:t>designing</a:t>
            </a:r>
            <a:r>
              <a:rPr lang="de-DE" b="1" dirty="0"/>
              <a:t> a </a:t>
            </a:r>
            <a:r>
              <a:rPr lang="de-DE" b="1" dirty="0" err="1"/>
              <a:t>database</a:t>
            </a:r>
            <a:r>
              <a:rPr lang="de-DE" b="1" dirty="0"/>
              <a:t> </a:t>
            </a:r>
            <a:r>
              <a:rPr lang="de-DE" b="1" dirty="0" err="1"/>
              <a:t>is</a:t>
            </a:r>
            <a:r>
              <a:rPr lang="de-DE" b="1" dirty="0"/>
              <a:t> </a:t>
            </a:r>
            <a:r>
              <a:rPr lang="de-DE" b="1" dirty="0" err="1"/>
              <a:t>to</a:t>
            </a:r>
            <a:r>
              <a:rPr lang="de-DE" b="1" dirty="0"/>
              <a:t> </a:t>
            </a:r>
            <a:r>
              <a:rPr lang="de-DE" b="1" dirty="0" err="1"/>
              <a:t>determine</a:t>
            </a:r>
            <a:r>
              <a:rPr lang="de-DE" b="1" dirty="0"/>
              <a:t> </a:t>
            </a:r>
            <a:r>
              <a:rPr lang="de-DE" b="1" dirty="0" err="1"/>
              <a:t>what</a:t>
            </a:r>
            <a:r>
              <a:rPr lang="de-DE" b="1" dirty="0"/>
              <a:t> </a:t>
            </a:r>
            <a:r>
              <a:rPr lang="de-DE" b="1" dirty="0" err="1"/>
              <a:t>information</a:t>
            </a:r>
            <a:r>
              <a:rPr lang="de-DE" b="1" dirty="0"/>
              <a:t> </a:t>
            </a:r>
            <a:r>
              <a:rPr lang="de-DE" b="1" dirty="0" err="1"/>
              <a:t>is</a:t>
            </a:r>
            <a:r>
              <a:rPr lang="de-DE" b="1" dirty="0"/>
              <a:t> </a:t>
            </a:r>
            <a:r>
              <a:rPr lang="de-DE" b="1" dirty="0" err="1"/>
              <a:t>required</a:t>
            </a:r>
            <a:r>
              <a:rPr lang="de-DE" b="1" dirty="0"/>
              <a:t> </a:t>
            </a:r>
            <a:r>
              <a:rPr lang="de-DE" b="1" dirty="0" err="1"/>
              <a:t>for</a:t>
            </a:r>
            <a:r>
              <a:rPr lang="de-DE" b="1" dirty="0"/>
              <a:t> </a:t>
            </a:r>
            <a:r>
              <a:rPr lang="de-DE" b="1" dirty="0" err="1"/>
              <a:t>that</a:t>
            </a:r>
            <a:r>
              <a:rPr lang="de-DE" b="1" dirty="0"/>
              <a:t> </a:t>
            </a:r>
            <a:r>
              <a:rPr lang="de-DE" b="1" dirty="0" err="1"/>
              <a:t>database</a:t>
            </a:r>
            <a:r>
              <a:rPr lang="de-DE" b="1" dirty="0"/>
              <a:t>.  </a:t>
            </a:r>
            <a:r>
              <a:rPr lang="de-DE" b="1" dirty="0" err="1"/>
              <a:t>To</a:t>
            </a:r>
            <a:r>
              <a:rPr lang="de-DE" b="1" dirty="0"/>
              <a:t> do </a:t>
            </a:r>
            <a:r>
              <a:rPr lang="de-DE" b="1" dirty="0" err="1"/>
              <a:t>this</a:t>
            </a:r>
            <a:r>
              <a:rPr lang="de-DE" b="1" dirty="0"/>
              <a:t> </a:t>
            </a:r>
            <a:r>
              <a:rPr lang="de-DE" b="1" dirty="0" err="1"/>
              <a:t>effectively</a:t>
            </a:r>
            <a:r>
              <a:rPr lang="de-DE" b="1" dirty="0"/>
              <a:t> </a:t>
            </a:r>
            <a:r>
              <a:rPr lang="de-DE" b="1" dirty="0" err="1"/>
              <a:t>we</a:t>
            </a:r>
            <a:r>
              <a:rPr lang="de-DE" b="1" dirty="0"/>
              <a:t> </a:t>
            </a:r>
            <a:r>
              <a:rPr lang="de-DE" b="1" dirty="0" err="1"/>
              <a:t>have</a:t>
            </a:r>
            <a:r>
              <a:rPr lang="de-DE" b="1" dirty="0"/>
              <a:t> </a:t>
            </a:r>
            <a:r>
              <a:rPr lang="de-DE" b="1" dirty="0" err="1"/>
              <a:t>to</a:t>
            </a:r>
            <a:r>
              <a:rPr lang="de-DE" b="1" dirty="0"/>
              <a:t> do 2 </a:t>
            </a:r>
            <a:r>
              <a:rPr lang="de-DE" b="1" dirty="0" err="1"/>
              <a:t>things</a:t>
            </a:r>
            <a:r>
              <a:rPr lang="de-DE" b="1" dirty="0"/>
              <a:t>.  First, </a:t>
            </a:r>
            <a:r>
              <a:rPr lang="de-DE" b="1" dirty="0" err="1"/>
              <a:t>we</a:t>
            </a:r>
            <a:r>
              <a:rPr lang="de-DE" b="1" dirty="0"/>
              <a:t> </a:t>
            </a:r>
            <a:r>
              <a:rPr lang="de-DE" b="1" dirty="0" err="1"/>
              <a:t>have</a:t>
            </a:r>
            <a:r>
              <a:rPr lang="de-DE" b="1" dirty="0"/>
              <a:t> </a:t>
            </a:r>
            <a:r>
              <a:rPr lang="de-DE" b="1" dirty="0" err="1"/>
              <a:t>to</a:t>
            </a:r>
            <a:r>
              <a:rPr lang="de-DE" b="1" dirty="0"/>
              <a:t> interview all relevant </a:t>
            </a:r>
            <a:r>
              <a:rPr lang="de-DE" b="1" dirty="0" err="1"/>
              <a:t>staff</a:t>
            </a:r>
            <a:r>
              <a:rPr lang="de-DE" b="1" dirty="0"/>
              <a:t> </a:t>
            </a:r>
            <a:r>
              <a:rPr lang="de-DE" b="1" dirty="0" err="1"/>
              <a:t>members</a:t>
            </a:r>
            <a:r>
              <a:rPr lang="de-DE" b="1" dirty="0"/>
              <a:t>, </a:t>
            </a:r>
            <a:r>
              <a:rPr lang="de-DE" b="1" dirty="0" err="1"/>
              <a:t>for</a:t>
            </a:r>
            <a:r>
              <a:rPr lang="de-DE" b="1" dirty="0"/>
              <a:t> </a:t>
            </a:r>
            <a:r>
              <a:rPr lang="de-DE" b="1" dirty="0" err="1"/>
              <a:t>example</a:t>
            </a:r>
            <a:r>
              <a:rPr lang="de-DE" b="1" dirty="0"/>
              <a:t>, </a:t>
            </a:r>
            <a:r>
              <a:rPr lang="de-DE" b="1" dirty="0" err="1"/>
              <a:t>the</a:t>
            </a:r>
            <a:r>
              <a:rPr lang="de-DE" b="1" dirty="0"/>
              <a:t> </a:t>
            </a:r>
            <a:r>
              <a:rPr lang="de-DE" b="1" dirty="0" err="1"/>
              <a:t>doctors</a:t>
            </a:r>
            <a:r>
              <a:rPr lang="de-DE" b="1" dirty="0"/>
              <a:t> </a:t>
            </a:r>
            <a:r>
              <a:rPr lang="de-DE" b="1" dirty="0" err="1"/>
              <a:t>of</a:t>
            </a:r>
            <a:r>
              <a:rPr lang="de-DE" b="1" dirty="0"/>
              <a:t> </a:t>
            </a:r>
            <a:r>
              <a:rPr lang="de-DE" b="1" dirty="0" err="1"/>
              <a:t>course</a:t>
            </a:r>
            <a:r>
              <a:rPr lang="de-DE" b="1" dirty="0"/>
              <a:t>.    But not just </a:t>
            </a:r>
            <a:r>
              <a:rPr lang="de-DE" b="1" dirty="0" err="1"/>
              <a:t>the</a:t>
            </a:r>
            <a:r>
              <a:rPr lang="de-DE" b="1" dirty="0"/>
              <a:t> </a:t>
            </a:r>
            <a:r>
              <a:rPr lang="de-DE" b="1" dirty="0" err="1"/>
              <a:t>doctors</a:t>
            </a:r>
            <a:r>
              <a:rPr lang="de-DE" b="1" dirty="0"/>
              <a:t> </a:t>
            </a:r>
            <a:r>
              <a:rPr lang="de-DE" b="1" dirty="0" err="1"/>
              <a:t>we</a:t>
            </a:r>
            <a:r>
              <a:rPr lang="de-DE" b="1" dirty="0"/>
              <a:t> </a:t>
            </a:r>
            <a:r>
              <a:rPr lang="de-DE" b="1" dirty="0" err="1"/>
              <a:t>need</a:t>
            </a:r>
            <a:r>
              <a:rPr lang="de-DE" b="1" dirty="0"/>
              <a:t> </a:t>
            </a:r>
            <a:r>
              <a:rPr lang="de-DE" b="1" dirty="0" err="1"/>
              <a:t>to</a:t>
            </a:r>
            <a:r>
              <a:rPr lang="de-DE" b="1" dirty="0"/>
              <a:t> </a:t>
            </a:r>
            <a:r>
              <a:rPr lang="de-DE" b="1" dirty="0" err="1"/>
              <a:t>gather</a:t>
            </a:r>
            <a:r>
              <a:rPr lang="de-DE" b="1" dirty="0"/>
              <a:t> </a:t>
            </a:r>
            <a:r>
              <a:rPr lang="de-DE" b="1" dirty="0" err="1"/>
              <a:t>information</a:t>
            </a:r>
            <a:r>
              <a:rPr lang="de-DE" b="1" dirty="0"/>
              <a:t> </a:t>
            </a:r>
            <a:r>
              <a:rPr lang="de-DE" b="1" dirty="0" err="1"/>
              <a:t>from</a:t>
            </a:r>
            <a:r>
              <a:rPr lang="de-DE" b="1" dirty="0"/>
              <a:t> </a:t>
            </a:r>
            <a:r>
              <a:rPr lang="de-DE" b="1" dirty="0" err="1"/>
              <a:t>staff</a:t>
            </a:r>
            <a:r>
              <a:rPr lang="de-DE" b="1" dirty="0"/>
              <a:t> </a:t>
            </a:r>
            <a:r>
              <a:rPr lang="de-DE" b="1" dirty="0" err="1"/>
              <a:t>from</a:t>
            </a:r>
            <a:r>
              <a:rPr lang="de-DE" b="1" dirty="0"/>
              <a:t> all </a:t>
            </a:r>
            <a:r>
              <a:rPr lang="de-DE" b="1" dirty="0" err="1"/>
              <a:t>departments</a:t>
            </a:r>
            <a:r>
              <a:rPr lang="de-DE" b="1" dirty="0"/>
              <a:t> and </a:t>
            </a:r>
            <a:r>
              <a:rPr lang="de-DE" b="1" dirty="0" err="1"/>
              <a:t>groups</a:t>
            </a:r>
            <a:r>
              <a:rPr lang="de-DE" b="1" dirty="0"/>
              <a:t> </a:t>
            </a:r>
            <a:r>
              <a:rPr lang="de-DE" b="1" dirty="0" err="1"/>
              <a:t>including</a:t>
            </a:r>
            <a:r>
              <a:rPr lang="de-DE" b="1" dirty="0"/>
              <a:t> </a:t>
            </a:r>
            <a:r>
              <a:rPr lang="de-DE" b="1" dirty="0" err="1"/>
              <a:t>the</a:t>
            </a:r>
            <a:r>
              <a:rPr lang="de-DE" b="1" dirty="0"/>
              <a:t> </a:t>
            </a:r>
            <a:r>
              <a:rPr lang="de-DE" b="1" dirty="0" err="1"/>
              <a:t>nurses</a:t>
            </a:r>
            <a:r>
              <a:rPr lang="de-DE" b="1" dirty="0"/>
              <a:t>, </a:t>
            </a:r>
            <a:r>
              <a:rPr lang="de-DE" b="1" dirty="0" err="1"/>
              <a:t>maintenance</a:t>
            </a:r>
            <a:r>
              <a:rPr lang="de-DE" b="1" dirty="0"/>
              <a:t> </a:t>
            </a:r>
            <a:r>
              <a:rPr lang="de-DE" b="1" dirty="0" err="1"/>
              <a:t>staff</a:t>
            </a:r>
            <a:r>
              <a:rPr lang="de-DE" b="1" dirty="0"/>
              <a:t>, etc.  </a:t>
            </a:r>
            <a:r>
              <a:rPr lang="de-DE" b="1" dirty="0" err="1"/>
              <a:t>However</a:t>
            </a:r>
            <a:r>
              <a:rPr lang="de-DE" b="1" dirty="0"/>
              <a:t>, </a:t>
            </a:r>
            <a:r>
              <a:rPr lang="de-DE" b="1" dirty="0" err="1"/>
              <a:t>many</a:t>
            </a:r>
            <a:r>
              <a:rPr lang="de-DE" b="1" dirty="0"/>
              <a:t> </a:t>
            </a:r>
            <a:r>
              <a:rPr lang="de-DE" b="1" dirty="0" err="1"/>
              <a:t>staff</a:t>
            </a:r>
            <a:r>
              <a:rPr lang="de-DE" b="1" dirty="0"/>
              <a:t> </a:t>
            </a:r>
            <a:r>
              <a:rPr lang="de-DE" b="1" dirty="0" err="1"/>
              <a:t>would</a:t>
            </a:r>
            <a:r>
              <a:rPr lang="de-DE" b="1" dirty="0"/>
              <a:t> not </a:t>
            </a:r>
            <a:r>
              <a:rPr lang="de-DE" b="1" dirty="0" err="1"/>
              <a:t>be</a:t>
            </a:r>
            <a:r>
              <a:rPr lang="de-DE" b="1" dirty="0"/>
              <a:t> </a:t>
            </a:r>
            <a:r>
              <a:rPr lang="de-DE" b="1" dirty="0" err="1"/>
              <a:t>familiar</a:t>
            </a:r>
            <a:r>
              <a:rPr lang="de-DE" b="1" dirty="0"/>
              <a:t> </a:t>
            </a:r>
            <a:r>
              <a:rPr lang="de-DE" b="1" dirty="0" err="1"/>
              <a:t>with</a:t>
            </a:r>
            <a:r>
              <a:rPr lang="de-DE" b="1" dirty="0"/>
              <a:t> </a:t>
            </a:r>
            <a:r>
              <a:rPr lang="de-DE" b="1" dirty="0" err="1"/>
              <a:t>database</a:t>
            </a:r>
            <a:r>
              <a:rPr lang="de-DE" b="1" dirty="0"/>
              <a:t> design so </a:t>
            </a:r>
            <a:r>
              <a:rPr lang="de-DE" b="1" dirty="0" err="1"/>
              <a:t>we</a:t>
            </a:r>
            <a:r>
              <a:rPr lang="de-DE" b="1" dirty="0"/>
              <a:t> also </a:t>
            </a:r>
            <a:r>
              <a:rPr lang="de-DE" b="1" dirty="0" err="1"/>
              <a:t>have</a:t>
            </a:r>
            <a:r>
              <a:rPr lang="de-DE" b="1" dirty="0"/>
              <a:t> </a:t>
            </a:r>
            <a:r>
              <a:rPr lang="de-DE" b="1" dirty="0" err="1"/>
              <a:t>to</a:t>
            </a:r>
            <a:r>
              <a:rPr lang="de-DE" b="1" dirty="0"/>
              <a:t> </a:t>
            </a:r>
            <a:r>
              <a:rPr lang="de-DE" b="1" dirty="0" err="1"/>
              <a:t>personally</a:t>
            </a:r>
            <a:r>
              <a:rPr lang="de-DE" b="1" dirty="0"/>
              <a:t> </a:t>
            </a:r>
            <a:r>
              <a:rPr lang="de-DE" b="1" dirty="0" err="1"/>
              <a:t>observe</a:t>
            </a:r>
            <a:r>
              <a:rPr lang="de-DE" b="1" dirty="0"/>
              <a:t> </a:t>
            </a:r>
            <a:r>
              <a:rPr lang="de-DE" b="1" dirty="0" err="1"/>
              <a:t>institutional</a:t>
            </a:r>
            <a:r>
              <a:rPr lang="de-DE" b="1" dirty="0"/>
              <a:t> </a:t>
            </a:r>
            <a:r>
              <a:rPr lang="de-DE" b="1" dirty="0" err="1"/>
              <a:t>workflows</a:t>
            </a:r>
            <a:r>
              <a:rPr lang="de-DE" b="1" dirty="0"/>
              <a:t> </a:t>
            </a:r>
            <a:r>
              <a:rPr lang="de-DE" b="1" dirty="0" err="1"/>
              <a:t>to</a:t>
            </a:r>
            <a:r>
              <a:rPr lang="de-DE" b="1" dirty="0"/>
              <a:t> </a:t>
            </a:r>
            <a:r>
              <a:rPr lang="de-DE" b="1" dirty="0" err="1"/>
              <a:t>gain</a:t>
            </a:r>
            <a:r>
              <a:rPr lang="de-DE" b="1" dirty="0"/>
              <a:t> additional </a:t>
            </a:r>
            <a:r>
              <a:rPr lang="de-DE" b="1" dirty="0" err="1"/>
              <a:t>critical</a:t>
            </a:r>
            <a:r>
              <a:rPr lang="de-DE" b="1" dirty="0"/>
              <a:t> </a:t>
            </a:r>
            <a:r>
              <a:rPr lang="de-DE" b="1" dirty="0" err="1"/>
              <a:t>information</a:t>
            </a:r>
            <a:r>
              <a:rPr lang="de-DE" b="1" dirty="0"/>
              <a:t>.  This </a:t>
            </a:r>
            <a:r>
              <a:rPr lang="de-DE" b="1" dirty="0" err="1"/>
              <a:t>led</a:t>
            </a:r>
            <a:r>
              <a:rPr lang="de-DE" b="1" dirty="0"/>
              <a:t> </a:t>
            </a:r>
            <a:r>
              <a:rPr lang="de-DE" b="1" dirty="0" err="1"/>
              <a:t>us</a:t>
            </a:r>
            <a:r>
              <a:rPr lang="de-DE" b="1" dirty="0"/>
              <a:t> </a:t>
            </a:r>
            <a:r>
              <a:rPr lang="de-DE" b="1" dirty="0" err="1"/>
              <a:t>to</a:t>
            </a:r>
            <a:r>
              <a:rPr lang="de-DE" b="1" dirty="0"/>
              <a:t> </a:t>
            </a:r>
            <a:r>
              <a:rPr lang="de-DE" b="1" dirty="0" err="1"/>
              <a:t>determine</a:t>
            </a:r>
            <a:r>
              <a:rPr lang="de-DE" b="1" dirty="0"/>
              <a:t> </a:t>
            </a:r>
            <a:r>
              <a:rPr lang="de-DE" b="1" dirty="0" err="1"/>
              <a:t>that</a:t>
            </a:r>
            <a:r>
              <a:rPr lang="de-DE" b="1" dirty="0"/>
              <a:t> </a:t>
            </a:r>
            <a:r>
              <a:rPr lang="de-DE" b="1" dirty="0" err="1"/>
              <a:t>we</a:t>
            </a:r>
            <a:r>
              <a:rPr lang="de-DE" b="1" dirty="0"/>
              <a:t> </a:t>
            </a:r>
            <a:r>
              <a:rPr lang="de-DE" b="1" dirty="0" err="1"/>
              <a:t>would</a:t>
            </a:r>
            <a:r>
              <a:rPr lang="de-DE" b="1" dirty="0"/>
              <a:t> </a:t>
            </a:r>
            <a:r>
              <a:rPr lang="de-DE" b="1" dirty="0" err="1"/>
              <a:t>need</a:t>
            </a:r>
            <a:r>
              <a:rPr lang="de-DE" b="1" dirty="0"/>
              <a:t> at least 2 </a:t>
            </a:r>
            <a:r>
              <a:rPr lang="de-DE" b="1" dirty="0" err="1"/>
              <a:t>tables</a:t>
            </a:r>
            <a:r>
              <a:rPr lang="de-DE" b="1" dirty="0"/>
              <a:t> </a:t>
            </a:r>
            <a:r>
              <a:rPr lang="de-DE" b="1" dirty="0" err="1"/>
              <a:t>to</a:t>
            </a:r>
            <a:r>
              <a:rPr lang="de-DE" b="1" dirty="0"/>
              <a:t> </a:t>
            </a:r>
            <a:r>
              <a:rPr lang="de-DE" b="1" dirty="0" err="1"/>
              <a:t>start</a:t>
            </a:r>
            <a:r>
              <a:rPr lang="de-DE" b="1" dirty="0"/>
              <a:t> </a:t>
            </a:r>
            <a:r>
              <a:rPr lang="de-DE" b="1" dirty="0" err="1"/>
              <a:t>with</a:t>
            </a:r>
            <a:r>
              <a:rPr lang="de-DE" b="1" dirty="0"/>
              <a:t> – </a:t>
            </a:r>
            <a:r>
              <a:rPr lang="de-DE" b="1" dirty="0" err="1"/>
              <a:t>one</a:t>
            </a:r>
            <a:r>
              <a:rPr lang="de-DE" b="1" dirty="0"/>
              <a:t> </a:t>
            </a:r>
            <a:r>
              <a:rPr lang="de-DE" b="1" dirty="0" err="1"/>
              <a:t>for</a:t>
            </a:r>
            <a:r>
              <a:rPr lang="de-DE" b="1" dirty="0"/>
              <a:t> </a:t>
            </a:r>
            <a:r>
              <a:rPr lang="de-DE" b="1" dirty="0" err="1"/>
              <a:t>patients</a:t>
            </a:r>
            <a:r>
              <a:rPr lang="de-DE" b="1" dirty="0"/>
              <a:t> and </a:t>
            </a:r>
            <a:r>
              <a:rPr lang="de-DE" b="1" dirty="0" err="1"/>
              <a:t>one</a:t>
            </a:r>
            <a:r>
              <a:rPr lang="de-DE" b="1" dirty="0"/>
              <a:t> </a:t>
            </a:r>
            <a:r>
              <a:rPr lang="de-DE" b="1" dirty="0" err="1"/>
              <a:t>for</a:t>
            </a:r>
            <a:r>
              <a:rPr lang="de-DE" b="1" dirty="0"/>
              <a:t> </a:t>
            </a:r>
            <a:r>
              <a:rPr lang="de-DE" b="1" dirty="0" err="1"/>
              <a:t>staff</a:t>
            </a:r>
            <a:r>
              <a:rPr lang="de-DE" b="1" dirty="0"/>
              <a:t>.  </a:t>
            </a:r>
            <a:r>
              <a:rPr lang="de-DE" b="1" dirty="0" err="1"/>
              <a:t>We</a:t>
            </a:r>
            <a:r>
              <a:rPr lang="de-DE" b="1" dirty="0"/>
              <a:t> </a:t>
            </a:r>
            <a:r>
              <a:rPr lang="de-DE" b="1" dirty="0" err="1"/>
              <a:t>then</a:t>
            </a:r>
            <a:r>
              <a:rPr lang="de-DE" b="1" dirty="0"/>
              <a:t> </a:t>
            </a:r>
            <a:r>
              <a:rPr lang="de-DE" b="1" dirty="0" err="1"/>
              <a:t>began</a:t>
            </a:r>
            <a:r>
              <a:rPr lang="de-DE" b="1" dirty="0"/>
              <a:t> </a:t>
            </a:r>
            <a:r>
              <a:rPr lang="de-DE" b="1" dirty="0" err="1"/>
              <a:t>our</a:t>
            </a:r>
            <a:r>
              <a:rPr lang="de-DE" b="1" dirty="0"/>
              <a:t> </a:t>
            </a:r>
            <a:r>
              <a:rPr lang="de-DE" b="1" dirty="0" err="1"/>
              <a:t>more</a:t>
            </a:r>
            <a:r>
              <a:rPr lang="de-DE" b="1" dirty="0"/>
              <a:t> </a:t>
            </a:r>
            <a:r>
              <a:rPr lang="de-DE" b="1" dirty="0" err="1"/>
              <a:t>detailed</a:t>
            </a:r>
            <a:r>
              <a:rPr lang="de-DE" b="1" dirty="0"/>
              <a:t> </a:t>
            </a:r>
            <a:r>
              <a:rPr lang="de-DE" b="1" dirty="0" err="1"/>
              <a:t>planning</a:t>
            </a:r>
            <a:r>
              <a:rPr lang="de-DE" b="1" dirty="0"/>
              <a:t> </a:t>
            </a:r>
            <a:r>
              <a:rPr lang="de-DE" b="1" dirty="0" err="1"/>
              <a:t>by</a:t>
            </a:r>
            <a:r>
              <a:rPr lang="de-DE" b="1" dirty="0"/>
              <a:t> </a:t>
            </a:r>
            <a:r>
              <a:rPr lang="de-DE" b="1" dirty="0" err="1"/>
              <a:t>talking</a:t>
            </a:r>
            <a:r>
              <a:rPr lang="de-DE" b="1" dirty="0"/>
              <a:t> in </a:t>
            </a:r>
            <a:r>
              <a:rPr lang="de-DE" b="1" dirty="0" err="1"/>
              <a:t>depth</a:t>
            </a:r>
            <a:r>
              <a:rPr lang="de-DE" b="1" dirty="0"/>
              <a:t> </a:t>
            </a:r>
            <a:r>
              <a:rPr lang="de-DE" b="1" dirty="0" err="1"/>
              <a:t>with</a:t>
            </a:r>
            <a:r>
              <a:rPr lang="de-DE" b="1" dirty="0"/>
              <a:t> </a:t>
            </a:r>
            <a:r>
              <a:rPr lang="de-DE" b="1" dirty="0" err="1"/>
              <a:t>one</a:t>
            </a:r>
            <a:r>
              <a:rPr lang="de-DE" b="1" dirty="0"/>
              <a:t> </a:t>
            </a:r>
            <a:r>
              <a:rPr lang="de-DE" b="1" dirty="0" err="1"/>
              <a:t>of</a:t>
            </a:r>
            <a:r>
              <a:rPr lang="de-DE" b="1" dirty="0"/>
              <a:t> </a:t>
            </a:r>
            <a:r>
              <a:rPr lang="de-DE" b="1" dirty="0" err="1"/>
              <a:t>our</a:t>
            </a:r>
            <a:r>
              <a:rPr lang="de-DE" b="1" dirty="0"/>
              <a:t> </a:t>
            </a:r>
            <a:r>
              <a:rPr lang="de-DE" b="1" dirty="0" err="1"/>
              <a:t>primary</a:t>
            </a:r>
            <a:r>
              <a:rPr lang="de-DE" b="1" dirty="0"/>
              <a:t> </a:t>
            </a:r>
            <a:r>
              <a:rPr lang="de-DE" b="1" dirty="0" err="1"/>
              <a:t>groups</a:t>
            </a:r>
            <a:r>
              <a:rPr lang="de-DE" b="1" dirty="0"/>
              <a:t> - </a:t>
            </a:r>
            <a:r>
              <a:rPr lang="de-DE" b="1" dirty="0" err="1"/>
              <a:t>the</a:t>
            </a:r>
            <a:r>
              <a:rPr lang="de-DE" b="1" dirty="0"/>
              <a:t> </a:t>
            </a:r>
            <a:r>
              <a:rPr lang="de-DE" b="1" dirty="0" err="1"/>
              <a:t>doctors</a:t>
            </a:r>
            <a:r>
              <a:rPr lang="de-DE" b="1" dirty="0"/>
              <a:t>.  The </a:t>
            </a:r>
            <a:r>
              <a:rPr lang="de-DE" b="1" dirty="0" err="1"/>
              <a:t>doctor</a:t>
            </a:r>
            <a:r>
              <a:rPr lang="de-DE" b="1" dirty="0"/>
              <a:t> </a:t>
            </a:r>
            <a:r>
              <a:rPr lang="de-DE" b="1" dirty="0" err="1"/>
              <a:t>informed</a:t>
            </a:r>
            <a:r>
              <a:rPr lang="de-DE" b="1" dirty="0"/>
              <a:t> </a:t>
            </a:r>
            <a:r>
              <a:rPr lang="de-DE" b="1" dirty="0" err="1"/>
              <a:t>us</a:t>
            </a:r>
            <a:r>
              <a:rPr lang="de-DE" b="1" dirty="0"/>
              <a:t> </a:t>
            </a:r>
            <a:r>
              <a:rPr lang="de-DE" b="1" dirty="0" err="1"/>
              <a:t>that</a:t>
            </a:r>
            <a:r>
              <a:rPr lang="de-DE" b="1" dirty="0"/>
              <a:t> </a:t>
            </a:r>
            <a:r>
              <a:rPr lang="de-DE" b="1" dirty="0" err="1"/>
              <a:t>the</a:t>
            </a:r>
            <a:r>
              <a:rPr lang="de-DE" b="1" dirty="0"/>
              <a:t> </a:t>
            </a:r>
            <a:r>
              <a:rPr lang="de-DE" b="1" dirty="0" err="1"/>
              <a:t>patient‘s</a:t>
            </a:r>
            <a:r>
              <a:rPr lang="de-DE" b="1" dirty="0"/>
              <a:t> </a:t>
            </a:r>
            <a:r>
              <a:rPr lang="de-DE" b="1" dirty="0" err="1"/>
              <a:t>diagnosis</a:t>
            </a:r>
            <a:r>
              <a:rPr lang="de-DE" b="1" dirty="0"/>
              <a:t> </a:t>
            </a:r>
            <a:r>
              <a:rPr lang="de-DE" b="1" dirty="0" err="1"/>
              <a:t>is</a:t>
            </a:r>
            <a:r>
              <a:rPr lang="de-DE" b="1" dirty="0"/>
              <a:t> </a:t>
            </a:r>
            <a:r>
              <a:rPr lang="de-DE" b="1" dirty="0" err="1"/>
              <a:t>the</a:t>
            </a:r>
            <a:r>
              <a:rPr lang="de-DE" b="1" dirty="0"/>
              <a:t> </a:t>
            </a:r>
            <a:r>
              <a:rPr lang="de-DE" b="1" dirty="0" err="1"/>
              <a:t>most</a:t>
            </a:r>
            <a:r>
              <a:rPr lang="de-DE" b="1" dirty="0"/>
              <a:t> </a:t>
            </a:r>
            <a:r>
              <a:rPr lang="de-DE" b="1" dirty="0" err="1"/>
              <a:t>crucial</a:t>
            </a:r>
            <a:r>
              <a:rPr lang="de-DE" b="1" dirty="0"/>
              <a:t> </a:t>
            </a:r>
            <a:r>
              <a:rPr lang="de-DE" b="1" dirty="0" err="1"/>
              <a:t>piece</a:t>
            </a:r>
            <a:r>
              <a:rPr lang="de-DE" b="1" dirty="0"/>
              <a:t> </a:t>
            </a:r>
            <a:r>
              <a:rPr lang="de-DE" b="1" dirty="0" err="1"/>
              <a:t>of</a:t>
            </a:r>
            <a:r>
              <a:rPr lang="de-DE" b="1" dirty="0"/>
              <a:t> </a:t>
            </a:r>
            <a:r>
              <a:rPr lang="de-DE" b="1" dirty="0" err="1"/>
              <a:t>information</a:t>
            </a:r>
            <a:r>
              <a:rPr lang="de-DE" b="1" dirty="0"/>
              <a:t> </a:t>
            </a:r>
            <a:r>
              <a:rPr lang="de-DE" b="1" dirty="0" err="1"/>
              <a:t>as</a:t>
            </a:r>
            <a:r>
              <a:rPr lang="de-DE" b="1" dirty="0"/>
              <a:t> </a:t>
            </a:r>
            <a:r>
              <a:rPr lang="de-DE" b="1" dirty="0" err="1"/>
              <a:t>well</a:t>
            </a:r>
            <a:r>
              <a:rPr lang="de-DE" b="1" dirty="0"/>
              <a:t> </a:t>
            </a:r>
            <a:r>
              <a:rPr lang="de-DE" b="1" dirty="0" err="1"/>
              <a:t>as</a:t>
            </a:r>
            <a:r>
              <a:rPr lang="de-DE" b="1" dirty="0"/>
              <a:t> </a:t>
            </a:r>
            <a:r>
              <a:rPr lang="de-DE" b="1" dirty="0" err="1"/>
              <a:t>information</a:t>
            </a:r>
            <a:r>
              <a:rPr lang="de-DE" b="1" dirty="0"/>
              <a:t> </a:t>
            </a:r>
            <a:r>
              <a:rPr lang="de-DE" b="1" dirty="0" err="1"/>
              <a:t>concerning</a:t>
            </a:r>
            <a:r>
              <a:rPr lang="de-DE" b="1" dirty="0"/>
              <a:t> </a:t>
            </a:r>
            <a:r>
              <a:rPr lang="de-DE" b="1" dirty="0" err="1"/>
              <a:t>prior</a:t>
            </a:r>
            <a:r>
              <a:rPr lang="de-DE" b="1" dirty="0"/>
              <a:t> </a:t>
            </a:r>
            <a:r>
              <a:rPr lang="de-DE" b="1" dirty="0" err="1"/>
              <a:t>treatment</a:t>
            </a:r>
            <a:r>
              <a:rPr lang="de-DE" b="1" dirty="0"/>
              <a:t>.  </a:t>
            </a:r>
            <a:r>
              <a:rPr lang="de-DE" b="1" dirty="0" err="1"/>
              <a:t>Of</a:t>
            </a:r>
            <a:r>
              <a:rPr lang="de-DE" b="1" dirty="0"/>
              <a:t> </a:t>
            </a:r>
            <a:r>
              <a:rPr lang="de-DE" b="1" dirty="0" err="1"/>
              <a:t>course</a:t>
            </a:r>
            <a:r>
              <a:rPr lang="de-DE" b="1" dirty="0"/>
              <a:t>, </a:t>
            </a:r>
            <a:r>
              <a:rPr lang="de-DE" b="1" dirty="0" err="1"/>
              <a:t>other</a:t>
            </a:r>
            <a:r>
              <a:rPr lang="de-DE" b="1" dirty="0"/>
              <a:t> relevant </a:t>
            </a:r>
            <a:r>
              <a:rPr lang="de-DE" b="1" dirty="0" err="1"/>
              <a:t>data</a:t>
            </a:r>
            <a:r>
              <a:rPr lang="de-DE" b="1" dirty="0"/>
              <a:t> </a:t>
            </a:r>
            <a:r>
              <a:rPr lang="de-DE" b="1" dirty="0" err="1"/>
              <a:t>needed</a:t>
            </a:r>
            <a:r>
              <a:rPr lang="de-DE" b="1" dirty="0"/>
              <a:t> </a:t>
            </a:r>
            <a:r>
              <a:rPr lang="de-DE" b="1" dirty="0" err="1"/>
              <a:t>here</a:t>
            </a:r>
            <a:r>
              <a:rPr lang="de-DE" b="1" dirty="0"/>
              <a:t> </a:t>
            </a:r>
            <a:r>
              <a:rPr lang="de-DE" b="1" dirty="0" err="1"/>
              <a:t>would</a:t>
            </a:r>
            <a:r>
              <a:rPr lang="de-DE" b="1" dirty="0"/>
              <a:t> </a:t>
            </a:r>
            <a:r>
              <a:rPr lang="de-DE" b="1" dirty="0" err="1"/>
              <a:t>include</a:t>
            </a:r>
            <a:r>
              <a:rPr lang="de-DE" b="1" dirty="0"/>
              <a:t> </a:t>
            </a:r>
            <a:r>
              <a:rPr lang="de-DE" b="1" dirty="0" err="1"/>
              <a:t>the</a:t>
            </a:r>
            <a:r>
              <a:rPr lang="de-DE" b="1" dirty="0"/>
              <a:t> </a:t>
            </a:r>
            <a:r>
              <a:rPr lang="de-DE" b="1" dirty="0" err="1"/>
              <a:t>patient‘s</a:t>
            </a:r>
            <a:r>
              <a:rPr lang="de-DE" b="1" dirty="0"/>
              <a:t> </a:t>
            </a:r>
            <a:r>
              <a:rPr lang="de-DE" b="1" dirty="0" err="1"/>
              <a:t>name</a:t>
            </a:r>
            <a:r>
              <a:rPr lang="de-DE" b="1" dirty="0"/>
              <a:t>, </a:t>
            </a:r>
            <a:r>
              <a:rPr lang="de-DE" b="1" dirty="0" err="1"/>
              <a:t>age</a:t>
            </a:r>
            <a:r>
              <a:rPr lang="de-DE" b="1" dirty="0"/>
              <a:t>. As </a:t>
            </a:r>
            <a:r>
              <a:rPr lang="de-DE" b="1" dirty="0" err="1"/>
              <a:t>well</a:t>
            </a:r>
            <a:r>
              <a:rPr lang="de-DE" b="1" dirty="0"/>
              <a:t> </a:t>
            </a:r>
            <a:r>
              <a:rPr lang="de-DE" b="1" dirty="0" err="1"/>
              <a:t>as</a:t>
            </a:r>
            <a:r>
              <a:rPr lang="de-DE" b="1" dirty="0"/>
              <a:t> </a:t>
            </a:r>
            <a:r>
              <a:rPr lang="de-DE" b="1" dirty="0" err="1"/>
              <a:t>other</a:t>
            </a:r>
            <a:r>
              <a:rPr lang="de-DE" b="1" dirty="0"/>
              <a:t> </a:t>
            </a:r>
            <a:r>
              <a:rPr lang="de-DE" b="1" dirty="0" err="1"/>
              <a:t>important</a:t>
            </a:r>
            <a:r>
              <a:rPr lang="de-DE" b="1" dirty="0"/>
              <a:t> </a:t>
            </a:r>
            <a:r>
              <a:rPr lang="de-DE" b="1" dirty="0" err="1"/>
              <a:t>factors</a:t>
            </a:r>
            <a:r>
              <a:rPr lang="de-DE" b="1" dirty="0"/>
              <a:t> like </a:t>
            </a:r>
            <a:r>
              <a:rPr lang="de-DE" b="1" dirty="0" err="1"/>
              <a:t>gender</a:t>
            </a:r>
            <a:r>
              <a:rPr lang="de-DE" b="1" dirty="0"/>
              <a:t> (</a:t>
            </a:r>
            <a:r>
              <a:rPr lang="de-DE" b="1" dirty="0" err="1"/>
              <a:t>which</a:t>
            </a:r>
            <a:r>
              <a:rPr lang="de-DE" b="1" dirty="0"/>
              <a:t> </a:t>
            </a:r>
            <a:r>
              <a:rPr lang="de-DE" b="1" dirty="0" err="1"/>
              <a:t>could</a:t>
            </a:r>
            <a:r>
              <a:rPr lang="de-DE" b="1" dirty="0"/>
              <a:t> </a:t>
            </a:r>
            <a:r>
              <a:rPr lang="de-DE" b="1" dirty="0" err="1"/>
              <a:t>affect</a:t>
            </a:r>
            <a:r>
              <a:rPr lang="de-DE" b="1" dirty="0"/>
              <a:t> </a:t>
            </a:r>
            <a:r>
              <a:rPr lang="de-DE" b="1" dirty="0" err="1"/>
              <a:t>treatment</a:t>
            </a:r>
            <a:r>
              <a:rPr lang="de-DE" b="1" dirty="0"/>
              <a:t> </a:t>
            </a:r>
            <a:r>
              <a:rPr lang="de-DE" b="1" dirty="0" err="1"/>
              <a:t>measures</a:t>
            </a:r>
            <a:r>
              <a:rPr lang="de-DE" b="1" dirty="0"/>
              <a:t>) and a </a:t>
            </a:r>
            <a:r>
              <a:rPr lang="de-DE" b="1" dirty="0" err="1"/>
              <a:t>way</a:t>
            </a:r>
            <a:r>
              <a:rPr lang="de-DE" b="1" dirty="0"/>
              <a:t> </a:t>
            </a:r>
            <a:r>
              <a:rPr lang="de-DE" b="1" dirty="0" err="1"/>
              <a:t>to</a:t>
            </a:r>
            <a:r>
              <a:rPr lang="de-DE" b="1" dirty="0"/>
              <a:t> </a:t>
            </a:r>
            <a:r>
              <a:rPr lang="de-DE" b="1" dirty="0" err="1"/>
              <a:t>contact</a:t>
            </a:r>
            <a:r>
              <a:rPr lang="de-DE" b="1" dirty="0"/>
              <a:t> </a:t>
            </a:r>
            <a:r>
              <a:rPr lang="de-DE" b="1" dirty="0" err="1"/>
              <a:t>patient‘s</a:t>
            </a:r>
            <a:r>
              <a:rPr lang="de-DE" b="1" dirty="0"/>
              <a:t> relatives </a:t>
            </a:r>
            <a:r>
              <a:rPr lang="de-DE" b="1" dirty="0" err="1"/>
              <a:t>if</a:t>
            </a:r>
            <a:r>
              <a:rPr lang="de-DE" b="1" dirty="0"/>
              <a:t> </a:t>
            </a:r>
            <a:r>
              <a:rPr lang="de-DE" b="1" dirty="0" err="1"/>
              <a:t>needed</a:t>
            </a:r>
            <a:r>
              <a:rPr lang="de-DE" b="1" dirty="0"/>
              <a:t>.</a:t>
            </a:r>
          </a:p>
          <a:p>
            <a:endParaRPr lang="de-DE" dirty="0"/>
          </a:p>
        </p:txBody>
      </p:sp>
      <p:sp>
        <p:nvSpPr>
          <p:cNvPr id="4" name="Foliennummernplatzhalter 3"/>
          <p:cNvSpPr>
            <a:spLocks noGrp="1"/>
          </p:cNvSpPr>
          <p:nvPr>
            <p:ph type="sldNum" sz="quarter" idx="5"/>
          </p:nvPr>
        </p:nvSpPr>
        <p:spPr/>
        <p:txBody>
          <a:bodyPr/>
          <a:lstStyle/>
          <a:p>
            <a:fld id="{5468F446-11C0-4A4B-90B7-63AD8E2ACEF6}" type="slidenum">
              <a:rPr lang="de-DE" smtClean="0"/>
              <a:t>4</a:t>
            </a:fld>
            <a:endParaRPr lang="de-DE"/>
          </a:p>
        </p:txBody>
      </p:sp>
    </p:spTree>
    <p:extLst>
      <p:ext uri="{BB962C8B-B14F-4D97-AF65-F5344CB8AC3E}">
        <p14:creationId xmlns:p14="http://schemas.microsoft.com/office/powerpoint/2010/main" val="3118883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Moving on </a:t>
            </a:r>
            <a:r>
              <a:rPr lang="de-DE" b="1" dirty="0" err="1"/>
              <a:t>to</a:t>
            </a:r>
            <a:r>
              <a:rPr lang="de-DE" b="1" dirty="0"/>
              <a:t> </a:t>
            </a:r>
            <a:r>
              <a:rPr lang="de-DE" b="1" dirty="0" err="1"/>
              <a:t>the</a:t>
            </a:r>
            <a:r>
              <a:rPr lang="de-DE" b="1" dirty="0"/>
              <a:t> </a:t>
            </a:r>
            <a:r>
              <a:rPr lang="de-DE" b="1" dirty="0" err="1"/>
              <a:t>input</a:t>
            </a:r>
            <a:r>
              <a:rPr lang="de-DE" b="1" dirty="0"/>
              <a:t> </a:t>
            </a:r>
            <a:r>
              <a:rPr lang="de-DE" b="1" dirty="0" err="1"/>
              <a:t>from</a:t>
            </a:r>
            <a:r>
              <a:rPr lang="de-DE" b="1" dirty="0"/>
              <a:t> </a:t>
            </a:r>
            <a:r>
              <a:rPr lang="de-DE" b="1" dirty="0" err="1"/>
              <a:t>the</a:t>
            </a:r>
            <a:r>
              <a:rPr lang="de-DE" b="1" dirty="0"/>
              <a:t> </a:t>
            </a:r>
            <a:r>
              <a:rPr lang="de-DE" b="1" dirty="0" err="1"/>
              <a:t>nurses</a:t>
            </a:r>
            <a:r>
              <a:rPr lang="de-DE" b="1" dirty="0"/>
              <a:t> </a:t>
            </a:r>
            <a:r>
              <a:rPr lang="de-DE" b="1" dirty="0" err="1"/>
              <a:t>who</a:t>
            </a:r>
            <a:r>
              <a:rPr lang="de-DE" b="1" dirty="0"/>
              <a:t> </a:t>
            </a:r>
            <a:r>
              <a:rPr lang="de-DE" b="1" dirty="0" err="1"/>
              <a:t>informed</a:t>
            </a:r>
            <a:r>
              <a:rPr lang="de-DE" b="1" dirty="0"/>
              <a:t> </a:t>
            </a:r>
            <a:r>
              <a:rPr lang="de-DE" b="1" dirty="0" err="1"/>
              <a:t>us</a:t>
            </a:r>
            <a:r>
              <a:rPr lang="de-DE" b="1" dirty="0"/>
              <a:t> </a:t>
            </a:r>
            <a:r>
              <a:rPr lang="de-DE" b="1" dirty="0" err="1"/>
              <a:t>of</a:t>
            </a:r>
            <a:r>
              <a:rPr lang="de-DE" b="1" dirty="0"/>
              <a:t> </a:t>
            </a:r>
            <a:r>
              <a:rPr lang="de-DE" b="1" dirty="0" err="1"/>
              <a:t>how</a:t>
            </a:r>
            <a:r>
              <a:rPr lang="de-DE" b="1" dirty="0"/>
              <a:t> </a:t>
            </a:r>
            <a:r>
              <a:rPr lang="de-DE" b="1" dirty="0" err="1"/>
              <a:t>important</a:t>
            </a:r>
            <a:r>
              <a:rPr lang="de-DE" b="1" dirty="0"/>
              <a:t> </a:t>
            </a:r>
            <a:r>
              <a:rPr lang="de-DE" b="1" dirty="0" err="1"/>
              <a:t>it</a:t>
            </a:r>
            <a:r>
              <a:rPr lang="de-DE" b="1" dirty="0"/>
              <a:t> </a:t>
            </a:r>
            <a:r>
              <a:rPr lang="de-DE" b="1" dirty="0" err="1"/>
              <a:t>is</a:t>
            </a:r>
            <a:r>
              <a:rPr lang="de-DE" b="1" dirty="0"/>
              <a:t> </a:t>
            </a:r>
            <a:r>
              <a:rPr lang="de-DE" b="1" dirty="0" err="1"/>
              <a:t>to</a:t>
            </a:r>
            <a:r>
              <a:rPr lang="de-DE" b="1" dirty="0"/>
              <a:t> </a:t>
            </a:r>
            <a:r>
              <a:rPr lang="de-DE" b="1" dirty="0" err="1"/>
              <a:t>know</a:t>
            </a:r>
            <a:r>
              <a:rPr lang="de-DE" b="1" dirty="0"/>
              <a:t> </a:t>
            </a:r>
            <a:r>
              <a:rPr lang="de-DE" b="1" dirty="0" err="1"/>
              <a:t>which</a:t>
            </a:r>
            <a:r>
              <a:rPr lang="de-DE" b="1" dirty="0"/>
              <a:t> </a:t>
            </a:r>
            <a:r>
              <a:rPr lang="de-DE" b="1" dirty="0" err="1"/>
              <a:t>medications</a:t>
            </a:r>
            <a:r>
              <a:rPr lang="de-DE" b="1" dirty="0"/>
              <a:t> </a:t>
            </a:r>
            <a:r>
              <a:rPr lang="de-DE" b="1" dirty="0" err="1"/>
              <a:t>are</a:t>
            </a:r>
            <a:r>
              <a:rPr lang="de-DE" b="1" dirty="0"/>
              <a:t> </a:t>
            </a:r>
            <a:r>
              <a:rPr lang="de-DE" b="1" dirty="0" err="1"/>
              <a:t>prescribed</a:t>
            </a:r>
            <a:r>
              <a:rPr lang="de-DE" b="1" dirty="0"/>
              <a:t> and </a:t>
            </a:r>
            <a:r>
              <a:rPr lang="de-DE" b="1" dirty="0" err="1"/>
              <a:t>which</a:t>
            </a:r>
            <a:r>
              <a:rPr lang="de-DE" b="1" dirty="0"/>
              <a:t> care </a:t>
            </a:r>
            <a:r>
              <a:rPr lang="de-DE" b="1" dirty="0" err="1"/>
              <a:t>proceedures</a:t>
            </a:r>
            <a:r>
              <a:rPr lang="de-DE" b="1" dirty="0"/>
              <a:t> </a:t>
            </a:r>
            <a:r>
              <a:rPr lang="de-DE" b="1" dirty="0" err="1"/>
              <a:t>are</a:t>
            </a:r>
            <a:r>
              <a:rPr lang="de-DE" b="1" dirty="0"/>
              <a:t> </a:t>
            </a:r>
            <a:r>
              <a:rPr lang="de-DE" b="1" dirty="0" err="1"/>
              <a:t>necessary</a:t>
            </a:r>
            <a:r>
              <a:rPr lang="de-DE" b="1" dirty="0"/>
              <a:t>.  Also, </a:t>
            </a:r>
            <a:r>
              <a:rPr lang="de-DE" b="1" dirty="0" err="1"/>
              <a:t>certain</a:t>
            </a:r>
            <a:r>
              <a:rPr lang="de-DE" b="1" dirty="0"/>
              <a:t> </a:t>
            </a:r>
            <a:r>
              <a:rPr lang="de-DE" b="1" dirty="0" err="1"/>
              <a:t>patient</a:t>
            </a:r>
            <a:r>
              <a:rPr lang="de-DE" b="1" dirty="0"/>
              <a:t> </a:t>
            </a:r>
            <a:r>
              <a:rPr lang="de-DE" b="1" dirty="0" err="1"/>
              <a:t>appointments</a:t>
            </a:r>
            <a:r>
              <a:rPr lang="de-DE" b="1" dirty="0"/>
              <a:t>  (like x-</a:t>
            </a:r>
            <a:r>
              <a:rPr lang="de-DE" b="1" dirty="0" err="1"/>
              <a:t>rays</a:t>
            </a:r>
            <a:r>
              <a:rPr lang="de-DE" b="1" dirty="0"/>
              <a:t>) </a:t>
            </a:r>
            <a:r>
              <a:rPr lang="de-DE" b="1" dirty="0" err="1"/>
              <a:t>are</a:t>
            </a:r>
            <a:r>
              <a:rPr lang="de-DE" b="1" dirty="0"/>
              <a:t> not </a:t>
            </a:r>
            <a:r>
              <a:rPr lang="de-DE" b="1" dirty="0" err="1"/>
              <a:t>usually</a:t>
            </a:r>
            <a:r>
              <a:rPr lang="de-DE" b="1" dirty="0"/>
              <a:t> </a:t>
            </a:r>
            <a:r>
              <a:rPr lang="de-DE" b="1" dirty="0" err="1"/>
              <a:t>conducted</a:t>
            </a:r>
            <a:r>
              <a:rPr lang="de-DE" b="1" dirty="0"/>
              <a:t> in </a:t>
            </a:r>
            <a:r>
              <a:rPr lang="de-DE" b="1" dirty="0" err="1"/>
              <a:t>patient‘s</a:t>
            </a:r>
            <a:r>
              <a:rPr lang="de-DE" b="1" dirty="0"/>
              <a:t> </a:t>
            </a:r>
            <a:r>
              <a:rPr lang="de-DE" b="1" dirty="0" err="1"/>
              <a:t>rooms</a:t>
            </a:r>
            <a:r>
              <a:rPr lang="de-DE" b="1" dirty="0"/>
              <a:t> so </a:t>
            </a:r>
            <a:r>
              <a:rPr lang="de-DE" b="1" dirty="0" err="1"/>
              <a:t>it</a:t>
            </a:r>
            <a:r>
              <a:rPr lang="de-DE" b="1" dirty="0"/>
              <a:t> </a:t>
            </a:r>
            <a:r>
              <a:rPr lang="de-DE" b="1" dirty="0" err="1"/>
              <a:t>is</a:t>
            </a:r>
            <a:r>
              <a:rPr lang="de-DE" b="1" dirty="0"/>
              <a:t> </a:t>
            </a:r>
            <a:r>
              <a:rPr lang="de-DE" b="1" dirty="0" err="1"/>
              <a:t>important</a:t>
            </a:r>
            <a:r>
              <a:rPr lang="de-DE" b="1" dirty="0"/>
              <a:t> </a:t>
            </a:r>
            <a:r>
              <a:rPr lang="de-DE" b="1" dirty="0" err="1"/>
              <a:t>to</a:t>
            </a:r>
            <a:r>
              <a:rPr lang="de-DE" b="1" dirty="0"/>
              <a:t> also </a:t>
            </a:r>
            <a:r>
              <a:rPr lang="de-DE" b="1" dirty="0" err="1"/>
              <a:t>have</a:t>
            </a:r>
            <a:r>
              <a:rPr lang="de-DE" b="1" dirty="0"/>
              <a:t> </a:t>
            </a:r>
            <a:r>
              <a:rPr lang="de-DE" b="1" dirty="0" err="1"/>
              <a:t>these</a:t>
            </a:r>
            <a:r>
              <a:rPr lang="de-DE" b="1" dirty="0"/>
              <a:t> in </a:t>
            </a:r>
            <a:r>
              <a:rPr lang="de-DE" b="1" dirty="0" err="1"/>
              <a:t>the</a:t>
            </a:r>
            <a:r>
              <a:rPr lang="de-DE" b="1" dirty="0"/>
              <a:t> </a:t>
            </a:r>
            <a:r>
              <a:rPr lang="de-DE" b="1" dirty="0" err="1"/>
              <a:t>database</a:t>
            </a:r>
            <a:r>
              <a:rPr lang="de-DE" b="1" dirty="0"/>
              <a:t>.  In </a:t>
            </a:r>
            <a:r>
              <a:rPr lang="de-DE" b="1" dirty="0" err="1"/>
              <a:t>speaking</a:t>
            </a:r>
            <a:r>
              <a:rPr lang="de-DE" b="1" dirty="0"/>
              <a:t> </a:t>
            </a:r>
            <a:r>
              <a:rPr lang="de-DE" b="1" dirty="0" err="1"/>
              <a:t>with</a:t>
            </a:r>
            <a:r>
              <a:rPr lang="de-DE" b="1" dirty="0"/>
              <a:t> HR </a:t>
            </a:r>
            <a:r>
              <a:rPr lang="de-DE" b="1" dirty="0" err="1"/>
              <a:t>we</a:t>
            </a:r>
            <a:r>
              <a:rPr lang="de-DE" b="1" dirty="0"/>
              <a:t> </a:t>
            </a:r>
            <a:r>
              <a:rPr lang="de-DE" b="1" dirty="0" err="1"/>
              <a:t>learned</a:t>
            </a:r>
            <a:r>
              <a:rPr lang="de-DE" b="1" dirty="0"/>
              <a:t> </a:t>
            </a:r>
            <a:r>
              <a:rPr lang="de-DE" b="1" dirty="0" err="1"/>
              <a:t>that</a:t>
            </a:r>
            <a:r>
              <a:rPr lang="de-DE" b="1" dirty="0"/>
              <a:t> </a:t>
            </a:r>
            <a:r>
              <a:rPr lang="de-DE" b="1" dirty="0" err="1"/>
              <a:t>the</a:t>
            </a:r>
            <a:r>
              <a:rPr lang="de-DE" b="1" dirty="0"/>
              <a:t> </a:t>
            </a:r>
            <a:r>
              <a:rPr lang="de-DE" b="1" dirty="0" err="1"/>
              <a:t>department</a:t>
            </a:r>
            <a:r>
              <a:rPr lang="de-DE" b="1" dirty="0"/>
              <a:t> </a:t>
            </a:r>
            <a:r>
              <a:rPr lang="de-DE" b="1" dirty="0" err="1"/>
              <a:t>needs</a:t>
            </a:r>
            <a:r>
              <a:rPr lang="de-DE" b="1" dirty="0"/>
              <a:t> </a:t>
            </a:r>
            <a:r>
              <a:rPr lang="de-DE" b="1" dirty="0" err="1"/>
              <a:t>to</a:t>
            </a:r>
            <a:r>
              <a:rPr lang="de-DE" b="1" dirty="0"/>
              <a:t> </a:t>
            </a:r>
            <a:r>
              <a:rPr lang="de-DE" b="1" dirty="0" err="1"/>
              <a:t>have</a:t>
            </a:r>
            <a:r>
              <a:rPr lang="de-DE" b="1" dirty="0"/>
              <a:t> personal </a:t>
            </a:r>
            <a:r>
              <a:rPr lang="de-DE" b="1" dirty="0" err="1"/>
              <a:t>data</a:t>
            </a:r>
            <a:r>
              <a:rPr lang="de-DE" b="1" dirty="0"/>
              <a:t> </a:t>
            </a:r>
            <a:r>
              <a:rPr lang="de-DE" b="1" dirty="0" err="1"/>
              <a:t>of</a:t>
            </a:r>
            <a:r>
              <a:rPr lang="de-DE" b="1" dirty="0"/>
              <a:t> </a:t>
            </a:r>
            <a:r>
              <a:rPr lang="de-DE" b="1" dirty="0" err="1"/>
              <a:t>staff</a:t>
            </a:r>
            <a:r>
              <a:rPr lang="de-DE" b="1" dirty="0"/>
              <a:t> </a:t>
            </a:r>
            <a:r>
              <a:rPr lang="de-DE" b="1" dirty="0" err="1"/>
              <a:t>members</a:t>
            </a:r>
            <a:r>
              <a:rPr lang="de-DE" b="1" dirty="0"/>
              <a:t> and </a:t>
            </a:r>
            <a:r>
              <a:rPr lang="de-DE" b="1" dirty="0" err="1"/>
              <a:t>this</a:t>
            </a:r>
            <a:r>
              <a:rPr lang="de-DE" b="1" dirty="0"/>
              <a:t> </a:t>
            </a:r>
            <a:r>
              <a:rPr lang="de-DE" b="1" dirty="0" err="1"/>
              <a:t>could</a:t>
            </a:r>
            <a:r>
              <a:rPr lang="de-DE" b="1" dirty="0"/>
              <a:t> </a:t>
            </a:r>
            <a:r>
              <a:rPr lang="de-DE" b="1" dirty="0" err="1"/>
              <a:t>include</a:t>
            </a:r>
            <a:r>
              <a:rPr lang="de-DE" b="1" dirty="0"/>
              <a:t>; </a:t>
            </a:r>
            <a:r>
              <a:rPr lang="de-DE" b="1" dirty="0" err="1"/>
              <a:t>name</a:t>
            </a:r>
            <a:r>
              <a:rPr lang="de-DE" b="1" dirty="0"/>
              <a:t>, </a:t>
            </a:r>
            <a:r>
              <a:rPr lang="de-DE" b="1" dirty="0" err="1"/>
              <a:t>address</a:t>
            </a:r>
            <a:r>
              <a:rPr lang="de-DE" b="1" dirty="0"/>
              <a:t>, </a:t>
            </a:r>
            <a:r>
              <a:rPr lang="de-DE" b="1" dirty="0" err="1"/>
              <a:t>job</a:t>
            </a:r>
            <a:r>
              <a:rPr lang="de-DE" b="1" dirty="0"/>
              <a:t> </a:t>
            </a:r>
            <a:r>
              <a:rPr lang="de-DE" b="1" dirty="0" err="1"/>
              <a:t>role</a:t>
            </a:r>
            <a:r>
              <a:rPr lang="de-DE" b="1" dirty="0"/>
              <a:t>, etc.  Also, </a:t>
            </a:r>
            <a:r>
              <a:rPr lang="de-DE" b="1" dirty="0" err="1"/>
              <a:t>it</a:t>
            </a:r>
            <a:r>
              <a:rPr lang="de-DE" b="1" dirty="0"/>
              <a:t> </a:t>
            </a:r>
            <a:r>
              <a:rPr lang="de-DE" b="1" dirty="0" err="1"/>
              <a:t>is</a:t>
            </a:r>
            <a:r>
              <a:rPr lang="de-DE" b="1" dirty="0"/>
              <a:t> vital </a:t>
            </a:r>
            <a:r>
              <a:rPr lang="de-DE" b="1" dirty="0" err="1"/>
              <a:t>for</a:t>
            </a:r>
            <a:r>
              <a:rPr lang="de-DE" b="1" dirty="0"/>
              <a:t> HR </a:t>
            </a:r>
            <a:r>
              <a:rPr lang="de-DE" b="1" dirty="0" err="1"/>
              <a:t>to</a:t>
            </a:r>
            <a:r>
              <a:rPr lang="de-DE" b="1" dirty="0"/>
              <a:t> track </a:t>
            </a:r>
            <a:r>
              <a:rPr lang="de-DE" b="1" dirty="0" err="1"/>
              <a:t>vacation</a:t>
            </a:r>
            <a:r>
              <a:rPr lang="de-DE" b="1" dirty="0"/>
              <a:t> </a:t>
            </a:r>
            <a:r>
              <a:rPr lang="de-DE" b="1" dirty="0" err="1"/>
              <a:t>schedules</a:t>
            </a:r>
            <a:r>
              <a:rPr lang="de-DE" b="1" dirty="0"/>
              <a:t> and </a:t>
            </a:r>
            <a:r>
              <a:rPr lang="de-DE" b="1" dirty="0" err="1"/>
              <a:t>work</a:t>
            </a:r>
            <a:r>
              <a:rPr lang="de-DE" b="1" dirty="0"/>
              <a:t> </a:t>
            </a:r>
            <a:r>
              <a:rPr lang="de-DE" b="1" dirty="0" err="1"/>
              <a:t>shifts</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5</a:t>
            </a:fld>
            <a:endParaRPr lang="de-DE"/>
          </a:p>
        </p:txBody>
      </p:sp>
    </p:spTree>
    <p:extLst>
      <p:ext uri="{BB962C8B-B14F-4D97-AF65-F5344CB8AC3E}">
        <p14:creationId xmlns:p14="http://schemas.microsoft.com/office/powerpoint/2010/main" val="195023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Finally</a:t>
            </a:r>
            <a:r>
              <a:rPr lang="de-DE" b="1" dirty="0"/>
              <a:t>, </a:t>
            </a:r>
            <a:r>
              <a:rPr lang="de-DE" b="1" dirty="0" err="1"/>
              <a:t>we</a:t>
            </a:r>
            <a:r>
              <a:rPr lang="de-DE" b="1" dirty="0"/>
              <a:t> </a:t>
            </a:r>
            <a:r>
              <a:rPr lang="de-DE" b="1" dirty="0" err="1"/>
              <a:t>met</a:t>
            </a:r>
            <a:r>
              <a:rPr lang="de-DE" b="1" dirty="0"/>
              <a:t> </a:t>
            </a:r>
            <a:r>
              <a:rPr lang="de-DE" b="1" dirty="0" err="1"/>
              <a:t>with</a:t>
            </a:r>
            <a:r>
              <a:rPr lang="de-DE" b="1" dirty="0"/>
              <a:t> </a:t>
            </a:r>
            <a:r>
              <a:rPr lang="de-DE" b="1" dirty="0" err="1"/>
              <a:t>representatives</a:t>
            </a:r>
            <a:r>
              <a:rPr lang="de-DE" b="1" dirty="0"/>
              <a:t> </a:t>
            </a:r>
            <a:r>
              <a:rPr lang="de-DE" b="1" dirty="0" err="1"/>
              <a:t>from</a:t>
            </a:r>
            <a:r>
              <a:rPr lang="de-DE" b="1" dirty="0"/>
              <a:t> </a:t>
            </a:r>
            <a:r>
              <a:rPr lang="de-DE" b="1" dirty="0" err="1"/>
              <a:t>the</a:t>
            </a:r>
            <a:r>
              <a:rPr lang="de-DE" b="1" dirty="0"/>
              <a:t> </a:t>
            </a:r>
            <a:r>
              <a:rPr lang="de-DE" b="1" dirty="0" err="1"/>
              <a:t>hospital</a:t>
            </a:r>
            <a:r>
              <a:rPr lang="de-DE" b="1" dirty="0"/>
              <a:t> </a:t>
            </a:r>
            <a:r>
              <a:rPr lang="de-DE" b="1" dirty="0" err="1"/>
              <a:t>administration</a:t>
            </a:r>
            <a:r>
              <a:rPr lang="de-DE" b="1" dirty="0"/>
              <a:t>.  </a:t>
            </a:r>
            <a:r>
              <a:rPr lang="de-DE" b="1" dirty="0" err="1"/>
              <a:t>They</a:t>
            </a:r>
            <a:r>
              <a:rPr lang="de-DE" b="1" dirty="0"/>
              <a:t> </a:t>
            </a:r>
            <a:r>
              <a:rPr lang="de-DE" b="1" dirty="0" err="1"/>
              <a:t>informed</a:t>
            </a:r>
            <a:r>
              <a:rPr lang="de-DE" b="1" dirty="0"/>
              <a:t> </a:t>
            </a:r>
            <a:r>
              <a:rPr lang="de-DE" b="1" dirty="0" err="1"/>
              <a:t>us</a:t>
            </a:r>
            <a:r>
              <a:rPr lang="de-DE" b="1" dirty="0"/>
              <a:t> </a:t>
            </a:r>
            <a:r>
              <a:rPr lang="de-DE" b="1" dirty="0" err="1"/>
              <a:t>that</a:t>
            </a:r>
            <a:r>
              <a:rPr lang="de-DE" b="1" dirty="0"/>
              <a:t> </a:t>
            </a:r>
            <a:r>
              <a:rPr lang="de-DE" b="1" dirty="0" err="1"/>
              <a:t>they</a:t>
            </a:r>
            <a:r>
              <a:rPr lang="de-DE" b="1" dirty="0"/>
              <a:t> </a:t>
            </a:r>
            <a:r>
              <a:rPr lang="de-DE" b="1" dirty="0" err="1"/>
              <a:t>are</a:t>
            </a:r>
            <a:r>
              <a:rPr lang="de-DE" b="1" dirty="0"/>
              <a:t> </a:t>
            </a:r>
            <a:r>
              <a:rPr lang="de-DE" b="1" dirty="0" err="1"/>
              <a:t>responsible</a:t>
            </a:r>
            <a:r>
              <a:rPr lang="de-DE" b="1" dirty="0"/>
              <a:t> </a:t>
            </a:r>
            <a:r>
              <a:rPr lang="de-DE" b="1" dirty="0" err="1"/>
              <a:t>for</a:t>
            </a:r>
            <a:r>
              <a:rPr lang="de-DE" b="1" dirty="0"/>
              <a:t> </a:t>
            </a:r>
            <a:r>
              <a:rPr lang="de-DE" b="1" dirty="0" err="1"/>
              <a:t>room</a:t>
            </a:r>
            <a:r>
              <a:rPr lang="de-DE" b="1" dirty="0"/>
              <a:t> </a:t>
            </a:r>
            <a:r>
              <a:rPr lang="de-DE" b="1" dirty="0" err="1"/>
              <a:t>occupancy</a:t>
            </a:r>
            <a:r>
              <a:rPr lang="de-DE" b="1" dirty="0"/>
              <a:t>, </a:t>
            </a:r>
            <a:r>
              <a:rPr lang="de-DE" b="1" dirty="0" err="1"/>
              <a:t>therefore</a:t>
            </a:r>
            <a:r>
              <a:rPr lang="de-DE" b="1" dirty="0"/>
              <a:t> </a:t>
            </a:r>
            <a:r>
              <a:rPr lang="de-DE" b="1" dirty="0" err="1"/>
              <a:t>they</a:t>
            </a:r>
            <a:r>
              <a:rPr lang="de-DE" b="1" dirty="0"/>
              <a:t> </a:t>
            </a:r>
            <a:r>
              <a:rPr lang="de-DE" b="1" dirty="0" err="1"/>
              <a:t>need</a:t>
            </a:r>
            <a:r>
              <a:rPr lang="de-DE" b="1" dirty="0"/>
              <a:t> </a:t>
            </a:r>
            <a:r>
              <a:rPr lang="de-DE" b="1" dirty="0" err="1"/>
              <a:t>to</a:t>
            </a:r>
            <a:r>
              <a:rPr lang="de-DE" b="1" dirty="0"/>
              <a:t> </a:t>
            </a:r>
            <a:r>
              <a:rPr lang="de-DE" b="1" dirty="0" err="1"/>
              <a:t>note</a:t>
            </a:r>
            <a:r>
              <a:rPr lang="de-DE" b="1" dirty="0"/>
              <a:t> </a:t>
            </a:r>
            <a:r>
              <a:rPr lang="de-DE" b="1" dirty="0" err="1"/>
              <a:t>the</a:t>
            </a:r>
            <a:r>
              <a:rPr lang="de-DE" b="1" dirty="0"/>
              <a:t> </a:t>
            </a:r>
            <a:r>
              <a:rPr lang="de-DE" b="1" dirty="0" err="1"/>
              <a:t>capacity</a:t>
            </a:r>
            <a:r>
              <a:rPr lang="de-DE" b="1" dirty="0"/>
              <a:t> </a:t>
            </a:r>
            <a:r>
              <a:rPr lang="de-DE" b="1" dirty="0" err="1"/>
              <a:t>of</a:t>
            </a:r>
            <a:r>
              <a:rPr lang="de-DE" b="1" dirty="0"/>
              <a:t> </a:t>
            </a:r>
            <a:r>
              <a:rPr lang="de-DE" b="1" dirty="0" err="1"/>
              <a:t>the</a:t>
            </a:r>
            <a:r>
              <a:rPr lang="de-DE" b="1" dirty="0"/>
              <a:t> </a:t>
            </a:r>
            <a:r>
              <a:rPr lang="de-DE" b="1" dirty="0" err="1"/>
              <a:t>rooms</a:t>
            </a:r>
            <a:r>
              <a:rPr lang="de-DE" b="1" dirty="0"/>
              <a:t> .  The </a:t>
            </a:r>
            <a:r>
              <a:rPr lang="de-DE" b="1" dirty="0" err="1"/>
              <a:t>capacity</a:t>
            </a:r>
            <a:r>
              <a:rPr lang="de-DE" b="1" dirty="0"/>
              <a:t> </a:t>
            </a:r>
            <a:r>
              <a:rPr lang="de-DE" b="1" dirty="0" err="1"/>
              <a:t>of</a:t>
            </a:r>
            <a:r>
              <a:rPr lang="de-DE" b="1" dirty="0"/>
              <a:t> </a:t>
            </a:r>
            <a:r>
              <a:rPr lang="de-DE" b="1" dirty="0" err="1"/>
              <a:t>the</a:t>
            </a:r>
            <a:r>
              <a:rPr lang="de-DE" b="1" dirty="0"/>
              <a:t> ward </a:t>
            </a:r>
            <a:r>
              <a:rPr lang="de-DE" b="1" dirty="0" err="1"/>
              <a:t>is</a:t>
            </a:r>
            <a:r>
              <a:rPr lang="de-DE" b="1" dirty="0"/>
              <a:t> also </a:t>
            </a:r>
            <a:r>
              <a:rPr lang="de-DE" b="1" dirty="0" err="1"/>
              <a:t>important</a:t>
            </a:r>
            <a:r>
              <a:rPr lang="de-DE" b="1" dirty="0"/>
              <a:t> </a:t>
            </a:r>
            <a:r>
              <a:rPr lang="de-DE" b="1" dirty="0" err="1"/>
              <a:t>as</a:t>
            </a:r>
            <a:r>
              <a:rPr lang="de-DE" b="1" dirty="0"/>
              <a:t> </a:t>
            </a:r>
            <a:r>
              <a:rPr lang="de-DE" b="1" dirty="0" err="1"/>
              <a:t>well</a:t>
            </a:r>
            <a:r>
              <a:rPr lang="de-DE" b="1" dirty="0"/>
              <a:t> </a:t>
            </a:r>
            <a:r>
              <a:rPr lang="de-DE" b="1" dirty="0" err="1"/>
              <a:t>as</a:t>
            </a:r>
            <a:r>
              <a:rPr lang="de-DE" b="1" dirty="0"/>
              <a:t> </a:t>
            </a:r>
            <a:r>
              <a:rPr lang="de-DE" b="1" dirty="0" err="1"/>
              <a:t>to</a:t>
            </a:r>
            <a:r>
              <a:rPr lang="de-DE" b="1" dirty="0"/>
              <a:t> </a:t>
            </a:r>
            <a:r>
              <a:rPr lang="de-DE" b="1" dirty="0" err="1"/>
              <a:t>distinguish</a:t>
            </a:r>
            <a:r>
              <a:rPr lang="de-DE" b="1" dirty="0"/>
              <a:t> </a:t>
            </a:r>
            <a:r>
              <a:rPr lang="de-DE" b="1" dirty="0" err="1"/>
              <a:t>between</a:t>
            </a:r>
            <a:r>
              <a:rPr lang="de-DE" b="1" dirty="0"/>
              <a:t> </a:t>
            </a:r>
            <a:r>
              <a:rPr lang="de-DE" b="1" dirty="0" err="1"/>
              <a:t>what</a:t>
            </a:r>
            <a:r>
              <a:rPr lang="de-DE" b="1" dirty="0"/>
              <a:t> type </a:t>
            </a:r>
            <a:r>
              <a:rPr lang="de-DE" b="1" dirty="0" err="1"/>
              <a:t>of</a:t>
            </a:r>
            <a:r>
              <a:rPr lang="de-DE" b="1" dirty="0"/>
              <a:t> ward, </a:t>
            </a:r>
            <a:r>
              <a:rPr lang="de-DE" b="1" dirty="0" err="1"/>
              <a:t>for</a:t>
            </a:r>
            <a:r>
              <a:rPr lang="de-DE" b="1" dirty="0"/>
              <a:t> </a:t>
            </a:r>
            <a:r>
              <a:rPr lang="de-DE" b="1" dirty="0" err="1"/>
              <a:t>example</a:t>
            </a:r>
            <a:r>
              <a:rPr lang="de-DE" b="1" dirty="0"/>
              <a:t> </a:t>
            </a:r>
            <a:r>
              <a:rPr lang="de-DE" b="1" dirty="0" err="1"/>
              <a:t>regular</a:t>
            </a:r>
            <a:r>
              <a:rPr lang="de-DE" b="1" dirty="0"/>
              <a:t> </a:t>
            </a:r>
            <a:r>
              <a:rPr lang="de-DE" b="1" dirty="0" err="1"/>
              <a:t>or</a:t>
            </a:r>
            <a:r>
              <a:rPr lang="de-DE" b="1" dirty="0"/>
              <a:t> ICU.  </a:t>
            </a:r>
            <a:r>
              <a:rPr lang="de-DE" b="1" dirty="0" err="1"/>
              <a:t>It</a:t>
            </a:r>
            <a:r>
              <a:rPr lang="de-DE" b="1" dirty="0"/>
              <a:t> </a:t>
            </a:r>
            <a:r>
              <a:rPr lang="de-DE" b="1" dirty="0" err="1"/>
              <a:t>is</a:t>
            </a:r>
            <a:r>
              <a:rPr lang="de-DE" b="1" dirty="0"/>
              <a:t> also </a:t>
            </a:r>
            <a:r>
              <a:rPr lang="de-DE" b="1" dirty="0" err="1"/>
              <a:t>useful</a:t>
            </a:r>
            <a:r>
              <a:rPr lang="de-DE" b="1" dirty="0"/>
              <a:t> </a:t>
            </a:r>
            <a:r>
              <a:rPr lang="de-DE" b="1" dirty="0" err="1"/>
              <a:t>to</a:t>
            </a:r>
            <a:r>
              <a:rPr lang="de-DE" b="1" dirty="0"/>
              <a:t> </a:t>
            </a:r>
            <a:r>
              <a:rPr lang="de-DE" b="1" dirty="0" err="1"/>
              <a:t>record</a:t>
            </a:r>
            <a:r>
              <a:rPr lang="de-DE" b="1" dirty="0"/>
              <a:t> </a:t>
            </a:r>
            <a:r>
              <a:rPr lang="de-DE" b="1" dirty="0" err="1"/>
              <a:t>admission</a:t>
            </a:r>
            <a:r>
              <a:rPr lang="de-DE" b="1" dirty="0"/>
              <a:t> date, </a:t>
            </a:r>
            <a:r>
              <a:rPr lang="de-DE" b="1" dirty="0" err="1"/>
              <a:t>expected</a:t>
            </a:r>
            <a:r>
              <a:rPr lang="de-DE" b="1" dirty="0"/>
              <a:t> </a:t>
            </a:r>
            <a:r>
              <a:rPr lang="de-DE" b="1" dirty="0" err="1"/>
              <a:t>discharge</a:t>
            </a:r>
            <a:r>
              <a:rPr lang="de-DE" b="1" dirty="0"/>
              <a:t> date and </a:t>
            </a:r>
            <a:r>
              <a:rPr lang="de-DE" b="1" dirty="0" err="1"/>
              <a:t>actual</a:t>
            </a:r>
            <a:r>
              <a:rPr lang="de-DE" b="1" dirty="0"/>
              <a:t> </a:t>
            </a:r>
            <a:r>
              <a:rPr lang="de-DE" b="1" dirty="0" err="1"/>
              <a:t>discharge</a:t>
            </a:r>
            <a:r>
              <a:rPr lang="de-DE" b="1" dirty="0"/>
              <a:t> date.  And last but not least </a:t>
            </a:r>
            <a:r>
              <a:rPr lang="de-DE" b="1" dirty="0" err="1"/>
              <a:t>for</a:t>
            </a:r>
            <a:r>
              <a:rPr lang="de-DE" b="1" dirty="0"/>
              <a:t> </a:t>
            </a:r>
            <a:r>
              <a:rPr lang="de-DE" b="1" dirty="0" err="1"/>
              <a:t>the</a:t>
            </a:r>
            <a:r>
              <a:rPr lang="de-DE" b="1" dirty="0"/>
              <a:t> </a:t>
            </a:r>
            <a:r>
              <a:rPr lang="de-DE" b="1" dirty="0" err="1"/>
              <a:t>administration</a:t>
            </a:r>
            <a:r>
              <a:rPr lang="de-DE" b="1" dirty="0"/>
              <a:t>, </a:t>
            </a:r>
            <a:r>
              <a:rPr lang="de-DE" b="1" dirty="0" err="1"/>
              <a:t>patient</a:t>
            </a:r>
            <a:r>
              <a:rPr lang="de-DE" b="1" dirty="0"/>
              <a:t> </a:t>
            </a:r>
            <a:r>
              <a:rPr lang="de-DE" b="1" dirty="0" err="1"/>
              <a:t>insurance</a:t>
            </a:r>
            <a:r>
              <a:rPr lang="de-DE" b="1" dirty="0"/>
              <a:t> </a:t>
            </a:r>
            <a:r>
              <a:rPr lang="de-DE" b="1" dirty="0" err="1"/>
              <a:t>details</a:t>
            </a:r>
            <a:r>
              <a:rPr lang="de-DE" b="1" dirty="0"/>
              <a:t> </a:t>
            </a:r>
            <a:r>
              <a:rPr lang="de-DE" b="1" dirty="0" err="1"/>
              <a:t>are</a:t>
            </a:r>
            <a:r>
              <a:rPr lang="de-DE" b="1" dirty="0"/>
              <a:t> also </a:t>
            </a:r>
            <a:r>
              <a:rPr lang="de-DE" b="1" dirty="0" err="1"/>
              <a:t>important</a:t>
            </a:r>
            <a:r>
              <a:rPr lang="de-DE" b="1" dirty="0"/>
              <a:t>.  This </a:t>
            </a:r>
            <a:r>
              <a:rPr lang="de-DE" b="1" dirty="0" err="1"/>
              <a:t>led</a:t>
            </a:r>
            <a:r>
              <a:rPr lang="de-DE" b="1" dirty="0"/>
              <a:t> </a:t>
            </a:r>
            <a:r>
              <a:rPr lang="de-DE" b="1" dirty="0" err="1"/>
              <a:t>us</a:t>
            </a:r>
            <a:r>
              <a:rPr lang="de-DE" b="1" dirty="0"/>
              <a:t> </a:t>
            </a:r>
            <a:r>
              <a:rPr lang="de-DE" b="1" dirty="0" err="1"/>
              <a:t>to</a:t>
            </a:r>
            <a:r>
              <a:rPr lang="de-DE" b="1" dirty="0"/>
              <a:t> </a:t>
            </a:r>
            <a:r>
              <a:rPr lang="de-DE" b="1" dirty="0" err="1"/>
              <a:t>conclude</a:t>
            </a:r>
            <a:r>
              <a:rPr lang="de-DE" b="1" dirty="0"/>
              <a:t> </a:t>
            </a:r>
            <a:r>
              <a:rPr lang="de-DE" b="1" dirty="0" err="1"/>
              <a:t>that</a:t>
            </a:r>
            <a:r>
              <a:rPr lang="de-DE" b="1" dirty="0"/>
              <a:t> </a:t>
            </a:r>
            <a:r>
              <a:rPr lang="de-DE" b="1" dirty="0" err="1"/>
              <a:t>our</a:t>
            </a:r>
            <a:r>
              <a:rPr lang="de-DE" b="1" dirty="0"/>
              <a:t> initial 2 </a:t>
            </a:r>
            <a:r>
              <a:rPr lang="de-DE" b="1" dirty="0" err="1"/>
              <a:t>tables</a:t>
            </a:r>
            <a:r>
              <a:rPr lang="de-DE" b="1" dirty="0"/>
              <a:t> </a:t>
            </a:r>
            <a:r>
              <a:rPr lang="de-DE" b="1" dirty="0" err="1"/>
              <a:t>for</a:t>
            </a:r>
            <a:r>
              <a:rPr lang="de-DE" b="1" dirty="0"/>
              <a:t> </a:t>
            </a:r>
            <a:r>
              <a:rPr lang="de-DE" b="1" dirty="0" err="1"/>
              <a:t>patients</a:t>
            </a:r>
            <a:r>
              <a:rPr lang="de-DE" b="1" dirty="0"/>
              <a:t> and </a:t>
            </a:r>
            <a:r>
              <a:rPr lang="de-DE" b="1" dirty="0" err="1"/>
              <a:t>staff</a:t>
            </a:r>
            <a:r>
              <a:rPr lang="de-DE" b="1" dirty="0"/>
              <a:t> </a:t>
            </a:r>
            <a:r>
              <a:rPr lang="de-DE" b="1" dirty="0" err="1"/>
              <a:t>would</a:t>
            </a:r>
            <a:r>
              <a:rPr lang="de-DE" b="1" dirty="0"/>
              <a:t> </a:t>
            </a:r>
            <a:r>
              <a:rPr lang="de-DE" b="1" dirty="0" err="1"/>
              <a:t>certainly</a:t>
            </a:r>
            <a:r>
              <a:rPr lang="de-DE" b="1" dirty="0"/>
              <a:t> not </a:t>
            </a:r>
            <a:r>
              <a:rPr lang="de-DE" b="1" dirty="0" err="1"/>
              <a:t>be</a:t>
            </a:r>
            <a:r>
              <a:rPr lang="de-DE" b="1" dirty="0"/>
              <a:t> </a:t>
            </a:r>
            <a:r>
              <a:rPr lang="de-DE" b="1" dirty="0" err="1"/>
              <a:t>enough</a:t>
            </a:r>
            <a:r>
              <a:rPr lang="de-DE" b="1" dirty="0"/>
              <a:t>.  In </a:t>
            </a:r>
            <a:r>
              <a:rPr lang="de-DE" b="1" dirty="0" err="1"/>
              <a:t>additon</a:t>
            </a:r>
            <a:r>
              <a:rPr lang="de-DE" b="1" dirty="0"/>
              <a:t> </a:t>
            </a:r>
            <a:r>
              <a:rPr lang="de-DE" b="1" dirty="0" err="1"/>
              <a:t>to</a:t>
            </a:r>
            <a:r>
              <a:rPr lang="de-DE" b="1" dirty="0"/>
              <a:t> </a:t>
            </a:r>
            <a:r>
              <a:rPr lang="de-DE" b="1" dirty="0" err="1"/>
              <a:t>Patients</a:t>
            </a:r>
            <a:r>
              <a:rPr lang="de-DE" b="1" dirty="0"/>
              <a:t> and </a:t>
            </a:r>
            <a:r>
              <a:rPr lang="de-DE" b="1" dirty="0" err="1"/>
              <a:t>Staff</a:t>
            </a:r>
            <a:r>
              <a:rPr lang="de-DE" b="1" dirty="0"/>
              <a:t>, </a:t>
            </a:r>
            <a:r>
              <a:rPr lang="de-DE" b="1" dirty="0" err="1"/>
              <a:t>we</a:t>
            </a:r>
            <a:r>
              <a:rPr lang="de-DE" b="1" dirty="0"/>
              <a:t> </a:t>
            </a:r>
            <a:r>
              <a:rPr lang="de-DE" b="1" dirty="0" err="1"/>
              <a:t>decided</a:t>
            </a:r>
            <a:r>
              <a:rPr lang="de-DE" b="1" dirty="0"/>
              <a:t> </a:t>
            </a:r>
            <a:r>
              <a:rPr lang="de-DE" b="1" dirty="0" err="1"/>
              <a:t>to</a:t>
            </a:r>
            <a:r>
              <a:rPr lang="de-DE" b="1" dirty="0"/>
              <a:t> </a:t>
            </a:r>
            <a:r>
              <a:rPr lang="de-DE" b="1" dirty="0" err="1"/>
              <a:t>create</a:t>
            </a:r>
            <a:r>
              <a:rPr lang="de-DE" b="1" dirty="0"/>
              <a:t> </a:t>
            </a:r>
            <a:r>
              <a:rPr lang="de-DE" b="1" dirty="0" err="1"/>
              <a:t>tables</a:t>
            </a:r>
            <a:r>
              <a:rPr lang="de-DE" b="1" dirty="0"/>
              <a:t> </a:t>
            </a:r>
            <a:r>
              <a:rPr lang="de-DE" b="1" dirty="0" err="1"/>
              <a:t>for</a:t>
            </a:r>
            <a:r>
              <a:rPr lang="de-DE" b="1" dirty="0"/>
              <a:t> </a:t>
            </a:r>
            <a:r>
              <a:rPr lang="de-DE" b="1" dirty="0" err="1"/>
              <a:t>Doctors</a:t>
            </a:r>
            <a:r>
              <a:rPr lang="de-DE" b="1" dirty="0"/>
              <a:t>, </a:t>
            </a:r>
            <a:r>
              <a:rPr lang="de-DE" b="1" dirty="0" err="1"/>
              <a:t>Nurses</a:t>
            </a:r>
            <a:r>
              <a:rPr lang="de-DE" b="1" dirty="0"/>
              <a:t>, Appointments, Rooms, </a:t>
            </a:r>
            <a:r>
              <a:rPr lang="de-DE" b="1" dirty="0" err="1"/>
              <a:t>Medication</a:t>
            </a:r>
            <a:r>
              <a:rPr lang="de-DE" b="1" dirty="0"/>
              <a:t> and Medical Equipment.  </a:t>
            </a:r>
            <a:r>
              <a:rPr lang="de-DE" b="1" dirty="0" err="1"/>
              <a:t>Of</a:t>
            </a:r>
            <a:r>
              <a:rPr lang="de-DE" b="1" dirty="0"/>
              <a:t> </a:t>
            </a:r>
            <a:r>
              <a:rPr lang="de-DE" b="1" dirty="0" err="1"/>
              <a:t>course</a:t>
            </a:r>
            <a:r>
              <a:rPr lang="de-DE" b="1" dirty="0"/>
              <a:t>, </a:t>
            </a:r>
            <a:r>
              <a:rPr lang="de-DE" b="1" dirty="0" err="1"/>
              <a:t>there</a:t>
            </a:r>
            <a:r>
              <a:rPr lang="de-DE" b="1" dirty="0"/>
              <a:t> </a:t>
            </a:r>
            <a:r>
              <a:rPr lang="de-DE" b="1" dirty="0" err="1"/>
              <a:t>could</a:t>
            </a:r>
            <a:r>
              <a:rPr lang="de-DE" b="1" dirty="0"/>
              <a:t> </a:t>
            </a:r>
            <a:r>
              <a:rPr lang="de-DE" b="1" dirty="0" err="1"/>
              <a:t>be</a:t>
            </a:r>
            <a:r>
              <a:rPr lang="de-DE" b="1" dirty="0"/>
              <a:t> </a:t>
            </a:r>
            <a:r>
              <a:rPr lang="de-DE" b="1" dirty="0" err="1"/>
              <a:t>many</a:t>
            </a:r>
            <a:r>
              <a:rPr lang="de-DE" b="1" dirty="0"/>
              <a:t> </a:t>
            </a:r>
            <a:r>
              <a:rPr lang="de-DE" b="1" dirty="0" err="1"/>
              <a:t>more</a:t>
            </a:r>
            <a:r>
              <a:rPr lang="de-DE" b="1" dirty="0"/>
              <a:t> but „Rome </a:t>
            </a:r>
            <a:r>
              <a:rPr lang="de-DE" b="1" dirty="0" err="1"/>
              <a:t>wasn‘t</a:t>
            </a:r>
            <a:r>
              <a:rPr lang="de-DE" b="1" dirty="0"/>
              <a:t> </a:t>
            </a:r>
            <a:r>
              <a:rPr lang="de-DE" b="1" dirty="0" err="1"/>
              <a:t>built</a:t>
            </a:r>
            <a:r>
              <a:rPr lang="de-DE" b="1" dirty="0"/>
              <a:t> in a </a:t>
            </a:r>
            <a:r>
              <a:rPr lang="de-DE" b="1" dirty="0" err="1"/>
              <a:t>day</a:t>
            </a:r>
            <a:r>
              <a:rPr lang="de-DE" b="1" dirty="0"/>
              <a:t>“ and I </a:t>
            </a:r>
            <a:r>
              <a:rPr lang="de-DE" b="1" dirty="0" err="1"/>
              <a:t>believed</a:t>
            </a:r>
            <a:r>
              <a:rPr lang="de-DE" b="1" dirty="0"/>
              <a:t> </a:t>
            </a:r>
            <a:r>
              <a:rPr lang="de-DE" b="1" dirty="0" err="1"/>
              <a:t>this</a:t>
            </a:r>
            <a:r>
              <a:rPr lang="de-DE" b="1" dirty="0"/>
              <a:t> was </a:t>
            </a:r>
            <a:r>
              <a:rPr lang="de-DE" b="1" dirty="0" err="1"/>
              <a:t>enough</a:t>
            </a:r>
            <a:r>
              <a:rPr lang="de-DE" b="1" dirty="0"/>
              <a:t> </a:t>
            </a:r>
            <a:r>
              <a:rPr lang="de-DE" b="1" dirty="0" err="1"/>
              <a:t>to</a:t>
            </a:r>
            <a:r>
              <a:rPr lang="de-DE" b="1" dirty="0"/>
              <a:t> </a:t>
            </a:r>
            <a:r>
              <a:rPr lang="de-DE" b="1" dirty="0" err="1"/>
              <a:t>build</a:t>
            </a:r>
            <a:r>
              <a:rPr lang="de-DE" b="1" dirty="0"/>
              <a:t> a solid </a:t>
            </a:r>
            <a:r>
              <a:rPr lang="de-DE" b="1" dirty="0" err="1"/>
              <a:t>foundation</a:t>
            </a:r>
            <a:r>
              <a:rPr lang="de-DE" b="1" dirty="0"/>
              <a:t> </a:t>
            </a:r>
            <a:r>
              <a:rPr lang="de-DE" b="1" dirty="0" err="1"/>
              <a:t>for</a:t>
            </a:r>
            <a:r>
              <a:rPr lang="de-DE" b="1" dirty="0"/>
              <a:t> </a:t>
            </a:r>
            <a:r>
              <a:rPr lang="de-DE" b="1" dirty="0" err="1"/>
              <a:t>the</a:t>
            </a:r>
            <a:r>
              <a:rPr lang="de-DE" b="1" dirty="0"/>
              <a:t> </a:t>
            </a:r>
            <a:r>
              <a:rPr lang="de-DE" b="1" dirty="0" err="1"/>
              <a:t>database</a:t>
            </a:r>
            <a:r>
              <a:rPr lang="de-DE" b="1" dirty="0"/>
              <a:t> and </a:t>
            </a:r>
            <a:r>
              <a:rPr lang="de-DE" b="1" dirty="0" err="1"/>
              <a:t>satisfy</a:t>
            </a:r>
            <a:r>
              <a:rPr lang="de-DE" b="1" dirty="0"/>
              <a:t> </a:t>
            </a:r>
            <a:r>
              <a:rPr lang="de-DE" b="1" dirty="0" err="1"/>
              <a:t>the</a:t>
            </a:r>
            <a:r>
              <a:rPr lang="de-DE" b="1" dirty="0"/>
              <a:t> </a:t>
            </a:r>
            <a:r>
              <a:rPr lang="de-DE" b="1" dirty="0" err="1"/>
              <a:t>requirements</a:t>
            </a:r>
            <a:r>
              <a:rPr lang="de-DE" b="1" dirty="0"/>
              <a:t> </a:t>
            </a:r>
            <a:r>
              <a:rPr lang="de-DE" b="1" dirty="0" err="1"/>
              <a:t>of</a:t>
            </a:r>
            <a:r>
              <a:rPr lang="de-DE" b="1" dirty="0"/>
              <a:t> </a:t>
            </a:r>
            <a:r>
              <a:rPr lang="de-DE" b="1" dirty="0" err="1"/>
              <a:t>the</a:t>
            </a:r>
            <a:r>
              <a:rPr lang="de-DE" b="1" dirty="0"/>
              <a:t> </a:t>
            </a:r>
            <a:r>
              <a:rPr lang="de-DE" b="1" dirty="0" err="1"/>
              <a:t>project</a:t>
            </a:r>
            <a:r>
              <a:rPr lang="de-DE" b="1" dirty="0"/>
              <a:t>.</a:t>
            </a:r>
          </a:p>
        </p:txBody>
      </p:sp>
      <p:sp>
        <p:nvSpPr>
          <p:cNvPr id="4" name="Foliennummernplatzhalter 3"/>
          <p:cNvSpPr>
            <a:spLocks noGrp="1"/>
          </p:cNvSpPr>
          <p:nvPr>
            <p:ph type="sldNum" sz="quarter" idx="5"/>
          </p:nvPr>
        </p:nvSpPr>
        <p:spPr/>
        <p:txBody>
          <a:bodyPr/>
          <a:lstStyle/>
          <a:p>
            <a:fld id="{5468F446-11C0-4A4B-90B7-63AD8E2ACEF6}" type="slidenum">
              <a:rPr lang="de-DE" smtClean="0"/>
              <a:t>6</a:t>
            </a:fld>
            <a:endParaRPr lang="de-DE"/>
          </a:p>
        </p:txBody>
      </p:sp>
    </p:spTree>
    <p:extLst>
      <p:ext uri="{BB962C8B-B14F-4D97-AF65-F5344CB8AC3E}">
        <p14:creationId xmlns:p14="http://schemas.microsoft.com/office/powerpoint/2010/main" val="372830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We</a:t>
            </a:r>
            <a:r>
              <a:rPr lang="de-DE" b="1" dirty="0"/>
              <a:t> </a:t>
            </a:r>
            <a:r>
              <a:rPr lang="de-DE" b="1" dirty="0" err="1"/>
              <a:t>can</a:t>
            </a:r>
            <a:r>
              <a:rPr lang="de-DE" b="1" dirty="0"/>
              <a:t> </a:t>
            </a:r>
            <a:r>
              <a:rPr lang="de-DE" b="1" dirty="0" err="1"/>
              <a:t>now</a:t>
            </a:r>
            <a:r>
              <a:rPr lang="de-DE" b="1" dirty="0"/>
              <a:t> </a:t>
            </a:r>
            <a:r>
              <a:rPr lang="de-DE" b="1" dirty="0" err="1"/>
              <a:t>look</a:t>
            </a:r>
            <a:r>
              <a:rPr lang="de-DE" b="1" dirty="0"/>
              <a:t> at </a:t>
            </a:r>
            <a:r>
              <a:rPr lang="de-DE" b="1" dirty="0" err="1"/>
              <a:t>the</a:t>
            </a:r>
            <a:r>
              <a:rPr lang="de-DE" b="1" dirty="0"/>
              <a:t> </a:t>
            </a:r>
            <a:r>
              <a:rPr lang="de-DE" b="1" dirty="0" err="1"/>
              <a:t>results</a:t>
            </a:r>
            <a:r>
              <a:rPr lang="de-DE" b="1" dirty="0"/>
              <a:t> </a:t>
            </a:r>
            <a:r>
              <a:rPr lang="de-DE" b="1" dirty="0" err="1"/>
              <a:t>of</a:t>
            </a:r>
            <a:r>
              <a:rPr lang="de-DE" b="1" dirty="0"/>
              <a:t> </a:t>
            </a:r>
            <a:r>
              <a:rPr lang="de-DE" b="1" dirty="0" err="1"/>
              <a:t>of</a:t>
            </a:r>
            <a:r>
              <a:rPr lang="de-DE" b="1" dirty="0"/>
              <a:t> </a:t>
            </a:r>
            <a:r>
              <a:rPr lang="de-DE" b="1" dirty="0" err="1"/>
              <a:t>our</a:t>
            </a:r>
            <a:r>
              <a:rPr lang="de-DE" b="1" dirty="0"/>
              <a:t> </a:t>
            </a:r>
            <a:r>
              <a:rPr lang="de-DE" b="1" dirty="0" err="1"/>
              <a:t>practical</a:t>
            </a:r>
            <a:r>
              <a:rPr lang="de-DE" b="1" dirty="0"/>
              <a:t> </a:t>
            </a:r>
            <a:r>
              <a:rPr lang="de-DE" b="1" dirty="0" err="1"/>
              <a:t>tasks</a:t>
            </a:r>
            <a:r>
              <a:rPr lang="de-DE" b="1" dirty="0"/>
              <a:t> – </a:t>
            </a:r>
            <a:r>
              <a:rPr lang="de-DE" b="1" dirty="0" err="1"/>
              <a:t>first</a:t>
            </a:r>
            <a:r>
              <a:rPr lang="de-DE" b="1" dirty="0"/>
              <a:t>, </a:t>
            </a:r>
            <a:r>
              <a:rPr lang="de-DE" b="1" dirty="0" err="1"/>
              <a:t>the</a:t>
            </a:r>
            <a:r>
              <a:rPr lang="de-DE" b="1" dirty="0"/>
              <a:t> </a:t>
            </a:r>
            <a:r>
              <a:rPr lang="de-DE" b="1" dirty="0" err="1"/>
              <a:t>summary</a:t>
            </a:r>
            <a:r>
              <a:rPr lang="de-DE" b="1" dirty="0"/>
              <a:t> </a:t>
            </a:r>
            <a:r>
              <a:rPr lang="de-DE" b="1" dirty="0" err="1"/>
              <a:t>of</a:t>
            </a:r>
            <a:r>
              <a:rPr lang="de-DE" b="1" dirty="0"/>
              <a:t> </a:t>
            </a:r>
            <a:r>
              <a:rPr lang="de-DE" b="1" dirty="0" err="1"/>
              <a:t>relationships</a:t>
            </a:r>
            <a:r>
              <a:rPr lang="de-DE" b="1" dirty="0"/>
              <a:t> </a:t>
            </a:r>
            <a:r>
              <a:rPr lang="de-DE" b="1" dirty="0" err="1"/>
              <a:t>which</a:t>
            </a:r>
            <a:r>
              <a:rPr lang="de-DE" b="1" dirty="0"/>
              <a:t> </a:t>
            </a:r>
            <a:r>
              <a:rPr lang="de-DE" b="1" dirty="0" err="1"/>
              <a:t>helped</a:t>
            </a:r>
            <a:r>
              <a:rPr lang="de-DE" b="1" dirty="0"/>
              <a:t> </a:t>
            </a:r>
            <a:r>
              <a:rPr lang="de-DE" b="1" dirty="0" err="1"/>
              <a:t>us</a:t>
            </a:r>
            <a:r>
              <a:rPr lang="de-DE" b="1" dirty="0"/>
              <a:t> </a:t>
            </a:r>
            <a:r>
              <a:rPr lang="de-DE" b="1" dirty="0" err="1"/>
              <a:t>create</a:t>
            </a:r>
            <a:r>
              <a:rPr lang="de-DE" b="1" dirty="0"/>
              <a:t> </a:t>
            </a:r>
            <a:r>
              <a:rPr lang="de-DE" b="1" dirty="0" err="1"/>
              <a:t>our</a:t>
            </a:r>
            <a:r>
              <a:rPr lang="de-DE" b="1" dirty="0"/>
              <a:t> ERD </a:t>
            </a:r>
            <a:r>
              <a:rPr lang="de-DE" b="1" dirty="0" err="1"/>
              <a:t>Diagram</a:t>
            </a:r>
            <a:r>
              <a:rPr lang="de-DE" b="1" dirty="0"/>
              <a:t>, </a:t>
            </a:r>
            <a:r>
              <a:rPr lang="de-DE" b="1" dirty="0" err="1"/>
              <a:t>the</a:t>
            </a:r>
            <a:r>
              <a:rPr lang="de-DE" b="1" dirty="0"/>
              <a:t> </a:t>
            </a:r>
            <a:r>
              <a:rPr lang="de-DE" b="1" dirty="0" err="1"/>
              <a:t>creation</a:t>
            </a:r>
            <a:r>
              <a:rPr lang="de-DE" b="1" dirty="0"/>
              <a:t> and </a:t>
            </a:r>
            <a:r>
              <a:rPr lang="de-DE" b="1" dirty="0" err="1"/>
              <a:t>normalization</a:t>
            </a:r>
            <a:r>
              <a:rPr lang="de-DE" b="1" dirty="0"/>
              <a:t> </a:t>
            </a:r>
            <a:r>
              <a:rPr lang="de-DE" b="1" dirty="0" err="1"/>
              <a:t>of</a:t>
            </a:r>
            <a:r>
              <a:rPr lang="de-DE" b="1" dirty="0"/>
              <a:t> </a:t>
            </a:r>
            <a:r>
              <a:rPr lang="de-DE" b="1" dirty="0" err="1"/>
              <a:t>the</a:t>
            </a:r>
            <a:r>
              <a:rPr lang="de-DE" b="1" dirty="0"/>
              <a:t> SQL code and </a:t>
            </a:r>
            <a:r>
              <a:rPr lang="de-DE" b="1" dirty="0" err="1"/>
              <a:t>its</a:t>
            </a:r>
            <a:r>
              <a:rPr lang="de-DE" b="1" dirty="0"/>
              <a:t> </a:t>
            </a:r>
            <a:r>
              <a:rPr lang="de-DE" b="1" dirty="0" err="1"/>
              <a:t>implementation</a:t>
            </a:r>
            <a:r>
              <a:rPr lang="de-DE" b="1" dirty="0"/>
              <a:t> in MySQL Workshop.</a:t>
            </a:r>
          </a:p>
        </p:txBody>
      </p:sp>
      <p:sp>
        <p:nvSpPr>
          <p:cNvPr id="4" name="Foliennummernplatzhalter 3"/>
          <p:cNvSpPr>
            <a:spLocks noGrp="1"/>
          </p:cNvSpPr>
          <p:nvPr>
            <p:ph type="sldNum" sz="quarter" idx="5"/>
          </p:nvPr>
        </p:nvSpPr>
        <p:spPr/>
        <p:txBody>
          <a:bodyPr/>
          <a:lstStyle/>
          <a:p>
            <a:fld id="{5468F446-11C0-4A4B-90B7-63AD8E2ACEF6}" type="slidenum">
              <a:rPr lang="de-DE" smtClean="0"/>
              <a:t>7</a:t>
            </a:fld>
            <a:endParaRPr lang="de-DE"/>
          </a:p>
        </p:txBody>
      </p:sp>
    </p:spTree>
    <p:extLst>
      <p:ext uri="{BB962C8B-B14F-4D97-AF65-F5344CB8AC3E}">
        <p14:creationId xmlns:p14="http://schemas.microsoft.com/office/powerpoint/2010/main" val="266845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Here we can see a detailed Explanation of Relationships:  As you can see….</a:t>
            </a:r>
          </a:p>
          <a:p>
            <a:pPr>
              <a:buFont typeface="+mj-lt"/>
              <a:buAutoNum type="arabicPeriod"/>
            </a:pPr>
            <a:r>
              <a:rPr lang="en-US" b="1" dirty="0"/>
              <a:t>Patients – Doctors Many-to-One: A patient is assigned to one doctor, but a doctor can attend to many patients.</a:t>
            </a:r>
          </a:p>
          <a:p>
            <a:pPr>
              <a:buFont typeface="+mj-lt"/>
              <a:buAutoNum type="arabicPeriod"/>
            </a:pPr>
            <a:r>
              <a:rPr lang="en-US" b="1" dirty="0"/>
              <a:t>Patients – Nurses Many-to-One: A patient is assisted by one nurse per appointment, but a nurse can assist multiple patients.</a:t>
            </a:r>
          </a:p>
          <a:p>
            <a:pPr>
              <a:buFont typeface="+mj-lt"/>
              <a:buAutoNum type="arabicPeriod"/>
            </a:pPr>
            <a:r>
              <a:rPr lang="en-US" b="1" dirty="0"/>
              <a:t>Patients – Rooms Many-to-One: A patient occupies one room at a time, but a room can accommodate multiple patients depending on capacity.</a:t>
            </a:r>
          </a:p>
          <a:p>
            <a:pPr>
              <a:buFont typeface="+mj-lt"/>
              <a:buAutoNum type="arabicPeriod"/>
            </a:pPr>
            <a:r>
              <a:rPr lang="en-US" b="1" dirty="0"/>
              <a:t>Patients – Appointments One-to-Many: A patient can have multiple appointments with different doctors or nurses.</a:t>
            </a:r>
          </a:p>
          <a:p>
            <a:pPr>
              <a:buFont typeface="+mj-lt"/>
              <a:buAutoNum type="arabicPeriod"/>
            </a:pPr>
            <a:r>
              <a:rPr lang="en-US" b="1" dirty="0"/>
              <a:t>Patients – Medications One-to-Many: A patient can be prescribed multiple medications.</a:t>
            </a:r>
          </a:p>
          <a:p>
            <a:pPr>
              <a:buFont typeface="+mj-lt"/>
              <a:buAutoNum type="arabicPeriod"/>
            </a:pPr>
            <a:r>
              <a:rPr lang="en-US" b="1" dirty="0"/>
              <a:t>Doctors – Appointments One-to-Many: A doctor can have multiple appointments with different patients.</a:t>
            </a:r>
          </a:p>
          <a:p>
            <a:pPr>
              <a:buFont typeface="+mj-lt"/>
              <a:buAutoNum type="arabicPeriod"/>
            </a:pPr>
            <a:r>
              <a:rPr lang="en-US" b="1" dirty="0"/>
              <a:t>Nurses – Appointments One-to-Many: A nurse can manage multiple appointments.</a:t>
            </a:r>
          </a:p>
          <a:p>
            <a:pPr>
              <a:buFont typeface="+mj-lt"/>
              <a:buAutoNum type="arabicPeriod"/>
            </a:pPr>
            <a:r>
              <a:rPr lang="en-US" b="1" dirty="0"/>
              <a:t>Staff – Rooms Many-to-One: A staff member is assigned to one room, but a room can have multiple staff members working in it.</a:t>
            </a:r>
          </a:p>
          <a:p>
            <a:pPr>
              <a:buFont typeface="+mj-lt"/>
              <a:buAutoNum type="arabicPeriod"/>
            </a:pPr>
            <a:r>
              <a:rPr lang="en-US" b="1" dirty="0"/>
              <a:t>Staff – Medical Equipment One-to-Many: A staff member can use multiple pieces of medical equipment.</a:t>
            </a:r>
          </a:p>
          <a:p>
            <a:pPr>
              <a:buFont typeface="+mj-lt"/>
              <a:buAutoNum type="arabicPeriod"/>
            </a:pPr>
            <a:r>
              <a:rPr lang="en-US" b="1" dirty="0"/>
              <a:t>Medical Equipment – Rooms Many-to-One: Each piece of medical equipment is located in one room, but a room can have multiple pieces of equipment.</a:t>
            </a:r>
          </a:p>
          <a:p>
            <a:pPr>
              <a:buFont typeface="+mj-lt"/>
              <a:buAutoNum type="arabicPeriod"/>
            </a:pPr>
            <a:r>
              <a:rPr lang="en-US" b="1" dirty="0"/>
              <a:t>Doctors – Rooms Many-to-One: A doctor can be assigned to one room (e.g., an office), but a room can host multiple doctors.</a:t>
            </a:r>
          </a:p>
          <a:p>
            <a:pPr marL="742950" lvl="1" indent="-285750">
              <a:buFont typeface="+mj-lt"/>
              <a:buAutoNum type="arabicPeriod"/>
            </a:pPr>
            <a:endParaRPr lang="en-US" b="1" dirty="0"/>
          </a:p>
          <a:p>
            <a:endParaRPr lang="de-DE" b="1" dirty="0"/>
          </a:p>
        </p:txBody>
      </p:sp>
      <p:sp>
        <p:nvSpPr>
          <p:cNvPr id="4" name="Foliennummernplatzhalter 3"/>
          <p:cNvSpPr>
            <a:spLocks noGrp="1"/>
          </p:cNvSpPr>
          <p:nvPr>
            <p:ph type="sldNum" sz="quarter" idx="5"/>
          </p:nvPr>
        </p:nvSpPr>
        <p:spPr/>
        <p:txBody>
          <a:bodyPr/>
          <a:lstStyle/>
          <a:p>
            <a:fld id="{5468F446-11C0-4A4B-90B7-63AD8E2ACEF6}" type="slidenum">
              <a:rPr lang="de-DE" smtClean="0"/>
              <a:t>8</a:t>
            </a:fld>
            <a:endParaRPr lang="de-DE"/>
          </a:p>
        </p:txBody>
      </p:sp>
    </p:spTree>
    <p:extLst>
      <p:ext uri="{BB962C8B-B14F-4D97-AF65-F5344CB8AC3E}">
        <p14:creationId xmlns:p14="http://schemas.microsoft.com/office/powerpoint/2010/main" val="202461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This </a:t>
            </a:r>
            <a:r>
              <a:rPr lang="de-DE" b="1" dirty="0" err="1"/>
              <a:t>summary</a:t>
            </a:r>
            <a:r>
              <a:rPr lang="de-DE" b="1" dirty="0"/>
              <a:t> </a:t>
            </a:r>
            <a:r>
              <a:rPr lang="de-DE" b="1" dirty="0" err="1"/>
              <a:t>helped</a:t>
            </a:r>
            <a:r>
              <a:rPr lang="de-DE" b="1" dirty="0"/>
              <a:t> </a:t>
            </a:r>
            <a:r>
              <a:rPr lang="de-DE" b="1" dirty="0" err="1"/>
              <a:t>me</a:t>
            </a:r>
            <a:r>
              <a:rPr lang="de-DE" b="1" dirty="0"/>
              <a:t> </a:t>
            </a:r>
            <a:r>
              <a:rPr lang="de-DE" b="1" dirty="0" err="1"/>
              <a:t>to</a:t>
            </a:r>
            <a:r>
              <a:rPr lang="de-DE" b="1" dirty="0"/>
              <a:t> </a:t>
            </a:r>
            <a:r>
              <a:rPr lang="de-DE" b="1" dirty="0" err="1"/>
              <a:t>create</a:t>
            </a:r>
            <a:r>
              <a:rPr lang="de-DE" b="1" dirty="0"/>
              <a:t> </a:t>
            </a:r>
            <a:r>
              <a:rPr lang="de-DE" b="1" dirty="0" err="1"/>
              <a:t>my</a:t>
            </a:r>
            <a:r>
              <a:rPr lang="de-DE" b="1" dirty="0"/>
              <a:t> ERD.  </a:t>
            </a:r>
            <a:r>
              <a:rPr lang="de-DE" b="1" dirty="0" err="1"/>
              <a:t>Though</a:t>
            </a:r>
            <a:r>
              <a:rPr lang="de-DE" b="1" dirty="0"/>
              <a:t> I </a:t>
            </a:r>
            <a:r>
              <a:rPr lang="de-DE" b="1" dirty="0" err="1"/>
              <a:t>didn‘t</a:t>
            </a:r>
            <a:r>
              <a:rPr lang="de-DE" b="1" dirty="0"/>
              <a:t> </a:t>
            </a:r>
            <a:r>
              <a:rPr lang="de-DE" b="1" dirty="0" err="1"/>
              <a:t>follw</a:t>
            </a:r>
            <a:r>
              <a:rPr lang="de-DE" b="1" dirty="0"/>
              <a:t> </a:t>
            </a:r>
            <a:r>
              <a:rPr lang="de-DE" b="1" dirty="0" err="1"/>
              <a:t>the</a:t>
            </a:r>
            <a:r>
              <a:rPr lang="de-DE" b="1" dirty="0"/>
              <a:t> </a:t>
            </a:r>
            <a:r>
              <a:rPr lang="de-DE" b="1" dirty="0" err="1"/>
              <a:t>summary</a:t>
            </a:r>
            <a:r>
              <a:rPr lang="de-DE" b="1" dirty="0"/>
              <a:t> </a:t>
            </a:r>
            <a:r>
              <a:rPr lang="de-DE" b="1" dirty="0" err="1"/>
              <a:t>perfectly</a:t>
            </a:r>
            <a:r>
              <a:rPr lang="de-DE" b="1" dirty="0"/>
              <a:t> </a:t>
            </a:r>
            <a:r>
              <a:rPr lang="de-DE" b="1" dirty="0" err="1"/>
              <a:t>which</a:t>
            </a:r>
            <a:r>
              <a:rPr lang="de-DE" b="1" dirty="0"/>
              <a:t> I will </a:t>
            </a:r>
            <a:r>
              <a:rPr lang="de-DE" b="1" dirty="0" err="1"/>
              <a:t>explain</a:t>
            </a:r>
            <a:r>
              <a:rPr lang="de-DE" b="1" dirty="0"/>
              <a:t> </a:t>
            </a:r>
            <a:r>
              <a:rPr lang="de-DE" b="1" dirty="0" err="1"/>
              <a:t>shortly</a:t>
            </a:r>
            <a:r>
              <a:rPr lang="de-DE" b="1" dirty="0"/>
              <a:t>.  I </a:t>
            </a:r>
            <a:r>
              <a:rPr lang="de-DE" b="1" dirty="0" err="1"/>
              <a:t>created</a:t>
            </a:r>
            <a:r>
              <a:rPr lang="de-DE" b="1" dirty="0"/>
              <a:t> 2 </a:t>
            </a:r>
            <a:r>
              <a:rPr lang="de-DE" b="1" dirty="0" err="1"/>
              <a:t>versions</a:t>
            </a:r>
            <a:r>
              <a:rPr lang="de-DE" b="1" dirty="0"/>
              <a:t> </a:t>
            </a:r>
            <a:r>
              <a:rPr lang="de-DE" b="1" dirty="0" err="1"/>
              <a:t>of</a:t>
            </a:r>
            <a:r>
              <a:rPr lang="de-DE" b="1" dirty="0"/>
              <a:t> </a:t>
            </a:r>
            <a:r>
              <a:rPr lang="de-DE" b="1" dirty="0" err="1"/>
              <a:t>the</a:t>
            </a:r>
            <a:r>
              <a:rPr lang="de-DE" b="1" dirty="0"/>
              <a:t> ERD.  The </a:t>
            </a:r>
            <a:r>
              <a:rPr lang="de-DE" b="1" dirty="0" err="1"/>
              <a:t>first</a:t>
            </a:r>
            <a:r>
              <a:rPr lang="de-DE" b="1" dirty="0"/>
              <a:t> in draw.io.  In </a:t>
            </a:r>
            <a:r>
              <a:rPr lang="de-DE" b="1" dirty="0" err="1"/>
              <a:t>this</a:t>
            </a:r>
            <a:r>
              <a:rPr lang="de-DE" b="1" dirty="0"/>
              <a:t> </a:t>
            </a:r>
            <a:r>
              <a:rPr lang="de-DE" b="1" dirty="0" err="1"/>
              <a:t>version</a:t>
            </a:r>
            <a:r>
              <a:rPr lang="de-DE" b="1" dirty="0"/>
              <a:t> </a:t>
            </a:r>
            <a:r>
              <a:rPr lang="de-DE" b="1" dirty="0" err="1"/>
              <a:t>It</a:t>
            </a:r>
            <a:r>
              <a:rPr lang="de-DE" b="1" dirty="0"/>
              <a:t> </a:t>
            </a:r>
            <a:r>
              <a:rPr lang="de-DE" b="1" dirty="0" err="1"/>
              <a:t>is</a:t>
            </a:r>
            <a:r>
              <a:rPr lang="de-DE" b="1" dirty="0"/>
              <a:t> a </a:t>
            </a:r>
            <a:r>
              <a:rPr lang="de-DE" b="1" dirty="0" err="1"/>
              <a:t>bit</a:t>
            </a:r>
            <a:r>
              <a:rPr lang="de-DE" b="1" dirty="0"/>
              <a:t> </a:t>
            </a:r>
            <a:r>
              <a:rPr lang="de-DE" b="1" dirty="0" err="1"/>
              <a:t>easier</a:t>
            </a:r>
            <a:r>
              <a:rPr lang="de-DE" b="1" dirty="0"/>
              <a:t> </a:t>
            </a:r>
            <a:r>
              <a:rPr lang="de-DE" b="1" dirty="0" err="1"/>
              <a:t>to</a:t>
            </a:r>
            <a:r>
              <a:rPr lang="de-DE" b="1" dirty="0"/>
              <a:t> find </a:t>
            </a:r>
            <a:r>
              <a:rPr lang="de-DE" b="1" dirty="0" err="1"/>
              <a:t>the</a:t>
            </a:r>
            <a:r>
              <a:rPr lang="de-DE" b="1" dirty="0"/>
              <a:t> </a:t>
            </a:r>
            <a:r>
              <a:rPr lang="de-DE" b="1" dirty="0" err="1"/>
              <a:t>primary</a:t>
            </a:r>
            <a:r>
              <a:rPr lang="de-DE" b="1" dirty="0"/>
              <a:t> </a:t>
            </a:r>
            <a:r>
              <a:rPr lang="de-DE" b="1" dirty="0" err="1"/>
              <a:t>keys</a:t>
            </a:r>
            <a:r>
              <a:rPr lang="de-DE" b="1" dirty="0"/>
              <a:t> and </a:t>
            </a:r>
            <a:r>
              <a:rPr lang="de-DE" b="1" dirty="0" err="1"/>
              <a:t>foreign</a:t>
            </a:r>
            <a:r>
              <a:rPr lang="de-DE" b="1" dirty="0"/>
              <a:t> </a:t>
            </a:r>
            <a:r>
              <a:rPr lang="de-DE" b="1" dirty="0" err="1"/>
              <a:t>keys</a:t>
            </a:r>
            <a:r>
              <a:rPr lang="de-DE" b="1" dirty="0"/>
              <a:t> </a:t>
            </a:r>
            <a:r>
              <a:rPr lang="de-DE" b="1" dirty="0" err="1"/>
              <a:t>related</a:t>
            </a:r>
            <a:r>
              <a:rPr lang="de-DE" b="1" dirty="0"/>
              <a:t> </a:t>
            </a:r>
            <a:r>
              <a:rPr lang="de-DE" b="1" dirty="0" err="1"/>
              <a:t>to</a:t>
            </a:r>
            <a:r>
              <a:rPr lang="de-DE" b="1" dirty="0"/>
              <a:t> </a:t>
            </a:r>
            <a:r>
              <a:rPr lang="de-DE" b="1" dirty="0" err="1"/>
              <a:t>the</a:t>
            </a:r>
            <a:r>
              <a:rPr lang="de-DE" b="1" dirty="0"/>
              <a:t> </a:t>
            </a:r>
            <a:r>
              <a:rPr lang="de-DE" b="1" dirty="0" err="1"/>
              <a:t>various</a:t>
            </a:r>
            <a:r>
              <a:rPr lang="de-DE" b="1" dirty="0"/>
              <a:t> </a:t>
            </a:r>
            <a:r>
              <a:rPr lang="de-DE" b="1" dirty="0" err="1"/>
              <a:t>tables</a:t>
            </a:r>
            <a:r>
              <a:rPr lang="de-DE" b="1" dirty="0"/>
              <a:t>.  </a:t>
            </a:r>
            <a:r>
              <a:rPr lang="de-DE" b="1" dirty="0" err="1"/>
              <a:t>For</a:t>
            </a:r>
            <a:r>
              <a:rPr lang="de-DE" b="1" dirty="0"/>
              <a:t> </a:t>
            </a:r>
            <a:r>
              <a:rPr lang="de-DE" b="1" dirty="0" err="1"/>
              <a:t>example</a:t>
            </a:r>
            <a:r>
              <a:rPr lang="de-DE" b="1" dirty="0"/>
              <a:t>, in </a:t>
            </a:r>
            <a:r>
              <a:rPr lang="de-DE" b="1" dirty="0" err="1"/>
              <a:t>the</a:t>
            </a:r>
            <a:r>
              <a:rPr lang="de-DE" b="1" dirty="0"/>
              <a:t> </a:t>
            </a:r>
            <a:r>
              <a:rPr lang="de-DE" b="1" dirty="0" err="1"/>
              <a:t>appointments</a:t>
            </a:r>
            <a:r>
              <a:rPr lang="de-DE" b="1" dirty="0"/>
              <a:t> </a:t>
            </a:r>
            <a:r>
              <a:rPr lang="de-DE" b="1" dirty="0" err="1"/>
              <a:t>table</a:t>
            </a:r>
            <a:r>
              <a:rPr lang="de-DE" b="1" dirty="0"/>
              <a:t> </a:t>
            </a:r>
            <a:r>
              <a:rPr lang="de-DE" b="1" dirty="0" err="1"/>
              <a:t>you</a:t>
            </a:r>
            <a:r>
              <a:rPr lang="de-DE" b="1" dirty="0"/>
              <a:t> </a:t>
            </a:r>
            <a:r>
              <a:rPr lang="de-DE" b="1" dirty="0" err="1"/>
              <a:t>can</a:t>
            </a:r>
            <a:r>
              <a:rPr lang="de-DE" b="1" dirty="0"/>
              <a:t> </a:t>
            </a:r>
            <a:r>
              <a:rPr lang="de-DE" b="1" dirty="0" err="1"/>
              <a:t>see</a:t>
            </a:r>
            <a:r>
              <a:rPr lang="de-DE" b="1" dirty="0"/>
              <a:t> </a:t>
            </a:r>
            <a:r>
              <a:rPr lang="de-DE" b="1" dirty="0" err="1"/>
              <a:t>that</a:t>
            </a:r>
            <a:r>
              <a:rPr lang="de-DE" b="1" dirty="0"/>
              <a:t> </a:t>
            </a:r>
            <a:r>
              <a:rPr lang="de-DE" b="1" dirty="0" err="1"/>
              <a:t>there</a:t>
            </a:r>
            <a:r>
              <a:rPr lang="de-DE" b="1" dirty="0"/>
              <a:t> </a:t>
            </a:r>
            <a:r>
              <a:rPr lang="de-DE" b="1" dirty="0" err="1"/>
              <a:t>is</a:t>
            </a:r>
            <a:r>
              <a:rPr lang="de-DE" b="1" dirty="0"/>
              <a:t> a </a:t>
            </a:r>
            <a:r>
              <a:rPr lang="de-DE" b="1" dirty="0" err="1"/>
              <a:t>primary</a:t>
            </a:r>
            <a:r>
              <a:rPr lang="de-DE" b="1" dirty="0"/>
              <a:t> </a:t>
            </a:r>
            <a:r>
              <a:rPr lang="de-DE" b="1" dirty="0" err="1"/>
              <a:t>key</a:t>
            </a:r>
            <a:r>
              <a:rPr lang="de-DE" b="1" dirty="0"/>
              <a:t> </a:t>
            </a:r>
            <a:r>
              <a:rPr lang="de-DE" b="1" dirty="0" err="1"/>
              <a:t>assigned</a:t>
            </a:r>
            <a:r>
              <a:rPr lang="de-DE" b="1" dirty="0"/>
              <a:t> </a:t>
            </a:r>
            <a:r>
              <a:rPr lang="de-DE" b="1" dirty="0" err="1"/>
              <a:t>as</a:t>
            </a:r>
            <a:r>
              <a:rPr lang="de-DE" b="1" dirty="0"/>
              <a:t> </a:t>
            </a:r>
            <a:r>
              <a:rPr lang="de-DE" b="1" dirty="0" err="1"/>
              <a:t>well</a:t>
            </a:r>
            <a:r>
              <a:rPr lang="de-DE" b="1" dirty="0"/>
              <a:t> </a:t>
            </a:r>
            <a:r>
              <a:rPr lang="de-DE" b="1" dirty="0" err="1"/>
              <a:t>as</a:t>
            </a:r>
            <a:r>
              <a:rPr lang="de-DE" b="1" dirty="0"/>
              <a:t> 3 </a:t>
            </a:r>
            <a:r>
              <a:rPr lang="de-DE" b="1" dirty="0" err="1"/>
              <a:t>foreign</a:t>
            </a:r>
            <a:r>
              <a:rPr lang="de-DE" b="1" dirty="0"/>
              <a:t> </a:t>
            </a:r>
            <a:r>
              <a:rPr lang="de-DE" b="1" dirty="0" err="1"/>
              <a:t>keys</a:t>
            </a:r>
            <a:r>
              <a:rPr lang="de-DE" b="1" dirty="0"/>
              <a:t>. </a:t>
            </a:r>
          </a:p>
          <a:p>
            <a:endParaRPr lang="de-DE" b="1" dirty="0"/>
          </a:p>
          <a:p>
            <a:r>
              <a:rPr lang="de-DE" b="1" dirty="0" err="1"/>
              <a:t>One</a:t>
            </a:r>
            <a:r>
              <a:rPr lang="de-DE" b="1" dirty="0"/>
              <a:t> </a:t>
            </a:r>
            <a:r>
              <a:rPr lang="de-DE" b="1" dirty="0" err="1"/>
              <a:t>of</a:t>
            </a:r>
            <a:r>
              <a:rPr lang="de-DE" b="1" dirty="0"/>
              <a:t> </a:t>
            </a:r>
            <a:r>
              <a:rPr lang="de-DE" b="1" dirty="0" err="1"/>
              <a:t>my</a:t>
            </a:r>
            <a:r>
              <a:rPr lang="de-DE" b="1" dirty="0"/>
              <a:t> </a:t>
            </a:r>
            <a:r>
              <a:rPr lang="de-DE" b="1" dirty="0" err="1"/>
              <a:t>biggest</a:t>
            </a:r>
            <a:r>
              <a:rPr lang="de-DE" b="1" dirty="0"/>
              <a:t> </a:t>
            </a:r>
            <a:r>
              <a:rPr lang="de-DE" b="1" dirty="0" err="1"/>
              <a:t>questions</a:t>
            </a:r>
            <a:r>
              <a:rPr lang="de-DE" b="1" dirty="0"/>
              <a:t> </a:t>
            </a:r>
            <a:r>
              <a:rPr lang="de-DE" b="1" dirty="0" err="1"/>
              <a:t>here</a:t>
            </a:r>
            <a:r>
              <a:rPr lang="de-DE" b="1" dirty="0"/>
              <a:t> was </a:t>
            </a:r>
            <a:r>
              <a:rPr lang="de-DE" b="1" dirty="0" err="1"/>
              <a:t>whether</a:t>
            </a:r>
            <a:r>
              <a:rPr lang="de-DE" b="1" dirty="0"/>
              <a:t> </a:t>
            </a:r>
            <a:r>
              <a:rPr lang="de-DE" b="1" dirty="0" err="1"/>
              <a:t>or</a:t>
            </a:r>
            <a:r>
              <a:rPr lang="de-DE" b="1" dirty="0"/>
              <a:t> not </a:t>
            </a:r>
            <a:r>
              <a:rPr lang="de-DE" b="1" dirty="0" err="1"/>
              <a:t>to</a:t>
            </a:r>
            <a:r>
              <a:rPr lang="de-DE" b="1" dirty="0"/>
              <a:t> </a:t>
            </a:r>
            <a:r>
              <a:rPr lang="de-DE" b="1" dirty="0" err="1"/>
              <a:t>include</a:t>
            </a:r>
            <a:r>
              <a:rPr lang="de-DE" b="1" dirty="0"/>
              <a:t> </a:t>
            </a:r>
            <a:r>
              <a:rPr lang="de-DE" b="1" dirty="0" err="1"/>
              <a:t>direct</a:t>
            </a:r>
            <a:r>
              <a:rPr lang="de-DE" b="1" dirty="0"/>
              <a:t> </a:t>
            </a:r>
            <a:r>
              <a:rPr lang="de-DE" b="1" dirty="0" err="1"/>
              <a:t>relationships</a:t>
            </a:r>
            <a:r>
              <a:rPr lang="de-DE" b="1" dirty="0"/>
              <a:t> </a:t>
            </a:r>
            <a:r>
              <a:rPr lang="de-DE" b="1" dirty="0" err="1"/>
              <a:t>between</a:t>
            </a:r>
            <a:r>
              <a:rPr lang="de-DE" b="1" dirty="0"/>
              <a:t> </a:t>
            </a:r>
            <a:r>
              <a:rPr lang="de-DE" b="1" dirty="0" err="1"/>
              <a:t>patients</a:t>
            </a:r>
            <a:r>
              <a:rPr lang="de-DE" b="1" dirty="0"/>
              <a:t> and </a:t>
            </a:r>
            <a:r>
              <a:rPr lang="de-DE" b="1" dirty="0" err="1"/>
              <a:t>doctors</a:t>
            </a:r>
            <a:r>
              <a:rPr lang="de-DE" b="1" dirty="0"/>
              <a:t> </a:t>
            </a:r>
            <a:r>
              <a:rPr lang="de-DE" b="1" dirty="0" err="1"/>
              <a:t>or</a:t>
            </a:r>
            <a:r>
              <a:rPr lang="de-DE" b="1" dirty="0"/>
              <a:t> </a:t>
            </a:r>
            <a:r>
              <a:rPr lang="de-DE" b="1" dirty="0" err="1"/>
              <a:t>patients</a:t>
            </a:r>
            <a:r>
              <a:rPr lang="de-DE" b="1" dirty="0"/>
              <a:t> and </a:t>
            </a:r>
            <a:r>
              <a:rPr lang="de-DE" b="1" dirty="0" err="1"/>
              <a:t>nurses</a:t>
            </a:r>
            <a:r>
              <a:rPr lang="de-DE" b="1" dirty="0"/>
              <a:t>, </a:t>
            </a:r>
            <a:r>
              <a:rPr lang="de-DE" b="1" dirty="0" err="1"/>
              <a:t>for</a:t>
            </a:r>
            <a:r>
              <a:rPr lang="de-DE" b="1" dirty="0"/>
              <a:t> </a:t>
            </a:r>
            <a:r>
              <a:rPr lang="de-DE" b="1" dirty="0" err="1"/>
              <a:t>example</a:t>
            </a:r>
            <a:r>
              <a:rPr lang="de-DE" b="1" dirty="0"/>
              <a:t>. </a:t>
            </a:r>
            <a:r>
              <a:rPr lang="en-US" b="1" dirty="0"/>
              <a:t>Current Design: Indirect Relationships Through Appointments</a:t>
            </a:r>
          </a:p>
          <a:p>
            <a:r>
              <a:rPr lang="en-US" b="1" dirty="0"/>
              <a:t>In the current schema, relationships between Patients, Doctors, and Nurses are established via the Appointments table:</a:t>
            </a:r>
          </a:p>
          <a:p>
            <a:pPr>
              <a:buFont typeface="Arial" panose="020B0604020202020204" pitchFamily="34" charset="0"/>
              <a:buChar char="•"/>
            </a:pPr>
            <a:r>
              <a:rPr lang="en-US" b="1" dirty="0"/>
              <a:t>The Appointments table contains:</a:t>
            </a:r>
          </a:p>
          <a:p>
            <a:pPr marL="742950" lvl="1" indent="-285750">
              <a:buFont typeface="Arial" panose="020B0604020202020204" pitchFamily="34" charset="0"/>
              <a:buChar char="•"/>
            </a:pPr>
            <a:r>
              <a:rPr lang="en-US" b="1" dirty="0" err="1"/>
              <a:t>patient_id</a:t>
            </a:r>
            <a:r>
              <a:rPr lang="en-US" b="1" dirty="0"/>
              <a:t> (FK) → Links to the Patients table.</a:t>
            </a:r>
          </a:p>
          <a:p>
            <a:pPr marL="742950" lvl="1" indent="-285750">
              <a:buFont typeface="Arial" panose="020B0604020202020204" pitchFamily="34" charset="0"/>
              <a:buChar char="•"/>
            </a:pPr>
            <a:r>
              <a:rPr lang="en-US" b="1" dirty="0" err="1"/>
              <a:t>doctor_id</a:t>
            </a:r>
            <a:r>
              <a:rPr lang="en-US" b="1" dirty="0"/>
              <a:t> (FK) → Links to the Doctors table.</a:t>
            </a:r>
          </a:p>
          <a:p>
            <a:pPr marL="742950" lvl="1" indent="-285750">
              <a:buFont typeface="Arial" panose="020B0604020202020204" pitchFamily="34" charset="0"/>
              <a:buChar char="•"/>
            </a:pPr>
            <a:r>
              <a:rPr lang="en-US" b="1" dirty="0" err="1"/>
              <a:t>nurse_id</a:t>
            </a:r>
            <a:r>
              <a:rPr lang="en-US" b="1" dirty="0"/>
              <a:t> (FK) → Links to the Nurses table.</a:t>
            </a:r>
          </a:p>
          <a:p>
            <a:r>
              <a:rPr lang="en-US" b="1" dirty="0"/>
              <a:t>Advantages of Indirect Relationships</a:t>
            </a:r>
          </a:p>
          <a:p>
            <a:pPr>
              <a:buFont typeface="+mj-lt"/>
              <a:buAutoNum type="arabicPeriod"/>
            </a:pPr>
            <a:r>
              <a:rPr lang="en-US" b="1" dirty="0"/>
              <a:t>Simplicity and Flexibility:</a:t>
            </a:r>
          </a:p>
          <a:p>
            <a:pPr marL="742950" lvl="1" indent="-285750">
              <a:buFont typeface="+mj-lt"/>
              <a:buAutoNum type="arabicPeriod"/>
            </a:pPr>
            <a:r>
              <a:rPr lang="en-US" b="1" dirty="0"/>
              <a:t>Reduces redundancy by avoiding direct links between tables that can already be joined through the Appointments table.</a:t>
            </a:r>
          </a:p>
          <a:p>
            <a:pPr marL="742950" lvl="1" indent="-285750">
              <a:buFont typeface="+mj-lt"/>
              <a:buAutoNum type="arabicPeriod"/>
            </a:pPr>
            <a:r>
              <a:rPr lang="en-US" b="1" dirty="0"/>
              <a:t>Keeps the design clean and easy to maintain.</a:t>
            </a:r>
          </a:p>
          <a:p>
            <a:pPr>
              <a:buFont typeface="+mj-lt"/>
              <a:buAutoNum type="arabicPeriod"/>
            </a:pPr>
            <a:r>
              <a:rPr lang="en-US" b="1" dirty="0"/>
              <a:t>Scalability:</a:t>
            </a:r>
          </a:p>
          <a:p>
            <a:pPr marL="742950" lvl="1" indent="-285750">
              <a:buFont typeface="+mj-lt"/>
              <a:buAutoNum type="arabicPeriod"/>
            </a:pPr>
            <a:r>
              <a:rPr lang="en-US" b="1" dirty="0"/>
              <a:t>Allows for tracking multiple appointments for each patient, doctor, and nurse.</a:t>
            </a:r>
          </a:p>
          <a:p>
            <a:pPr marL="742950" lvl="1" indent="-285750">
              <a:buFont typeface="+mj-lt"/>
              <a:buAutoNum type="arabicPeriod"/>
            </a:pPr>
            <a:r>
              <a:rPr lang="en-US" b="1" dirty="0"/>
              <a:t>Supports cases where a patient may see different doctors or nurses over time.</a:t>
            </a:r>
          </a:p>
          <a:p>
            <a:pPr>
              <a:buFont typeface="+mj-lt"/>
              <a:buAutoNum type="arabicPeriod"/>
            </a:pPr>
            <a:r>
              <a:rPr lang="en-US" b="1" dirty="0"/>
              <a:t>Normalization:</a:t>
            </a:r>
          </a:p>
          <a:p>
            <a:pPr marL="742950" lvl="1" indent="-285750">
              <a:buFont typeface="+mj-lt"/>
              <a:buAutoNum type="arabicPeriod"/>
            </a:pPr>
            <a:r>
              <a:rPr lang="en-US" b="1" dirty="0"/>
              <a:t>Avoids data redundancy and maintains a normalized design (3NF).</a:t>
            </a:r>
          </a:p>
          <a:p>
            <a:pPr marL="742950" lvl="1" indent="-285750">
              <a:buFont typeface="+mj-lt"/>
              <a:buAutoNum type="arabicPeriod"/>
            </a:pPr>
            <a:r>
              <a:rPr lang="en-US" b="1" dirty="0"/>
              <a:t>Prevents duplication of data that could lead to inconsistency.</a:t>
            </a:r>
          </a:p>
          <a:p>
            <a:pPr>
              <a:buFont typeface="+mj-lt"/>
              <a:buAutoNum type="arabicPeriod"/>
            </a:pPr>
            <a:r>
              <a:rPr lang="en-US" b="1" dirty="0"/>
              <a:t>Query Flexibility:</a:t>
            </a:r>
          </a:p>
          <a:p>
            <a:pPr marL="742950" lvl="1" indent="-285750">
              <a:buFont typeface="+mj-lt"/>
              <a:buAutoNum type="arabicPeriod"/>
            </a:pPr>
            <a:r>
              <a:rPr lang="en-US" b="1" dirty="0"/>
              <a:t>You can still generate reports showing which doctors and nurses are associated with which patients by joining the tables through Appointments.</a:t>
            </a:r>
          </a:p>
          <a:p>
            <a:pPr marL="742950" lvl="1" indent="-285750">
              <a:buFont typeface="+mj-lt"/>
              <a:buAutoNum type="arabicPeriod"/>
            </a:pPr>
            <a:endParaRPr lang="en-US" b="1" dirty="0"/>
          </a:p>
          <a:p>
            <a:r>
              <a:rPr lang="de-DE" b="1" dirty="0"/>
              <a:t>So I </a:t>
            </a:r>
            <a:r>
              <a:rPr lang="de-DE" b="1" dirty="0" err="1"/>
              <a:t>researched</a:t>
            </a:r>
            <a:r>
              <a:rPr lang="de-DE" b="1" dirty="0"/>
              <a:t> </a:t>
            </a:r>
            <a:r>
              <a:rPr lang="de-DE" b="1" dirty="0" err="1"/>
              <a:t>the</a:t>
            </a:r>
            <a:r>
              <a:rPr lang="de-DE" b="1" dirty="0"/>
              <a:t> </a:t>
            </a:r>
            <a:r>
              <a:rPr lang="de-DE" b="1" dirty="0" err="1"/>
              <a:t>question</a:t>
            </a:r>
            <a:r>
              <a:rPr lang="de-DE" b="1" dirty="0"/>
              <a:t> </a:t>
            </a:r>
            <a:r>
              <a:rPr lang="de-DE" b="1" dirty="0" err="1"/>
              <a:t>when</a:t>
            </a:r>
            <a:r>
              <a:rPr lang="de-DE" b="1" dirty="0"/>
              <a:t> </a:t>
            </a:r>
            <a:r>
              <a:rPr lang="de-DE" b="1" dirty="0" err="1"/>
              <a:t>would</a:t>
            </a:r>
            <a:r>
              <a:rPr lang="de-DE" b="1" dirty="0"/>
              <a:t> </a:t>
            </a:r>
            <a:r>
              <a:rPr lang="de-DE" b="1" dirty="0" err="1"/>
              <a:t>these</a:t>
            </a:r>
            <a:r>
              <a:rPr lang="de-DE" b="1" dirty="0"/>
              <a:t> </a:t>
            </a:r>
            <a:r>
              <a:rPr lang="en-US" b="1" dirty="0"/>
              <a:t>direct relationships be needed?</a:t>
            </a:r>
          </a:p>
          <a:p>
            <a:r>
              <a:rPr lang="en-US" b="1" dirty="0"/>
              <a:t>Direct relationships between Patients and Doctors or Patients and Nurses might be necessary in the following scenarios:</a:t>
            </a:r>
          </a:p>
          <a:p>
            <a:pPr>
              <a:buFont typeface="+mj-lt"/>
              <a:buAutoNum type="arabicPeriod"/>
            </a:pPr>
            <a:r>
              <a:rPr lang="en-US" b="1" dirty="0"/>
              <a:t>Persistent Assignment - If each patient is permanently assigned to a primary doctor or nurse, independent of specific appointments.</a:t>
            </a:r>
          </a:p>
          <a:p>
            <a:pPr>
              <a:buFont typeface="+mj-lt"/>
              <a:buAutoNum type="arabicPeriod"/>
            </a:pPr>
            <a:r>
              <a:rPr lang="en-US" b="1" dirty="0"/>
              <a:t>Frequent Access: If queries frequently need to access a patient’s primary doctor or nurse without needing appointment details.</a:t>
            </a:r>
          </a:p>
          <a:p>
            <a:pPr>
              <a:buFont typeface="+mj-lt"/>
              <a:buAutoNum type="arabicPeriod"/>
            </a:pPr>
            <a:r>
              <a:rPr lang="en-US" b="1" dirty="0"/>
              <a:t>Additional Business Logic: If you need to enforce rules like “Each patient must have one primary doctor assigned” at the database level.</a:t>
            </a:r>
          </a:p>
          <a:p>
            <a:endParaRPr lang="en-US" b="1" dirty="0"/>
          </a:p>
          <a:p>
            <a:r>
              <a:rPr lang="en-US" b="1" dirty="0"/>
              <a:t>Knowing these relationships can always be added later I chose not to add them here. My decision was to stick with the current design (indirect relationships through Appointments) to maintain flexibility, simplicity, and normalization.</a:t>
            </a:r>
          </a:p>
          <a:p>
            <a:pPr>
              <a:buFont typeface="Arial" panose="020B0604020202020204" pitchFamily="34" charset="0"/>
              <a:buChar char="•"/>
            </a:pPr>
            <a:endParaRPr lang="en-US" b="1" dirty="0"/>
          </a:p>
          <a:p>
            <a:pPr marL="742950" lvl="1" indent="-285750">
              <a:buFont typeface="+mj-lt"/>
              <a:buAutoNum type="arabicPeriod"/>
            </a:pPr>
            <a:endParaRPr lang="en-US" b="1" dirty="0"/>
          </a:p>
          <a:p>
            <a:endParaRPr lang="de-DE" b="1" dirty="0"/>
          </a:p>
        </p:txBody>
      </p:sp>
      <p:sp>
        <p:nvSpPr>
          <p:cNvPr id="4" name="Foliennummernplatzhalter 3"/>
          <p:cNvSpPr>
            <a:spLocks noGrp="1"/>
          </p:cNvSpPr>
          <p:nvPr>
            <p:ph type="sldNum" sz="quarter" idx="5"/>
          </p:nvPr>
        </p:nvSpPr>
        <p:spPr/>
        <p:txBody>
          <a:bodyPr/>
          <a:lstStyle/>
          <a:p>
            <a:fld id="{5468F446-11C0-4A4B-90B7-63AD8E2ACEF6}" type="slidenum">
              <a:rPr lang="de-DE" smtClean="0"/>
              <a:t>9</a:t>
            </a:fld>
            <a:endParaRPr lang="de-DE"/>
          </a:p>
        </p:txBody>
      </p:sp>
    </p:spTree>
    <p:extLst>
      <p:ext uri="{BB962C8B-B14F-4D97-AF65-F5344CB8AC3E}">
        <p14:creationId xmlns:p14="http://schemas.microsoft.com/office/powerpoint/2010/main" val="384622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a:t>Mastertitelformat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82A64C8-CB95-4879-A4E7-878BA7705D6D}"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344322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a:t>Mastertitelformat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7C5EA2-DB03-4708-A19D-8C9F2041B236}"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190079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48DA195-2AAB-4EC2-8A9D-7BC3BC72FED4}"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87AFCF-FB05-4DD1-B74B-32F271D812FB}" type="slidenum">
              <a:rPr lang="de-DE" smtClean="0"/>
              <a:t>‹Nr.›</a:t>
            </a:fld>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103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a:t>Mastertitelformat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C3493463-7A5E-46B5-AB51-9CF422DFA712}"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98530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331E8CB4-492E-4E4C-B0A2-8400C9EA25A1}"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87AFCF-FB05-4DD1-B74B-32F271D812FB}" type="slidenum">
              <a:rPr lang="de-DE" smtClean="0"/>
              <a:t>‹Nr.›</a:t>
            </a:fld>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7787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a:t>Mastertitelformat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a:t>Mastertextformat bearbeiten</a:t>
            </a:r>
          </a:p>
        </p:txBody>
      </p:sp>
      <p:sp>
        <p:nvSpPr>
          <p:cNvPr id="5" name="Date Placeholder 4"/>
          <p:cNvSpPr>
            <a:spLocks noGrp="1"/>
          </p:cNvSpPr>
          <p:nvPr>
            <p:ph type="dt" sz="half" idx="10"/>
          </p:nvPr>
        </p:nvSpPr>
        <p:spPr/>
        <p:txBody>
          <a:bodyPr/>
          <a:lstStyle/>
          <a:p>
            <a:fld id="{861E6645-CD7F-4D40-8294-941912F0104E}"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3832453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1447EAD-FEFD-47E6-B9CD-B00B6494E3EC}"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2833626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3AC98F1-A8BB-4268-AAFA-0F16FD46D097}"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300993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a:t>Mastertitelformat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3FA73AD-2378-4EC7-B36E-CB9823BB0C89}"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260920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BD9A16C-1098-416C-BACE-D07AD53A75FD}" type="datetime1">
              <a:rPr lang="de-DE" smtClean="0"/>
              <a:t>19.12.2024</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193291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FE21618-4E26-4D79-8348-246076A4378C}"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4351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988F43A-7D27-4F21-BDE0-0586CCEC2589}" type="datetime1">
              <a:rPr lang="de-DE" smtClean="0"/>
              <a:t>19.12.2024</a:t>
            </a:fld>
            <a:endParaRPr lang="de-DE"/>
          </a:p>
        </p:txBody>
      </p:sp>
      <p:sp>
        <p:nvSpPr>
          <p:cNvPr id="8" name="Footer Placeholder 7"/>
          <p:cNvSpPr>
            <a:spLocks noGrp="1"/>
          </p:cNvSpPr>
          <p:nvPr>
            <p:ph type="ftr" sz="quarter" idx="11"/>
          </p:nvPr>
        </p:nvSpPr>
        <p:spPr/>
        <p:txBody>
          <a:bodyPr/>
          <a:lstStyle/>
          <a:p>
            <a:endParaRPr lang="de-D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229606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74BB757-ED2B-49E8-BCAE-B77B00805B1F}" type="datetime1">
              <a:rPr lang="de-DE" smtClean="0"/>
              <a:t>19.12.2024</a:t>
            </a:fld>
            <a:endParaRPr lang="de-DE"/>
          </a:p>
        </p:txBody>
      </p:sp>
      <p:sp>
        <p:nvSpPr>
          <p:cNvPr id="4" name="Footer Placeholder 3"/>
          <p:cNvSpPr>
            <a:spLocks noGrp="1"/>
          </p:cNvSpPr>
          <p:nvPr>
            <p:ph type="ftr" sz="quarter" idx="11"/>
          </p:nvPr>
        </p:nvSpPr>
        <p:spPr/>
        <p:txBody>
          <a:bodyPr/>
          <a:lstStyle/>
          <a:p>
            <a:endParaRPr lang="de-D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197298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6BDB8-CBBC-4D6A-BCC1-C468FDBF762E}" type="datetime1">
              <a:rPr lang="de-DE" smtClean="0"/>
              <a:t>19.12.2024</a:t>
            </a:fld>
            <a:endParaRPr lang="de-DE"/>
          </a:p>
        </p:txBody>
      </p:sp>
      <p:sp>
        <p:nvSpPr>
          <p:cNvPr id="3" name="Footer Placeholder 2"/>
          <p:cNvSpPr>
            <a:spLocks noGrp="1"/>
          </p:cNvSpPr>
          <p:nvPr>
            <p:ph type="ftr" sz="quarter" idx="11"/>
          </p:nvPr>
        </p:nvSpPr>
        <p:spPr/>
        <p:txBody>
          <a:bodyPr/>
          <a:lstStyle/>
          <a:p>
            <a:endParaRPr lang="de-D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37453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a:t>Mastertitelformat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E1F1E69-F63C-4EF0-B615-A4A082746C05}"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162638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5F451D66-A807-45FD-8FFE-90E3088876FF}" type="datetime1">
              <a:rPr lang="de-DE" smtClean="0"/>
              <a:t>19.12.2024</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87AFCF-FB05-4DD1-B74B-32F271D812FB}" type="slidenum">
              <a:rPr lang="de-DE" smtClean="0"/>
              <a:t>‹Nr.›</a:t>
            </a:fld>
            <a:endParaRPr lang="de-DE"/>
          </a:p>
        </p:txBody>
      </p:sp>
    </p:spTree>
    <p:extLst>
      <p:ext uri="{BB962C8B-B14F-4D97-AF65-F5344CB8AC3E}">
        <p14:creationId xmlns:p14="http://schemas.microsoft.com/office/powerpoint/2010/main" val="2785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48A2F0-9778-4724-B89A-E6729E014D97}" type="datetime1">
              <a:rPr lang="de-DE" smtClean="0"/>
              <a:t>19.12.2024</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87AFCF-FB05-4DD1-B74B-32F271D812FB}" type="slidenum">
              <a:rPr lang="de-DE" smtClean="0"/>
              <a:t>‹Nr.›</a:t>
            </a:fld>
            <a:endParaRPr lang="de-DE"/>
          </a:p>
        </p:txBody>
      </p:sp>
    </p:spTree>
    <p:extLst>
      <p:ext uri="{BB962C8B-B14F-4D97-AF65-F5344CB8AC3E}">
        <p14:creationId xmlns:p14="http://schemas.microsoft.com/office/powerpoint/2010/main" val="39255084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3" name="Rectangle 85">
            <a:extLst>
              <a:ext uri="{FF2B5EF4-FFF2-40B4-BE49-F238E27FC236}">
                <a16:creationId xmlns:a16="http://schemas.microsoft.com/office/drawing/2014/main" id="{3CC92A7C-6A58-4E58-B13D-BD8BAEA6D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7">
            <a:extLst>
              <a:ext uri="{FF2B5EF4-FFF2-40B4-BE49-F238E27FC236}">
                <a16:creationId xmlns:a16="http://schemas.microsoft.com/office/drawing/2014/main" id="{BE28EF24-9AAC-46CE-915B-C3513A9786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9" name="Freeform 11">
              <a:extLst>
                <a:ext uri="{FF2B5EF4-FFF2-40B4-BE49-F238E27FC236}">
                  <a16:creationId xmlns:a16="http://schemas.microsoft.com/office/drawing/2014/main" id="{22A4915C-5BAE-4EF1-98D9-80B7ACCC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de-DE"/>
            </a:p>
          </p:txBody>
        </p:sp>
        <p:sp>
          <p:nvSpPr>
            <p:cNvPr id="85" name="Freeform 12">
              <a:extLst>
                <a:ext uri="{FF2B5EF4-FFF2-40B4-BE49-F238E27FC236}">
                  <a16:creationId xmlns:a16="http://schemas.microsoft.com/office/drawing/2014/main" id="{F4633A4E-2C66-4250-AAF4-88BFB2714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de-DE"/>
            </a:p>
          </p:txBody>
        </p:sp>
        <p:sp>
          <p:nvSpPr>
            <p:cNvPr id="91" name="Freeform 13">
              <a:extLst>
                <a:ext uri="{FF2B5EF4-FFF2-40B4-BE49-F238E27FC236}">
                  <a16:creationId xmlns:a16="http://schemas.microsoft.com/office/drawing/2014/main" id="{D946C36C-F30A-469F-9887-FD626B588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de-DE"/>
            </a:p>
          </p:txBody>
        </p:sp>
        <p:sp>
          <p:nvSpPr>
            <p:cNvPr id="87" name="Freeform 14">
              <a:extLst>
                <a:ext uri="{FF2B5EF4-FFF2-40B4-BE49-F238E27FC236}">
                  <a16:creationId xmlns:a16="http://schemas.microsoft.com/office/drawing/2014/main" id="{453195CD-75B2-44EB-AE90-2F3CB86B1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de-DE"/>
            </a:p>
          </p:txBody>
        </p:sp>
        <p:sp>
          <p:nvSpPr>
            <p:cNvPr id="93" name="Freeform 15">
              <a:extLst>
                <a:ext uri="{FF2B5EF4-FFF2-40B4-BE49-F238E27FC236}">
                  <a16:creationId xmlns:a16="http://schemas.microsoft.com/office/drawing/2014/main" id="{D358E0A7-46FF-4777-8BB6-7F869F3A6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de-DE"/>
            </a:p>
          </p:txBody>
        </p:sp>
        <p:sp>
          <p:nvSpPr>
            <p:cNvPr id="94" name="Freeform 16">
              <a:extLst>
                <a:ext uri="{FF2B5EF4-FFF2-40B4-BE49-F238E27FC236}">
                  <a16:creationId xmlns:a16="http://schemas.microsoft.com/office/drawing/2014/main" id="{7448C2A2-1FD8-456F-B43C-10C95E72F5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de-DE"/>
            </a:p>
          </p:txBody>
        </p:sp>
        <p:sp>
          <p:nvSpPr>
            <p:cNvPr id="95" name="Freeform 17">
              <a:extLst>
                <a:ext uri="{FF2B5EF4-FFF2-40B4-BE49-F238E27FC236}">
                  <a16:creationId xmlns:a16="http://schemas.microsoft.com/office/drawing/2014/main" id="{98CFDE0C-EB8B-4A76-AA76-E37E285A9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de-DE"/>
            </a:p>
          </p:txBody>
        </p:sp>
        <p:sp>
          <p:nvSpPr>
            <p:cNvPr id="96" name="Freeform 18">
              <a:extLst>
                <a:ext uri="{FF2B5EF4-FFF2-40B4-BE49-F238E27FC236}">
                  <a16:creationId xmlns:a16="http://schemas.microsoft.com/office/drawing/2014/main" id="{E638037C-E45E-431C-B053-DA572B446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de-DE"/>
            </a:p>
          </p:txBody>
        </p:sp>
        <p:sp>
          <p:nvSpPr>
            <p:cNvPr id="97" name="Freeform 19">
              <a:extLst>
                <a:ext uri="{FF2B5EF4-FFF2-40B4-BE49-F238E27FC236}">
                  <a16:creationId xmlns:a16="http://schemas.microsoft.com/office/drawing/2014/main" id="{B62D87FA-4675-41EE-96E5-5F7D9A809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de-DE"/>
            </a:p>
          </p:txBody>
        </p:sp>
        <p:sp>
          <p:nvSpPr>
            <p:cNvPr id="98" name="Freeform 20">
              <a:extLst>
                <a:ext uri="{FF2B5EF4-FFF2-40B4-BE49-F238E27FC236}">
                  <a16:creationId xmlns:a16="http://schemas.microsoft.com/office/drawing/2014/main" id="{8584ED54-D08D-4121-A2D6-90AD77B24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de-DE"/>
            </a:p>
          </p:txBody>
        </p:sp>
        <p:sp>
          <p:nvSpPr>
            <p:cNvPr id="99" name="Freeform 21">
              <a:extLst>
                <a:ext uri="{FF2B5EF4-FFF2-40B4-BE49-F238E27FC236}">
                  <a16:creationId xmlns:a16="http://schemas.microsoft.com/office/drawing/2014/main" id="{C5B0EDA2-D009-4AAE-BC70-2B8183AF8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de-DE"/>
            </a:p>
          </p:txBody>
        </p:sp>
        <p:sp>
          <p:nvSpPr>
            <p:cNvPr id="100" name="Freeform 22">
              <a:extLst>
                <a:ext uri="{FF2B5EF4-FFF2-40B4-BE49-F238E27FC236}">
                  <a16:creationId xmlns:a16="http://schemas.microsoft.com/office/drawing/2014/main" id="{0DABB3EA-C682-4AB4-89E3-F738C3BFC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de-DE"/>
            </a:p>
          </p:txBody>
        </p:sp>
      </p:grpSp>
      <p:sp>
        <p:nvSpPr>
          <p:cNvPr id="2" name="Titel 1">
            <a:extLst>
              <a:ext uri="{FF2B5EF4-FFF2-40B4-BE49-F238E27FC236}">
                <a16:creationId xmlns:a16="http://schemas.microsoft.com/office/drawing/2014/main" id="{91BC8D45-C587-641D-86C8-38D678385FCD}"/>
              </a:ext>
            </a:extLst>
          </p:cNvPr>
          <p:cNvSpPr>
            <a:spLocks noGrp="1"/>
          </p:cNvSpPr>
          <p:nvPr>
            <p:ph type="ctrTitle"/>
          </p:nvPr>
        </p:nvSpPr>
        <p:spPr>
          <a:xfrm>
            <a:off x="2589213" y="3767329"/>
            <a:ext cx="8915399" cy="851874"/>
          </a:xfrm>
        </p:spPr>
        <p:txBody>
          <a:bodyPr>
            <a:noAutofit/>
          </a:bodyPr>
          <a:lstStyle/>
          <a:p>
            <a:r>
              <a:rPr lang="de-DE" b="1" dirty="0"/>
              <a:t>Hospital Database Design</a:t>
            </a:r>
          </a:p>
        </p:txBody>
      </p:sp>
      <p:sp>
        <p:nvSpPr>
          <p:cNvPr id="3" name="Untertitel 2">
            <a:extLst>
              <a:ext uri="{FF2B5EF4-FFF2-40B4-BE49-F238E27FC236}">
                <a16:creationId xmlns:a16="http://schemas.microsoft.com/office/drawing/2014/main" id="{6AD651CE-73B6-8CC7-C18C-4FBF787FC367}"/>
              </a:ext>
            </a:extLst>
          </p:cNvPr>
          <p:cNvSpPr>
            <a:spLocks noGrp="1"/>
          </p:cNvSpPr>
          <p:nvPr>
            <p:ph type="subTitle" idx="1"/>
          </p:nvPr>
        </p:nvSpPr>
        <p:spPr>
          <a:xfrm>
            <a:off x="2589213" y="5213330"/>
            <a:ext cx="8915399" cy="649354"/>
          </a:xfrm>
        </p:spPr>
        <p:txBody>
          <a:bodyPr>
            <a:normAutofit/>
          </a:bodyPr>
          <a:lstStyle/>
          <a:p>
            <a:r>
              <a:rPr lang="de-DE" sz="2400" b="1" dirty="0"/>
              <a:t>Interim Project </a:t>
            </a:r>
            <a:r>
              <a:rPr lang="de-DE" sz="2400" b="1" dirty="0" err="1"/>
              <a:t>for</a:t>
            </a:r>
            <a:r>
              <a:rPr lang="de-DE" sz="2400" b="1" dirty="0"/>
              <a:t> Module „Databases and SQL“</a:t>
            </a:r>
          </a:p>
        </p:txBody>
      </p:sp>
      <p:grpSp>
        <p:nvGrpSpPr>
          <p:cNvPr id="102" name="Group 101">
            <a:extLst>
              <a:ext uri="{FF2B5EF4-FFF2-40B4-BE49-F238E27FC236}">
                <a16:creationId xmlns:a16="http://schemas.microsoft.com/office/drawing/2014/main" id="{455AD17B-B3F7-4D05-8FA5-6493F2CBA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3" name="Freeform 27">
              <a:extLst>
                <a:ext uri="{FF2B5EF4-FFF2-40B4-BE49-F238E27FC236}">
                  <a16:creationId xmlns:a16="http://schemas.microsoft.com/office/drawing/2014/main" id="{B96F8D32-B863-4FAD-974E-FEC8D8752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de-DE"/>
            </a:p>
          </p:txBody>
        </p:sp>
        <p:sp>
          <p:nvSpPr>
            <p:cNvPr id="104" name="Freeform 28">
              <a:extLst>
                <a:ext uri="{FF2B5EF4-FFF2-40B4-BE49-F238E27FC236}">
                  <a16:creationId xmlns:a16="http://schemas.microsoft.com/office/drawing/2014/main" id="{992A048B-63EE-41EA-91CF-68B186A9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de-DE"/>
            </a:p>
          </p:txBody>
        </p:sp>
        <p:sp>
          <p:nvSpPr>
            <p:cNvPr id="105" name="Freeform 29">
              <a:extLst>
                <a:ext uri="{FF2B5EF4-FFF2-40B4-BE49-F238E27FC236}">
                  <a16:creationId xmlns:a16="http://schemas.microsoft.com/office/drawing/2014/main" id="{BAB9D9BE-A169-4344-B592-657BA18C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de-DE"/>
            </a:p>
          </p:txBody>
        </p:sp>
        <p:sp>
          <p:nvSpPr>
            <p:cNvPr id="106" name="Freeform 30">
              <a:extLst>
                <a:ext uri="{FF2B5EF4-FFF2-40B4-BE49-F238E27FC236}">
                  <a16:creationId xmlns:a16="http://schemas.microsoft.com/office/drawing/2014/main" id="{F0D83F40-BD05-4F3B-A67A-0E3907274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de-DE"/>
            </a:p>
          </p:txBody>
        </p:sp>
        <p:sp>
          <p:nvSpPr>
            <p:cNvPr id="107" name="Freeform 31">
              <a:extLst>
                <a:ext uri="{FF2B5EF4-FFF2-40B4-BE49-F238E27FC236}">
                  <a16:creationId xmlns:a16="http://schemas.microsoft.com/office/drawing/2014/main" id="{F6DF37C0-E9F2-4D87-B6DC-A5C025108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de-DE"/>
            </a:p>
          </p:txBody>
        </p:sp>
        <p:sp>
          <p:nvSpPr>
            <p:cNvPr id="108" name="Freeform 32">
              <a:extLst>
                <a:ext uri="{FF2B5EF4-FFF2-40B4-BE49-F238E27FC236}">
                  <a16:creationId xmlns:a16="http://schemas.microsoft.com/office/drawing/2014/main" id="{D1A4E04D-137A-40D0-97B2-CCD94E38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de-DE"/>
            </a:p>
          </p:txBody>
        </p:sp>
        <p:sp>
          <p:nvSpPr>
            <p:cNvPr id="109" name="Freeform 33">
              <a:extLst>
                <a:ext uri="{FF2B5EF4-FFF2-40B4-BE49-F238E27FC236}">
                  <a16:creationId xmlns:a16="http://schemas.microsoft.com/office/drawing/2014/main" id="{FDE9DA00-36D7-45AF-BFE3-6B2407BB2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de-DE"/>
            </a:p>
          </p:txBody>
        </p:sp>
        <p:sp>
          <p:nvSpPr>
            <p:cNvPr id="110" name="Freeform 34">
              <a:extLst>
                <a:ext uri="{FF2B5EF4-FFF2-40B4-BE49-F238E27FC236}">
                  <a16:creationId xmlns:a16="http://schemas.microsoft.com/office/drawing/2014/main" id="{CD78AA11-D71F-4734-97DD-EAABD61E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de-DE"/>
            </a:p>
          </p:txBody>
        </p:sp>
        <p:sp>
          <p:nvSpPr>
            <p:cNvPr id="111" name="Freeform 35">
              <a:extLst>
                <a:ext uri="{FF2B5EF4-FFF2-40B4-BE49-F238E27FC236}">
                  <a16:creationId xmlns:a16="http://schemas.microsoft.com/office/drawing/2014/main" id="{231073E1-6D36-4D35-9574-BFF0BE32C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de-DE"/>
            </a:p>
          </p:txBody>
        </p:sp>
        <p:sp>
          <p:nvSpPr>
            <p:cNvPr id="112" name="Freeform 36">
              <a:extLst>
                <a:ext uri="{FF2B5EF4-FFF2-40B4-BE49-F238E27FC236}">
                  <a16:creationId xmlns:a16="http://schemas.microsoft.com/office/drawing/2014/main" id="{9FF5CEF9-5243-4286-BBFD-C6D18F70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de-DE"/>
            </a:p>
          </p:txBody>
        </p:sp>
        <p:sp>
          <p:nvSpPr>
            <p:cNvPr id="113" name="Freeform 37">
              <a:extLst>
                <a:ext uri="{FF2B5EF4-FFF2-40B4-BE49-F238E27FC236}">
                  <a16:creationId xmlns:a16="http://schemas.microsoft.com/office/drawing/2014/main" id="{3987C798-9007-4905-A4D2-F6B7778E5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de-DE"/>
            </a:p>
          </p:txBody>
        </p:sp>
        <p:sp>
          <p:nvSpPr>
            <p:cNvPr id="114" name="Freeform 38">
              <a:extLst>
                <a:ext uri="{FF2B5EF4-FFF2-40B4-BE49-F238E27FC236}">
                  <a16:creationId xmlns:a16="http://schemas.microsoft.com/office/drawing/2014/main" id="{914CF9AC-68D2-4433-9A54-DD1C15C34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de-DE"/>
            </a:p>
          </p:txBody>
        </p:sp>
      </p:grpSp>
      <p:sp>
        <p:nvSpPr>
          <p:cNvPr id="116" name="Rectangle 115">
            <a:extLst>
              <a:ext uri="{FF2B5EF4-FFF2-40B4-BE49-F238E27FC236}">
                <a16:creationId xmlns:a16="http://schemas.microsoft.com/office/drawing/2014/main" id="{B73365D6-A648-4720-8CD8-4C4EAECA1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pic>
        <p:nvPicPr>
          <p:cNvPr id="19" name="Graphic 6" descr="Stethoskop">
            <a:extLst>
              <a:ext uri="{FF2B5EF4-FFF2-40B4-BE49-F238E27FC236}">
                <a16:creationId xmlns:a16="http://schemas.microsoft.com/office/drawing/2014/main" id="{88108849-CB9A-D4E9-2FB9-15BDA4D1A3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9212" y="950976"/>
            <a:ext cx="2505456" cy="2505456"/>
          </a:xfrm>
          <a:prstGeom prst="rect">
            <a:avLst/>
          </a:prstGeom>
        </p:spPr>
      </p:pic>
      <p:sp>
        <p:nvSpPr>
          <p:cNvPr id="118" name="Freeform 33">
            <a:extLst>
              <a:ext uri="{FF2B5EF4-FFF2-40B4-BE49-F238E27FC236}">
                <a16:creationId xmlns:a16="http://schemas.microsoft.com/office/drawing/2014/main" id="{186DB3B2-CEAC-4F62-A76F-B1FA76714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88986"/>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de-DE"/>
          </a:p>
        </p:txBody>
      </p:sp>
    </p:spTree>
    <p:extLst>
      <p:ext uri="{BB962C8B-B14F-4D97-AF65-F5344CB8AC3E}">
        <p14:creationId xmlns:p14="http://schemas.microsoft.com/office/powerpoint/2010/main" val="29213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6FB9F9-C75D-15E1-EDB3-33CE5F7FB685}"/>
              </a:ext>
            </a:extLst>
          </p:cNvPr>
          <p:cNvSpPr>
            <a:spLocks noGrp="1"/>
          </p:cNvSpPr>
          <p:nvPr>
            <p:ph type="title"/>
          </p:nvPr>
        </p:nvSpPr>
        <p:spPr>
          <a:xfrm>
            <a:off x="228600" y="1257300"/>
            <a:ext cx="1152525" cy="704850"/>
          </a:xfrm>
        </p:spPr>
        <p:txBody>
          <a:bodyPr>
            <a:normAutofit/>
          </a:bodyPr>
          <a:lstStyle/>
          <a:p>
            <a:r>
              <a:rPr lang="de-DE" b="1" dirty="0"/>
              <a:t>EER</a:t>
            </a:r>
          </a:p>
        </p:txBody>
      </p:sp>
      <p:pic>
        <p:nvPicPr>
          <p:cNvPr id="10" name="Picture 2" descr="ERD Notation">
            <a:extLst>
              <a:ext uri="{FF2B5EF4-FFF2-40B4-BE49-F238E27FC236}">
                <a16:creationId xmlns:a16="http://schemas.microsoft.com/office/drawing/2014/main" id="{C45B1203-A97D-094F-FBCA-0A177B386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85" y="4323944"/>
            <a:ext cx="2064979" cy="21911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feld 10">
            <a:extLst>
              <a:ext uri="{FF2B5EF4-FFF2-40B4-BE49-F238E27FC236}">
                <a16:creationId xmlns:a16="http://schemas.microsoft.com/office/drawing/2014/main" id="{F6164DFF-04FB-3E16-670D-8B129750477C}"/>
              </a:ext>
            </a:extLst>
          </p:cNvPr>
          <p:cNvSpPr txBox="1"/>
          <p:nvPr/>
        </p:nvSpPr>
        <p:spPr>
          <a:xfrm>
            <a:off x="531812" y="3636095"/>
            <a:ext cx="1830388" cy="276999"/>
          </a:xfrm>
          <a:prstGeom prst="rect">
            <a:avLst/>
          </a:prstGeom>
          <a:noFill/>
        </p:spPr>
        <p:txBody>
          <a:bodyPr wrap="square" rtlCol="0">
            <a:spAutoFit/>
          </a:bodyPr>
          <a:lstStyle/>
          <a:p>
            <a:pPr algn="ctr"/>
            <a:r>
              <a:rPr lang="de-DE" sz="1200" b="1" dirty="0" err="1"/>
              <a:t>Diagram</a:t>
            </a:r>
            <a:r>
              <a:rPr lang="de-DE" sz="1200" b="1" dirty="0"/>
              <a:t> Notation</a:t>
            </a:r>
          </a:p>
        </p:txBody>
      </p:sp>
      <p:sp>
        <p:nvSpPr>
          <p:cNvPr id="3" name="Foliennummernplatzhalter 2">
            <a:extLst>
              <a:ext uri="{FF2B5EF4-FFF2-40B4-BE49-F238E27FC236}">
                <a16:creationId xmlns:a16="http://schemas.microsoft.com/office/drawing/2014/main" id="{A7079715-F8E8-87EF-754F-A208B844C120}"/>
              </a:ext>
            </a:extLst>
          </p:cNvPr>
          <p:cNvSpPr>
            <a:spLocks noGrp="1"/>
          </p:cNvSpPr>
          <p:nvPr>
            <p:ph type="sldNum" sz="quarter" idx="12"/>
          </p:nvPr>
        </p:nvSpPr>
        <p:spPr/>
        <p:txBody>
          <a:bodyPr/>
          <a:lstStyle/>
          <a:p>
            <a:fld id="{5F87AFCF-FB05-4DD1-B74B-32F271D812FB}" type="slidenum">
              <a:rPr lang="de-DE" smtClean="0"/>
              <a:t>10</a:t>
            </a:fld>
            <a:endParaRPr lang="de-DE"/>
          </a:p>
        </p:txBody>
      </p:sp>
      <p:pic>
        <p:nvPicPr>
          <p:cNvPr id="7" name="Inhaltsplatzhalter 6" descr="Ein Bild, das Text, Screenshot, Schrift, Zahl enthält.">
            <a:extLst>
              <a:ext uri="{FF2B5EF4-FFF2-40B4-BE49-F238E27FC236}">
                <a16:creationId xmlns:a16="http://schemas.microsoft.com/office/drawing/2014/main" id="{C34776AC-2961-746D-36B4-02E4D372EFE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19465" y="352424"/>
            <a:ext cx="9218050" cy="6162675"/>
          </a:xfrm>
        </p:spPr>
      </p:pic>
    </p:spTree>
    <p:extLst>
      <p:ext uri="{BB962C8B-B14F-4D97-AF65-F5344CB8AC3E}">
        <p14:creationId xmlns:p14="http://schemas.microsoft.com/office/powerpoint/2010/main" val="293034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C2AE7E-6310-5C08-951A-19A8955A718F}"/>
              </a:ext>
            </a:extLst>
          </p:cNvPr>
          <p:cNvSpPr>
            <a:spLocks noGrp="1"/>
          </p:cNvSpPr>
          <p:nvPr>
            <p:ph type="title"/>
          </p:nvPr>
        </p:nvSpPr>
        <p:spPr>
          <a:xfrm>
            <a:off x="1652155" y="675409"/>
            <a:ext cx="3273136" cy="654627"/>
          </a:xfrm>
        </p:spPr>
        <p:txBody>
          <a:bodyPr anchor="ctr">
            <a:normAutofit/>
          </a:bodyPr>
          <a:lstStyle/>
          <a:p>
            <a:r>
              <a:rPr lang="de-DE" b="1" dirty="0" err="1">
                <a:solidFill>
                  <a:schemeClr val="tx2">
                    <a:lumMod val="75000"/>
                  </a:schemeClr>
                </a:solidFill>
              </a:rPr>
              <a:t>Normalization</a:t>
            </a:r>
            <a:endParaRPr lang="de-DE" b="1" dirty="0">
              <a:solidFill>
                <a:schemeClr val="tx2">
                  <a:lumMod val="75000"/>
                </a:schemeClr>
              </a:solidFill>
            </a:endParaRPr>
          </a:p>
        </p:txBody>
      </p:sp>
      <p:sp>
        <p:nvSpPr>
          <p:cNvPr id="7" name="Inhaltsplatzhalter 6">
            <a:extLst>
              <a:ext uri="{FF2B5EF4-FFF2-40B4-BE49-F238E27FC236}">
                <a16:creationId xmlns:a16="http://schemas.microsoft.com/office/drawing/2014/main" id="{1AF2C7F2-D292-046C-AA28-92653CA2A8B2}"/>
              </a:ext>
            </a:extLst>
          </p:cNvPr>
          <p:cNvSpPr>
            <a:spLocks noGrp="1"/>
          </p:cNvSpPr>
          <p:nvPr>
            <p:ph idx="1"/>
          </p:nvPr>
        </p:nvSpPr>
        <p:spPr>
          <a:xfrm>
            <a:off x="1652155" y="1558637"/>
            <a:ext cx="5340928" cy="5164282"/>
          </a:xfrm>
        </p:spPr>
        <p:txBody>
          <a:bodyPr anchor="ctr">
            <a:normAutofit/>
          </a:bodyPr>
          <a:lstStyle/>
          <a:p>
            <a:pPr>
              <a:lnSpc>
                <a:spcPct val="90000"/>
              </a:lnSpc>
            </a:pPr>
            <a:r>
              <a:rPr lang="en-US" sz="1700" b="1" dirty="0">
                <a:solidFill>
                  <a:schemeClr val="tx2">
                    <a:lumMod val="75000"/>
                  </a:schemeClr>
                </a:solidFill>
              </a:rPr>
              <a:t>CREATE TABLE Staff (</a:t>
            </a:r>
          </a:p>
          <a:p>
            <a:pPr>
              <a:lnSpc>
                <a:spcPct val="90000"/>
              </a:lnSpc>
            </a:pPr>
            <a:r>
              <a:rPr lang="en-US" sz="1700" b="1" dirty="0">
                <a:solidFill>
                  <a:schemeClr val="tx2">
                    <a:lumMod val="75000"/>
                  </a:schemeClr>
                </a:solidFill>
              </a:rPr>
              <a:t>    </a:t>
            </a:r>
            <a:r>
              <a:rPr lang="en-US" sz="1700" b="1" dirty="0" err="1">
                <a:solidFill>
                  <a:schemeClr val="tx2">
                    <a:lumMod val="75000"/>
                  </a:schemeClr>
                </a:solidFill>
              </a:rPr>
              <a:t>staff_id</a:t>
            </a:r>
            <a:r>
              <a:rPr lang="en-US" sz="1700" b="1" dirty="0">
                <a:solidFill>
                  <a:schemeClr val="tx2">
                    <a:lumMod val="75000"/>
                  </a:schemeClr>
                </a:solidFill>
              </a:rPr>
              <a:t> INT PRIMARY KEY AUTO_INCREMENT,</a:t>
            </a:r>
          </a:p>
          <a:p>
            <a:pPr>
              <a:lnSpc>
                <a:spcPct val="90000"/>
              </a:lnSpc>
            </a:pPr>
            <a:r>
              <a:rPr lang="en-US" sz="1700" b="1" dirty="0">
                <a:solidFill>
                  <a:schemeClr val="tx2">
                    <a:lumMod val="75000"/>
                  </a:schemeClr>
                </a:solidFill>
              </a:rPr>
              <a:t>    </a:t>
            </a:r>
            <a:r>
              <a:rPr lang="en-US" sz="1700" b="1" dirty="0" err="1">
                <a:solidFill>
                  <a:schemeClr val="tx2">
                    <a:lumMod val="75000"/>
                  </a:schemeClr>
                </a:solidFill>
              </a:rPr>
              <a:t>first_name</a:t>
            </a:r>
            <a:r>
              <a:rPr lang="en-US" sz="1700" b="1" dirty="0">
                <a:solidFill>
                  <a:schemeClr val="tx2">
                    <a:lumMod val="75000"/>
                  </a:schemeClr>
                </a:solidFill>
              </a:rPr>
              <a:t> VARCHAR(50),</a:t>
            </a:r>
          </a:p>
          <a:p>
            <a:pPr>
              <a:lnSpc>
                <a:spcPct val="90000"/>
              </a:lnSpc>
            </a:pPr>
            <a:r>
              <a:rPr lang="en-US" sz="1700" b="1" dirty="0">
                <a:solidFill>
                  <a:schemeClr val="tx2">
                    <a:lumMod val="75000"/>
                  </a:schemeClr>
                </a:solidFill>
              </a:rPr>
              <a:t>    </a:t>
            </a:r>
            <a:r>
              <a:rPr lang="en-US" sz="1700" b="1" dirty="0" err="1">
                <a:solidFill>
                  <a:schemeClr val="tx2">
                    <a:lumMod val="75000"/>
                  </a:schemeClr>
                </a:solidFill>
              </a:rPr>
              <a:t>last_name</a:t>
            </a:r>
            <a:r>
              <a:rPr lang="en-US" sz="1700" b="1" dirty="0">
                <a:solidFill>
                  <a:schemeClr val="tx2">
                    <a:lumMod val="75000"/>
                  </a:schemeClr>
                </a:solidFill>
              </a:rPr>
              <a:t> VARCHAR(50),</a:t>
            </a:r>
          </a:p>
          <a:p>
            <a:pPr>
              <a:lnSpc>
                <a:spcPct val="90000"/>
              </a:lnSpc>
            </a:pPr>
            <a:r>
              <a:rPr lang="en-US" sz="1700" b="1" dirty="0">
                <a:solidFill>
                  <a:schemeClr val="tx2">
                    <a:lumMod val="75000"/>
                  </a:schemeClr>
                </a:solidFill>
              </a:rPr>
              <a:t>    role VARCHAR(50),</a:t>
            </a:r>
          </a:p>
          <a:p>
            <a:pPr>
              <a:lnSpc>
                <a:spcPct val="90000"/>
              </a:lnSpc>
            </a:pPr>
            <a:r>
              <a:rPr lang="en-US" sz="1700" b="1" dirty="0">
                <a:solidFill>
                  <a:schemeClr val="tx2">
                    <a:lumMod val="75000"/>
                  </a:schemeClr>
                </a:solidFill>
              </a:rPr>
              <a:t>    address VARCHAR(255),</a:t>
            </a:r>
          </a:p>
          <a:p>
            <a:pPr>
              <a:lnSpc>
                <a:spcPct val="90000"/>
              </a:lnSpc>
            </a:pPr>
            <a:r>
              <a:rPr lang="en-US" sz="1700" b="1" dirty="0">
                <a:solidFill>
                  <a:schemeClr val="tx2">
                    <a:lumMod val="75000"/>
                  </a:schemeClr>
                </a:solidFill>
              </a:rPr>
              <a:t>    gender ENUM('Male', 'Female', 'Other'),</a:t>
            </a:r>
          </a:p>
          <a:p>
            <a:pPr>
              <a:lnSpc>
                <a:spcPct val="90000"/>
              </a:lnSpc>
            </a:pPr>
            <a:r>
              <a:rPr lang="en-US" sz="1700" b="1" dirty="0">
                <a:solidFill>
                  <a:schemeClr val="tx2">
                    <a:lumMod val="75000"/>
                  </a:schemeClr>
                </a:solidFill>
              </a:rPr>
              <a:t>    </a:t>
            </a:r>
            <a:r>
              <a:rPr lang="en-US" sz="1700" b="1" dirty="0" err="1">
                <a:solidFill>
                  <a:schemeClr val="tx2">
                    <a:lumMod val="75000"/>
                  </a:schemeClr>
                </a:solidFill>
              </a:rPr>
              <a:t>phone_number</a:t>
            </a:r>
            <a:r>
              <a:rPr lang="en-US" sz="1700" b="1" dirty="0">
                <a:solidFill>
                  <a:schemeClr val="tx2">
                    <a:lumMod val="75000"/>
                  </a:schemeClr>
                </a:solidFill>
              </a:rPr>
              <a:t> VARCHAR(15) UNIQUE,</a:t>
            </a:r>
          </a:p>
          <a:p>
            <a:pPr>
              <a:lnSpc>
                <a:spcPct val="90000"/>
              </a:lnSpc>
            </a:pPr>
            <a:r>
              <a:rPr lang="en-US" sz="1700" b="1" dirty="0">
                <a:solidFill>
                  <a:schemeClr val="tx2">
                    <a:lumMod val="75000"/>
                  </a:schemeClr>
                </a:solidFill>
              </a:rPr>
              <a:t>    email VARCHAR(100) UNIQUE,</a:t>
            </a:r>
          </a:p>
          <a:p>
            <a:pPr>
              <a:lnSpc>
                <a:spcPct val="90000"/>
              </a:lnSpc>
            </a:pPr>
            <a:r>
              <a:rPr lang="en-US" sz="1700" b="1" dirty="0">
                <a:solidFill>
                  <a:schemeClr val="tx2">
                    <a:lumMod val="75000"/>
                  </a:schemeClr>
                </a:solidFill>
              </a:rPr>
              <a:t>    salary DECIMAL(10, 2),</a:t>
            </a:r>
          </a:p>
          <a:p>
            <a:pPr>
              <a:lnSpc>
                <a:spcPct val="90000"/>
              </a:lnSpc>
            </a:pPr>
            <a:r>
              <a:rPr lang="en-US" sz="1700" b="1" dirty="0">
                <a:solidFill>
                  <a:schemeClr val="tx2">
                    <a:lumMod val="75000"/>
                  </a:schemeClr>
                </a:solidFill>
              </a:rPr>
              <a:t>    </a:t>
            </a:r>
            <a:r>
              <a:rPr lang="en-US" sz="1700" b="1" dirty="0" err="1">
                <a:solidFill>
                  <a:schemeClr val="tx2">
                    <a:lumMod val="75000"/>
                  </a:schemeClr>
                </a:solidFill>
              </a:rPr>
              <a:t>vacation_schedule</a:t>
            </a:r>
            <a:r>
              <a:rPr lang="en-US" sz="1700" b="1" dirty="0">
                <a:solidFill>
                  <a:schemeClr val="tx2">
                    <a:lumMod val="75000"/>
                  </a:schemeClr>
                </a:solidFill>
              </a:rPr>
              <a:t> VARCHAR(100)</a:t>
            </a:r>
          </a:p>
          <a:p>
            <a:pPr>
              <a:lnSpc>
                <a:spcPct val="90000"/>
              </a:lnSpc>
            </a:pPr>
            <a:r>
              <a:rPr lang="en-US" sz="1700" b="1" dirty="0">
                <a:solidFill>
                  <a:schemeClr val="tx2">
                    <a:lumMod val="75000"/>
                  </a:schemeClr>
                </a:solidFill>
              </a:rPr>
              <a:t>);</a:t>
            </a:r>
          </a:p>
          <a:p>
            <a:pPr marL="0" indent="0">
              <a:lnSpc>
                <a:spcPct val="90000"/>
              </a:lnSpc>
              <a:buNone/>
            </a:pPr>
            <a:endParaRPr lang="en-US" sz="1700" b="1" dirty="0">
              <a:solidFill>
                <a:schemeClr val="tx2">
                  <a:lumMod val="75000"/>
                </a:schemeClr>
              </a:solidFill>
            </a:endParaRPr>
          </a:p>
          <a:p>
            <a:pPr>
              <a:lnSpc>
                <a:spcPct val="90000"/>
              </a:lnSpc>
            </a:pPr>
            <a:endParaRPr lang="de-DE" sz="1700" dirty="0">
              <a:solidFill>
                <a:schemeClr val="tx2">
                  <a:lumMod val="75000"/>
                </a:schemeClr>
              </a:solidFill>
            </a:endParaRPr>
          </a:p>
        </p:txBody>
      </p:sp>
      <p:sp>
        <p:nvSpPr>
          <p:cNvPr id="3" name="Foliennummernplatzhalter 2">
            <a:extLst>
              <a:ext uri="{FF2B5EF4-FFF2-40B4-BE49-F238E27FC236}">
                <a16:creationId xmlns:a16="http://schemas.microsoft.com/office/drawing/2014/main" id="{DFFFED84-3960-0922-189A-C6989C594D22}"/>
              </a:ext>
            </a:extLst>
          </p:cNvPr>
          <p:cNvSpPr>
            <a:spLocks noGrp="1"/>
          </p:cNvSpPr>
          <p:nvPr>
            <p:ph type="sldNum" sz="quarter" idx="12"/>
          </p:nvPr>
        </p:nvSpPr>
        <p:spPr/>
        <p:txBody>
          <a:bodyPr/>
          <a:lstStyle/>
          <a:p>
            <a:fld id="{5F87AFCF-FB05-4DD1-B74B-32F271D812FB}" type="slidenum">
              <a:rPr lang="de-DE" smtClean="0"/>
              <a:t>11</a:t>
            </a:fld>
            <a:endParaRPr lang="de-DE"/>
          </a:p>
        </p:txBody>
      </p:sp>
      <p:sp>
        <p:nvSpPr>
          <p:cNvPr id="17" name="Textfeld 16">
            <a:extLst>
              <a:ext uri="{FF2B5EF4-FFF2-40B4-BE49-F238E27FC236}">
                <a16:creationId xmlns:a16="http://schemas.microsoft.com/office/drawing/2014/main" id="{E48CC0A2-777A-189C-D880-C1A8503F57DD}"/>
              </a:ext>
            </a:extLst>
          </p:cNvPr>
          <p:cNvSpPr txBox="1"/>
          <p:nvPr/>
        </p:nvSpPr>
        <p:spPr>
          <a:xfrm>
            <a:off x="6993082" y="1795285"/>
            <a:ext cx="4732193" cy="4025717"/>
          </a:xfrm>
          <a:prstGeom prst="rect">
            <a:avLst/>
          </a:prstGeom>
          <a:noFill/>
        </p:spPr>
        <p:txBody>
          <a:bodyPr wrap="square">
            <a:spAutoFit/>
          </a:bodyPr>
          <a:lstStyle/>
          <a:p>
            <a:pPr marL="0" indent="0">
              <a:lnSpc>
                <a:spcPct val="90000"/>
              </a:lnSpc>
              <a:buNone/>
            </a:pPr>
            <a:r>
              <a:rPr lang="en-US" sz="1800" b="1" dirty="0">
                <a:solidFill>
                  <a:schemeClr val="bg2">
                    <a:lumMod val="25000"/>
                  </a:schemeClr>
                </a:solidFill>
              </a:rPr>
              <a:t>1NF</a:t>
            </a:r>
            <a:r>
              <a:rPr lang="en-US" sz="1800" dirty="0">
                <a:solidFill>
                  <a:schemeClr val="bg2">
                    <a:lumMod val="25000"/>
                  </a:schemeClr>
                </a:solidFill>
              </a:rPr>
              <a:t>: All values are atomic (smallest possible units)</a:t>
            </a:r>
          </a:p>
          <a:p>
            <a:pPr marL="0" indent="0">
              <a:lnSpc>
                <a:spcPct val="90000"/>
              </a:lnSpc>
              <a:buNone/>
            </a:pPr>
            <a:r>
              <a:rPr lang="en-US" sz="1800" b="1" dirty="0">
                <a:solidFill>
                  <a:schemeClr val="tx2">
                    <a:lumMod val="75000"/>
                  </a:schemeClr>
                </a:solidFill>
              </a:rPr>
              <a:t>2NF</a:t>
            </a:r>
            <a:r>
              <a:rPr lang="en-US" sz="1800" dirty="0">
                <a:solidFill>
                  <a:schemeClr val="tx2">
                    <a:lumMod val="75000"/>
                  </a:schemeClr>
                </a:solidFill>
              </a:rPr>
              <a:t>: The table has a single-column primary key (</a:t>
            </a:r>
            <a:r>
              <a:rPr lang="en-US" sz="1800" dirty="0" err="1">
                <a:solidFill>
                  <a:schemeClr val="tx2">
                    <a:lumMod val="75000"/>
                  </a:schemeClr>
                </a:solidFill>
              </a:rPr>
              <a:t>staff_id</a:t>
            </a:r>
            <a:r>
              <a:rPr lang="en-US" sz="1800" dirty="0">
                <a:solidFill>
                  <a:schemeClr val="tx2">
                    <a:lumMod val="75000"/>
                  </a:schemeClr>
                </a:solidFill>
              </a:rPr>
              <a:t>),</a:t>
            </a:r>
          </a:p>
          <a:p>
            <a:pPr marL="0" indent="0">
              <a:lnSpc>
                <a:spcPct val="90000"/>
              </a:lnSpc>
              <a:buNone/>
            </a:pPr>
            <a:r>
              <a:rPr lang="en-US" sz="1800" dirty="0">
                <a:solidFill>
                  <a:schemeClr val="tx2">
                    <a:lumMod val="75000"/>
                  </a:schemeClr>
                </a:solidFill>
              </a:rPr>
              <a:t>and all attributes depend on </a:t>
            </a:r>
            <a:r>
              <a:rPr lang="en-US" sz="1800" dirty="0" err="1">
                <a:solidFill>
                  <a:schemeClr val="tx2">
                    <a:lumMod val="75000"/>
                  </a:schemeClr>
                </a:solidFill>
              </a:rPr>
              <a:t>staff_id</a:t>
            </a:r>
            <a:r>
              <a:rPr lang="en-US" sz="1800" dirty="0">
                <a:solidFill>
                  <a:schemeClr val="tx2">
                    <a:lumMod val="75000"/>
                  </a:schemeClr>
                </a:solidFill>
              </a:rPr>
              <a:t>.</a:t>
            </a:r>
          </a:p>
          <a:p>
            <a:pPr marL="0" indent="0">
              <a:lnSpc>
                <a:spcPct val="90000"/>
              </a:lnSpc>
              <a:buNone/>
            </a:pPr>
            <a:r>
              <a:rPr lang="en-US" sz="1800" b="1" dirty="0">
                <a:solidFill>
                  <a:schemeClr val="tx2">
                    <a:lumMod val="75000"/>
                  </a:schemeClr>
                </a:solidFill>
              </a:rPr>
              <a:t>3NF</a:t>
            </a:r>
            <a:r>
              <a:rPr lang="en-US" sz="1800" dirty="0">
                <a:solidFill>
                  <a:schemeClr val="tx2">
                    <a:lumMod val="75000"/>
                  </a:schemeClr>
                </a:solidFill>
              </a:rPr>
              <a:t>: No transitive (indirect) dependencies.</a:t>
            </a:r>
          </a:p>
          <a:p>
            <a:pPr marL="0" indent="0">
              <a:lnSpc>
                <a:spcPct val="90000"/>
              </a:lnSpc>
              <a:buNone/>
            </a:pPr>
            <a:endParaRPr lang="en-US" sz="1800" dirty="0">
              <a:solidFill>
                <a:schemeClr val="tx2">
                  <a:lumMod val="75000"/>
                </a:schemeClr>
              </a:solidFill>
            </a:endParaRPr>
          </a:p>
          <a:p>
            <a:pPr marL="0" indent="0">
              <a:buNone/>
            </a:pPr>
            <a:r>
              <a:rPr lang="en-US" b="1" dirty="0">
                <a:solidFill>
                  <a:schemeClr val="tx2">
                    <a:lumMod val="75000"/>
                  </a:schemeClr>
                </a:solidFill>
              </a:rPr>
              <a:t>Conclusion:</a:t>
            </a:r>
          </a:p>
          <a:p>
            <a:r>
              <a:rPr lang="en-US" dirty="0">
                <a:solidFill>
                  <a:schemeClr val="tx2">
                    <a:lumMod val="75000"/>
                  </a:schemeClr>
                </a:solidFill>
              </a:rPr>
              <a:t>The database schema is normalized up to 3NF. All tables meet the criteria for 1NF, 2NF, and 3NF. There are no partial dependencies or transitive dependencies, ensuring data integrity and minimal redundancy.</a:t>
            </a:r>
          </a:p>
        </p:txBody>
      </p:sp>
    </p:spTree>
    <p:extLst>
      <p:ext uri="{BB962C8B-B14F-4D97-AF65-F5344CB8AC3E}">
        <p14:creationId xmlns:p14="http://schemas.microsoft.com/office/powerpoint/2010/main" val="217989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0471C0-6495-9B4D-8923-BB603C705AAC}"/>
              </a:ext>
            </a:extLst>
          </p:cNvPr>
          <p:cNvSpPr>
            <a:spLocks noGrp="1"/>
          </p:cNvSpPr>
          <p:nvPr>
            <p:ph type="title"/>
          </p:nvPr>
        </p:nvSpPr>
        <p:spPr>
          <a:xfrm>
            <a:off x="1673158" y="624110"/>
            <a:ext cx="2844090" cy="601575"/>
          </a:xfrm>
        </p:spPr>
        <p:txBody>
          <a:bodyPr>
            <a:normAutofit fontScale="90000"/>
          </a:bodyPr>
          <a:lstStyle/>
          <a:p>
            <a:r>
              <a:rPr lang="de-DE" b="1" dirty="0"/>
              <a:t>SQL </a:t>
            </a:r>
            <a:r>
              <a:rPr lang="de-DE" b="1" dirty="0" err="1"/>
              <a:t>Script</a:t>
            </a:r>
            <a:endParaRPr lang="de-DE" b="1" dirty="0"/>
          </a:p>
        </p:txBody>
      </p:sp>
      <p:sp>
        <p:nvSpPr>
          <p:cNvPr id="4" name="Foliennummernplatzhalter 3">
            <a:extLst>
              <a:ext uri="{FF2B5EF4-FFF2-40B4-BE49-F238E27FC236}">
                <a16:creationId xmlns:a16="http://schemas.microsoft.com/office/drawing/2014/main" id="{D8654621-5F49-863E-A808-9FA1985C2862}"/>
              </a:ext>
            </a:extLst>
          </p:cNvPr>
          <p:cNvSpPr>
            <a:spLocks noGrp="1"/>
          </p:cNvSpPr>
          <p:nvPr>
            <p:ph type="sldNum" sz="quarter" idx="12"/>
          </p:nvPr>
        </p:nvSpPr>
        <p:spPr/>
        <p:txBody>
          <a:bodyPr/>
          <a:lstStyle/>
          <a:p>
            <a:fld id="{5F87AFCF-FB05-4DD1-B74B-32F271D812FB}" type="slidenum">
              <a:rPr lang="de-DE" smtClean="0"/>
              <a:t>12</a:t>
            </a:fld>
            <a:endParaRPr lang="de-DE"/>
          </a:p>
        </p:txBody>
      </p:sp>
      <p:pic>
        <p:nvPicPr>
          <p:cNvPr id="11" name="Inhaltsplatzhalter 10" descr="Ein Bild, das Text, Screenshot, Zahl, Schrift enthält.&#10;&#10;Automatisch generierte Beschreibung">
            <a:extLst>
              <a:ext uri="{FF2B5EF4-FFF2-40B4-BE49-F238E27FC236}">
                <a16:creationId xmlns:a16="http://schemas.microsoft.com/office/drawing/2014/main" id="{8A1C2730-734B-BCF2-8CEB-512816E605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52812" y="1303506"/>
            <a:ext cx="4543188" cy="5184843"/>
          </a:xfrm>
        </p:spPr>
      </p:pic>
      <p:pic>
        <p:nvPicPr>
          <p:cNvPr id="13" name="Grafik 12" descr="Ein Bild, das Text, Screenshot, Schrift, Dokument enthält.">
            <a:extLst>
              <a:ext uri="{FF2B5EF4-FFF2-40B4-BE49-F238E27FC236}">
                <a16:creationId xmlns:a16="http://schemas.microsoft.com/office/drawing/2014/main" id="{5CB0FE87-EFE0-A59B-9D19-10ADEA151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516" y="1303505"/>
            <a:ext cx="4633943" cy="5184844"/>
          </a:xfrm>
          <a:prstGeom prst="rect">
            <a:avLst/>
          </a:prstGeom>
        </p:spPr>
      </p:pic>
    </p:spTree>
    <p:extLst>
      <p:ext uri="{BB962C8B-B14F-4D97-AF65-F5344CB8AC3E}">
        <p14:creationId xmlns:p14="http://schemas.microsoft.com/office/powerpoint/2010/main" val="5833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319F0E-8239-79D5-5B73-FBBA0D64BEA7}"/>
              </a:ext>
            </a:extLst>
          </p:cNvPr>
          <p:cNvSpPr>
            <a:spLocks noGrp="1"/>
          </p:cNvSpPr>
          <p:nvPr>
            <p:ph type="title"/>
          </p:nvPr>
        </p:nvSpPr>
        <p:spPr>
          <a:xfrm>
            <a:off x="1848255" y="624110"/>
            <a:ext cx="2665379" cy="736857"/>
          </a:xfrm>
        </p:spPr>
        <p:txBody>
          <a:bodyPr/>
          <a:lstStyle/>
          <a:p>
            <a:r>
              <a:rPr lang="de-DE" b="1" dirty="0"/>
              <a:t>SQL </a:t>
            </a:r>
            <a:r>
              <a:rPr lang="de-DE" b="1" dirty="0" err="1"/>
              <a:t>Script</a:t>
            </a:r>
            <a:endParaRPr lang="de-DE" b="1" dirty="0"/>
          </a:p>
        </p:txBody>
      </p:sp>
      <p:sp>
        <p:nvSpPr>
          <p:cNvPr id="4" name="Foliennummernplatzhalter 3">
            <a:extLst>
              <a:ext uri="{FF2B5EF4-FFF2-40B4-BE49-F238E27FC236}">
                <a16:creationId xmlns:a16="http://schemas.microsoft.com/office/drawing/2014/main" id="{0C864897-2E5D-9EB2-913E-A0ADD7F30C53}"/>
              </a:ext>
            </a:extLst>
          </p:cNvPr>
          <p:cNvSpPr>
            <a:spLocks noGrp="1"/>
          </p:cNvSpPr>
          <p:nvPr>
            <p:ph type="sldNum" sz="quarter" idx="12"/>
          </p:nvPr>
        </p:nvSpPr>
        <p:spPr/>
        <p:txBody>
          <a:bodyPr/>
          <a:lstStyle/>
          <a:p>
            <a:fld id="{5F87AFCF-FB05-4DD1-B74B-32F271D812FB}" type="slidenum">
              <a:rPr lang="de-DE" smtClean="0"/>
              <a:t>13</a:t>
            </a:fld>
            <a:endParaRPr lang="de-DE"/>
          </a:p>
        </p:txBody>
      </p:sp>
      <p:pic>
        <p:nvPicPr>
          <p:cNvPr id="9" name="Inhaltsplatzhalter 8" descr="Ein Bild, das Text, Screenshot, Schrift, Dokument enthält.&#10;&#10;Automatisch generierte Beschreibung">
            <a:extLst>
              <a:ext uri="{FF2B5EF4-FFF2-40B4-BE49-F238E27FC236}">
                <a16:creationId xmlns:a16="http://schemas.microsoft.com/office/drawing/2014/main" id="{20604CAD-381F-93EA-3F89-1EF21C896B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9973" y="1456660"/>
            <a:ext cx="5697014" cy="4914957"/>
          </a:xfrm>
          <a:prstGeom prst="rect">
            <a:avLst/>
          </a:prstGeom>
        </p:spPr>
      </p:pic>
      <p:pic>
        <p:nvPicPr>
          <p:cNvPr id="11" name="Grafik 10" descr="Ein Bild, das Text, Screenshot, Dokument, Schrift enthält.&#10;&#10;Automatisch generierte Beschreibung">
            <a:extLst>
              <a:ext uri="{FF2B5EF4-FFF2-40B4-BE49-F238E27FC236}">
                <a16:creationId xmlns:a16="http://schemas.microsoft.com/office/drawing/2014/main" id="{F1BD5294-8108-90EE-DE35-5FA1F634E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381" y="1456660"/>
            <a:ext cx="4172532" cy="4914957"/>
          </a:xfrm>
          <a:prstGeom prst="rect">
            <a:avLst/>
          </a:prstGeom>
        </p:spPr>
      </p:pic>
    </p:spTree>
    <p:extLst>
      <p:ext uri="{BB962C8B-B14F-4D97-AF65-F5344CB8AC3E}">
        <p14:creationId xmlns:p14="http://schemas.microsoft.com/office/powerpoint/2010/main" val="35740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3055A-81E5-1559-27F3-2683B31BB159}"/>
              </a:ext>
            </a:extLst>
          </p:cNvPr>
          <p:cNvSpPr>
            <a:spLocks noGrp="1"/>
          </p:cNvSpPr>
          <p:nvPr>
            <p:ph type="title"/>
          </p:nvPr>
        </p:nvSpPr>
        <p:spPr>
          <a:xfrm>
            <a:off x="2592924" y="624110"/>
            <a:ext cx="5227101" cy="737965"/>
          </a:xfrm>
        </p:spPr>
        <p:txBody>
          <a:bodyPr>
            <a:normAutofit/>
          </a:bodyPr>
          <a:lstStyle/>
          <a:p>
            <a:r>
              <a:rPr lang="de-DE" b="1" dirty="0" err="1"/>
              <a:t>Conclusions</a:t>
            </a:r>
            <a:endParaRPr lang="de-DE" b="1" dirty="0"/>
          </a:p>
        </p:txBody>
      </p:sp>
      <p:sp>
        <p:nvSpPr>
          <p:cNvPr id="3" name="Inhaltsplatzhalter 2">
            <a:extLst>
              <a:ext uri="{FF2B5EF4-FFF2-40B4-BE49-F238E27FC236}">
                <a16:creationId xmlns:a16="http://schemas.microsoft.com/office/drawing/2014/main" id="{712D95D4-FCF8-AA44-9A7C-B140E3853877}"/>
              </a:ext>
            </a:extLst>
          </p:cNvPr>
          <p:cNvSpPr>
            <a:spLocks noGrp="1"/>
          </p:cNvSpPr>
          <p:nvPr>
            <p:ph idx="1"/>
          </p:nvPr>
        </p:nvSpPr>
        <p:spPr>
          <a:xfrm>
            <a:off x="2589212" y="1457326"/>
            <a:ext cx="8915400" cy="4848224"/>
          </a:xfrm>
        </p:spPr>
        <p:txBody>
          <a:bodyPr>
            <a:normAutofit fontScale="55000" lnSpcReduction="20000"/>
          </a:bodyPr>
          <a:lstStyle/>
          <a:p>
            <a:r>
              <a:rPr lang="de-DE" sz="3600" b="1" dirty="0"/>
              <a:t>Challenges</a:t>
            </a:r>
          </a:p>
          <a:p>
            <a:pPr lvl="1"/>
            <a:r>
              <a:rPr lang="de-DE" sz="3600" b="1" dirty="0" err="1"/>
              <a:t>Similar</a:t>
            </a:r>
            <a:r>
              <a:rPr lang="de-DE" sz="3600" b="1" dirty="0"/>
              <a:t> </a:t>
            </a:r>
            <a:r>
              <a:rPr lang="de-DE" sz="3600" b="1" dirty="0" err="1"/>
              <a:t>to</a:t>
            </a:r>
            <a:r>
              <a:rPr lang="de-DE" sz="3600" b="1" dirty="0"/>
              <a:t> Excel </a:t>
            </a:r>
            <a:r>
              <a:rPr lang="de-DE" sz="3600" b="1" dirty="0" err="1"/>
              <a:t>project</a:t>
            </a:r>
            <a:r>
              <a:rPr lang="de-DE" sz="3600" b="1" dirty="0"/>
              <a:t>, </a:t>
            </a:r>
            <a:r>
              <a:rPr lang="de-DE" sz="3600" b="1" dirty="0" err="1"/>
              <a:t>making</a:t>
            </a:r>
            <a:r>
              <a:rPr lang="de-DE" sz="3600" b="1" dirty="0"/>
              <a:t> </a:t>
            </a:r>
            <a:r>
              <a:rPr lang="de-DE" sz="3600" b="1" dirty="0" err="1"/>
              <a:t>the</a:t>
            </a:r>
            <a:r>
              <a:rPr lang="de-DE" sz="3600" b="1" dirty="0"/>
              <a:t> </a:t>
            </a:r>
            <a:r>
              <a:rPr lang="de-DE" sz="3600" b="1" dirty="0" err="1"/>
              <a:t>right</a:t>
            </a:r>
            <a:r>
              <a:rPr lang="de-DE" sz="3600" b="1" dirty="0"/>
              <a:t> </a:t>
            </a:r>
            <a:r>
              <a:rPr lang="de-DE" sz="3600" b="1" dirty="0" err="1"/>
              <a:t>decisions</a:t>
            </a:r>
            <a:endParaRPr lang="de-DE" sz="3600" b="1" dirty="0"/>
          </a:p>
          <a:p>
            <a:pPr lvl="1"/>
            <a:r>
              <a:rPr lang="de-DE" sz="3600" b="1" dirty="0" err="1"/>
              <a:t>Defending</a:t>
            </a:r>
            <a:r>
              <a:rPr lang="de-DE" sz="3600" b="1" dirty="0"/>
              <a:t> </a:t>
            </a:r>
            <a:r>
              <a:rPr lang="de-DE" sz="3600" b="1" dirty="0" err="1"/>
              <a:t>those</a:t>
            </a:r>
            <a:r>
              <a:rPr lang="de-DE" sz="3600" b="1" dirty="0"/>
              <a:t> </a:t>
            </a:r>
            <a:r>
              <a:rPr lang="de-DE" sz="3600" b="1" dirty="0" err="1"/>
              <a:t>decisions</a:t>
            </a:r>
            <a:r>
              <a:rPr lang="de-DE" sz="3600" b="1" dirty="0"/>
              <a:t> </a:t>
            </a:r>
          </a:p>
          <a:p>
            <a:endParaRPr lang="de-DE" sz="3600" b="1" dirty="0"/>
          </a:p>
          <a:p>
            <a:r>
              <a:rPr lang="de-DE" sz="3600" b="1" dirty="0"/>
              <a:t>Future </a:t>
            </a:r>
            <a:r>
              <a:rPr lang="de-DE" sz="3600" b="1" dirty="0" err="1"/>
              <a:t>Improvements</a:t>
            </a:r>
            <a:endParaRPr lang="de-DE" sz="3600" b="1" dirty="0"/>
          </a:p>
          <a:p>
            <a:pPr lvl="1"/>
            <a:r>
              <a:rPr lang="de-DE" sz="3600" b="1" dirty="0" err="1"/>
              <a:t>Increase</a:t>
            </a:r>
            <a:r>
              <a:rPr lang="de-DE" sz="3600" b="1" dirty="0"/>
              <a:t> </a:t>
            </a:r>
            <a:r>
              <a:rPr lang="de-DE" sz="3600" b="1" dirty="0" err="1"/>
              <a:t>technical</a:t>
            </a:r>
            <a:r>
              <a:rPr lang="de-DE" sz="3600" b="1" dirty="0"/>
              <a:t> </a:t>
            </a:r>
            <a:r>
              <a:rPr lang="de-DE" sz="3600" b="1" dirty="0" err="1"/>
              <a:t>skills</a:t>
            </a:r>
            <a:r>
              <a:rPr lang="de-DE" sz="3600" b="1" dirty="0"/>
              <a:t> (</a:t>
            </a:r>
            <a:r>
              <a:rPr lang="de-DE" sz="3600" b="1" dirty="0" err="1"/>
              <a:t>wanted</a:t>
            </a:r>
            <a:r>
              <a:rPr lang="de-DE" sz="3600" b="1" dirty="0"/>
              <a:t> an </a:t>
            </a:r>
            <a:r>
              <a:rPr lang="de-DE" sz="3600" b="1" dirty="0" err="1"/>
              <a:t>interactive</a:t>
            </a:r>
            <a:r>
              <a:rPr lang="de-DE" sz="3600" b="1" dirty="0"/>
              <a:t> EER </a:t>
            </a:r>
            <a:r>
              <a:rPr lang="de-DE" sz="3600" b="1" dirty="0" err="1"/>
              <a:t>diagram</a:t>
            </a:r>
            <a:r>
              <a:rPr lang="de-DE" sz="3600" b="1" dirty="0"/>
              <a:t>)</a:t>
            </a:r>
          </a:p>
          <a:p>
            <a:pPr lvl="1"/>
            <a:endParaRPr lang="de-DE" sz="3600" b="1" dirty="0"/>
          </a:p>
          <a:p>
            <a:r>
              <a:rPr lang="de-DE" sz="3600" b="1" dirty="0" err="1"/>
              <a:t>Conclusions</a:t>
            </a:r>
            <a:r>
              <a:rPr lang="de-DE" sz="3600" b="1" dirty="0"/>
              <a:t> </a:t>
            </a:r>
          </a:p>
          <a:p>
            <a:pPr lvl="1"/>
            <a:r>
              <a:rPr lang="de-DE" sz="3600" b="1" dirty="0"/>
              <a:t>Project </a:t>
            </a:r>
            <a:r>
              <a:rPr lang="de-DE" sz="3600" b="1" dirty="0" err="1"/>
              <a:t>successfully</a:t>
            </a:r>
            <a:r>
              <a:rPr lang="de-DE" sz="3600" b="1" dirty="0"/>
              <a:t> </a:t>
            </a:r>
            <a:r>
              <a:rPr lang="de-DE" sz="3600" b="1" dirty="0" err="1"/>
              <a:t>implemented</a:t>
            </a:r>
            <a:endParaRPr lang="de-DE" sz="3600" b="1" dirty="0"/>
          </a:p>
          <a:p>
            <a:pPr lvl="1"/>
            <a:r>
              <a:rPr lang="de-DE" sz="3600" b="1" dirty="0"/>
              <a:t>Hard </a:t>
            </a:r>
            <a:r>
              <a:rPr lang="de-DE" sz="3600" b="1" dirty="0" err="1"/>
              <a:t>work</a:t>
            </a:r>
            <a:r>
              <a:rPr lang="de-DE" sz="3600" b="1" dirty="0"/>
              <a:t> but </a:t>
            </a:r>
            <a:r>
              <a:rPr lang="de-DE" sz="3600" b="1" dirty="0" err="1"/>
              <a:t>definitely</a:t>
            </a:r>
            <a:r>
              <a:rPr lang="de-DE" sz="3600" b="1" dirty="0"/>
              <a:t> </a:t>
            </a:r>
            <a:r>
              <a:rPr lang="de-DE" sz="3600" b="1" dirty="0" err="1"/>
              <a:t>helped</a:t>
            </a:r>
            <a:r>
              <a:rPr lang="de-DE" sz="3600" b="1" dirty="0"/>
              <a:t> </a:t>
            </a:r>
            <a:r>
              <a:rPr lang="de-DE" sz="3600" b="1" dirty="0" err="1"/>
              <a:t>me</a:t>
            </a:r>
            <a:r>
              <a:rPr lang="de-DE" sz="3600" b="1" dirty="0"/>
              <a:t> </a:t>
            </a:r>
            <a:r>
              <a:rPr lang="de-DE" sz="3600" b="1" dirty="0" err="1"/>
              <a:t>learn</a:t>
            </a:r>
            <a:r>
              <a:rPr lang="de-DE" sz="3600" b="1" dirty="0"/>
              <a:t> a </a:t>
            </a:r>
            <a:r>
              <a:rPr lang="de-DE" sz="3600" b="1" dirty="0" err="1"/>
              <a:t>lot</a:t>
            </a:r>
            <a:r>
              <a:rPr lang="de-DE" sz="3600" b="1" dirty="0"/>
              <a:t> </a:t>
            </a:r>
          </a:p>
          <a:p>
            <a:pPr lvl="1"/>
            <a:r>
              <a:rPr lang="de-DE" sz="3600" b="1" dirty="0" err="1"/>
              <a:t>Helped</a:t>
            </a:r>
            <a:r>
              <a:rPr lang="de-DE" sz="3600" b="1" dirty="0"/>
              <a:t> </a:t>
            </a:r>
            <a:r>
              <a:rPr lang="de-DE" sz="3600" b="1" dirty="0" err="1"/>
              <a:t>me</a:t>
            </a:r>
            <a:r>
              <a:rPr lang="de-DE" sz="3600" b="1" dirty="0"/>
              <a:t> </a:t>
            </a:r>
            <a:r>
              <a:rPr lang="de-DE" sz="3600" b="1" dirty="0" err="1"/>
              <a:t>to</a:t>
            </a:r>
            <a:r>
              <a:rPr lang="de-DE" sz="3600" b="1" dirty="0"/>
              <a:t> </a:t>
            </a:r>
            <a:r>
              <a:rPr lang="de-DE" sz="3600" b="1" dirty="0" err="1"/>
              <a:t>see</a:t>
            </a:r>
            <a:r>
              <a:rPr lang="de-DE" sz="3600" b="1" dirty="0"/>
              <a:t> </a:t>
            </a:r>
            <a:r>
              <a:rPr lang="de-DE" sz="3600" b="1" dirty="0" err="1"/>
              <a:t>the</a:t>
            </a:r>
            <a:r>
              <a:rPr lang="de-DE" sz="3600" b="1" dirty="0"/>
              <a:t> „</a:t>
            </a:r>
            <a:r>
              <a:rPr lang="de-DE" sz="3600" b="1" dirty="0" err="1"/>
              <a:t>big</a:t>
            </a:r>
            <a:r>
              <a:rPr lang="de-DE" sz="3600" b="1" dirty="0"/>
              <a:t> </a:t>
            </a:r>
            <a:r>
              <a:rPr lang="de-DE" sz="3600" b="1" dirty="0" err="1"/>
              <a:t>picture</a:t>
            </a:r>
            <a:r>
              <a:rPr lang="de-DE" sz="3600" b="1" dirty="0"/>
              <a:t>“</a:t>
            </a:r>
          </a:p>
          <a:p>
            <a:pPr lvl="1"/>
            <a:endParaRPr lang="de-DE" sz="2000" b="1" dirty="0"/>
          </a:p>
          <a:p>
            <a:pPr marL="457200" lvl="1" indent="0">
              <a:buNone/>
            </a:pPr>
            <a:r>
              <a:rPr lang="de-DE" sz="2000" b="1" dirty="0"/>
              <a:t>						</a:t>
            </a:r>
            <a:r>
              <a:rPr lang="de-DE" sz="1800" b="1" dirty="0"/>
              <a:t>	</a:t>
            </a:r>
          </a:p>
        </p:txBody>
      </p:sp>
      <p:sp>
        <p:nvSpPr>
          <p:cNvPr id="4" name="Foliennummernplatzhalter 3">
            <a:extLst>
              <a:ext uri="{FF2B5EF4-FFF2-40B4-BE49-F238E27FC236}">
                <a16:creationId xmlns:a16="http://schemas.microsoft.com/office/drawing/2014/main" id="{9B65F286-B4F5-E1E0-A8A4-9D961365633B}"/>
              </a:ext>
            </a:extLst>
          </p:cNvPr>
          <p:cNvSpPr>
            <a:spLocks noGrp="1"/>
          </p:cNvSpPr>
          <p:nvPr>
            <p:ph type="sldNum" sz="quarter" idx="12"/>
          </p:nvPr>
        </p:nvSpPr>
        <p:spPr/>
        <p:txBody>
          <a:bodyPr/>
          <a:lstStyle/>
          <a:p>
            <a:fld id="{5F87AFCF-FB05-4DD1-B74B-32F271D812FB}" type="slidenum">
              <a:rPr lang="de-DE" smtClean="0"/>
              <a:t>14</a:t>
            </a:fld>
            <a:endParaRPr lang="de-DE"/>
          </a:p>
        </p:txBody>
      </p:sp>
    </p:spTree>
    <p:extLst>
      <p:ext uri="{BB962C8B-B14F-4D97-AF65-F5344CB8AC3E}">
        <p14:creationId xmlns:p14="http://schemas.microsoft.com/office/powerpoint/2010/main" val="49708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de-DE"/>
            </a:p>
          </p:txBody>
        </p:sp>
        <p:sp>
          <p:nvSpPr>
            <p:cNvPr id="11"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de-DE"/>
            </a:p>
          </p:txBody>
        </p:sp>
        <p:sp>
          <p:nvSpPr>
            <p:cNvPr id="12"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de-DE"/>
            </a:p>
          </p:txBody>
        </p:sp>
        <p:sp>
          <p:nvSpPr>
            <p:cNvPr id="13"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de-DE"/>
            </a:p>
          </p:txBody>
        </p:sp>
        <p:sp>
          <p:nvSpPr>
            <p:cNvPr id="14"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de-DE"/>
            </a:p>
          </p:txBody>
        </p:sp>
        <p:sp>
          <p:nvSpPr>
            <p:cNvPr id="15"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de-DE"/>
            </a:p>
          </p:txBody>
        </p:sp>
        <p:sp>
          <p:nvSpPr>
            <p:cNvPr id="16"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de-DE"/>
            </a:p>
          </p:txBody>
        </p:sp>
        <p:sp>
          <p:nvSpPr>
            <p:cNvPr id="17"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de-DE"/>
            </a:p>
          </p:txBody>
        </p:sp>
        <p:sp>
          <p:nvSpPr>
            <p:cNvPr id="18"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de-DE"/>
            </a:p>
          </p:txBody>
        </p:sp>
        <p:sp>
          <p:nvSpPr>
            <p:cNvPr id="19"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de-DE"/>
            </a:p>
          </p:txBody>
        </p:sp>
        <p:sp>
          <p:nvSpPr>
            <p:cNvPr id="20"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de-DE"/>
            </a:p>
          </p:txBody>
        </p:sp>
        <p:sp>
          <p:nvSpPr>
            <p:cNvPr id="21"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de-DE"/>
            </a:p>
          </p:txBody>
        </p:sp>
      </p:grpSp>
      <p:grpSp>
        <p:nvGrpSpPr>
          <p:cNvPr id="23" name="Group 2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de-DE"/>
            </a:p>
          </p:txBody>
        </p:sp>
        <p:sp>
          <p:nvSpPr>
            <p:cNvPr id="25"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de-DE"/>
            </a:p>
          </p:txBody>
        </p:sp>
        <p:sp>
          <p:nvSpPr>
            <p:cNvPr id="26"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de-DE"/>
            </a:p>
          </p:txBody>
        </p:sp>
        <p:sp>
          <p:nvSpPr>
            <p:cNvPr id="27"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de-DE"/>
            </a:p>
          </p:txBody>
        </p:sp>
        <p:sp>
          <p:nvSpPr>
            <p:cNvPr id="28"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de-DE"/>
            </a:p>
          </p:txBody>
        </p:sp>
        <p:sp>
          <p:nvSpPr>
            <p:cNvPr id="29"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de-DE"/>
            </a:p>
          </p:txBody>
        </p:sp>
        <p:sp>
          <p:nvSpPr>
            <p:cNvPr id="30"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de-DE"/>
            </a:p>
          </p:txBody>
        </p:sp>
        <p:sp>
          <p:nvSpPr>
            <p:cNvPr id="31"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de-DE"/>
            </a:p>
          </p:txBody>
        </p:sp>
        <p:sp>
          <p:nvSpPr>
            <p:cNvPr id="32"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de-DE"/>
            </a:p>
          </p:txBody>
        </p:sp>
        <p:sp>
          <p:nvSpPr>
            <p:cNvPr id="33"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de-DE"/>
            </a:p>
          </p:txBody>
        </p:sp>
        <p:sp>
          <p:nvSpPr>
            <p:cNvPr id="34"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de-DE"/>
            </a:p>
          </p:txBody>
        </p:sp>
        <p:sp>
          <p:nvSpPr>
            <p:cNvPr id="35"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de-DE"/>
            </a:p>
          </p:txBody>
        </p:sp>
      </p:grpSp>
      <p:sp>
        <p:nvSpPr>
          <p:cNvPr id="37" name="Rectangle 36">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39"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de-DE"/>
          </a:p>
        </p:txBody>
      </p:sp>
      <p:sp useBgFill="1">
        <p:nvSpPr>
          <p:cNvPr id="41" name="Rectangle 40">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137E1D5-B8D1-B4CD-1335-691C77ECDA12}"/>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4800" b="1" dirty="0"/>
              <a:t>Questions?</a:t>
            </a:r>
          </a:p>
        </p:txBody>
      </p:sp>
      <p:sp>
        <p:nvSpPr>
          <p:cNvPr id="3" name="Inhaltsplatzhalter 2">
            <a:extLst>
              <a:ext uri="{FF2B5EF4-FFF2-40B4-BE49-F238E27FC236}">
                <a16:creationId xmlns:a16="http://schemas.microsoft.com/office/drawing/2014/main" id="{CAE8621E-5651-EE7B-36F6-1E1F76622AD3}"/>
              </a:ext>
            </a:extLst>
          </p:cNvPr>
          <p:cNvSpPr>
            <a:spLocks noGrp="1"/>
          </p:cNvSpPr>
          <p:nvPr>
            <p:ph idx="1"/>
          </p:nvPr>
        </p:nvSpPr>
        <p:spPr>
          <a:xfrm>
            <a:off x="3373062" y="4486940"/>
            <a:ext cx="8131550" cy="766987"/>
          </a:xfrm>
        </p:spPr>
        <p:txBody>
          <a:bodyPr vert="horz" lIns="91440" tIns="45720" rIns="91440" bIns="45720" rtlCol="0" anchor="t">
            <a:normAutofit/>
          </a:bodyPr>
          <a:lstStyle/>
          <a:p>
            <a:pPr marL="0" indent="0">
              <a:buNone/>
            </a:pPr>
            <a:r>
              <a:rPr lang="en-US" sz="3200" b="1" dirty="0">
                <a:solidFill>
                  <a:schemeClr val="tx1">
                    <a:lumMod val="65000"/>
                    <a:lumOff val="35000"/>
                  </a:schemeClr>
                </a:solidFill>
              </a:rPr>
              <a:t>Thank you for your time and attention!</a:t>
            </a:r>
          </a:p>
        </p:txBody>
      </p:sp>
      <p:sp>
        <p:nvSpPr>
          <p:cNvPr id="43" name="Rectangle 42">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6"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de-DE"/>
            </a:p>
          </p:txBody>
        </p:sp>
        <p:sp>
          <p:nvSpPr>
            <p:cNvPr id="47"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de-DE"/>
            </a:p>
          </p:txBody>
        </p:sp>
        <p:sp>
          <p:nvSpPr>
            <p:cNvPr id="48"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de-DE"/>
            </a:p>
          </p:txBody>
        </p:sp>
        <p:sp>
          <p:nvSpPr>
            <p:cNvPr id="49"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de-DE"/>
            </a:p>
          </p:txBody>
        </p:sp>
        <p:sp>
          <p:nvSpPr>
            <p:cNvPr id="50"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de-DE"/>
            </a:p>
          </p:txBody>
        </p:sp>
        <p:sp>
          <p:nvSpPr>
            <p:cNvPr id="51"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de-DE"/>
            </a:p>
          </p:txBody>
        </p:sp>
        <p:sp>
          <p:nvSpPr>
            <p:cNvPr id="52"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de-DE"/>
            </a:p>
          </p:txBody>
        </p:sp>
        <p:sp>
          <p:nvSpPr>
            <p:cNvPr id="53"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de-DE"/>
            </a:p>
          </p:txBody>
        </p:sp>
        <p:sp>
          <p:nvSpPr>
            <p:cNvPr id="54"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de-DE"/>
            </a:p>
          </p:txBody>
        </p:sp>
        <p:sp>
          <p:nvSpPr>
            <p:cNvPr id="55"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de-DE"/>
            </a:p>
          </p:txBody>
        </p:sp>
        <p:sp>
          <p:nvSpPr>
            <p:cNvPr id="56"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de-DE"/>
            </a:p>
          </p:txBody>
        </p:sp>
        <p:sp>
          <p:nvSpPr>
            <p:cNvPr id="57"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de-DE"/>
            </a:p>
          </p:txBody>
        </p:sp>
      </p:grpSp>
      <p:grpSp>
        <p:nvGrpSpPr>
          <p:cNvPr id="59" name="Group 58">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0"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de-DE"/>
            </a:p>
          </p:txBody>
        </p:sp>
        <p:sp>
          <p:nvSpPr>
            <p:cNvPr id="61"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de-DE"/>
            </a:p>
          </p:txBody>
        </p:sp>
        <p:sp>
          <p:nvSpPr>
            <p:cNvPr id="62"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de-DE"/>
            </a:p>
          </p:txBody>
        </p:sp>
        <p:sp>
          <p:nvSpPr>
            <p:cNvPr id="63"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de-DE"/>
            </a:p>
          </p:txBody>
        </p:sp>
        <p:sp>
          <p:nvSpPr>
            <p:cNvPr id="64"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de-DE"/>
            </a:p>
          </p:txBody>
        </p:sp>
        <p:sp>
          <p:nvSpPr>
            <p:cNvPr id="65"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de-DE"/>
            </a:p>
          </p:txBody>
        </p:sp>
        <p:sp>
          <p:nvSpPr>
            <p:cNvPr id="66"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de-DE"/>
            </a:p>
          </p:txBody>
        </p:sp>
        <p:sp>
          <p:nvSpPr>
            <p:cNvPr id="67"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de-DE"/>
            </a:p>
          </p:txBody>
        </p:sp>
        <p:sp>
          <p:nvSpPr>
            <p:cNvPr id="68"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de-DE"/>
            </a:p>
          </p:txBody>
        </p:sp>
        <p:sp>
          <p:nvSpPr>
            <p:cNvPr id="69"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de-DE"/>
            </a:p>
          </p:txBody>
        </p:sp>
        <p:sp>
          <p:nvSpPr>
            <p:cNvPr id="70"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de-DE"/>
            </a:p>
          </p:txBody>
        </p:sp>
        <p:sp>
          <p:nvSpPr>
            <p:cNvPr id="71"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de-DE"/>
            </a:p>
          </p:txBody>
        </p:sp>
      </p:grpSp>
      <p:sp>
        <p:nvSpPr>
          <p:cNvPr id="73"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de-DE"/>
          </a:p>
        </p:txBody>
      </p:sp>
      <p:sp>
        <p:nvSpPr>
          <p:cNvPr id="4" name="Foliennummernplatzhalter 3">
            <a:extLst>
              <a:ext uri="{FF2B5EF4-FFF2-40B4-BE49-F238E27FC236}">
                <a16:creationId xmlns:a16="http://schemas.microsoft.com/office/drawing/2014/main" id="{3CAC4784-AE04-B5A7-6E16-68202B7F0A1D}"/>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a:lnSpc>
                <a:spcPct val="90000"/>
              </a:lnSpc>
              <a:spcAft>
                <a:spcPts val="600"/>
              </a:spcAft>
            </a:pPr>
            <a:fld id="{5F87AFCF-FB05-4DD1-B74B-32F271D812FB}" type="slidenum">
              <a:rPr lang="en-US" sz="1900" kern="1200" dirty="0">
                <a:solidFill>
                  <a:srgbClr val="FEFFFF"/>
                </a:solidFill>
                <a:latin typeface="+mn-lt"/>
                <a:ea typeface="+mn-ea"/>
                <a:cs typeface="+mn-cs"/>
              </a:rPr>
              <a:pPr>
                <a:lnSpc>
                  <a:spcPct val="90000"/>
                </a:lnSpc>
                <a:spcAft>
                  <a:spcPts val="600"/>
                </a:spcAft>
              </a:pPr>
              <a:t>15</a:t>
            </a:fld>
            <a:endParaRPr lang="en-US" sz="1900" kern="1200" dirty="0">
              <a:solidFill>
                <a:srgbClr val="FEFFFF"/>
              </a:solidFill>
              <a:latin typeface="+mn-lt"/>
              <a:ea typeface="+mn-ea"/>
              <a:cs typeface="+mn-cs"/>
            </a:endParaRPr>
          </a:p>
        </p:txBody>
      </p:sp>
    </p:spTree>
    <p:extLst>
      <p:ext uri="{BB962C8B-B14F-4D97-AF65-F5344CB8AC3E}">
        <p14:creationId xmlns:p14="http://schemas.microsoft.com/office/powerpoint/2010/main" val="146587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E0CC3C6-496B-8480-BC3D-BFC672F6F1C7}"/>
              </a:ext>
            </a:extLst>
          </p:cNvPr>
          <p:cNvSpPr>
            <a:spLocks noGrp="1"/>
          </p:cNvSpPr>
          <p:nvPr>
            <p:ph type="title"/>
          </p:nvPr>
        </p:nvSpPr>
        <p:spPr>
          <a:xfrm>
            <a:off x="1794897" y="624110"/>
            <a:ext cx="9712998" cy="1280890"/>
          </a:xfrm>
        </p:spPr>
        <p:txBody>
          <a:bodyPr>
            <a:normAutofit/>
          </a:bodyPr>
          <a:lstStyle/>
          <a:p>
            <a:r>
              <a:rPr lang="de-DE" b="1" dirty="0"/>
              <a:t>Contents</a:t>
            </a:r>
          </a:p>
        </p:txBody>
      </p:sp>
      <p:sp>
        <p:nvSpPr>
          <p:cNvPr id="43" name="Rectangle 4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45"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de-DE"/>
          </a:p>
        </p:txBody>
      </p:sp>
      <p:sp>
        <p:nvSpPr>
          <p:cNvPr id="3" name="Foliennummernplatzhalter 2">
            <a:extLst>
              <a:ext uri="{FF2B5EF4-FFF2-40B4-BE49-F238E27FC236}">
                <a16:creationId xmlns:a16="http://schemas.microsoft.com/office/drawing/2014/main" id="{5B5EC2B9-AF62-541E-54A5-8D1A02DD7899}"/>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5F87AFCF-FB05-4DD1-B74B-32F271D812FB}" type="slidenum">
              <a:rPr lang="de-DE" sz="1900"/>
              <a:pPr>
                <a:lnSpc>
                  <a:spcPct val="90000"/>
                </a:lnSpc>
                <a:spcAft>
                  <a:spcPts val="600"/>
                </a:spcAft>
              </a:pPr>
              <a:t>2</a:t>
            </a:fld>
            <a:endParaRPr lang="de-DE" sz="1900"/>
          </a:p>
        </p:txBody>
      </p:sp>
      <p:graphicFrame>
        <p:nvGraphicFramePr>
          <p:cNvPr id="5" name="Inhaltsplatzhalter 2">
            <a:extLst>
              <a:ext uri="{FF2B5EF4-FFF2-40B4-BE49-F238E27FC236}">
                <a16:creationId xmlns:a16="http://schemas.microsoft.com/office/drawing/2014/main" id="{DB5F376A-6843-D76F-E2D0-E1402F71D2D2}"/>
              </a:ext>
            </a:extLst>
          </p:cNvPr>
          <p:cNvGraphicFramePr>
            <a:graphicFrameLocks noGrp="1"/>
          </p:cNvGraphicFramePr>
          <p:nvPr>
            <p:ph idx="1"/>
            <p:extLst>
              <p:ext uri="{D42A27DB-BD31-4B8C-83A1-F6EECF244321}">
                <p14:modId xmlns:p14="http://schemas.microsoft.com/office/powerpoint/2010/main" val="3394394341"/>
              </p:ext>
            </p:extLst>
          </p:nvPr>
        </p:nvGraphicFramePr>
        <p:xfrm>
          <a:off x="1794897" y="1413164"/>
          <a:ext cx="8987404" cy="4914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25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FD1442-980B-C9BC-B4BE-5846069B6196}"/>
              </a:ext>
            </a:extLst>
          </p:cNvPr>
          <p:cNvSpPr>
            <a:spLocks noGrp="1"/>
          </p:cNvSpPr>
          <p:nvPr>
            <p:ph type="title"/>
          </p:nvPr>
        </p:nvSpPr>
        <p:spPr>
          <a:xfrm>
            <a:off x="2592925" y="624110"/>
            <a:ext cx="8911687" cy="1146324"/>
          </a:xfrm>
        </p:spPr>
        <p:txBody>
          <a:bodyPr>
            <a:normAutofit fontScale="90000"/>
          </a:bodyPr>
          <a:lstStyle/>
          <a:p>
            <a:r>
              <a:rPr lang="de-DE" b="1" dirty="0"/>
              <a:t>Project </a:t>
            </a:r>
            <a:r>
              <a:rPr lang="de-DE" b="1" dirty="0" err="1"/>
              <a:t>Overview</a:t>
            </a:r>
            <a:r>
              <a:rPr lang="de-DE" b="1" dirty="0"/>
              <a:t> </a:t>
            </a:r>
            <a:br>
              <a:rPr lang="de-DE" b="1" dirty="0"/>
            </a:br>
            <a:r>
              <a:rPr lang="de-DE" b="1" dirty="0"/>
              <a:t>Create a Database Schema </a:t>
            </a:r>
            <a:r>
              <a:rPr lang="de-DE" b="1" dirty="0" err="1"/>
              <a:t>for</a:t>
            </a:r>
            <a:r>
              <a:rPr lang="de-DE" b="1" dirty="0"/>
              <a:t> Hospital</a:t>
            </a:r>
            <a:endParaRPr lang="de-DE" sz="3200" b="1" dirty="0"/>
          </a:p>
        </p:txBody>
      </p:sp>
      <p:sp>
        <p:nvSpPr>
          <p:cNvPr id="3" name="Inhaltsplatzhalter 2">
            <a:extLst>
              <a:ext uri="{FF2B5EF4-FFF2-40B4-BE49-F238E27FC236}">
                <a16:creationId xmlns:a16="http://schemas.microsoft.com/office/drawing/2014/main" id="{DC18B177-56A6-77AB-B8CA-C17004416726}"/>
              </a:ext>
            </a:extLst>
          </p:cNvPr>
          <p:cNvSpPr>
            <a:spLocks noGrp="1"/>
          </p:cNvSpPr>
          <p:nvPr>
            <p:ph idx="1"/>
          </p:nvPr>
        </p:nvSpPr>
        <p:spPr>
          <a:xfrm>
            <a:off x="2402732" y="1994169"/>
            <a:ext cx="9101880" cy="4319081"/>
          </a:xfrm>
        </p:spPr>
        <p:txBody>
          <a:bodyPr>
            <a:normAutofit/>
          </a:bodyPr>
          <a:lstStyle/>
          <a:p>
            <a:pPr lvl="1"/>
            <a:r>
              <a:rPr lang="en-US" sz="2400" b="1" dirty="0"/>
              <a:t>Background Research </a:t>
            </a:r>
          </a:p>
          <a:p>
            <a:pPr lvl="2"/>
            <a:r>
              <a:rPr lang="de-DE" sz="2400" b="1" dirty="0" err="1"/>
              <a:t>Determine</a:t>
            </a:r>
            <a:r>
              <a:rPr lang="de-DE" sz="2400" b="1" dirty="0"/>
              <a:t> </a:t>
            </a:r>
            <a:r>
              <a:rPr lang="de-DE" sz="2400" b="1" dirty="0" err="1"/>
              <a:t>what</a:t>
            </a:r>
            <a:r>
              <a:rPr lang="de-DE" sz="2400" b="1" dirty="0"/>
              <a:t> </a:t>
            </a:r>
            <a:r>
              <a:rPr lang="de-DE" sz="2400" b="1" dirty="0" err="1"/>
              <a:t>the</a:t>
            </a:r>
            <a:r>
              <a:rPr lang="de-DE" sz="2400" b="1" dirty="0"/>
              <a:t> </a:t>
            </a:r>
            <a:r>
              <a:rPr lang="de-DE" sz="2400" b="1" dirty="0" err="1"/>
              <a:t>key</a:t>
            </a:r>
            <a:r>
              <a:rPr lang="de-DE" sz="2400" b="1" dirty="0"/>
              <a:t> </a:t>
            </a:r>
            <a:r>
              <a:rPr lang="de-DE" sz="2400" b="1" dirty="0" err="1"/>
              <a:t>entities</a:t>
            </a:r>
            <a:r>
              <a:rPr lang="de-DE" sz="2400" b="1" dirty="0"/>
              <a:t> </a:t>
            </a:r>
            <a:r>
              <a:rPr lang="de-DE" sz="2400" b="1" dirty="0" err="1"/>
              <a:t>are</a:t>
            </a:r>
            <a:r>
              <a:rPr lang="de-DE" sz="2400" b="1" dirty="0"/>
              <a:t> </a:t>
            </a:r>
            <a:r>
              <a:rPr lang="de-DE" sz="2400" b="1" dirty="0" err="1"/>
              <a:t>through</a:t>
            </a:r>
            <a:r>
              <a:rPr lang="de-DE" sz="2400" b="1" dirty="0"/>
              <a:t> </a:t>
            </a:r>
            <a:r>
              <a:rPr lang="de-DE" sz="2400" b="1" dirty="0" err="1"/>
              <a:t>research</a:t>
            </a:r>
            <a:endParaRPr lang="de-DE" sz="2400" b="1" dirty="0"/>
          </a:p>
          <a:p>
            <a:pPr lvl="2"/>
            <a:r>
              <a:rPr lang="de-DE" sz="2400" b="1" dirty="0"/>
              <a:t>Interviews </a:t>
            </a:r>
            <a:r>
              <a:rPr lang="de-DE" sz="2400" b="1" dirty="0" err="1"/>
              <a:t>with</a:t>
            </a:r>
            <a:r>
              <a:rPr lang="de-DE" sz="2400" b="1" dirty="0"/>
              <a:t> </a:t>
            </a:r>
            <a:r>
              <a:rPr lang="de-DE" sz="2400" b="1" dirty="0" err="1"/>
              <a:t>staff</a:t>
            </a:r>
            <a:r>
              <a:rPr lang="de-DE" sz="2400" b="1" dirty="0"/>
              <a:t> and </a:t>
            </a:r>
            <a:r>
              <a:rPr lang="de-DE" sz="2400" b="1" dirty="0" err="1"/>
              <a:t>personnel</a:t>
            </a:r>
            <a:r>
              <a:rPr lang="de-DE" sz="2400" b="1" dirty="0"/>
              <a:t> </a:t>
            </a:r>
            <a:r>
              <a:rPr lang="de-DE" sz="2400" b="1" dirty="0" err="1"/>
              <a:t>as</a:t>
            </a:r>
            <a:r>
              <a:rPr lang="de-DE" sz="2400" b="1" dirty="0"/>
              <a:t> </a:t>
            </a:r>
            <a:r>
              <a:rPr lang="de-DE" sz="2400" b="1" dirty="0" err="1"/>
              <a:t>well</a:t>
            </a:r>
            <a:r>
              <a:rPr lang="de-DE" sz="2400" b="1" dirty="0"/>
              <a:t> </a:t>
            </a:r>
            <a:r>
              <a:rPr lang="de-DE" sz="2400" b="1" dirty="0" err="1"/>
              <a:t>as</a:t>
            </a:r>
            <a:r>
              <a:rPr lang="de-DE" sz="2400" b="1" dirty="0"/>
              <a:t> </a:t>
            </a:r>
            <a:r>
              <a:rPr lang="de-DE" sz="2400" b="1" dirty="0" err="1"/>
              <a:t>observing</a:t>
            </a:r>
            <a:r>
              <a:rPr lang="de-DE" sz="2400" b="1" dirty="0"/>
              <a:t> </a:t>
            </a:r>
            <a:r>
              <a:rPr lang="de-DE" sz="2400" b="1" dirty="0" err="1"/>
              <a:t>workflows</a:t>
            </a:r>
            <a:r>
              <a:rPr lang="de-DE" sz="2400" b="1" dirty="0"/>
              <a:t> </a:t>
            </a:r>
          </a:p>
          <a:p>
            <a:pPr lvl="1"/>
            <a:r>
              <a:rPr lang="en-US" sz="2400" b="1" dirty="0"/>
              <a:t>Specific Tasks </a:t>
            </a:r>
          </a:p>
          <a:p>
            <a:pPr lvl="2"/>
            <a:r>
              <a:rPr lang="en-US" sz="2400" b="1" dirty="0"/>
              <a:t>Entity Relationship Diagram</a:t>
            </a:r>
          </a:p>
          <a:p>
            <a:pPr lvl="2"/>
            <a:r>
              <a:rPr lang="en-US" sz="2400" b="1" dirty="0"/>
              <a:t>Write SQL code</a:t>
            </a:r>
          </a:p>
          <a:p>
            <a:pPr lvl="2"/>
            <a:r>
              <a:rPr lang="en-US" sz="2400" b="1" dirty="0"/>
              <a:t>Prepare PowerPoint Presentation </a:t>
            </a:r>
          </a:p>
          <a:p>
            <a:pPr lvl="1"/>
            <a:endParaRPr lang="de-DE" sz="2400" b="1" dirty="0"/>
          </a:p>
          <a:p>
            <a:pPr lvl="1"/>
            <a:endParaRPr lang="en-US" sz="2400" b="1" dirty="0"/>
          </a:p>
          <a:p>
            <a:pPr lvl="1"/>
            <a:endParaRPr lang="en-US" sz="2400" b="1" dirty="0"/>
          </a:p>
          <a:p>
            <a:pPr lvl="1"/>
            <a:endParaRPr lang="en-US" sz="2400" b="1" dirty="0"/>
          </a:p>
          <a:p>
            <a:pPr lvl="1"/>
            <a:endParaRPr lang="en-US" b="1" dirty="0"/>
          </a:p>
          <a:p>
            <a:pPr lvl="1"/>
            <a:endParaRPr lang="en-US" b="1" dirty="0"/>
          </a:p>
          <a:p>
            <a:endParaRPr lang="de-DE" dirty="0"/>
          </a:p>
        </p:txBody>
      </p:sp>
      <p:sp>
        <p:nvSpPr>
          <p:cNvPr id="4" name="Foliennummernplatzhalter 3">
            <a:extLst>
              <a:ext uri="{FF2B5EF4-FFF2-40B4-BE49-F238E27FC236}">
                <a16:creationId xmlns:a16="http://schemas.microsoft.com/office/drawing/2014/main" id="{06E0EA41-B1C8-EB1A-16CB-648DEF3A9641}"/>
              </a:ext>
            </a:extLst>
          </p:cNvPr>
          <p:cNvSpPr>
            <a:spLocks noGrp="1"/>
          </p:cNvSpPr>
          <p:nvPr>
            <p:ph type="sldNum" sz="quarter" idx="12"/>
          </p:nvPr>
        </p:nvSpPr>
        <p:spPr/>
        <p:txBody>
          <a:bodyPr/>
          <a:lstStyle/>
          <a:p>
            <a:fld id="{5F87AFCF-FB05-4DD1-B74B-32F271D812FB}" type="slidenum">
              <a:rPr lang="de-DE" smtClean="0"/>
              <a:t>3</a:t>
            </a:fld>
            <a:endParaRPr lang="de-DE"/>
          </a:p>
        </p:txBody>
      </p:sp>
    </p:spTree>
    <p:extLst>
      <p:ext uri="{BB962C8B-B14F-4D97-AF65-F5344CB8AC3E}">
        <p14:creationId xmlns:p14="http://schemas.microsoft.com/office/powerpoint/2010/main" val="161086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AF62F9-2A88-04A8-AE14-C3F49975D2DE}"/>
              </a:ext>
            </a:extLst>
          </p:cNvPr>
          <p:cNvSpPr>
            <a:spLocks noGrp="1"/>
          </p:cNvSpPr>
          <p:nvPr>
            <p:ph type="title"/>
          </p:nvPr>
        </p:nvSpPr>
        <p:spPr>
          <a:xfrm>
            <a:off x="2592925" y="624110"/>
            <a:ext cx="8911687" cy="1280890"/>
          </a:xfrm>
        </p:spPr>
        <p:txBody>
          <a:bodyPr>
            <a:normAutofit/>
          </a:bodyPr>
          <a:lstStyle/>
          <a:p>
            <a:r>
              <a:rPr lang="de-DE" b="1" dirty="0"/>
              <a:t>My Approach</a:t>
            </a:r>
          </a:p>
        </p:txBody>
      </p:sp>
      <p:sp>
        <p:nvSpPr>
          <p:cNvPr id="3" name="Inhaltsplatzhalter 2">
            <a:extLst>
              <a:ext uri="{FF2B5EF4-FFF2-40B4-BE49-F238E27FC236}">
                <a16:creationId xmlns:a16="http://schemas.microsoft.com/office/drawing/2014/main" id="{3B053E8A-9B8F-32B9-7DEC-A61193D68E44}"/>
              </a:ext>
            </a:extLst>
          </p:cNvPr>
          <p:cNvSpPr>
            <a:spLocks noGrp="1"/>
          </p:cNvSpPr>
          <p:nvPr>
            <p:ph idx="1"/>
          </p:nvPr>
        </p:nvSpPr>
        <p:spPr>
          <a:xfrm>
            <a:off x="1724025" y="1467059"/>
            <a:ext cx="7277099" cy="4901843"/>
          </a:xfrm>
        </p:spPr>
        <p:txBody>
          <a:bodyPr>
            <a:normAutofit/>
          </a:bodyPr>
          <a:lstStyle/>
          <a:p>
            <a:pPr>
              <a:lnSpc>
                <a:spcPct val="90000"/>
              </a:lnSpc>
            </a:pPr>
            <a:r>
              <a:rPr lang="en-US" sz="2000" b="1" dirty="0"/>
              <a:t>First Step:  Determine What Information is Required </a:t>
            </a:r>
          </a:p>
          <a:p>
            <a:pPr>
              <a:lnSpc>
                <a:spcPct val="90000"/>
              </a:lnSpc>
            </a:pPr>
            <a:r>
              <a:rPr lang="en-US" sz="2000" b="1" dirty="0"/>
              <a:t>Talk to all Relevant Staff Members</a:t>
            </a:r>
          </a:p>
          <a:p>
            <a:pPr>
              <a:lnSpc>
                <a:spcPct val="90000"/>
              </a:lnSpc>
            </a:pPr>
            <a:r>
              <a:rPr lang="en-US" sz="2000" b="1" dirty="0"/>
              <a:t>Observing the Workflows of the Hospital</a:t>
            </a:r>
          </a:p>
          <a:p>
            <a:pPr>
              <a:lnSpc>
                <a:spcPct val="90000"/>
              </a:lnSpc>
            </a:pPr>
            <a:r>
              <a:rPr lang="en-US" sz="2000" b="1" dirty="0"/>
              <a:t>Initial Consideration:  Tables are needed for Patients and Staff</a:t>
            </a:r>
          </a:p>
          <a:p>
            <a:pPr marL="0" indent="0">
              <a:lnSpc>
                <a:spcPct val="90000"/>
              </a:lnSpc>
              <a:buNone/>
            </a:pPr>
            <a:endParaRPr lang="en-US" sz="2000" b="1" dirty="0"/>
          </a:p>
          <a:p>
            <a:pPr marL="0" indent="0">
              <a:lnSpc>
                <a:spcPct val="90000"/>
              </a:lnSpc>
              <a:buNone/>
            </a:pPr>
            <a:r>
              <a:rPr lang="en-US" sz="2000" b="1" dirty="0"/>
              <a:t>More Detailed Planning </a:t>
            </a:r>
          </a:p>
          <a:p>
            <a:pPr marL="0" indent="0">
              <a:lnSpc>
                <a:spcPct val="90000"/>
              </a:lnSpc>
              <a:buNone/>
            </a:pPr>
            <a:r>
              <a:rPr lang="en-US" sz="2000" b="1" dirty="0"/>
              <a:t>     Doctor’s Input: </a:t>
            </a:r>
          </a:p>
          <a:p>
            <a:pPr>
              <a:lnSpc>
                <a:spcPct val="90000"/>
              </a:lnSpc>
            </a:pPr>
            <a:r>
              <a:rPr lang="en-US" sz="2000" b="1" dirty="0"/>
              <a:t>Doctors primarily need patient diagnoses and information on prior treatment steps. </a:t>
            </a:r>
          </a:p>
          <a:p>
            <a:pPr>
              <a:lnSpc>
                <a:spcPct val="90000"/>
              </a:lnSpc>
            </a:pPr>
            <a:r>
              <a:rPr lang="en-US" sz="2000" b="1" dirty="0"/>
              <a:t>Important personal data include: First name, last name, age, gender (could affect treatment measures). </a:t>
            </a:r>
          </a:p>
          <a:p>
            <a:pPr>
              <a:lnSpc>
                <a:spcPct val="90000"/>
              </a:lnSpc>
            </a:pPr>
            <a:r>
              <a:rPr lang="en-US" sz="2000" b="1" dirty="0"/>
              <a:t>Emergency contact information. </a:t>
            </a:r>
          </a:p>
          <a:p>
            <a:pPr marL="0" indent="0">
              <a:lnSpc>
                <a:spcPct val="90000"/>
              </a:lnSpc>
              <a:buNone/>
            </a:pPr>
            <a:endParaRPr lang="en-US" sz="1000" dirty="0"/>
          </a:p>
        </p:txBody>
      </p:sp>
      <p:pic>
        <p:nvPicPr>
          <p:cNvPr id="7" name="Graphic 6" descr="Benutzer">
            <a:extLst>
              <a:ext uri="{FF2B5EF4-FFF2-40B4-BE49-F238E27FC236}">
                <a16:creationId xmlns:a16="http://schemas.microsoft.com/office/drawing/2014/main" id="{E17D128D-ED99-87A3-4C86-5B5260B7E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34450" y="2085976"/>
            <a:ext cx="2828925" cy="2867026"/>
          </a:xfrm>
          <a:prstGeom prst="rect">
            <a:avLst/>
          </a:prstGeom>
        </p:spPr>
      </p:pic>
      <p:sp>
        <p:nvSpPr>
          <p:cNvPr id="4" name="Foliennummernplatzhalter 3">
            <a:extLst>
              <a:ext uri="{FF2B5EF4-FFF2-40B4-BE49-F238E27FC236}">
                <a16:creationId xmlns:a16="http://schemas.microsoft.com/office/drawing/2014/main" id="{1CE81C3D-49E9-8959-F30F-01D0288013DF}"/>
              </a:ext>
            </a:extLst>
          </p:cNvPr>
          <p:cNvSpPr>
            <a:spLocks noGrp="1"/>
          </p:cNvSpPr>
          <p:nvPr>
            <p:ph type="sldNum" sz="quarter" idx="12"/>
          </p:nvPr>
        </p:nvSpPr>
        <p:spPr/>
        <p:txBody>
          <a:bodyPr/>
          <a:lstStyle/>
          <a:p>
            <a:fld id="{5F87AFCF-FB05-4DD1-B74B-32F271D812FB}" type="slidenum">
              <a:rPr lang="de-DE" smtClean="0"/>
              <a:t>4</a:t>
            </a:fld>
            <a:endParaRPr lang="de-DE"/>
          </a:p>
        </p:txBody>
      </p:sp>
    </p:spTree>
    <p:extLst>
      <p:ext uri="{BB962C8B-B14F-4D97-AF65-F5344CB8AC3E}">
        <p14:creationId xmlns:p14="http://schemas.microsoft.com/office/powerpoint/2010/main" val="322225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5E6464-DE3E-66FD-2FBE-8C660BD2AF36}"/>
              </a:ext>
            </a:extLst>
          </p:cNvPr>
          <p:cNvSpPr>
            <a:spLocks noGrp="1"/>
          </p:cNvSpPr>
          <p:nvPr>
            <p:ph type="title"/>
          </p:nvPr>
        </p:nvSpPr>
        <p:spPr>
          <a:xfrm>
            <a:off x="2592925" y="624110"/>
            <a:ext cx="3418769" cy="766945"/>
          </a:xfrm>
        </p:spPr>
        <p:txBody>
          <a:bodyPr/>
          <a:lstStyle/>
          <a:p>
            <a:r>
              <a:rPr lang="de-DE" b="1" dirty="0"/>
              <a:t>My Approach</a:t>
            </a:r>
          </a:p>
        </p:txBody>
      </p:sp>
      <p:sp>
        <p:nvSpPr>
          <p:cNvPr id="3" name="Inhaltsplatzhalter 2">
            <a:extLst>
              <a:ext uri="{FF2B5EF4-FFF2-40B4-BE49-F238E27FC236}">
                <a16:creationId xmlns:a16="http://schemas.microsoft.com/office/drawing/2014/main" id="{B88D092F-3F9D-BA6A-65AC-4BF62ED7A9DE}"/>
              </a:ext>
            </a:extLst>
          </p:cNvPr>
          <p:cNvSpPr>
            <a:spLocks noGrp="1"/>
          </p:cNvSpPr>
          <p:nvPr>
            <p:ph idx="1"/>
          </p:nvPr>
        </p:nvSpPr>
        <p:spPr>
          <a:xfrm>
            <a:off x="2066925" y="1391055"/>
            <a:ext cx="9437687" cy="4914495"/>
          </a:xfrm>
        </p:spPr>
        <p:txBody>
          <a:bodyPr>
            <a:normAutofit lnSpcReduction="10000"/>
          </a:bodyPr>
          <a:lstStyle/>
          <a:p>
            <a:pPr marL="0" indent="0">
              <a:lnSpc>
                <a:spcPct val="90000"/>
              </a:lnSpc>
              <a:buNone/>
            </a:pPr>
            <a:r>
              <a:rPr lang="en-US" sz="2400" dirty="0"/>
              <a:t>     </a:t>
            </a:r>
            <a:r>
              <a:rPr lang="en-US" sz="2400" b="1" dirty="0"/>
              <a:t>Nurses Input: </a:t>
            </a:r>
          </a:p>
          <a:p>
            <a:pPr>
              <a:lnSpc>
                <a:spcPct val="90000"/>
              </a:lnSpc>
            </a:pPr>
            <a:r>
              <a:rPr lang="en-US" sz="2400" b="1" dirty="0"/>
              <a:t>Nurses need to know which medications are prescribed</a:t>
            </a:r>
          </a:p>
          <a:p>
            <a:pPr>
              <a:lnSpc>
                <a:spcPct val="90000"/>
              </a:lnSpc>
            </a:pPr>
            <a:r>
              <a:rPr lang="en-US" sz="2400" b="1" dirty="0"/>
              <a:t>Required care procedures </a:t>
            </a:r>
          </a:p>
          <a:p>
            <a:pPr>
              <a:lnSpc>
                <a:spcPct val="90000"/>
              </a:lnSpc>
            </a:pPr>
            <a:r>
              <a:rPr lang="en-US" sz="2400" b="1" dirty="0"/>
              <a:t>Patient appointments for tests like X-rays or ultrasounds </a:t>
            </a:r>
          </a:p>
          <a:p>
            <a:pPr marL="0" indent="0">
              <a:lnSpc>
                <a:spcPct val="90000"/>
              </a:lnSpc>
              <a:buNone/>
            </a:pPr>
            <a:r>
              <a:rPr lang="en-US" sz="2400" b="1" dirty="0"/>
              <a:t>      which should be recorded in the database </a:t>
            </a:r>
          </a:p>
          <a:p>
            <a:pPr marL="0" indent="0">
              <a:lnSpc>
                <a:spcPct val="90000"/>
              </a:lnSpc>
              <a:buNone/>
            </a:pPr>
            <a:endParaRPr lang="en-US" sz="2400" b="1" dirty="0"/>
          </a:p>
          <a:p>
            <a:pPr marL="0" indent="0">
              <a:buNone/>
            </a:pPr>
            <a:r>
              <a:rPr lang="en-US" sz="2400" b="1" dirty="0"/>
              <a:t>     HR Department Input: </a:t>
            </a:r>
          </a:p>
          <a:p>
            <a:r>
              <a:rPr lang="en-US" sz="2400" b="1" dirty="0"/>
              <a:t>HR needs staff data </a:t>
            </a:r>
          </a:p>
          <a:p>
            <a:r>
              <a:rPr lang="en-US" sz="2400" b="1" dirty="0"/>
              <a:t>Name, address, gender, phone number, email, salary, and job role </a:t>
            </a:r>
          </a:p>
          <a:p>
            <a:r>
              <a:rPr lang="en-US" sz="2400" b="1" dirty="0"/>
              <a:t>Vacation schedules and work shifts </a:t>
            </a:r>
          </a:p>
          <a:p>
            <a:endParaRPr lang="de-DE" dirty="0"/>
          </a:p>
        </p:txBody>
      </p:sp>
      <p:sp>
        <p:nvSpPr>
          <p:cNvPr id="4" name="Foliennummernplatzhalter 3">
            <a:extLst>
              <a:ext uri="{FF2B5EF4-FFF2-40B4-BE49-F238E27FC236}">
                <a16:creationId xmlns:a16="http://schemas.microsoft.com/office/drawing/2014/main" id="{4227A862-587E-B368-74A6-369D3028C9D9}"/>
              </a:ext>
            </a:extLst>
          </p:cNvPr>
          <p:cNvSpPr>
            <a:spLocks noGrp="1"/>
          </p:cNvSpPr>
          <p:nvPr>
            <p:ph type="sldNum" sz="quarter" idx="12"/>
          </p:nvPr>
        </p:nvSpPr>
        <p:spPr/>
        <p:txBody>
          <a:bodyPr/>
          <a:lstStyle/>
          <a:p>
            <a:fld id="{5F87AFCF-FB05-4DD1-B74B-32F271D812FB}" type="slidenum">
              <a:rPr lang="de-DE" smtClean="0"/>
              <a:t>5</a:t>
            </a:fld>
            <a:endParaRPr lang="de-DE"/>
          </a:p>
        </p:txBody>
      </p:sp>
    </p:spTree>
    <p:extLst>
      <p:ext uri="{BB962C8B-B14F-4D97-AF65-F5344CB8AC3E}">
        <p14:creationId xmlns:p14="http://schemas.microsoft.com/office/powerpoint/2010/main" val="335787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CE91-6A60-7F95-FBDB-8F5246999D51}"/>
              </a:ext>
            </a:extLst>
          </p:cNvPr>
          <p:cNvSpPr>
            <a:spLocks noGrp="1"/>
          </p:cNvSpPr>
          <p:nvPr>
            <p:ph type="title"/>
          </p:nvPr>
        </p:nvSpPr>
        <p:spPr>
          <a:xfrm>
            <a:off x="2344365" y="564205"/>
            <a:ext cx="4445541" cy="856033"/>
          </a:xfrm>
        </p:spPr>
        <p:txBody>
          <a:bodyPr>
            <a:normAutofit/>
          </a:bodyPr>
          <a:lstStyle/>
          <a:p>
            <a:r>
              <a:rPr lang="de-DE" b="1" dirty="0"/>
              <a:t>My Approach </a:t>
            </a:r>
          </a:p>
        </p:txBody>
      </p:sp>
      <p:sp>
        <p:nvSpPr>
          <p:cNvPr id="3" name="Inhaltsplatzhalter 2">
            <a:extLst>
              <a:ext uri="{FF2B5EF4-FFF2-40B4-BE49-F238E27FC236}">
                <a16:creationId xmlns:a16="http://schemas.microsoft.com/office/drawing/2014/main" id="{58C07BC6-058B-1D24-5D3D-24342A33049C}"/>
              </a:ext>
            </a:extLst>
          </p:cNvPr>
          <p:cNvSpPr>
            <a:spLocks noGrp="1"/>
          </p:cNvSpPr>
          <p:nvPr>
            <p:ph idx="1"/>
          </p:nvPr>
        </p:nvSpPr>
        <p:spPr>
          <a:xfrm>
            <a:off x="2558375" y="1741251"/>
            <a:ext cx="6809361" cy="4552544"/>
          </a:xfrm>
        </p:spPr>
        <p:txBody>
          <a:bodyPr>
            <a:normAutofit/>
          </a:bodyPr>
          <a:lstStyle/>
          <a:p>
            <a:pPr marL="0" indent="0">
              <a:buNone/>
            </a:pPr>
            <a:r>
              <a:rPr lang="en-US" sz="2000" b="1" dirty="0"/>
              <a:t>     Administration Input:</a:t>
            </a:r>
          </a:p>
          <a:p>
            <a:r>
              <a:rPr lang="en-US" sz="2000" b="1" dirty="0"/>
              <a:t>Room capacity, ward type (regular or ICU). </a:t>
            </a:r>
          </a:p>
          <a:p>
            <a:r>
              <a:rPr lang="en-US" sz="2000" b="1" dirty="0"/>
              <a:t>Admission date, expected discharge date and actual discharge date. </a:t>
            </a:r>
          </a:p>
          <a:p>
            <a:r>
              <a:rPr lang="en-US" sz="2000" b="1" dirty="0"/>
              <a:t>Patient insurance details (private or public).</a:t>
            </a:r>
          </a:p>
          <a:p>
            <a:pPr marL="0" indent="0">
              <a:buNone/>
            </a:pPr>
            <a:endParaRPr lang="en-US" sz="2000" b="1" dirty="0"/>
          </a:p>
          <a:p>
            <a:pPr marL="0" indent="0">
              <a:buNone/>
            </a:pPr>
            <a:r>
              <a:rPr lang="en-US" sz="2000" b="1" dirty="0"/>
              <a:t>Conclusion:  After collecting this information, we see we need to expand on our number of tables.  We added tables for Doctors, Nurses, Appointments, Rooms, Medication and Medical Equipment.</a:t>
            </a:r>
          </a:p>
          <a:p>
            <a:pPr marL="0" indent="0">
              <a:buNone/>
            </a:pPr>
            <a:r>
              <a:rPr lang="en-US" sz="2000" dirty="0"/>
              <a:t> </a:t>
            </a:r>
            <a:endParaRPr lang="de-DE" sz="2000" dirty="0"/>
          </a:p>
          <a:p>
            <a:endParaRPr lang="de-DE" dirty="0"/>
          </a:p>
        </p:txBody>
      </p:sp>
      <p:sp>
        <p:nvSpPr>
          <p:cNvPr id="4" name="Foliennummernplatzhalter 3">
            <a:extLst>
              <a:ext uri="{FF2B5EF4-FFF2-40B4-BE49-F238E27FC236}">
                <a16:creationId xmlns:a16="http://schemas.microsoft.com/office/drawing/2014/main" id="{CD3D8CF8-817A-52C7-7FBE-52D481B9CB4F}"/>
              </a:ext>
            </a:extLst>
          </p:cNvPr>
          <p:cNvSpPr>
            <a:spLocks noGrp="1"/>
          </p:cNvSpPr>
          <p:nvPr>
            <p:ph type="sldNum" sz="quarter" idx="12"/>
          </p:nvPr>
        </p:nvSpPr>
        <p:spPr/>
        <p:txBody>
          <a:bodyPr/>
          <a:lstStyle/>
          <a:p>
            <a:fld id="{5F87AFCF-FB05-4DD1-B74B-32F271D812FB}" type="slidenum">
              <a:rPr lang="de-DE" smtClean="0"/>
              <a:t>6</a:t>
            </a:fld>
            <a:endParaRPr lang="de-DE"/>
          </a:p>
        </p:txBody>
      </p:sp>
    </p:spTree>
    <p:extLst>
      <p:ext uri="{BB962C8B-B14F-4D97-AF65-F5344CB8AC3E}">
        <p14:creationId xmlns:p14="http://schemas.microsoft.com/office/powerpoint/2010/main" val="338509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C3121-7B91-FC97-3632-C543CA415AA3}"/>
              </a:ext>
            </a:extLst>
          </p:cNvPr>
          <p:cNvSpPr>
            <a:spLocks noGrp="1"/>
          </p:cNvSpPr>
          <p:nvPr>
            <p:ph type="title"/>
          </p:nvPr>
        </p:nvSpPr>
        <p:spPr/>
        <p:txBody>
          <a:bodyPr>
            <a:normAutofit/>
          </a:bodyPr>
          <a:lstStyle/>
          <a:p>
            <a:r>
              <a:rPr lang="de-DE" b="1" dirty="0"/>
              <a:t>Task </a:t>
            </a:r>
            <a:r>
              <a:rPr lang="de-DE" b="1" dirty="0" err="1"/>
              <a:t>Results</a:t>
            </a:r>
            <a:endParaRPr lang="de-DE" b="1" dirty="0"/>
          </a:p>
        </p:txBody>
      </p:sp>
      <p:graphicFrame>
        <p:nvGraphicFramePr>
          <p:cNvPr id="5" name="Inhaltsplatzhalter 2">
            <a:extLst>
              <a:ext uri="{FF2B5EF4-FFF2-40B4-BE49-F238E27FC236}">
                <a16:creationId xmlns:a16="http://schemas.microsoft.com/office/drawing/2014/main" id="{903DD9AF-EB19-7B5C-6E09-7DBE34F94AA6}"/>
              </a:ext>
            </a:extLst>
          </p:cNvPr>
          <p:cNvGraphicFramePr>
            <a:graphicFrameLocks noGrp="1"/>
          </p:cNvGraphicFramePr>
          <p:nvPr>
            <p:ph idx="1"/>
            <p:extLst>
              <p:ext uri="{D42A27DB-BD31-4B8C-83A1-F6EECF244321}">
                <p14:modId xmlns:p14="http://schemas.microsoft.com/office/powerpoint/2010/main" val="4169121838"/>
              </p:ext>
            </p:extLst>
          </p:nvPr>
        </p:nvGraphicFramePr>
        <p:xfrm>
          <a:off x="2589213" y="2133600"/>
          <a:ext cx="8154987"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liennummernplatzhalter 2">
            <a:extLst>
              <a:ext uri="{FF2B5EF4-FFF2-40B4-BE49-F238E27FC236}">
                <a16:creationId xmlns:a16="http://schemas.microsoft.com/office/drawing/2014/main" id="{ACA1D4DF-D652-BB61-C63A-277B544C09E2}"/>
              </a:ext>
            </a:extLst>
          </p:cNvPr>
          <p:cNvSpPr>
            <a:spLocks noGrp="1"/>
          </p:cNvSpPr>
          <p:nvPr>
            <p:ph type="sldNum" sz="quarter" idx="12"/>
          </p:nvPr>
        </p:nvSpPr>
        <p:spPr/>
        <p:txBody>
          <a:bodyPr/>
          <a:lstStyle/>
          <a:p>
            <a:fld id="{5F87AFCF-FB05-4DD1-B74B-32F271D812FB}" type="slidenum">
              <a:rPr lang="de-DE" smtClean="0"/>
              <a:t>7</a:t>
            </a:fld>
            <a:endParaRPr lang="de-DE"/>
          </a:p>
        </p:txBody>
      </p:sp>
    </p:spTree>
    <p:extLst>
      <p:ext uri="{BB962C8B-B14F-4D97-AF65-F5344CB8AC3E}">
        <p14:creationId xmlns:p14="http://schemas.microsoft.com/office/powerpoint/2010/main" val="4106409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729A9569-D667-C24F-8CC5-34179B4B8E1E}"/>
              </a:ext>
            </a:extLst>
          </p:cNvPr>
          <p:cNvSpPr>
            <a:spLocks noGrp="1"/>
          </p:cNvSpPr>
          <p:nvPr>
            <p:ph type="title"/>
          </p:nvPr>
        </p:nvSpPr>
        <p:spPr>
          <a:xfrm>
            <a:off x="1843391" y="624110"/>
            <a:ext cx="9383408" cy="1280890"/>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de-DE" altLang="de-DE" b="1" i="0" u="none" strike="noStrike" cap="none" normalizeH="0" baseline="0">
                <a:ln>
                  <a:noFill/>
                </a:ln>
                <a:solidFill>
                  <a:schemeClr val="bg1"/>
                </a:solidFill>
                <a:effectLst/>
                <a:latin typeface="Arial" panose="020B0604020202020204" pitchFamily="34" charset="0"/>
              </a:rPr>
              <a:t>Summary of Relationships and Cardinalities</a:t>
            </a:r>
          </a:p>
          <a:p>
            <a:pPr marL="0" marR="0" lvl="0" indent="0" defTabSz="914400" rtl="0" eaLnBrk="0" fontAlgn="base" latinLnBrk="0" hangingPunct="0">
              <a:spcBef>
                <a:spcPct val="0"/>
              </a:spcBef>
              <a:spcAft>
                <a:spcPct val="0"/>
              </a:spcAft>
              <a:buClrTx/>
              <a:buSzTx/>
              <a:buFontTx/>
              <a:buNone/>
              <a:tabLst/>
            </a:pPr>
            <a:endParaRPr kumimoji="0" lang="de-DE" altLang="de-DE" b="0" i="0" u="none" strike="noStrike" cap="none" normalizeH="0" baseline="0">
              <a:ln>
                <a:noFill/>
              </a:ln>
              <a:solidFill>
                <a:schemeClr val="bg1"/>
              </a:solidFill>
              <a:effectLst/>
              <a:latin typeface="Arial" panose="020B0604020202020204" pitchFamily="34" charset="0"/>
            </a:endParaRPr>
          </a:p>
        </p:txBody>
      </p:sp>
      <p:sp>
        <p:nvSpPr>
          <p:cNvPr id="29"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de-DE"/>
          </a:p>
        </p:txBody>
      </p:sp>
      <p:sp>
        <p:nvSpPr>
          <p:cNvPr id="3" name="Foliennummernplatzhalter 2">
            <a:extLst>
              <a:ext uri="{FF2B5EF4-FFF2-40B4-BE49-F238E27FC236}">
                <a16:creationId xmlns:a16="http://schemas.microsoft.com/office/drawing/2014/main" id="{423677A5-5CEC-AF3E-F04C-03E0FE32D731}"/>
              </a:ext>
            </a:extLst>
          </p:cNvPr>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5F87AFCF-FB05-4DD1-B74B-32F271D812FB}" type="slidenum">
              <a:rPr lang="de-DE" sz="1900">
                <a:solidFill>
                  <a:srgbClr val="FFFFFF"/>
                </a:solidFill>
              </a:rPr>
              <a:pPr>
                <a:lnSpc>
                  <a:spcPct val="90000"/>
                </a:lnSpc>
                <a:spcAft>
                  <a:spcPts val="600"/>
                </a:spcAft>
              </a:pPr>
              <a:t>8</a:t>
            </a:fld>
            <a:endParaRPr lang="de-DE" sz="1900">
              <a:solidFill>
                <a:srgbClr val="FFFFFF"/>
              </a:solidFill>
            </a:endParaRPr>
          </a:p>
        </p:txBody>
      </p:sp>
      <p:graphicFrame>
        <p:nvGraphicFramePr>
          <p:cNvPr id="20" name="Inhaltsplatzhalter 19">
            <a:extLst>
              <a:ext uri="{FF2B5EF4-FFF2-40B4-BE49-F238E27FC236}">
                <a16:creationId xmlns:a16="http://schemas.microsoft.com/office/drawing/2014/main" id="{DF1BA536-9409-19EE-F9E2-3CC39D68FF26}"/>
              </a:ext>
            </a:extLst>
          </p:cNvPr>
          <p:cNvGraphicFramePr>
            <a:graphicFrameLocks noGrp="1"/>
          </p:cNvGraphicFramePr>
          <p:nvPr>
            <p:ph idx="1"/>
            <p:extLst>
              <p:ext uri="{D42A27DB-BD31-4B8C-83A1-F6EECF244321}">
                <p14:modId xmlns:p14="http://schemas.microsoft.com/office/powerpoint/2010/main" val="2690134193"/>
              </p:ext>
            </p:extLst>
          </p:nvPr>
        </p:nvGraphicFramePr>
        <p:xfrm>
          <a:off x="1059873" y="2306694"/>
          <a:ext cx="10016836" cy="4052544"/>
        </p:xfrm>
        <a:graphic>
          <a:graphicData uri="http://schemas.openxmlformats.org/drawingml/2006/table">
            <a:tbl>
              <a:tblPr/>
              <a:tblGrid>
                <a:gridCol w="2504209">
                  <a:extLst>
                    <a:ext uri="{9D8B030D-6E8A-4147-A177-3AD203B41FA5}">
                      <a16:colId xmlns:a16="http://schemas.microsoft.com/office/drawing/2014/main" val="3228919524"/>
                    </a:ext>
                  </a:extLst>
                </a:gridCol>
                <a:gridCol w="2504209">
                  <a:extLst>
                    <a:ext uri="{9D8B030D-6E8A-4147-A177-3AD203B41FA5}">
                      <a16:colId xmlns:a16="http://schemas.microsoft.com/office/drawing/2014/main" val="993978921"/>
                    </a:ext>
                  </a:extLst>
                </a:gridCol>
                <a:gridCol w="2504209">
                  <a:extLst>
                    <a:ext uri="{9D8B030D-6E8A-4147-A177-3AD203B41FA5}">
                      <a16:colId xmlns:a16="http://schemas.microsoft.com/office/drawing/2014/main" val="1964589459"/>
                    </a:ext>
                  </a:extLst>
                </a:gridCol>
                <a:gridCol w="2504209">
                  <a:extLst>
                    <a:ext uri="{9D8B030D-6E8A-4147-A177-3AD203B41FA5}">
                      <a16:colId xmlns:a16="http://schemas.microsoft.com/office/drawing/2014/main" val="4243495462"/>
                    </a:ext>
                  </a:extLst>
                </a:gridCol>
              </a:tblGrid>
              <a:tr h="337712">
                <a:tc>
                  <a:txBody>
                    <a:bodyPr/>
                    <a:lstStyle/>
                    <a:p>
                      <a:r>
                        <a:rPr lang="de-DE" sz="1800" b="1">
                          <a:solidFill>
                            <a:schemeClr val="tx1"/>
                          </a:solidFill>
                        </a:rPr>
                        <a:t>Entity 1</a:t>
                      </a:r>
                    </a:p>
                  </a:txBody>
                  <a:tcPr marL="53986" marR="53986" marT="26993" marB="26993" anchor="ctr">
                    <a:lnL>
                      <a:noFill/>
                    </a:lnL>
                    <a:lnR>
                      <a:noFill/>
                    </a:lnR>
                    <a:lnT>
                      <a:noFill/>
                    </a:lnT>
                    <a:lnB w="19050">
                      <a:solidFill>
                        <a:schemeClr val="accent1"/>
                      </a:solidFill>
                    </a:lnB>
                    <a:noFill/>
                  </a:tcPr>
                </a:tc>
                <a:tc>
                  <a:txBody>
                    <a:bodyPr/>
                    <a:lstStyle/>
                    <a:p>
                      <a:r>
                        <a:rPr lang="de-DE" sz="1800" b="1">
                          <a:solidFill>
                            <a:schemeClr val="tx1"/>
                          </a:solidFill>
                        </a:rPr>
                        <a:t>Entity 2</a:t>
                      </a:r>
                    </a:p>
                  </a:txBody>
                  <a:tcPr marL="53986" marR="53986" marT="26993" marB="26993" anchor="ctr">
                    <a:lnL>
                      <a:noFill/>
                    </a:lnL>
                    <a:lnR>
                      <a:noFill/>
                    </a:lnR>
                    <a:lnT>
                      <a:noFill/>
                    </a:lnT>
                    <a:lnB w="19050">
                      <a:solidFill>
                        <a:schemeClr val="accent1"/>
                      </a:solidFill>
                    </a:lnB>
                    <a:noFill/>
                  </a:tcPr>
                </a:tc>
                <a:tc>
                  <a:txBody>
                    <a:bodyPr/>
                    <a:lstStyle/>
                    <a:p>
                      <a:r>
                        <a:rPr lang="de-DE" sz="1800" b="1">
                          <a:solidFill>
                            <a:schemeClr val="tx1"/>
                          </a:solidFill>
                        </a:rPr>
                        <a:t>Relationship</a:t>
                      </a:r>
                    </a:p>
                  </a:txBody>
                  <a:tcPr marL="53986" marR="53986" marT="26993" marB="26993" anchor="ctr">
                    <a:lnL>
                      <a:noFill/>
                    </a:lnL>
                    <a:lnR>
                      <a:noFill/>
                    </a:lnR>
                    <a:lnT>
                      <a:noFill/>
                    </a:lnT>
                    <a:lnB w="19050">
                      <a:solidFill>
                        <a:schemeClr val="accent1"/>
                      </a:solidFill>
                    </a:lnB>
                    <a:noFill/>
                  </a:tcPr>
                </a:tc>
                <a:tc>
                  <a:txBody>
                    <a:bodyPr/>
                    <a:lstStyle/>
                    <a:p>
                      <a:r>
                        <a:rPr lang="de-DE" sz="1800" b="1">
                          <a:solidFill>
                            <a:schemeClr val="tx1"/>
                          </a:solidFill>
                        </a:rPr>
                        <a:t>Cardinality</a:t>
                      </a:r>
                    </a:p>
                  </a:txBody>
                  <a:tcPr marL="53986" marR="53986" marT="26993" marB="26993" anchor="ctr">
                    <a:lnL>
                      <a:noFill/>
                    </a:lnL>
                    <a:lnR>
                      <a:noFill/>
                    </a:lnR>
                    <a:lnT>
                      <a:noFill/>
                    </a:lnT>
                    <a:lnB w="19050">
                      <a:solidFill>
                        <a:schemeClr val="accent1"/>
                      </a:solidFill>
                    </a:lnB>
                    <a:noFill/>
                  </a:tcPr>
                </a:tc>
                <a:extLst>
                  <a:ext uri="{0D108BD9-81ED-4DB2-BD59-A6C34878D82A}">
                    <a16:rowId xmlns:a16="http://schemas.microsoft.com/office/drawing/2014/main" val="2891110565"/>
                  </a:ext>
                </a:extLst>
              </a:tr>
              <a:tr h="337712">
                <a:tc>
                  <a:txBody>
                    <a:bodyPr/>
                    <a:lstStyle/>
                    <a:p>
                      <a:r>
                        <a:rPr lang="de-DE" sz="1800" b="1" dirty="0" err="1">
                          <a:solidFill>
                            <a:schemeClr val="tx1"/>
                          </a:solidFill>
                        </a:rPr>
                        <a:t>Patients</a:t>
                      </a:r>
                      <a:endParaRPr lang="de-DE" sz="1800" dirty="0">
                        <a:solidFill>
                          <a:schemeClr val="tx1"/>
                        </a:solidFill>
                      </a:endParaRPr>
                    </a:p>
                  </a:txBody>
                  <a:tcPr marL="53986" marR="53986" marT="26993" marB="26993" anchor="ctr">
                    <a:lnL>
                      <a:noFill/>
                    </a:lnL>
                    <a:lnR>
                      <a:noFill/>
                    </a:lnR>
                    <a:lnT w="19050">
                      <a:solidFill>
                        <a:schemeClr val="accent1"/>
                      </a:solidFill>
                    </a:lnT>
                    <a:lnB w="3175">
                      <a:solidFill>
                        <a:schemeClr val="tx1"/>
                      </a:solidFill>
                    </a:lnB>
                    <a:noFill/>
                  </a:tcPr>
                </a:tc>
                <a:tc>
                  <a:txBody>
                    <a:bodyPr/>
                    <a:lstStyle/>
                    <a:p>
                      <a:r>
                        <a:rPr lang="de-DE" sz="1800" b="1">
                          <a:solidFill>
                            <a:schemeClr val="tx1"/>
                          </a:solidFill>
                        </a:rPr>
                        <a:t>Doctors</a:t>
                      </a:r>
                      <a:endParaRPr lang="de-DE" sz="1800">
                        <a:solidFill>
                          <a:schemeClr val="tx1"/>
                        </a:solidFill>
                      </a:endParaRPr>
                    </a:p>
                  </a:txBody>
                  <a:tcPr marL="53986" marR="53986" marT="26993" marB="26993" anchor="ctr">
                    <a:lnL>
                      <a:noFill/>
                    </a:lnL>
                    <a:lnR>
                      <a:noFill/>
                    </a:lnR>
                    <a:lnT w="19050">
                      <a:solidFill>
                        <a:schemeClr val="accent1"/>
                      </a:solidFill>
                    </a:lnT>
                    <a:lnB w="3175">
                      <a:solidFill>
                        <a:schemeClr val="tx1"/>
                      </a:solidFill>
                    </a:lnB>
                    <a:noFill/>
                  </a:tcPr>
                </a:tc>
                <a:tc>
                  <a:txBody>
                    <a:bodyPr/>
                    <a:lstStyle/>
                    <a:p>
                      <a:r>
                        <a:rPr lang="de-DE" sz="1800">
                          <a:solidFill>
                            <a:schemeClr val="tx1"/>
                          </a:solidFill>
                        </a:rPr>
                        <a:t>Attended by</a:t>
                      </a:r>
                    </a:p>
                  </a:txBody>
                  <a:tcPr marL="53986" marR="53986" marT="26993" marB="26993" anchor="ctr">
                    <a:lnL>
                      <a:noFill/>
                    </a:lnL>
                    <a:lnR>
                      <a:noFill/>
                    </a:lnR>
                    <a:lnT w="19050">
                      <a:solidFill>
                        <a:schemeClr val="accent1"/>
                      </a:solidFill>
                    </a:lnT>
                    <a:lnB w="3175">
                      <a:solidFill>
                        <a:schemeClr val="tx1"/>
                      </a:solidFill>
                    </a:lnB>
                    <a:noFill/>
                  </a:tcPr>
                </a:tc>
                <a:tc>
                  <a:txBody>
                    <a:bodyPr/>
                    <a:lstStyle/>
                    <a:p>
                      <a:r>
                        <a:rPr lang="de-DE" sz="1800">
                          <a:solidFill>
                            <a:schemeClr val="tx1"/>
                          </a:solidFill>
                        </a:rPr>
                        <a:t>Many-to-One</a:t>
                      </a:r>
                    </a:p>
                  </a:txBody>
                  <a:tcPr marL="53986" marR="53986" marT="26993" marB="26993"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524714101"/>
                  </a:ext>
                </a:extLst>
              </a:tr>
              <a:tr h="337712">
                <a:tc>
                  <a:txBody>
                    <a:bodyPr/>
                    <a:lstStyle/>
                    <a:p>
                      <a:r>
                        <a:rPr lang="de-DE" sz="1800" b="1">
                          <a:solidFill>
                            <a:schemeClr val="tx1"/>
                          </a:solidFill>
                        </a:rPr>
                        <a:t>Patients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Nurses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Assisted by</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Many-to-One</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022163964"/>
                  </a:ext>
                </a:extLst>
              </a:tr>
              <a:tr h="337712">
                <a:tc>
                  <a:txBody>
                    <a:bodyPr/>
                    <a:lstStyle/>
                    <a:p>
                      <a:r>
                        <a:rPr lang="de-DE" sz="1800" b="1">
                          <a:solidFill>
                            <a:schemeClr val="tx1"/>
                          </a:solidFill>
                        </a:rPr>
                        <a:t>Patients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Rooms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Occupies</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Many-to-One</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503659047"/>
                  </a:ext>
                </a:extLst>
              </a:tr>
              <a:tr h="337712">
                <a:tc>
                  <a:txBody>
                    <a:bodyPr/>
                    <a:lstStyle/>
                    <a:p>
                      <a:r>
                        <a:rPr lang="de-DE" sz="1800" b="1">
                          <a:solidFill>
                            <a:schemeClr val="tx1"/>
                          </a:solidFill>
                        </a:rPr>
                        <a:t>Patients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dirty="0">
                          <a:solidFill>
                            <a:schemeClr val="tx1"/>
                          </a:solidFill>
                        </a:rPr>
                        <a:t>Appointments</a:t>
                      </a:r>
                      <a:endParaRPr lang="de-DE" sz="1800" dirty="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Has</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One-to-Many</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323600620"/>
                  </a:ext>
                </a:extLst>
              </a:tr>
              <a:tr h="337712">
                <a:tc>
                  <a:txBody>
                    <a:bodyPr/>
                    <a:lstStyle/>
                    <a:p>
                      <a:r>
                        <a:rPr lang="de-DE" sz="1800" b="1">
                          <a:solidFill>
                            <a:schemeClr val="tx1"/>
                          </a:solidFill>
                        </a:rPr>
                        <a:t>Patients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Medications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Prescribed</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One-to-Many</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123340413"/>
                  </a:ext>
                </a:extLst>
              </a:tr>
              <a:tr h="337712">
                <a:tc>
                  <a:txBody>
                    <a:bodyPr/>
                    <a:lstStyle/>
                    <a:p>
                      <a:r>
                        <a:rPr lang="de-DE" sz="1800" b="1">
                          <a:solidFill>
                            <a:schemeClr val="tx1"/>
                          </a:solidFill>
                        </a:rPr>
                        <a:t>Doctors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Appointments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Schedules</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dirty="0" err="1">
                          <a:solidFill>
                            <a:schemeClr val="tx1"/>
                          </a:solidFill>
                        </a:rPr>
                        <a:t>One</a:t>
                      </a:r>
                      <a:r>
                        <a:rPr lang="de-DE" sz="1800" dirty="0">
                          <a:solidFill>
                            <a:schemeClr val="tx1"/>
                          </a:solidFill>
                        </a:rPr>
                        <a:t>-</a:t>
                      </a:r>
                      <a:r>
                        <a:rPr lang="de-DE" sz="1800" dirty="0" err="1">
                          <a:solidFill>
                            <a:schemeClr val="tx1"/>
                          </a:solidFill>
                        </a:rPr>
                        <a:t>to</a:t>
                      </a:r>
                      <a:r>
                        <a:rPr lang="de-DE" sz="1800" dirty="0">
                          <a:solidFill>
                            <a:schemeClr val="tx1"/>
                          </a:solidFill>
                        </a:rPr>
                        <a:t>-Many</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62437184"/>
                  </a:ext>
                </a:extLst>
              </a:tr>
              <a:tr h="337712">
                <a:tc>
                  <a:txBody>
                    <a:bodyPr/>
                    <a:lstStyle/>
                    <a:p>
                      <a:r>
                        <a:rPr lang="de-DE" sz="1800" b="1">
                          <a:solidFill>
                            <a:schemeClr val="tx1"/>
                          </a:solidFill>
                        </a:rPr>
                        <a:t>Nurses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Appointments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Manages</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One-to-Many</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45590474"/>
                  </a:ext>
                </a:extLst>
              </a:tr>
              <a:tr h="337712">
                <a:tc>
                  <a:txBody>
                    <a:bodyPr/>
                    <a:lstStyle/>
                    <a:p>
                      <a:r>
                        <a:rPr lang="de-DE" sz="1800" b="1">
                          <a:solidFill>
                            <a:schemeClr val="tx1"/>
                          </a:solidFill>
                        </a:rPr>
                        <a:t>Staff</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Rooms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Assigned to</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Many-to-One</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882903520"/>
                  </a:ext>
                </a:extLst>
              </a:tr>
              <a:tr h="337712">
                <a:tc>
                  <a:txBody>
                    <a:bodyPr/>
                    <a:lstStyle/>
                    <a:p>
                      <a:r>
                        <a:rPr lang="de-DE" sz="1800" b="1">
                          <a:solidFill>
                            <a:schemeClr val="tx1"/>
                          </a:solidFill>
                        </a:rPr>
                        <a:t>Staff</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Medical Equipment</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Uses</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One-to-Many</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257343075"/>
                  </a:ext>
                </a:extLst>
              </a:tr>
              <a:tr h="337712">
                <a:tc>
                  <a:txBody>
                    <a:bodyPr/>
                    <a:lstStyle/>
                    <a:p>
                      <a:r>
                        <a:rPr lang="de-DE" sz="1800" b="1">
                          <a:solidFill>
                            <a:schemeClr val="tx1"/>
                          </a:solidFill>
                        </a:rPr>
                        <a:t>Medical Equipment</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b="1">
                          <a:solidFill>
                            <a:schemeClr val="tx1"/>
                          </a:solidFill>
                        </a:rPr>
                        <a:t>Rooms</a:t>
                      </a:r>
                      <a:endParaRPr lang="de-DE" sz="1800">
                        <a:solidFill>
                          <a:schemeClr val="tx1"/>
                        </a:solidFill>
                      </a:endParaRP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Located in</a:t>
                      </a:r>
                    </a:p>
                  </a:txBody>
                  <a:tcPr marL="53986" marR="53986" marT="26993" marB="26993" anchor="ctr">
                    <a:lnL>
                      <a:noFill/>
                    </a:lnL>
                    <a:lnR>
                      <a:noFill/>
                    </a:lnR>
                    <a:lnT w="3175">
                      <a:solidFill>
                        <a:schemeClr val="tx1"/>
                      </a:solidFill>
                    </a:lnT>
                    <a:lnB w="3175">
                      <a:solidFill>
                        <a:schemeClr val="tx1"/>
                      </a:solidFill>
                    </a:lnB>
                    <a:noFill/>
                  </a:tcPr>
                </a:tc>
                <a:tc>
                  <a:txBody>
                    <a:bodyPr/>
                    <a:lstStyle/>
                    <a:p>
                      <a:r>
                        <a:rPr lang="de-DE" sz="1800">
                          <a:solidFill>
                            <a:schemeClr val="tx1"/>
                          </a:solidFill>
                        </a:rPr>
                        <a:t>Many-to-One</a:t>
                      </a:r>
                    </a:p>
                  </a:txBody>
                  <a:tcPr marL="53986" marR="53986" marT="26993" marB="26993"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96456482"/>
                  </a:ext>
                </a:extLst>
              </a:tr>
              <a:tr h="337712">
                <a:tc>
                  <a:txBody>
                    <a:bodyPr/>
                    <a:lstStyle/>
                    <a:p>
                      <a:r>
                        <a:rPr lang="de-DE" sz="1800" b="1">
                          <a:solidFill>
                            <a:schemeClr val="tx1"/>
                          </a:solidFill>
                        </a:rPr>
                        <a:t>Doctors</a:t>
                      </a:r>
                      <a:endParaRPr lang="de-DE" sz="1800">
                        <a:solidFill>
                          <a:schemeClr val="tx1"/>
                        </a:solidFill>
                      </a:endParaRPr>
                    </a:p>
                  </a:txBody>
                  <a:tcPr marL="53986" marR="53986" marT="26993" marB="26993" anchor="ctr">
                    <a:lnL>
                      <a:noFill/>
                    </a:lnL>
                    <a:lnR>
                      <a:noFill/>
                    </a:lnR>
                    <a:lnT w="3175">
                      <a:solidFill>
                        <a:schemeClr val="tx1"/>
                      </a:solidFill>
                    </a:lnT>
                    <a:lnB w="12700">
                      <a:solidFill>
                        <a:schemeClr val="accent1"/>
                      </a:solidFill>
                    </a:lnB>
                    <a:noFill/>
                  </a:tcPr>
                </a:tc>
                <a:tc>
                  <a:txBody>
                    <a:bodyPr/>
                    <a:lstStyle/>
                    <a:p>
                      <a:r>
                        <a:rPr lang="de-DE" sz="1800" b="1">
                          <a:solidFill>
                            <a:schemeClr val="tx1"/>
                          </a:solidFill>
                        </a:rPr>
                        <a:t>Rooms</a:t>
                      </a:r>
                      <a:endParaRPr lang="de-DE" sz="1800">
                        <a:solidFill>
                          <a:schemeClr val="tx1"/>
                        </a:solidFill>
                      </a:endParaRPr>
                    </a:p>
                  </a:txBody>
                  <a:tcPr marL="53986" marR="53986" marT="26993" marB="26993" anchor="ctr">
                    <a:lnL>
                      <a:noFill/>
                    </a:lnL>
                    <a:lnR>
                      <a:noFill/>
                    </a:lnR>
                    <a:lnT w="3175">
                      <a:solidFill>
                        <a:schemeClr val="tx1"/>
                      </a:solidFill>
                    </a:lnT>
                    <a:lnB w="12700">
                      <a:solidFill>
                        <a:schemeClr val="accent1"/>
                      </a:solidFill>
                    </a:lnB>
                    <a:noFill/>
                  </a:tcPr>
                </a:tc>
                <a:tc>
                  <a:txBody>
                    <a:bodyPr/>
                    <a:lstStyle/>
                    <a:p>
                      <a:r>
                        <a:rPr lang="de-DE" sz="1800">
                          <a:solidFill>
                            <a:schemeClr val="tx1"/>
                          </a:solidFill>
                        </a:rPr>
                        <a:t>Assigned to</a:t>
                      </a:r>
                    </a:p>
                  </a:txBody>
                  <a:tcPr marL="53986" marR="53986" marT="26993" marB="26993" anchor="ctr">
                    <a:lnL>
                      <a:noFill/>
                    </a:lnL>
                    <a:lnR>
                      <a:noFill/>
                    </a:lnR>
                    <a:lnT w="3175">
                      <a:solidFill>
                        <a:schemeClr val="tx1"/>
                      </a:solidFill>
                    </a:lnT>
                    <a:lnB w="12700">
                      <a:solidFill>
                        <a:schemeClr val="accent1"/>
                      </a:solidFill>
                    </a:lnB>
                    <a:noFill/>
                  </a:tcPr>
                </a:tc>
                <a:tc>
                  <a:txBody>
                    <a:bodyPr/>
                    <a:lstStyle/>
                    <a:p>
                      <a:r>
                        <a:rPr lang="de-DE" sz="1800" dirty="0">
                          <a:solidFill>
                            <a:schemeClr val="tx1"/>
                          </a:solidFill>
                        </a:rPr>
                        <a:t>Many-</a:t>
                      </a:r>
                      <a:r>
                        <a:rPr lang="de-DE" sz="1800" dirty="0" err="1">
                          <a:solidFill>
                            <a:schemeClr val="tx1"/>
                          </a:solidFill>
                        </a:rPr>
                        <a:t>to</a:t>
                      </a:r>
                      <a:r>
                        <a:rPr lang="de-DE" sz="1800" dirty="0">
                          <a:solidFill>
                            <a:schemeClr val="tx1"/>
                          </a:solidFill>
                        </a:rPr>
                        <a:t>-</a:t>
                      </a:r>
                      <a:r>
                        <a:rPr lang="de-DE" sz="1800" dirty="0" err="1">
                          <a:solidFill>
                            <a:schemeClr val="tx1"/>
                          </a:solidFill>
                        </a:rPr>
                        <a:t>One</a:t>
                      </a:r>
                      <a:endParaRPr lang="de-DE" sz="1800" dirty="0">
                        <a:solidFill>
                          <a:schemeClr val="tx1"/>
                        </a:solidFill>
                      </a:endParaRPr>
                    </a:p>
                  </a:txBody>
                  <a:tcPr marL="53986" marR="53986" marT="26993" marB="26993"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2033427067"/>
                  </a:ext>
                </a:extLst>
              </a:tr>
            </a:tbl>
          </a:graphicData>
        </a:graphic>
      </p:graphicFrame>
    </p:spTree>
    <p:extLst>
      <p:ext uri="{BB962C8B-B14F-4D97-AF65-F5344CB8AC3E}">
        <p14:creationId xmlns:p14="http://schemas.microsoft.com/office/powerpoint/2010/main" val="213878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BF38AC-8840-0A7D-80AB-F864705A10A4}"/>
              </a:ext>
            </a:extLst>
          </p:cNvPr>
          <p:cNvSpPr>
            <a:spLocks noGrp="1"/>
          </p:cNvSpPr>
          <p:nvPr>
            <p:ph type="title"/>
          </p:nvPr>
        </p:nvSpPr>
        <p:spPr>
          <a:xfrm>
            <a:off x="209550" y="1247775"/>
            <a:ext cx="1102029" cy="800100"/>
          </a:xfrm>
        </p:spPr>
        <p:txBody>
          <a:bodyPr/>
          <a:lstStyle/>
          <a:p>
            <a:r>
              <a:rPr lang="de-DE" b="1" dirty="0"/>
              <a:t>ERD</a:t>
            </a:r>
          </a:p>
        </p:txBody>
      </p:sp>
      <p:sp>
        <p:nvSpPr>
          <p:cNvPr id="4" name="Foliennummernplatzhalter 3">
            <a:extLst>
              <a:ext uri="{FF2B5EF4-FFF2-40B4-BE49-F238E27FC236}">
                <a16:creationId xmlns:a16="http://schemas.microsoft.com/office/drawing/2014/main" id="{DC74B1AA-1626-6B20-8CDF-41F2322C1847}"/>
              </a:ext>
            </a:extLst>
          </p:cNvPr>
          <p:cNvSpPr>
            <a:spLocks noGrp="1"/>
          </p:cNvSpPr>
          <p:nvPr>
            <p:ph type="sldNum" sz="quarter" idx="12"/>
          </p:nvPr>
        </p:nvSpPr>
        <p:spPr/>
        <p:txBody>
          <a:bodyPr/>
          <a:lstStyle/>
          <a:p>
            <a:fld id="{5F87AFCF-FB05-4DD1-B74B-32F271D812FB}" type="slidenum">
              <a:rPr lang="de-DE" smtClean="0"/>
              <a:t>9</a:t>
            </a:fld>
            <a:endParaRPr lang="de-DE"/>
          </a:p>
        </p:txBody>
      </p:sp>
      <p:pic>
        <p:nvPicPr>
          <p:cNvPr id="12" name="Inhaltsplatzhalter 11" descr="Ein Bild, das Text, Diagramm, parallel, Screenshot enthält.">
            <a:extLst>
              <a:ext uri="{FF2B5EF4-FFF2-40B4-BE49-F238E27FC236}">
                <a16:creationId xmlns:a16="http://schemas.microsoft.com/office/drawing/2014/main" id="{4B5D1E76-9956-855A-A3F4-DA01472A25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4501" y="361949"/>
            <a:ext cx="9801224" cy="6067425"/>
          </a:xfrm>
        </p:spPr>
      </p:pic>
    </p:spTree>
    <p:extLst>
      <p:ext uri="{BB962C8B-B14F-4D97-AF65-F5344CB8AC3E}">
        <p14:creationId xmlns:p14="http://schemas.microsoft.com/office/powerpoint/2010/main" val="103084685"/>
      </p:ext>
    </p:extLst>
  </p:cSld>
  <p:clrMapOvr>
    <a:masterClrMapping/>
  </p:clrMapOvr>
</p:sld>
</file>

<file path=ppt/theme/theme1.xml><?xml version="1.0" encoding="utf-8"?>
<a:theme xmlns:a="http://schemas.openxmlformats.org/drawingml/2006/main" name="Fetzen">
  <a:themeElements>
    <a:clrScheme name="Fetze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BC7B5D6BB7B894696B1687768D743E5" ma:contentTypeVersion="6" ma:contentTypeDescription="Ein neues Dokument erstellen." ma:contentTypeScope="" ma:versionID="1c3cb9b01358268d1d5cd705fedde89d">
  <xsd:schema xmlns:xsd="http://www.w3.org/2001/XMLSchema" xmlns:xs="http://www.w3.org/2001/XMLSchema" xmlns:p="http://schemas.microsoft.com/office/2006/metadata/properties" xmlns:ns3="be8a7892-ac2d-4f91-bf86-566c540d8cc1" targetNamespace="http://schemas.microsoft.com/office/2006/metadata/properties" ma:root="true" ma:fieldsID="5cec1c858195c3a35679303de2761525" ns3:_="">
    <xsd:import namespace="be8a7892-ac2d-4f91-bf86-566c540d8cc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a7892-ac2d-4f91-bf86-566c540d8cc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e8a7892-ac2d-4f91-bf86-566c540d8cc1" xsi:nil="true"/>
  </documentManagement>
</p:properties>
</file>

<file path=customXml/itemProps1.xml><?xml version="1.0" encoding="utf-8"?>
<ds:datastoreItem xmlns:ds="http://schemas.openxmlformats.org/officeDocument/2006/customXml" ds:itemID="{E3A43A50-D88F-45D4-94F8-BC022CA8EF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a7892-ac2d-4f91-bf86-566c540d8c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29B4F7-1D3C-456B-A095-9031FA6B4221}">
  <ds:schemaRefs>
    <ds:schemaRef ds:uri="http://schemas.microsoft.com/sharepoint/v3/contenttype/forms"/>
  </ds:schemaRefs>
</ds:datastoreItem>
</file>

<file path=customXml/itemProps3.xml><?xml version="1.0" encoding="utf-8"?>
<ds:datastoreItem xmlns:ds="http://schemas.openxmlformats.org/officeDocument/2006/customXml" ds:itemID="{E24B6C50-58D6-4943-9CE8-6C07B803A990}">
  <ds:schemaRefs>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be8a7892-ac2d-4f91-bf86-566c540d8cc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2467</Words>
  <Application>Microsoft Office PowerPoint</Application>
  <PresentationFormat>Breitbild</PresentationFormat>
  <Paragraphs>228</Paragraphs>
  <Slides>15</Slides>
  <Notes>15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Aptos</vt:lpstr>
      <vt:lpstr>Arial</vt:lpstr>
      <vt:lpstr>Century Gothic</vt:lpstr>
      <vt:lpstr>Google Sans</vt:lpstr>
      <vt:lpstr>Wingdings 3</vt:lpstr>
      <vt:lpstr>Fetzen</vt:lpstr>
      <vt:lpstr>Hospital Database Design</vt:lpstr>
      <vt:lpstr>Contents</vt:lpstr>
      <vt:lpstr>Project Overview  Create a Database Schema for Hospital</vt:lpstr>
      <vt:lpstr>My Approach</vt:lpstr>
      <vt:lpstr>My Approach</vt:lpstr>
      <vt:lpstr>My Approach </vt:lpstr>
      <vt:lpstr>Task Results</vt:lpstr>
      <vt:lpstr>Summary of Relationships and Cardinalities </vt:lpstr>
      <vt:lpstr>ERD</vt:lpstr>
      <vt:lpstr>EER</vt:lpstr>
      <vt:lpstr>Normalization</vt:lpstr>
      <vt:lpstr>SQL Script</vt:lpstr>
      <vt:lpstr>SQL Script</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Keith Billman</dc:creator>
  <cp:lastModifiedBy>Keith Billman</cp:lastModifiedBy>
  <cp:revision>8</cp:revision>
  <dcterms:created xsi:type="dcterms:W3CDTF">2024-12-17T08:09:59Z</dcterms:created>
  <dcterms:modified xsi:type="dcterms:W3CDTF">2024-12-19T07:06:05Z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0x0101005BC7B5D6BB7B894696B1687768D743E5</vt:lpwstr>
  </property>
</Properties>
</file>