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2"/>
  </p:notesMasterIdLst>
  <p:sldIdLst>
    <p:sldId id="256" r:id="rId4"/>
    <p:sldId id="414" r:id="rId5"/>
    <p:sldId id="415" r:id="rId6"/>
    <p:sldId id="416" r:id="rId7"/>
    <p:sldId id="417" r:id="rId8"/>
    <p:sldId id="422" r:id="rId9"/>
    <p:sldId id="423" r:id="rId10"/>
    <p:sldId id="425" r:id="rId11"/>
    <p:sldId id="426" r:id="rId12"/>
    <p:sldId id="429" r:id="rId13"/>
    <p:sldId id="430" r:id="rId14"/>
    <p:sldId id="431" r:id="rId15"/>
    <p:sldId id="432" r:id="rId16"/>
    <p:sldId id="433" r:id="rId17"/>
    <p:sldId id="434" r:id="rId18"/>
    <p:sldId id="427" r:id="rId19"/>
    <p:sldId id="435" r:id="rId20"/>
    <p:sldId id="4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58BAC-7B90-2244-B932-EC6533EB2A71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F5A35-8E86-8540-AA7E-3C13D6740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084E25-2700-4EAE-B1F0-B27DB295FBE1}" type="slidenum">
              <a:rPr lang="de-DE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latin typeface="Arial" charset="0"/>
            </a:endParaRPr>
          </a:p>
        </p:txBody>
      </p:sp>
      <p:sp>
        <p:nvSpPr>
          <p:cNvPr id="26627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7338" y="661988"/>
            <a:ext cx="6223000" cy="35004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Notes Placeholder 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5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A635-AED4-E34D-86E8-E051DE8E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122D5-FC3C-87B6-6231-85128D51A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C65B-0FC3-D247-4053-26938E43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31FE-4C7A-3F3B-2874-91DEC0F7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1EA81-8BFB-50A4-006D-BB99190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441A-778B-F38E-8685-64CC43AE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C31E6-A01A-678D-8D2A-B3A229A69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18FDD-41D7-5358-EEDA-FB4A7A0F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BD536-98CA-D2D1-1E1C-D8876BB9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C7D3-9BC4-B912-766F-C1E62EF2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66BBD-EE9A-F147-3D32-67A0B2E2B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0F41-93B2-CCF7-837E-CACC515FA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8451-7F17-D747-B4CA-F877F242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8611-D6CB-D21D-6A02-A8D5750B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C3CF-45F3-9768-BCE1-E9CF9F4F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 and Contact Inform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AP Logo" descr="SAP Logo" title="SAP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3033" y="5994000"/>
            <a:ext cx="1963124" cy="360000"/>
          </a:xfrm>
          <a:prstGeom prst="rect">
            <a:avLst/>
          </a:prstGeom>
        </p:spPr>
      </p:pic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9" y="2905487"/>
            <a:ext cx="5592132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/>
              <a:t>Contact information:</a:t>
            </a:r>
          </a:p>
          <a:p>
            <a:pPr lvl="1"/>
            <a:r>
              <a:rPr lang="en-US"/>
              <a:t>F name L name</a:t>
            </a:r>
          </a:p>
          <a:p>
            <a:pPr lvl="1"/>
            <a:r>
              <a:rPr lang="en-US"/>
              <a:t>Title</a:t>
            </a:r>
          </a:p>
          <a:p>
            <a:pPr lvl="1"/>
            <a:r>
              <a:rPr lang="en-US"/>
              <a:t>Address</a:t>
            </a:r>
          </a:p>
          <a:p>
            <a:pPr lvl="1"/>
            <a:r>
              <a:rPr lang="en-US"/>
              <a:t>Phone number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3869" y="1467009"/>
            <a:ext cx="5592132" cy="923116"/>
          </a:xfrm>
        </p:spPr>
        <p:txBody>
          <a:bodyPr anchor="t" anchorCtr="0">
            <a:noAutofit/>
          </a:bodyPr>
          <a:lstStyle>
            <a:lvl1pPr>
              <a:defRPr sz="5498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Thank you.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605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7364">
          <p15:clr>
            <a:srgbClr val="FBAE40"/>
          </p15:clr>
        </p15:guide>
        <p15:guide id="2" orient="horz" pos="924">
          <p15:clr>
            <a:srgbClr val="FBAE40"/>
          </p15:clr>
        </p15:guide>
        <p15:guide id="4" orient="horz" pos="1830">
          <p15:clr>
            <a:srgbClr val="FBAE40"/>
          </p15:clr>
        </p15:guide>
        <p15:guide id="5" orient="horz" pos="4000">
          <p15:clr>
            <a:srgbClr val="FBAE40"/>
          </p15:clr>
        </p15:guide>
        <p15:guide id="6" pos="317">
          <p15:clr>
            <a:srgbClr val="FBAE40"/>
          </p15:clr>
        </p15:guide>
        <p15:guide id="8" pos="3841">
          <p15:clr>
            <a:srgbClr val="FBAE40"/>
          </p15:clr>
        </p15:guide>
        <p15:guide id="9" orient="horz" pos="31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CF58C-AA6A-8EBA-45B2-9DD6DA163CE9}"/>
              </a:ext>
            </a:extLst>
          </p:cNvPr>
          <p:cNvSpPr txBox="1"/>
          <p:nvPr userDrawn="1"/>
        </p:nvSpPr>
        <p:spPr>
          <a:xfrm>
            <a:off x="503107" y="2905126"/>
            <a:ext cx="1836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449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information: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A357835-32F6-EEE1-E52D-C4BE07115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3447694"/>
            <a:ext cx="4226417" cy="499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pic>
        <p:nvPicPr>
          <p:cNvPr id="3" name="SAP Logo">
            <a:extLst>
              <a:ext uri="{FF2B5EF4-FFF2-40B4-BE49-F238E27FC236}">
                <a16:creationId xmlns:a16="http://schemas.microsoft.com/office/drawing/2014/main" id="{59A0CB4E-1782-09AE-FF74-FBBF7381CE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90439" y="5797296"/>
            <a:ext cx="2241550" cy="54106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D1902FA-00D8-D8EC-309F-A6CD958CC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870" y="1461263"/>
            <a:ext cx="5311143" cy="846386"/>
          </a:xfrm>
        </p:spPr>
        <p:txBody>
          <a:bodyPr/>
          <a:lstStyle>
            <a:lvl1pPr>
              <a:defRPr sz="55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2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6BE7-E68B-6F82-1042-CF4852EC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D3EB-3EBB-4CC3-B43A-7E7D91E5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B1ABB-9246-EE81-4579-D3D3D428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E756-93EE-7826-BE17-D9959708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06AB-2BB4-F16D-8FC4-D40DE78E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6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25D0-8EF7-D644-2F2B-1BAC2C70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CB002-D961-7616-7FB1-5D4583DE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DECD-3995-45FA-D546-6314669A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A022-E4B4-6297-F9DF-31FC27D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D308D-3558-FE7A-C680-7CB61EA6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BEB-5D27-25D9-85A0-EF244837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6C21-5E1F-76D6-B0D9-043FD3D38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BC39B-69B3-893E-9462-42104B3A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5FE89-C394-9D43-0B5C-6F75D4BB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65CE3-AAE2-619D-1CF2-096FEB01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50C7-D155-B5C1-B991-BE532222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3D9A-AB5B-80AA-70BF-5AEE113E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2AB5-56B2-9849-D03B-0631130A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EF938-4EC6-06E9-E112-D18C650CF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FBBA8-D04D-566B-06DA-4360584B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D2291-9012-5041-39FE-ACFD88178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F2BE7-853E-EBE7-F816-D027DE20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5E832-06E2-A9FD-CB94-800D72EA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0F20F-7F8A-5634-2500-E6D41C99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B8A4-9C8C-93BA-1E66-7ADF9688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E7731-B258-9BC2-1F1D-5BB8AB74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8E52A-0403-2DA4-D121-CCFAEC63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E430-EAB0-892B-1002-7CDA105A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2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01BF6-061C-DDB5-64A9-F3A05EE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ACF70-39F3-4BDE-19DA-51511672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FEE22-24DC-8CDE-47AC-ADF1C448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167D-69DD-1B20-8B35-EA4EA1B9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A134-F1F0-89A6-9013-0BBD4911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BDE3A-BCE6-9C92-F062-7EA34AEB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E00C8-D573-8371-F460-E8B1B3BC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391A-DD94-6A83-5410-64FDB10C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08821-0C07-0577-17F8-5798DAA4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DF7E-FE5A-5D2F-5C27-89B02730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908A7-9272-206B-DF8B-78A05114D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7A774-8910-1E4B-5036-CFB0A4214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E1766-D8AB-23E3-FA12-B3817B87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42AB6-3FAB-865D-8549-AF4EA9A1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97F63-A81A-A318-697D-52D2026F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7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82C39-41F9-3C77-D530-ADCB0F03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2A43-0AFD-1AF3-6165-1C838D8F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DEBB-38FF-8F66-74AA-BCF02C1AD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D6A8-EBEB-7A48-AEAD-F7E497AAA48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5E3F-0E0D-7C07-9444-5A18DB857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8911-5685-4114-3E0E-1957F03F5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92F0-DFF8-2642-B766-12E67587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Kiruthiga.bose@sap.com" TargetMode="External"/><Relationship Id="rId2" Type="http://schemas.openxmlformats.org/officeDocument/2006/relationships/hyperlink" Target="mailto:prathyusha.thenepalli@sap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6DDF5-B1B6-1313-8138-B2EA277A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8"/>
            <a:ext cx="12204234" cy="68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BEC6D-CB73-7A8E-6FDC-A469AC73D577}"/>
              </a:ext>
            </a:extLst>
          </p:cNvPr>
          <p:cNvSpPr txBox="1"/>
          <p:nvPr/>
        </p:nvSpPr>
        <p:spPr>
          <a:xfrm>
            <a:off x="838200" y="1826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Lesser employment tenure and more than 10 years employment tenure could default on the loan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2C6D4E-EE94-EA81-675F-7C097E3B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17" y="1924870"/>
            <a:ext cx="4729495" cy="37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41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38DF7-F427-74C8-7A18-FB69049DBFC9}"/>
              </a:ext>
            </a:extLst>
          </p:cNvPr>
          <p:cNvSpPr txBox="1"/>
          <p:nvPr/>
        </p:nvSpPr>
        <p:spPr>
          <a:xfrm>
            <a:off x="838200" y="16054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Loans graded F and G tend to default more. As the category progresses from A to G, risk of default also increases.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21B0493-3083-DB40-1512-787B14667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1046"/>
            <a:ext cx="5203333" cy="310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3D6702D-701A-17A9-B536-543FAF50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69" y="2931046"/>
            <a:ext cx="5101530" cy="310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0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1B376-ED99-6108-525B-8F71F6500285}"/>
              </a:ext>
            </a:extLst>
          </p:cNvPr>
          <p:cNvSpPr txBox="1"/>
          <p:nvPr/>
        </p:nvSpPr>
        <p:spPr>
          <a:xfrm>
            <a:off x="838199" y="1690688"/>
            <a:ext cx="966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Loans taken for small business, renewable energy and educational purposes tend to default more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81D6625-C3E7-FB4C-7718-4B943FFAE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657" y="2544190"/>
            <a:ext cx="7110686" cy="367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75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42C72-0B4F-B0AA-206B-FA00097BCBBF}"/>
              </a:ext>
            </a:extLst>
          </p:cNvPr>
          <p:cNvSpPr txBox="1"/>
          <p:nvPr/>
        </p:nvSpPr>
        <p:spPr>
          <a:xfrm>
            <a:off x="838200" y="1690688"/>
            <a:ext cx="916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Renters are more likely to default than home-owners and people with 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mortaged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homes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648ED53-F5AD-29D9-6C59-3C4B90364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01" y="2797843"/>
            <a:ext cx="5236997" cy="369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96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3CB88-1029-E2E0-BE33-18E762652251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Lesser the annual income, higher the risk of default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1F8CA82-EBD0-8F6E-0235-87417F5E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076" y="2135563"/>
            <a:ext cx="5407847" cy="47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83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50144-94C2-210D-AF98-93947A65DF65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interest rate loans are more likely to be defaulted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D1422D6-1202-F74C-5525-5B1394D2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28" y="2271317"/>
            <a:ext cx="7370544" cy="458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96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9078A-D7AA-514D-F559-553E881BCEC6}"/>
              </a:ext>
            </a:extLst>
          </p:cNvPr>
          <p:cNvSpPr txBox="1"/>
          <p:nvPr/>
        </p:nvSpPr>
        <p:spPr>
          <a:xfrm>
            <a:off x="838200" y="160361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DTI increases, loans are likely to be defaulted but only until 25. When DTI is higher than 25, loan is not likely to be defaulted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AD09559-574A-77FC-5B95-BD179A05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69" y="2526947"/>
            <a:ext cx="7987862" cy="39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5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B1CC-FD84-5C96-27FC-BCC03747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23E4E-A87E-296D-B28D-BC5B09B0B739}"/>
              </a:ext>
            </a:extLst>
          </p:cNvPr>
          <p:cNvSpPr txBox="1"/>
          <p:nvPr/>
        </p:nvSpPr>
        <p:spPr>
          <a:xfrm>
            <a:off x="838199" y="1603617"/>
            <a:ext cx="9913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Correlation between Loan amount, Funded amount and Funded amount by Investors</a:t>
            </a: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7499DC5-5EB5-F765-E8B9-502C0935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32" y="2297654"/>
            <a:ext cx="6540336" cy="442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7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 bwMode="gray">
          <a:xfrm>
            <a:off x="503868" y="3350400"/>
            <a:ext cx="5592132" cy="25003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Information -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Prathyusha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Thenepalli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prathyusha.thenepalli@sap.com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Kiruthiga Bose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kiruthiga.bose@sap.com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2E16E-AF65-8C09-1D59-0EF488947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02146"/>
            <a:ext cx="6019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3F8F-CF11-24C1-BEFB-137A24D9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E79C-8888-3FF8-6D8C-2A349C90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960"/>
            <a:ext cx="10515600" cy="4351338"/>
          </a:xfrm>
        </p:spPr>
        <p:txBody>
          <a:bodyPr/>
          <a:lstStyle/>
          <a:p>
            <a:r>
              <a:rPr lang="en-US" sz="1600" dirty="0"/>
              <a:t>Lending Club is a Consumer Finance company for who is interested to understand if a new loan application can be accepted or rejected.</a:t>
            </a:r>
          </a:p>
          <a:p>
            <a:r>
              <a:rPr lang="en-US" sz="1600" dirty="0"/>
              <a:t>We have a dataset with loan data that are currently active, paid off or charged-off. </a:t>
            </a:r>
          </a:p>
          <a:p>
            <a:r>
              <a:rPr lang="en-US" sz="1600" dirty="0"/>
              <a:t>We are advising the company with driver variables to avoid credit loss using EDA.</a:t>
            </a:r>
          </a:p>
          <a:p>
            <a:r>
              <a:rPr lang="en-US" sz="1600" dirty="0"/>
              <a:t>We have done univariate and bivariate analysis on the dataset. We have derived metrics which is required.</a:t>
            </a:r>
          </a:p>
          <a:p>
            <a:r>
              <a:rPr lang="en-US" sz="1600" dirty="0"/>
              <a:t>We have made assumptions based on publicly available domain information.</a:t>
            </a:r>
          </a:p>
          <a:p>
            <a:r>
              <a:rPr lang="en-US" sz="1600" dirty="0"/>
              <a:t>As data imputations can’t be reliably done, this step is skipped and the columns with empty values are dropped from analysis.</a:t>
            </a:r>
          </a:p>
          <a:p>
            <a:r>
              <a:rPr lang="en-US" sz="1600" dirty="0"/>
              <a:t>We have also not considered the loan data for the currently active loans as we can’t predict drivers from this.</a:t>
            </a:r>
          </a:p>
          <a:p>
            <a:r>
              <a:rPr lang="en-US" sz="1600" dirty="0"/>
              <a:t>Also, we have dropped customer behavior variables as this will be unique and can’t be used to generalize/ aggregate the data.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42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5"/>
          <p:cNvSpPr txBox="1">
            <a:spLocks/>
          </p:cNvSpPr>
          <p:nvPr/>
        </p:nvSpPr>
        <p:spPr bwMode="gray">
          <a:xfrm>
            <a:off x="6334064" y="2946039"/>
            <a:ext cx="3244005" cy="863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9910" lvl="1" indent="-179910" defTabSz="108823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600" dirty="0">
                <a:latin typeface="+mn-lt"/>
              </a:rPr>
              <a:t>Insights to approve loan </a:t>
            </a:r>
          </a:p>
          <a:p>
            <a:pPr marL="179910" lvl="1" indent="-179910" defTabSz="108823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en-US" sz="1600" dirty="0"/>
              <a:t>Insights to reject loan</a:t>
            </a:r>
            <a:endParaRPr lang="en-US" sz="1600" dirty="0">
              <a:latin typeface="+mn-lt"/>
            </a:endParaRPr>
          </a:p>
        </p:txBody>
      </p:sp>
      <p:grpSp>
        <p:nvGrpSpPr>
          <p:cNvPr id="10" name="Group 9" descr="Arrow"/>
          <p:cNvGrpSpPr>
            <a:grpSpLocks noChangeAspect="1"/>
          </p:cNvGrpSpPr>
          <p:nvPr/>
        </p:nvGrpSpPr>
        <p:grpSpPr>
          <a:xfrm>
            <a:off x="4135267" y="2708321"/>
            <a:ext cx="1799531" cy="1339212"/>
            <a:chOff x="6373813" y="2532063"/>
            <a:chExt cx="2600325" cy="1935162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373813" y="2532063"/>
              <a:ext cx="1298575" cy="1935162"/>
            </a:xfrm>
            <a:custGeom>
              <a:avLst/>
              <a:gdLst>
                <a:gd name="T0" fmla="*/ 464 w 464"/>
                <a:gd name="T1" fmla="*/ 280 h 688"/>
                <a:gd name="T2" fmla="*/ 464 w 464"/>
                <a:gd name="T3" fmla="*/ 264 h 688"/>
                <a:gd name="T4" fmla="*/ 202 w 464"/>
                <a:gd name="T5" fmla="*/ 8 h 688"/>
                <a:gd name="T6" fmla="*/ 202 w 464"/>
                <a:gd name="T7" fmla="*/ 0 h 688"/>
                <a:gd name="T8" fmla="*/ 42 w 464"/>
                <a:gd name="T9" fmla="*/ 0 h 688"/>
                <a:gd name="T10" fmla="*/ 42 w 464"/>
                <a:gd name="T11" fmla="*/ 8 h 688"/>
                <a:gd name="T12" fmla="*/ 130 w 464"/>
                <a:gd name="T13" fmla="*/ 264 h 688"/>
                <a:gd name="T14" fmla="*/ 0 w 464"/>
                <a:gd name="T15" fmla="*/ 264 h 688"/>
                <a:gd name="T16" fmla="*/ 0 w 464"/>
                <a:gd name="T17" fmla="*/ 424 h 688"/>
                <a:gd name="T18" fmla="*/ 133 w 464"/>
                <a:gd name="T19" fmla="*/ 424 h 688"/>
                <a:gd name="T20" fmla="*/ 42 w 464"/>
                <a:gd name="T21" fmla="*/ 680 h 688"/>
                <a:gd name="T22" fmla="*/ 42 w 464"/>
                <a:gd name="T23" fmla="*/ 688 h 688"/>
                <a:gd name="T24" fmla="*/ 202 w 464"/>
                <a:gd name="T25" fmla="*/ 688 h 688"/>
                <a:gd name="T26" fmla="*/ 202 w 464"/>
                <a:gd name="T27" fmla="*/ 680 h 688"/>
                <a:gd name="T28" fmla="*/ 464 w 464"/>
                <a:gd name="T29" fmla="*/ 424 h 688"/>
                <a:gd name="T30" fmla="*/ 464 w 464"/>
                <a:gd name="T31" fmla="*/ 408 h 688"/>
                <a:gd name="T32" fmla="*/ 269 w 464"/>
                <a:gd name="T33" fmla="*/ 488 h 688"/>
                <a:gd name="T34" fmla="*/ 187 w 464"/>
                <a:gd name="T35" fmla="*/ 672 h 688"/>
                <a:gd name="T36" fmla="*/ 58 w 464"/>
                <a:gd name="T37" fmla="*/ 672 h 688"/>
                <a:gd name="T38" fmla="*/ 178 w 464"/>
                <a:gd name="T39" fmla="*/ 397 h 688"/>
                <a:gd name="T40" fmla="*/ 464 w 464"/>
                <a:gd name="T41" fmla="*/ 280 h 688"/>
                <a:gd name="T42" fmla="*/ 58 w 464"/>
                <a:gd name="T43" fmla="*/ 16 h 688"/>
                <a:gd name="T44" fmla="*/ 187 w 464"/>
                <a:gd name="T45" fmla="*/ 16 h 688"/>
                <a:gd name="T46" fmla="*/ 269 w 464"/>
                <a:gd name="T47" fmla="*/ 200 h 688"/>
                <a:gd name="T48" fmla="*/ 371 w 464"/>
                <a:gd name="T49" fmla="*/ 264 h 688"/>
                <a:gd name="T50" fmla="*/ 149 w 464"/>
                <a:gd name="T51" fmla="*/ 264 h 688"/>
                <a:gd name="T52" fmla="*/ 150 w 464"/>
                <a:gd name="T53" fmla="*/ 263 h 688"/>
                <a:gd name="T54" fmla="*/ 58 w 464"/>
                <a:gd name="T55" fmla="*/ 16 h 688"/>
                <a:gd name="T56" fmla="*/ 144 w 464"/>
                <a:gd name="T57" fmla="*/ 410 h 688"/>
                <a:gd name="T58" fmla="*/ 144 w 464"/>
                <a:gd name="T59" fmla="*/ 408 h 688"/>
                <a:gd name="T60" fmla="*/ 16 w 464"/>
                <a:gd name="T61" fmla="*/ 408 h 688"/>
                <a:gd name="T62" fmla="*/ 16 w 464"/>
                <a:gd name="T63" fmla="*/ 280 h 688"/>
                <a:gd name="T64" fmla="*/ 349 w 464"/>
                <a:gd name="T65" fmla="*/ 280 h 688"/>
                <a:gd name="T66" fmla="*/ 167 w 464"/>
                <a:gd name="T67" fmla="*/ 386 h 688"/>
                <a:gd name="T68" fmla="*/ 144 w 464"/>
                <a:gd name="T69" fmla="*/ 41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688">
                  <a:moveTo>
                    <a:pt x="464" y="280"/>
                  </a:moveTo>
                  <a:cubicBezTo>
                    <a:pt x="464" y="264"/>
                    <a:pt x="464" y="264"/>
                    <a:pt x="464" y="264"/>
                  </a:cubicBezTo>
                  <a:cubicBezTo>
                    <a:pt x="322" y="264"/>
                    <a:pt x="202" y="147"/>
                    <a:pt x="202" y="8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101"/>
                    <a:pt x="73" y="191"/>
                    <a:pt x="13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133" y="424"/>
                    <a:pt x="133" y="424"/>
                    <a:pt x="133" y="424"/>
                  </a:cubicBezTo>
                  <a:cubicBezTo>
                    <a:pt x="74" y="497"/>
                    <a:pt x="42" y="586"/>
                    <a:pt x="42" y="680"/>
                  </a:cubicBezTo>
                  <a:cubicBezTo>
                    <a:pt x="42" y="688"/>
                    <a:pt x="42" y="688"/>
                    <a:pt x="42" y="688"/>
                  </a:cubicBezTo>
                  <a:cubicBezTo>
                    <a:pt x="202" y="688"/>
                    <a:pt x="202" y="688"/>
                    <a:pt x="202" y="688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541"/>
                    <a:pt x="322" y="424"/>
                    <a:pt x="464" y="424"/>
                  </a:cubicBezTo>
                  <a:cubicBezTo>
                    <a:pt x="464" y="408"/>
                    <a:pt x="464" y="408"/>
                    <a:pt x="464" y="408"/>
                  </a:cubicBezTo>
                  <a:cubicBezTo>
                    <a:pt x="391" y="408"/>
                    <a:pt x="322" y="436"/>
                    <a:pt x="269" y="488"/>
                  </a:cubicBezTo>
                  <a:cubicBezTo>
                    <a:pt x="218" y="538"/>
                    <a:pt x="189" y="603"/>
                    <a:pt x="187" y="672"/>
                  </a:cubicBezTo>
                  <a:cubicBezTo>
                    <a:pt x="58" y="672"/>
                    <a:pt x="58" y="672"/>
                    <a:pt x="58" y="672"/>
                  </a:cubicBezTo>
                  <a:cubicBezTo>
                    <a:pt x="60" y="569"/>
                    <a:pt x="103" y="471"/>
                    <a:pt x="178" y="397"/>
                  </a:cubicBezTo>
                  <a:cubicBezTo>
                    <a:pt x="255" y="322"/>
                    <a:pt x="357" y="280"/>
                    <a:pt x="464" y="280"/>
                  </a:cubicBezTo>
                  <a:close/>
                  <a:moveTo>
                    <a:pt x="58" y="16"/>
                  </a:moveTo>
                  <a:cubicBezTo>
                    <a:pt x="187" y="16"/>
                    <a:pt x="187" y="16"/>
                    <a:pt x="187" y="16"/>
                  </a:cubicBezTo>
                  <a:cubicBezTo>
                    <a:pt x="189" y="85"/>
                    <a:pt x="218" y="150"/>
                    <a:pt x="269" y="200"/>
                  </a:cubicBezTo>
                  <a:cubicBezTo>
                    <a:pt x="299" y="229"/>
                    <a:pt x="334" y="251"/>
                    <a:pt x="371" y="264"/>
                  </a:cubicBezTo>
                  <a:cubicBezTo>
                    <a:pt x="149" y="264"/>
                    <a:pt x="149" y="264"/>
                    <a:pt x="149" y="264"/>
                  </a:cubicBezTo>
                  <a:cubicBezTo>
                    <a:pt x="150" y="263"/>
                    <a:pt x="150" y="263"/>
                    <a:pt x="150" y="263"/>
                  </a:cubicBezTo>
                  <a:cubicBezTo>
                    <a:pt x="92" y="193"/>
                    <a:pt x="60" y="106"/>
                    <a:pt x="58" y="16"/>
                  </a:cubicBezTo>
                  <a:close/>
                  <a:moveTo>
                    <a:pt x="144" y="410"/>
                  </a:moveTo>
                  <a:cubicBezTo>
                    <a:pt x="144" y="408"/>
                    <a:pt x="144" y="408"/>
                    <a:pt x="144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280"/>
                    <a:pt x="16" y="280"/>
                    <a:pt x="16" y="280"/>
                  </a:cubicBezTo>
                  <a:cubicBezTo>
                    <a:pt x="349" y="280"/>
                    <a:pt x="349" y="280"/>
                    <a:pt x="349" y="280"/>
                  </a:cubicBezTo>
                  <a:cubicBezTo>
                    <a:pt x="281" y="299"/>
                    <a:pt x="219" y="335"/>
                    <a:pt x="167" y="386"/>
                  </a:cubicBezTo>
                  <a:cubicBezTo>
                    <a:pt x="159" y="394"/>
                    <a:pt x="151" y="402"/>
                    <a:pt x="144" y="4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7672388" y="3001963"/>
              <a:ext cx="1301750" cy="1001712"/>
            </a:xfrm>
            <a:custGeom>
              <a:avLst/>
              <a:gdLst>
                <a:gd name="T0" fmla="*/ 593 w 820"/>
                <a:gd name="T1" fmla="*/ 631 h 631"/>
                <a:gd name="T2" fmla="*/ 820 w 820"/>
                <a:gd name="T3" fmla="*/ 315 h 631"/>
                <a:gd name="T4" fmla="*/ 593 w 820"/>
                <a:gd name="T5" fmla="*/ 0 h 631"/>
                <a:gd name="T6" fmla="*/ 593 w 820"/>
                <a:gd name="T7" fmla="*/ 170 h 631"/>
                <a:gd name="T8" fmla="*/ 593 w 820"/>
                <a:gd name="T9" fmla="*/ 172 h 631"/>
                <a:gd name="T10" fmla="*/ 388 w 820"/>
                <a:gd name="T11" fmla="*/ 172 h 631"/>
                <a:gd name="T12" fmla="*/ 191 w 820"/>
                <a:gd name="T13" fmla="*/ 172 h 631"/>
                <a:gd name="T14" fmla="*/ 0 w 820"/>
                <a:gd name="T15" fmla="*/ 172 h 631"/>
                <a:gd name="T16" fmla="*/ 0 w 820"/>
                <a:gd name="T17" fmla="*/ 455 h 631"/>
                <a:gd name="T18" fmla="*/ 191 w 820"/>
                <a:gd name="T19" fmla="*/ 455 h 631"/>
                <a:gd name="T20" fmla="*/ 388 w 820"/>
                <a:gd name="T21" fmla="*/ 455 h 631"/>
                <a:gd name="T22" fmla="*/ 593 w 820"/>
                <a:gd name="T23" fmla="*/ 455 h 631"/>
                <a:gd name="T24" fmla="*/ 593 w 820"/>
                <a:gd name="T25" fmla="*/ 457 h 631"/>
                <a:gd name="T26" fmla="*/ 593 w 820"/>
                <a:gd name="T27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0" h="631">
                  <a:moveTo>
                    <a:pt x="593" y="631"/>
                  </a:moveTo>
                  <a:lnTo>
                    <a:pt x="820" y="315"/>
                  </a:lnTo>
                  <a:lnTo>
                    <a:pt x="593" y="0"/>
                  </a:lnTo>
                  <a:lnTo>
                    <a:pt x="593" y="170"/>
                  </a:lnTo>
                  <a:lnTo>
                    <a:pt x="593" y="172"/>
                  </a:lnTo>
                  <a:lnTo>
                    <a:pt x="388" y="172"/>
                  </a:lnTo>
                  <a:lnTo>
                    <a:pt x="191" y="172"/>
                  </a:lnTo>
                  <a:lnTo>
                    <a:pt x="0" y="172"/>
                  </a:lnTo>
                  <a:lnTo>
                    <a:pt x="0" y="455"/>
                  </a:lnTo>
                  <a:lnTo>
                    <a:pt x="191" y="455"/>
                  </a:lnTo>
                  <a:lnTo>
                    <a:pt x="388" y="455"/>
                  </a:lnTo>
                  <a:lnTo>
                    <a:pt x="593" y="455"/>
                  </a:lnTo>
                  <a:lnTo>
                    <a:pt x="593" y="457"/>
                  </a:lnTo>
                  <a:lnTo>
                    <a:pt x="593" y="631"/>
                  </a:lnTo>
                  <a:close/>
                </a:path>
              </a:pathLst>
            </a:custGeom>
            <a:solidFill>
              <a:srgbClr val="008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7672388" y="3001963"/>
              <a:ext cx="1301750" cy="1001712"/>
            </a:xfrm>
            <a:custGeom>
              <a:avLst/>
              <a:gdLst>
                <a:gd name="T0" fmla="*/ 593 w 820"/>
                <a:gd name="T1" fmla="*/ 631 h 631"/>
                <a:gd name="T2" fmla="*/ 820 w 820"/>
                <a:gd name="T3" fmla="*/ 315 h 631"/>
                <a:gd name="T4" fmla="*/ 593 w 820"/>
                <a:gd name="T5" fmla="*/ 0 h 631"/>
                <a:gd name="T6" fmla="*/ 593 w 820"/>
                <a:gd name="T7" fmla="*/ 170 h 631"/>
                <a:gd name="T8" fmla="*/ 593 w 820"/>
                <a:gd name="T9" fmla="*/ 172 h 631"/>
                <a:gd name="T10" fmla="*/ 388 w 820"/>
                <a:gd name="T11" fmla="*/ 172 h 631"/>
                <a:gd name="T12" fmla="*/ 191 w 820"/>
                <a:gd name="T13" fmla="*/ 172 h 631"/>
                <a:gd name="T14" fmla="*/ 0 w 820"/>
                <a:gd name="T15" fmla="*/ 172 h 631"/>
                <a:gd name="T16" fmla="*/ 0 w 820"/>
                <a:gd name="T17" fmla="*/ 455 h 631"/>
                <a:gd name="T18" fmla="*/ 191 w 820"/>
                <a:gd name="T19" fmla="*/ 455 h 631"/>
                <a:gd name="T20" fmla="*/ 388 w 820"/>
                <a:gd name="T21" fmla="*/ 455 h 631"/>
                <a:gd name="T22" fmla="*/ 593 w 820"/>
                <a:gd name="T23" fmla="*/ 455 h 631"/>
                <a:gd name="T24" fmla="*/ 593 w 820"/>
                <a:gd name="T25" fmla="*/ 457 h 631"/>
                <a:gd name="T26" fmla="*/ 593 w 820"/>
                <a:gd name="T27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0" h="631">
                  <a:moveTo>
                    <a:pt x="593" y="631"/>
                  </a:moveTo>
                  <a:lnTo>
                    <a:pt x="820" y="315"/>
                  </a:lnTo>
                  <a:lnTo>
                    <a:pt x="593" y="0"/>
                  </a:lnTo>
                  <a:lnTo>
                    <a:pt x="593" y="170"/>
                  </a:lnTo>
                  <a:lnTo>
                    <a:pt x="593" y="172"/>
                  </a:lnTo>
                  <a:lnTo>
                    <a:pt x="388" y="172"/>
                  </a:lnTo>
                  <a:lnTo>
                    <a:pt x="191" y="172"/>
                  </a:lnTo>
                  <a:lnTo>
                    <a:pt x="0" y="172"/>
                  </a:lnTo>
                  <a:lnTo>
                    <a:pt x="0" y="455"/>
                  </a:lnTo>
                  <a:lnTo>
                    <a:pt x="191" y="455"/>
                  </a:lnTo>
                  <a:lnTo>
                    <a:pt x="388" y="455"/>
                  </a:lnTo>
                  <a:lnTo>
                    <a:pt x="593" y="455"/>
                  </a:lnTo>
                  <a:lnTo>
                    <a:pt x="593" y="457"/>
                  </a:lnTo>
                  <a:lnTo>
                    <a:pt x="593" y="6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7672388" y="3275013"/>
              <a:ext cx="303213" cy="449262"/>
            </a:xfrm>
            <a:prstGeom prst="rect">
              <a:avLst/>
            </a:prstGeom>
            <a:solidFill>
              <a:srgbClr val="F0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7975601" y="3275013"/>
              <a:ext cx="312738" cy="449262"/>
            </a:xfrm>
            <a:custGeom>
              <a:avLst/>
              <a:gdLst>
                <a:gd name="T0" fmla="*/ 197 w 197"/>
                <a:gd name="T1" fmla="*/ 0 h 283"/>
                <a:gd name="T2" fmla="*/ 197 w 197"/>
                <a:gd name="T3" fmla="*/ 0 h 283"/>
                <a:gd name="T4" fmla="*/ 0 w 197"/>
                <a:gd name="T5" fmla="*/ 0 h 283"/>
                <a:gd name="T6" fmla="*/ 0 w 197"/>
                <a:gd name="T7" fmla="*/ 283 h 283"/>
                <a:gd name="T8" fmla="*/ 197 w 197"/>
                <a:gd name="T9" fmla="*/ 283 h 283"/>
                <a:gd name="T10" fmla="*/ 197 w 197"/>
                <a:gd name="T1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283">
                  <a:moveTo>
                    <a:pt x="197" y="0"/>
                  </a:moveTo>
                  <a:lnTo>
                    <a:pt x="197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197" y="283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A8A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975601" y="3275013"/>
              <a:ext cx="312738" cy="449262"/>
            </a:xfrm>
            <a:custGeom>
              <a:avLst/>
              <a:gdLst>
                <a:gd name="T0" fmla="*/ 197 w 197"/>
                <a:gd name="T1" fmla="*/ 0 h 283"/>
                <a:gd name="T2" fmla="*/ 197 w 197"/>
                <a:gd name="T3" fmla="*/ 0 h 283"/>
                <a:gd name="T4" fmla="*/ 0 w 197"/>
                <a:gd name="T5" fmla="*/ 0 h 283"/>
                <a:gd name="T6" fmla="*/ 0 w 197"/>
                <a:gd name="T7" fmla="*/ 283 h 283"/>
                <a:gd name="T8" fmla="*/ 197 w 197"/>
                <a:gd name="T9" fmla="*/ 283 h 283"/>
                <a:gd name="T10" fmla="*/ 197 w 197"/>
                <a:gd name="T1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283">
                  <a:moveTo>
                    <a:pt x="197" y="0"/>
                  </a:moveTo>
                  <a:lnTo>
                    <a:pt x="197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197" y="283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8288338" y="3275013"/>
              <a:ext cx="325438" cy="449262"/>
            </a:xfrm>
            <a:custGeom>
              <a:avLst/>
              <a:gdLst>
                <a:gd name="T0" fmla="*/ 205 w 205"/>
                <a:gd name="T1" fmla="*/ 0 h 283"/>
                <a:gd name="T2" fmla="*/ 205 w 205"/>
                <a:gd name="T3" fmla="*/ 0 h 283"/>
                <a:gd name="T4" fmla="*/ 0 w 205"/>
                <a:gd name="T5" fmla="*/ 0 h 283"/>
                <a:gd name="T6" fmla="*/ 0 w 205"/>
                <a:gd name="T7" fmla="*/ 283 h 283"/>
                <a:gd name="T8" fmla="*/ 205 w 205"/>
                <a:gd name="T9" fmla="*/ 283 h 283"/>
                <a:gd name="T10" fmla="*/ 205 w 205"/>
                <a:gd name="T1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283">
                  <a:moveTo>
                    <a:pt x="205" y="0"/>
                  </a:moveTo>
                  <a:lnTo>
                    <a:pt x="205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205" y="28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609A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8288338" y="3275013"/>
              <a:ext cx="325438" cy="449262"/>
            </a:xfrm>
            <a:custGeom>
              <a:avLst/>
              <a:gdLst>
                <a:gd name="T0" fmla="*/ 205 w 205"/>
                <a:gd name="T1" fmla="*/ 0 h 283"/>
                <a:gd name="T2" fmla="*/ 205 w 205"/>
                <a:gd name="T3" fmla="*/ 0 h 283"/>
                <a:gd name="T4" fmla="*/ 0 w 205"/>
                <a:gd name="T5" fmla="*/ 0 h 283"/>
                <a:gd name="T6" fmla="*/ 0 w 205"/>
                <a:gd name="T7" fmla="*/ 283 h 283"/>
                <a:gd name="T8" fmla="*/ 205 w 205"/>
                <a:gd name="T9" fmla="*/ 283 h 283"/>
                <a:gd name="T10" fmla="*/ 205 w 205"/>
                <a:gd name="T1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283">
                  <a:moveTo>
                    <a:pt x="205" y="0"/>
                  </a:moveTo>
                  <a:lnTo>
                    <a:pt x="205" y="0"/>
                  </a:lnTo>
                  <a:lnTo>
                    <a:pt x="0" y="0"/>
                  </a:lnTo>
                  <a:lnTo>
                    <a:pt x="0" y="283"/>
                  </a:lnTo>
                  <a:lnTo>
                    <a:pt x="205" y="283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0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5" y="365125"/>
            <a:ext cx="10866915" cy="1325563"/>
          </a:xfrm>
        </p:spPr>
        <p:txBody>
          <a:bodyPr/>
          <a:lstStyle/>
          <a:p>
            <a:r>
              <a:rPr lang="en-US" dirty="0"/>
              <a:t>Considered Variables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F1F371-D5AC-65BE-2DE5-3394E39E2C46}"/>
              </a:ext>
            </a:extLst>
          </p:cNvPr>
          <p:cNvGrpSpPr/>
          <p:nvPr/>
        </p:nvGrpSpPr>
        <p:grpSpPr>
          <a:xfrm>
            <a:off x="486885" y="1632533"/>
            <a:ext cx="3249117" cy="4761078"/>
            <a:chOff x="486885" y="1632533"/>
            <a:chExt cx="3249117" cy="4761078"/>
          </a:xfrm>
        </p:grpSpPr>
        <p:sp>
          <p:nvSpPr>
            <p:cNvPr id="23" name="Text Placeholder 5"/>
            <p:cNvSpPr txBox="1">
              <a:spLocks/>
            </p:cNvSpPr>
            <p:nvPr/>
          </p:nvSpPr>
          <p:spPr bwMode="gray">
            <a:xfrm>
              <a:off x="491995" y="4230735"/>
              <a:ext cx="3244005" cy="863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Annual Income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Debt-to-In</a:t>
              </a:r>
              <a:r>
                <a:rPr lang="en-US" sz="1600" dirty="0"/>
                <a:t>come Ratio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Employment Length</a:t>
              </a:r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 bwMode="gray">
            <a:xfrm>
              <a:off x="486885" y="2931634"/>
              <a:ext cx="3244005" cy="863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Grade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/>
                <a:t>Subgrade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1" name="Text Placeholder 5"/>
            <p:cNvSpPr txBox="1">
              <a:spLocks/>
            </p:cNvSpPr>
            <p:nvPr/>
          </p:nvSpPr>
          <p:spPr bwMode="gray">
            <a:xfrm>
              <a:off x="491997" y="1632533"/>
              <a:ext cx="3244005" cy="863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Loan Amount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/>
                <a:t>Term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Interest rate</a:t>
              </a:r>
            </a:p>
          </p:txBody>
        </p:sp>
        <p:sp>
          <p:nvSpPr>
            <p:cNvPr id="3" name="Text Placeholder 5">
              <a:extLst>
                <a:ext uri="{FF2B5EF4-FFF2-40B4-BE49-F238E27FC236}">
                  <a16:creationId xmlns:a16="http://schemas.microsoft.com/office/drawing/2014/main" id="{D05F76B5-E9B3-EF47-181B-C33FC8734CF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91996" y="5529836"/>
              <a:ext cx="3244005" cy="8637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Purpose of Loan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/>
                <a:t>Home Ownership</a:t>
              </a:r>
            </a:p>
            <a:p>
              <a:pPr marL="179910" lvl="1" indent="-179910" defTabSz="1088231">
                <a:spcBef>
                  <a:spcPts val="600"/>
                </a:spcBef>
                <a:buClr>
                  <a:schemeClr val="accent1"/>
                </a:buClr>
                <a:buFont typeface="Wingdings" pitchFamily="2" charset="2"/>
                <a:buChar char="§"/>
                <a:defRPr/>
              </a:pPr>
              <a:r>
                <a:rPr lang="en-US" sz="1600" dirty="0">
                  <a:latin typeface="+mn-lt"/>
                </a:rPr>
                <a:t>Verification Status</a:t>
              </a: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745362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A49A-5A33-DA20-272F-11C2DEB8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3009-403B-9726-60A7-74B8F88D219E}"/>
              </a:ext>
            </a:extLst>
          </p:cNvPr>
          <p:cNvSpPr txBox="1">
            <a:spLocks/>
          </p:cNvSpPr>
          <p:nvPr/>
        </p:nvSpPr>
        <p:spPr>
          <a:xfrm>
            <a:off x="838200" y="1354931"/>
            <a:ext cx="10515600" cy="5307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14% of the loans are defaulted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279DC1-9A5E-43DF-0E51-98D8BA28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12" y="1273175"/>
            <a:ext cx="49403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2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C1D5-55E0-7344-435C-0E368330CB64}"/>
              </a:ext>
            </a:extLst>
          </p:cNvPr>
          <p:cNvSpPr txBox="1"/>
          <p:nvPr/>
        </p:nvSpPr>
        <p:spPr>
          <a:xfrm>
            <a:off x="838200" y="1615993"/>
            <a:ext cx="459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Loans were requested mostly for Debt Consolidation and Credit Card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58449B-41E6-9AC4-78DF-2F479B0B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29" y="1418896"/>
            <a:ext cx="6229165" cy="482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79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2B60-5307-1809-2766-E5515E2193CF}"/>
              </a:ext>
            </a:extLst>
          </p:cNvPr>
          <p:cNvSpPr txBox="1"/>
          <p:nvPr/>
        </p:nvSpPr>
        <p:spPr>
          <a:xfrm>
            <a:off x="838200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Median annual income is 60000 USD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05A3F4-04CB-269E-2954-51A25B253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64" y="1051033"/>
            <a:ext cx="7285295" cy="53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8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24DF9-1127-9BEB-08D0-38D8FEFB2867}"/>
              </a:ext>
            </a:extLst>
          </p:cNvPr>
          <p:cNvSpPr txBox="1"/>
          <p:nvPr/>
        </p:nvSpPr>
        <p:spPr>
          <a:xfrm>
            <a:off x="838200" y="1690688"/>
            <a:ext cx="43013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Most of the loans get funded in December</a:t>
            </a:r>
          </a:p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The company has grown steadily as the funded loans show a steady increase over the years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3D0230-ED86-E0FB-2B05-D8573F02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58" y="1965434"/>
            <a:ext cx="6030542" cy="419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4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8E72-6B17-5DB3-6A99-78A9E95FBF35}"/>
              </a:ext>
            </a:extLst>
          </p:cNvPr>
          <p:cNvSpPr txBox="1"/>
          <p:nvPr/>
        </p:nvSpPr>
        <p:spPr>
          <a:xfrm>
            <a:off x="838200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Shorter tenure loans are more likely to get defaulted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76B53F2-3A70-E36C-538E-5A654F67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50" y="1506022"/>
            <a:ext cx="5043276" cy="444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3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5F0D-2243-71CC-B82D-9AE5D4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EC3E5-6E58-8AF3-E1CB-702D43E25734}"/>
              </a:ext>
            </a:extLst>
          </p:cNvPr>
          <p:cNvSpPr txBox="1"/>
          <p:nvPr/>
        </p:nvSpPr>
        <p:spPr>
          <a:xfrm>
            <a:off x="838200" y="15844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 was no visible correlation between verification status and the loan default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275306-C1C5-854B-0042-5D3CEACE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77" y="2382748"/>
            <a:ext cx="8261131" cy="41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5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4770925-782A-4F41-AAA4-9E0DF08502B5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TemplateConfiguration><![CDATA[{"slideVersion":1,"isValidatorEnabled":false,"isLocked":false,"elementsMetadata":[],"slideId":"637593499761070260","enableDocumentContentUpdater":fals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B169435D-3392-4916-B155-075DDAFD7F3E}">
  <ds:schemaRefs/>
</ds:datastoreItem>
</file>

<file path=customXml/itemProps2.xml><?xml version="1.0" encoding="utf-8"?>
<ds:datastoreItem xmlns:ds="http://schemas.openxmlformats.org/officeDocument/2006/customXml" ds:itemID="{88FA7737-9C59-45BC-9DFF-35B19111F0C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422</Words>
  <Application>Microsoft Macintosh PowerPoint</Application>
  <PresentationFormat>Widescreen</PresentationFormat>
  <Paragraphs>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Statement</vt:lpstr>
      <vt:lpstr>Considered Variables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Bose, Kiruthiga</dc:creator>
  <cp:lastModifiedBy>Bose, Kiruthiga</cp:lastModifiedBy>
  <cp:revision>2</cp:revision>
  <dcterms:created xsi:type="dcterms:W3CDTF">2023-07-16T13:00:52Z</dcterms:created>
  <dcterms:modified xsi:type="dcterms:W3CDTF">2023-07-16T16:06:06Z</dcterms:modified>
</cp:coreProperties>
</file>