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66" r:id="rId6"/>
    <p:sldId id="272" r:id="rId7"/>
    <p:sldId id="257" r:id="rId8"/>
    <p:sldId id="267" r:id="rId9"/>
    <p:sldId id="258" r:id="rId10"/>
    <p:sldId id="268" r:id="rId11"/>
    <p:sldId id="259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1557020"/>
            <a:ext cx="7772400" cy="1470025"/>
          </a:xfrm>
        </p:spPr>
        <p:txBody>
          <a:bodyPr anchor="ctr" anchorCtr="0"/>
          <a:p>
            <a:pPr algn="ctr" defTabSz="914400">
              <a:buClrTx/>
              <a:buSzTx/>
              <a:buFontTx/>
              <a:buNone/>
            </a:pPr>
            <a:r>
              <a:rPr sz="4400" kern="1200" baseline="0">
                <a:latin typeface="Arial" panose="020B0604020202020204" pitchFamily="34" charset="0"/>
                <a:ea typeface="宋体" pitchFamily="2" charset="-122"/>
              </a:rPr>
              <a:t>Reducing the Service</a:t>
            </a:r>
            <a:r>
              <a:rPr lang="x-none" sz="4400" kern="1200" baseline="0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sz="4400" kern="1200" baseline="0">
                <a:latin typeface="Arial" panose="020B0604020202020204" pitchFamily="34" charset="0"/>
                <a:ea typeface="宋体" pitchFamily="2" charset="-122"/>
              </a:rPr>
              <a:t>Function Chain Backup Cost over the Edge and Cloud by a Self-adapting Scheme</a:t>
            </a:r>
            <a:endParaRPr sz="4400" kern="1200" baseline="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4436745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sz="2400" kern="1200" baseline="0">
                <a:latin typeface="Arial" panose="020B0604020202020204" pitchFamily="34" charset="0"/>
                <a:ea typeface="宋体" pitchFamily="2" charset="-122"/>
              </a:rPr>
              <a:t>Xiaojun Shang , Yaodong Huang , Zhenhua Liu, and Yuanyuan Yang , Fellow, IEEE</a:t>
            </a:r>
            <a:endParaRPr sz="2400" kern="1200" baseline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Load of each server</a:t>
            </a:r>
            <a:endParaRPr lang="x-none" altLang="zh-CN"/>
          </a:p>
        </p:txBody>
      </p:sp>
      <p:pic>
        <p:nvPicPr>
          <p:cNvPr id="4" name="内容占位符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155702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sa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472055"/>
            <a:ext cx="8229600" cy="2781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ul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620395"/>
            <a:ext cx="2536825" cy="648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895" y="1557020"/>
            <a:ext cx="806069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Python脚本语言的一个库，使用户能够描述数学程序。</a:t>
            </a:r>
            <a:endParaRPr lang="zh-CN" altLang="en-US" sz="2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提供代表优化问题和决策变量的Python对象</a:t>
            </a:r>
            <a:endParaRPr lang="zh-CN" altLang="en-US" sz="2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具有线性优化能力</a:t>
            </a:r>
            <a:endParaRPr lang="zh-CN" altLang="en-US" sz="24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PuLP的重点是支持线性和混合整数模型。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2416810"/>
            <a:ext cx="5772150" cy="866775"/>
          </a:xfrm>
          <a:prstGeom prst="rect">
            <a:avLst/>
          </a:prstGeom>
        </p:spPr>
      </p:pic>
      <p:pic>
        <p:nvPicPr>
          <p:cNvPr id="6" name="图片 5" descr="constrain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5368925"/>
            <a:ext cx="5715000" cy="838200"/>
          </a:xfrm>
          <a:prstGeom prst="rect">
            <a:avLst/>
          </a:prstGeom>
        </p:spPr>
      </p:pic>
      <p:pic>
        <p:nvPicPr>
          <p:cNvPr id="7" name="图片 6" descr="constrai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639820"/>
            <a:ext cx="5724525" cy="1400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3695" y="548005"/>
            <a:ext cx="82435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4000">
                <a:sym typeface="+mn-ea"/>
              </a:rPr>
              <a:t>Static </a:t>
            </a:r>
            <a:r>
              <a:rPr lang="en-US" altLang="x-none" sz="4000">
                <a:sym typeface="+mn-ea"/>
              </a:rPr>
              <a:t>B</a:t>
            </a:r>
            <a:r>
              <a:rPr lang="x-none" altLang="zh-CN" sz="4000">
                <a:sym typeface="+mn-ea"/>
              </a:rPr>
              <a:t>ackup </a:t>
            </a:r>
            <a:r>
              <a:rPr lang="en-US" altLang="x-none" sz="4000">
                <a:sym typeface="+mn-ea"/>
              </a:rPr>
              <a:t>D</a:t>
            </a:r>
            <a:r>
              <a:rPr lang="x-none" altLang="zh-CN" sz="4000">
                <a:sym typeface="+mn-ea"/>
              </a:rPr>
              <a:t>epolyment </a:t>
            </a:r>
            <a:r>
              <a:rPr lang="en-US" altLang="x-none" sz="4000">
                <a:sym typeface="+mn-ea"/>
              </a:rPr>
              <a:t>Stratege</a:t>
            </a:r>
            <a:endParaRPr lang="en-US" altLang="zh-CN" sz="4000"/>
          </a:p>
          <a:p>
            <a:pPr algn="l"/>
            <a:r>
              <a:rPr lang="en-US" altLang="zh-CN" sz="2800"/>
              <a:t>Aim: minimize backup cost :</a:t>
            </a:r>
            <a:endParaRPr lang="en-US" altLang="zh-CN" sz="2800"/>
          </a:p>
          <a:p>
            <a:pPr algn="l"/>
            <a:r>
              <a:rPr lang="en-US" altLang="zh-CN"/>
              <a:t>By deploying backup onto the edge servers as much as possible.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LP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88595"/>
            <a:ext cx="9024620" cy="5761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356600" cy="762000"/>
          </a:xfrm>
        </p:spPr>
        <p:txBody>
          <a:bodyPr/>
          <a:p>
            <a:pPr algn="l"/>
            <a:r>
              <a:rPr lang="x-none" altLang="zh-CN" sz="4000"/>
              <a:t>Static ackup depolyment algorithm</a:t>
            </a:r>
            <a:endParaRPr lang="x-none" altLang="zh-CN" sz="4000"/>
          </a:p>
        </p:txBody>
      </p:sp>
      <p:pic>
        <p:nvPicPr>
          <p:cNvPr id="4" name="内容占位符 3" descr="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268730"/>
            <a:ext cx="4683125" cy="4667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9700" y="1988820"/>
            <a:ext cx="38614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2-8 line: </a:t>
            </a:r>
            <a:endParaRPr lang="en-US" altLang="zh-CN" sz="1800"/>
          </a:p>
          <a:p>
            <a:r>
              <a:rPr lang="en-US" altLang="zh-CN" sz="1800"/>
              <a:t>transform [0,1] to {0,1}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9-15 line: </a:t>
            </a:r>
            <a:endParaRPr lang="en-US" altLang="zh-CN" sz="1800"/>
          </a:p>
          <a:p>
            <a:r>
              <a:rPr lang="en-US" altLang="zh-CN" sz="1800"/>
              <a:t>backup into cloud server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16-20 line: </a:t>
            </a:r>
            <a:endParaRPr lang="en-US" altLang="zh-CN" sz="1800"/>
          </a:p>
          <a:p>
            <a:r>
              <a:rPr lang="en-US" altLang="zh-CN" sz="1800"/>
              <a:t>check again whether it can be placed on the edge servers</a:t>
            </a:r>
            <a:endParaRPr lang="en-US" altLang="zh-CN" sz="1800"/>
          </a:p>
          <a:p>
            <a:endParaRPr lang="en-US" altLang="zh-CN" sz="1800"/>
          </a:p>
          <a:p>
            <a:endParaRPr lang="zh-CN" altLang="en-US" sz="1800"/>
          </a:p>
          <a:p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683895" y="2132965"/>
            <a:ext cx="3096260" cy="1352550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895" y="3500755"/>
            <a:ext cx="3286125" cy="128651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895" y="4802505"/>
            <a:ext cx="4474210" cy="1070610"/>
          </a:xfrm>
          <a:prstGeom prst="rect">
            <a:avLst/>
          </a:prstGeom>
          <a:noFill/>
          <a:ln w="19050">
            <a:solidFill>
              <a:srgbClr val="E5A919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1595" y="2564765"/>
            <a:ext cx="5724525" cy="2828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20" y="548005"/>
            <a:ext cx="896874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>
                <a:sym typeface="+mn-ea"/>
              </a:rPr>
              <a:t>Dynamic</a:t>
            </a:r>
            <a:r>
              <a:rPr lang="x-none" altLang="zh-CN" sz="4000">
                <a:sym typeface="+mn-ea"/>
              </a:rPr>
              <a:t> </a:t>
            </a:r>
            <a:r>
              <a:rPr lang="en-US" altLang="x-none" sz="4000">
                <a:sym typeface="+mn-ea"/>
              </a:rPr>
              <a:t>B</a:t>
            </a:r>
            <a:r>
              <a:rPr lang="x-none" altLang="zh-CN" sz="4000">
                <a:sym typeface="+mn-ea"/>
              </a:rPr>
              <a:t>ackup </a:t>
            </a:r>
            <a:r>
              <a:rPr lang="en-US" altLang="x-none" sz="4000">
                <a:sym typeface="+mn-ea"/>
              </a:rPr>
              <a:t>D</a:t>
            </a:r>
            <a:r>
              <a:rPr lang="x-none" altLang="zh-CN" sz="4000">
                <a:sym typeface="+mn-ea"/>
              </a:rPr>
              <a:t>epolyment </a:t>
            </a:r>
            <a:r>
              <a:rPr lang="en-US" altLang="x-none" sz="4000">
                <a:sym typeface="+mn-ea"/>
              </a:rPr>
              <a:t>Stratege</a:t>
            </a:r>
            <a:endParaRPr lang="en-US" altLang="zh-CN" sz="4000"/>
          </a:p>
          <a:p>
            <a:pPr algn="l"/>
            <a:r>
              <a:rPr lang="en-US" altLang="zh-CN" sz="2400"/>
              <a:t>Aim: assure the avalability of SFCs  &amp;  minimize servers’ load :</a:t>
            </a:r>
            <a:endParaRPr lang="en-US" altLang="zh-CN" sz="2400"/>
          </a:p>
          <a:p>
            <a:pPr algn="l"/>
            <a:r>
              <a:rPr lang="en-US" altLang="zh-CN"/>
              <a:t>By deploying more backup automatically &amp; adjusting the dynamic backups.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133"/>
            <a:ext cx="8229600" cy="1143000"/>
          </a:xfrm>
        </p:spPr>
        <p:txBody>
          <a:bodyPr/>
          <a:p>
            <a:r>
              <a:rPr lang="x-none" altLang="zh-CN" sz="3600"/>
              <a:t>Dynamic Backup Deployment Algorithm</a:t>
            </a:r>
            <a:endParaRPr lang="x-none" altLang="zh-CN" sz="3600"/>
          </a:p>
        </p:txBody>
      </p:sp>
      <p:pic>
        <p:nvPicPr>
          <p:cNvPr id="4" name="内容占位符 3" descr="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908685"/>
            <a:ext cx="4226560" cy="5594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895" y="2419985"/>
            <a:ext cx="3096260" cy="1000125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19700" y="1988820"/>
            <a:ext cx="38614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3-7 line:</a:t>
            </a:r>
            <a:endParaRPr lang="en-US" altLang="zh-CN" sz="1800"/>
          </a:p>
          <a:p>
            <a:r>
              <a:rPr lang="en-US" altLang="zh-CN" sz="1800"/>
              <a:t>select the qualified servers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11-23 line: </a:t>
            </a:r>
            <a:endParaRPr lang="en-US" altLang="zh-CN" sz="1800"/>
          </a:p>
          <a:p>
            <a:r>
              <a:rPr lang="en-US" altLang="zh-CN" sz="1800"/>
              <a:t>calculate some parameters, such as the load of each servers before deploying the dynamic backups. These parameters decide which server the VNF(</a:t>
            </a:r>
            <a:r>
              <a:rPr lang="en-US" altLang="zh-CN" sz="1800">
                <a:sym typeface="+mn-ea"/>
              </a:rPr>
              <a:t>dynamic backups</a:t>
            </a:r>
            <a:r>
              <a:rPr lang="en-US" altLang="zh-CN" sz="1800"/>
              <a:t>) should be placed on.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zh-CN" altLang="en-US" sz="1800"/>
          </a:p>
          <a:p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683895" y="3931285"/>
            <a:ext cx="4333875" cy="252158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899160" y="4797425"/>
            <a:ext cx="144145" cy="143510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SFC Backup Adjustment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/>
              <a:t>在部署动态备份期间，存在着没有足够的资源来部署下一个动态备份的情况。这意味着当前边缘上有更多的VNF不可用（例如，故障突发），我们需要更多的资源来部署动态备份。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/>
              <a:t>也有相反的情况，边缘资源过多，可以在边缘备份更多的SFC以节省备份成本。为了处理这些情况，RAD进一步在边缘和云之间移动备份的SFC，以平衡可用性和备份成本。当边缘资源不充足时，算法</a:t>
            </a:r>
            <a:r>
              <a:rPr lang="x-none" altLang="zh-CN" sz="1400"/>
              <a:t>2</a:t>
            </a:r>
            <a:r>
              <a:rPr lang="zh-CN" altLang="en-US" sz="1400"/>
              <a:t>将被终止。我们对在边缘备份的SFC进行排序，挑选出wf最小的SFC f。备份到云上，f的所有静态和动态备份的VNF都从边缘释放，算法</a:t>
            </a:r>
            <a:r>
              <a:rPr lang="en-US" altLang="zh-CN" sz="1400"/>
              <a:t>2</a:t>
            </a:r>
            <a:r>
              <a:rPr lang="zh-CN" altLang="en-US" sz="1400"/>
              <a:t>重新开始。</a:t>
            </a:r>
            <a:endParaRPr lang="zh-CN" altLang="en-US" sz="14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/>
              <a:t>上述步骤将重复进行，直到达到算法</a:t>
            </a:r>
            <a:r>
              <a:rPr lang="en-US" altLang="zh-CN" sz="1400"/>
              <a:t>2</a:t>
            </a:r>
            <a:r>
              <a:rPr lang="zh-CN" altLang="en-US" sz="1400"/>
              <a:t>可以连续处理的程度。该调整方法还保持t，即算法</a:t>
            </a:r>
            <a:r>
              <a:rPr lang="en-US" altLang="zh-CN" sz="1400"/>
              <a:t>2</a:t>
            </a:r>
            <a:r>
              <a:rPr lang="zh-CN" altLang="en-US" sz="1400"/>
              <a:t>的运行时间不终止。当t的增长大于预定义的阈值t1时，该方法为SFC f的每个VNF部署静态备份，该VNF具有最大的wf并且之前已经被转移到云中。如果t持续增长并大于另一个阈值t2，云中的所有SFC f的副本将被释放，f再次被放置在边缘。通过这种方式，备份成本被降低。较小的t1和t2将使备份调整更加敏感，只要故障率降低，就会减少备份成本。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/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Droid Sans Fallback</vt:lpstr>
      <vt:lpstr>微软雅黑</vt:lpstr>
      <vt:lpstr>宋体</vt:lpstr>
      <vt:lpstr>Arial Unicode MS</vt:lpstr>
      <vt:lpstr>Calibri</vt:lpstr>
      <vt:lpstr>Trebuchet MS</vt:lpstr>
      <vt:lpstr>OpenSymbol</vt:lpstr>
      <vt:lpstr>默认设计模板</vt:lpstr>
      <vt:lpstr>Reducing the Service Function Chain Backup Cost over the Edge and Cloud by a Self-adapting Scheme</vt:lpstr>
      <vt:lpstr>PowerPoint 演示文稿</vt:lpstr>
      <vt:lpstr>PowerPoint 演示文稿</vt:lpstr>
      <vt:lpstr>PowerPoint 演示文稿</vt:lpstr>
      <vt:lpstr>PowerPoint 演示文稿</vt:lpstr>
      <vt:lpstr>Static ackup depolyment algorithm</vt:lpstr>
      <vt:lpstr>PowerPoint 演示文稿</vt:lpstr>
      <vt:lpstr>Dynamic Backup Deployment Algorithm</vt:lpstr>
      <vt:lpstr>SFC Backup Adjustment</vt:lpstr>
      <vt:lpstr>Load of each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the Service Function Chain Backup Cost over the Edge and Cloud by a Self-adapting Scheme</dc:title>
  <dc:creator>wps</dc:creator>
  <cp:lastModifiedBy>bailey</cp:lastModifiedBy>
  <cp:revision>10</cp:revision>
  <dcterms:created xsi:type="dcterms:W3CDTF">2022-12-07T14:12:18Z</dcterms:created>
  <dcterms:modified xsi:type="dcterms:W3CDTF">2022-12-07T14:12:18Z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