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5"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73179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69802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13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88856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088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1274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87743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94351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71055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0115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81010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17244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381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t>25-07-2022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89630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00062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67393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t>25-07-2022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400373338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3067278" y="-74139"/>
            <a:ext cx="19056210" cy="2054140"/>
          </a:xfrm>
        </p:spPr>
        <p:txBody>
          <a:bodyPr/>
          <a:lstStyle/>
          <a:p>
            <a:endParaRPr lang="en-IN" dirty="0"/>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1524000" y="5418305"/>
            <a:ext cx="9144000" cy="1643975"/>
          </a:xfrm>
        </p:spPr>
        <p:txBody>
          <a:bodyPr>
            <a:noAutofit/>
          </a:bodyPr>
          <a:lstStyle/>
          <a:p>
            <a:pPr algn="ctr"/>
            <a:r>
              <a:rPr lang="en-IN" sz="2800" b="1" i="1" u="sng" dirty="0">
                <a:solidFill>
                  <a:srgbClr val="0070C0"/>
                </a:solidFill>
                <a:highlight>
                  <a:srgbClr val="FFFF00"/>
                </a:highlight>
                <a:latin typeface="Algerian" panose="04020705040A02060702" pitchFamily="82" charset="0"/>
              </a:rPr>
              <a:t>FLIGHT  JOURNEY price Prediction Project</a:t>
            </a:r>
          </a:p>
          <a:p>
            <a:pPr algn="ctr"/>
            <a:r>
              <a:rPr lang="en-IN" sz="2800" b="1" i="1" dirty="0">
                <a:solidFill>
                  <a:srgbClr val="0070C0"/>
                </a:solidFill>
                <a:highlight>
                  <a:srgbClr val="FFFF00"/>
                </a:highlight>
              </a:rPr>
              <a:t>By</a:t>
            </a:r>
          </a:p>
          <a:p>
            <a:pPr algn="ctr"/>
            <a:r>
              <a:rPr lang="en-IN" sz="2800" b="1" i="1" dirty="0">
                <a:solidFill>
                  <a:srgbClr val="0070C0"/>
                </a:solidFill>
                <a:highlight>
                  <a:srgbClr val="FFFF00"/>
                </a:highlight>
                <a:latin typeface="Arial Black" panose="020B0A04020102020204" pitchFamily="34" charset="0"/>
              </a:rPr>
              <a:t>KOUSHIK BISWAS</a:t>
            </a:r>
          </a:p>
        </p:txBody>
      </p:sp>
      <p:pic>
        <p:nvPicPr>
          <p:cNvPr id="5" name="Picture 4" descr="See the source image">
            <a:extLst>
              <a:ext uri="{FF2B5EF4-FFF2-40B4-BE49-F238E27FC236}">
                <a16:creationId xmlns:a16="http://schemas.microsoft.com/office/drawing/2014/main" id="{71BD87F0-83DC-C3B0-0613-9828C6A2F4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5326380"/>
          </a:xfrm>
          <a:prstGeom prst="rect">
            <a:avLst/>
          </a:prstGeom>
          <a:noFill/>
          <a:ln>
            <a:noFill/>
          </a:ln>
        </p:spPr>
      </p:pic>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2528596" y="2864498"/>
            <a:ext cx="9591869" cy="3993502"/>
          </a:xfrm>
        </p:spPr>
        <p:txBody>
          <a:bodyPr>
            <a:normAutofit/>
          </a:bodyPr>
          <a:lstStyle/>
          <a:p>
            <a:pPr algn="just">
              <a:lnSpc>
                <a:spcPct val="200000"/>
              </a:lnSpc>
            </a:pPr>
            <a:r>
              <a:rPr lang="en-IN" sz="3600" dirty="0">
                <a:solidFill>
                  <a:srgbClr val="FFFF00"/>
                </a:solidFill>
              </a:rPr>
              <a:t>Hardware:- Desktop/Laptop</a:t>
            </a:r>
          </a:p>
          <a:p>
            <a:pPr algn="just">
              <a:lnSpc>
                <a:spcPct val="200000"/>
              </a:lnSpc>
            </a:pPr>
            <a:r>
              <a:rPr lang="en-IN" sz="3600" dirty="0">
                <a:solidFill>
                  <a:srgbClr val="FFFF00"/>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selected models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42172" y="1465090"/>
            <a:ext cx="9869488" cy="4195481"/>
          </a:xfrm>
        </p:spPr>
        <p:txBody>
          <a:bodyPr/>
          <a:lstStyle/>
          <a:p>
            <a:r>
              <a:rPr lang="en-US" sz="2400" dirty="0">
                <a:solidFill>
                  <a:srgbClr val="FFFF00"/>
                </a:solidFill>
              </a:rPr>
              <a:t>I used 13 different regression algorithms to get the ideal one for prediction.</a:t>
            </a:r>
          </a:p>
          <a:p>
            <a:endParaRPr lang="en-IN" dirty="0"/>
          </a:p>
        </p:txBody>
      </p:sp>
      <p:pic>
        <p:nvPicPr>
          <p:cNvPr id="4" name="Picture 3">
            <a:extLst>
              <a:ext uri="{FF2B5EF4-FFF2-40B4-BE49-F238E27FC236}">
                <a16:creationId xmlns:a16="http://schemas.microsoft.com/office/drawing/2014/main" id="{2B1BDC7C-1F42-BA05-495E-71EE592B3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96" y="2277165"/>
            <a:ext cx="9194608" cy="4412883"/>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a:xfrm>
            <a:off x="1640156" y="25088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Accuracy score of the model</a:t>
            </a:r>
            <a:br>
              <a:rPr lang="en-IN" sz="4400" dirty="0">
                <a:latin typeface="Algerian" panose="04020705040A02060702" pitchFamily="82" charset="0"/>
              </a:rPr>
            </a:br>
            <a:endParaRPr lang="en-IN" dirty="0"/>
          </a:p>
        </p:txBody>
      </p:sp>
      <p:graphicFrame>
        <p:nvGraphicFramePr>
          <p:cNvPr id="5" name="Table 5">
            <a:extLst>
              <a:ext uri="{FF2B5EF4-FFF2-40B4-BE49-F238E27FC236}">
                <a16:creationId xmlns:a16="http://schemas.microsoft.com/office/drawing/2014/main" id="{72AC551C-2B88-33F5-EB05-842CB059A486}"/>
              </a:ext>
            </a:extLst>
          </p:cNvPr>
          <p:cNvGraphicFramePr>
            <a:graphicFrameLocks noGrp="1"/>
          </p:cNvGraphicFramePr>
          <p:nvPr>
            <p:ph idx="1"/>
            <p:extLst>
              <p:ext uri="{D42A27DB-BD31-4B8C-83A1-F6EECF244321}">
                <p14:modId xmlns:p14="http://schemas.microsoft.com/office/powerpoint/2010/main" val="3366205182"/>
              </p:ext>
            </p:extLst>
          </p:nvPr>
        </p:nvGraphicFramePr>
        <p:xfrm>
          <a:off x="3181738" y="1128908"/>
          <a:ext cx="5561045" cy="3163176"/>
        </p:xfrm>
        <a:graphic>
          <a:graphicData uri="http://schemas.openxmlformats.org/drawingml/2006/table">
            <a:tbl>
              <a:tblPr firstRow="1" bandRow="1">
                <a:tableStyleId>{D7AC3CCA-C797-4891-BE02-D94E43425B78}</a:tableStyleId>
              </a:tblPr>
              <a:tblGrid>
                <a:gridCol w="2892490">
                  <a:extLst>
                    <a:ext uri="{9D8B030D-6E8A-4147-A177-3AD203B41FA5}">
                      <a16:colId xmlns:a16="http://schemas.microsoft.com/office/drawing/2014/main" val="3487748573"/>
                    </a:ext>
                  </a:extLst>
                </a:gridCol>
                <a:gridCol w="2668555">
                  <a:extLst>
                    <a:ext uri="{9D8B030D-6E8A-4147-A177-3AD203B41FA5}">
                      <a16:colId xmlns:a16="http://schemas.microsoft.com/office/drawing/2014/main" val="146001478"/>
                    </a:ext>
                  </a:extLst>
                </a:gridCol>
              </a:tblGrid>
              <a:tr h="395397">
                <a:tc>
                  <a:txBody>
                    <a:bodyPr/>
                    <a:lstStyle/>
                    <a:p>
                      <a:pPr algn="ctr"/>
                      <a:r>
                        <a:rPr lang="en-IN" dirty="0"/>
                        <a:t>Model Name</a:t>
                      </a:r>
                    </a:p>
                  </a:txBody>
                  <a:tcPr/>
                </a:tc>
                <a:tc>
                  <a:txBody>
                    <a:bodyPr/>
                    <a:lstStyle/>
                    <a:p>
                      <a:pPr algn="ctr"/>
                      <a:r>
                        <a:rPr lang="en-IN" dirty="0"/>
                        <a:t>Accuracy Score</a:t>
                      </a:r>
                    </a:p>
                  </a:txBody>
                  <a:tcPr/>
                </a:tc>
                <a:extLst>
                  <a:ext uri="{0D108BD9-81ED-4DB2-BD59-A6C34878D82A}">
                    <a16:rowId xmlns:a16="http://schemas.microsoft.com/office/drawing/2014/main" val="2589463234"/>
                  </a:ext>
                </a:extLst>
              </a:tr>
              <a:tr h="395397">
                <a:tc>
                  <a:txBody>
                    <a:bodyPr/>
                    <a:lstStyle/>
                    <a:p>
                      <a:r>
                        <a:rPr lang="en-IN" b="1" dirty="0" err="1">
                          <a:solidFill>
                            <a:schemeClr val="bg1"/>
                          </a:solidFill>
                        </a:rPr>
                        <a:t>LinearRegression</a:t>
                      </a:r>
                      <a:endParaRPr lang="en-IN" b="1" dirty="0">
                        <a:solidFill>
                          <a:schemeClr val="bg1"/>
                        </a:solidFill>
                      </a:endParaRPr>
                    </a:p>
                  </a:txBody>
                  <a:tcPr/>
                </a:tc>
                <a:tc>
                  <a:txBody>
                    <a:bodyPr/>
                    <a:lstStyle/>
                    <a:p>
                      <a:r>
                        <a:rPr lang="en-IN" dirty="0"/>
                        <a:t>0.6452931539854956</a:t>
                      </a:r>
                      <a:endParaRPr lang="en-IN" b="1" i="1" dirty="0"/>
                    </a:p>
                  </a:txBody>
                  <a:tcPr/>
                </a:tc>
                <a:extLst>
                  <a:ext uri="{0D108BD9-81ED-4DB2-BD59-A6C34878D82A}">
                    <a16:rowId xmlns:a16="http://schemas.microsoft.com/office/drawing/2014/main" val="3825492719"/>
                  </a:ext>
                </a:extLst>
              </a:tr>
              <a:tr h="395397">
                <a:tc>
                  <a:txBody>
                    <a:bodyPr/>
                    <a:lstStyle/>
                    <a:p>
                      <a:r>
                        <a:rPr lang="en-IN" b="1" dirty="0">
                          <a:solidFill>
                            <a:schemeClr val="bg1"/>
                          </a:solidFill>
                        </a:rPr>
                        <a:t>Ridge</a:t>
                      </a:r>
                    </a:p>
                  </a:txBody>
                  <a:tcPr/>
                </a:tc>
                <a:tc>
                  <a:txBody>
                    <a:bodyPr/>
                    <a:lstStyle/>
                    <a:p>
                      <a:r>
                        <a:rPr lang="en-IN" dirty="0"/>
                        <a:t>0.6452931277823244</a:t>
                      </a:r>
                      <a:endParaRPr lang="en-IN" b="1" i="1" dirty="0"/>
                    </a:p>
                  </a:txBody>
                  <a:tcPr/>
                </a:tc>
                <a:extLst>
                  <a:ext uri="{0D108BD9-81ED-4DB2-BD59-A6C34878D82A}">
                    <a16:rowId xmlns:a16="http://schemas.microsoft.com/office/drawing/2014/main" val="636701884"/>
                  </a:ext>
                </a:extLst>
              </a:tr>
              <a:tr h="395397">
                <a:tc>
                  <a:txBody>
                    <a:bodyPr/>
                    <a:lstStyle/>
                    <a:p>
                      <a:r>
                        <a:rPr lang="en-IN" b="1" dirty="0">
                          <a:solidFill>
                            <a:schemeClr val="bg1"/>
                          </a:solidFill>
                        </a:rPr>
                        <a:t>Lasso</a:t>
                      </a:r>
                    </a:p>
                  </a:txBody>
                  <a:tcPr/>
                </a:tc>
                <a:tc>
                  <a:txBody>
                    <a:bodyPr/>
                    <a:lstStyle/>
                    <a:p>
                      <a:r>
                        <a:rPr lang="en-IN" dirty="0"/>
                        <a:t>0.6452931539375557</a:t>
                      </a:r>
                      <a:endParaRPr lang="en-IN" b="1" i="1" dirty="0"/>
                    </a:p>
                  </a:txBody>
                  <a:tcPr/>
                </a:tc>
                <a:extLst>
                  <a:ext uri="{0D108BD9-81ED-4DB2-BD59-A6C34878D82A}">
                    <a16:rowId xmlns:a16="http://schemas.microsoft.com/office/drawing/2014/main" val="674378757"/>
                  </a:ext>
                </a:extLst>
              </a:tr>
              <a:tr h="395397">
                <a:tc>
                  <a:txBody>
                    <a:bodyPr/>
                    <a:lstStyle/>
                    <a:p>
                      <a:r>
                        <a:rPr lang="en-IN" b="1" dirty="0" err="1">
                          <a:solidFill>
                            <a:schemeClr val="bg1"/>
                          </a:solidFill>
                        </a:rPr>
                        <a:t>DecisionTreeRegressor</a:t>
                      </a:r>
                      <a:endParaRPr lang="en-IN" b="1" dirty="0">
                        <a:solidFill>
                          <a:schemeClr val="bg1"/>
                        </a:solidFill>
                      </a:endParaRPr>
                    </a:p>
                  </a:txBody>
                  <a:tcPr/>
                </a:tc>
                <a:tc>
                  <a:txBody>
                    <a:bodyPr/>
                    <a:lstStyle/>
                    <a:p>
                      <a:r>
                        <a:rPr lang="en-IN" dirty="0"/>
                        <a:t>0.9999916527197423</a:t>
                      </a:r>
                      <a:endParaRPr lang="en-IN" b="1" i="1" dirty="0"/>
                    </a:p>
                  </a:txBody>
                  <a:tcPr/>
                </a:tc>
                <a:extLst>
                  <a:ext uri="{0D108BD9-81ED-4DB2-BD59-A6C34878D82A}">
                    <a16:rowId xmlns:a16="http://schemas.microsoft.com/office/drawing/2014/main" val="726665741"/>
                  </a:ext>
                </a:extLst>
              </a:tr>
              <a:tr h="395397">
                <a:tc>
                  <a:txBody>
                    <a:bodyPr/>
                    <a:lstStyle/>
                    <a:p>
                      <a:r>
                        <a:rPr lang="en-IN" b="1" dirty="0">
                          <a:solidFill>
                            <a:schemeClr val="bg1"/>
                          </a:solidFill>
                        </a:rPr>
                        <a:t>SVR</a:t>
                      </a:r>
                    </a:p>
                  </a:txBody>
                  <a:tcPr/>
                </a:tc>
                <a:tc>
                  <a:txBody>
                    <a:bodyPr/>
                    <a:lstStyle/>
                    <a:p>
                      <a:r>
                        <a:rPr lang="en-IN" dirty="0"/>
                        <a:t>0.06459263507374624</a:t>
                      </a:r>
                      <a:endParaRPr lang="en-IN" b="1" i="1" dirty="0"/>
                    </a:p>
                  </a:txBody>
                  <a:tcPr/>
                </a:tc>
                <a:extLst>
                  <a:ext uri="{0D108BD9-81ED-4DB2-BD59-A6C34878D82A}">
                    <a16:rowId xmlns:a16="http://schemas.microsoft.com/office/drawing/2014/main" val="4236824164"/>
                  </a:ext>
                </a:extLst>
              </a:tr>
              <a:tr h="395397">
                <a:tc>
                  <a:txBody>
                    <a:bodyPr/>
                    <a:lstStyle/>
                    <a:p>
                      <a:r>
                        <a:rPr lang="en-IN" b="1" dirty="0" err="1">
                          <a:solidFill>
                            <a:schemeClr val="bg1"/>
                          </a:solidFill>
                        </a:rPr>
                        <a:t>KNeighborsRegressor</a:t>
                      </a:r>
                      <a:endParaRPr lang="en-IN" b="1" dirty="0">
                        <a:solidFill>
                          <a:schemeClr val="bg1"/>
                        </a:solidFill>
                      </a:endParaRPr>
                    </a:p>
                  </a:txBody>
                  <a:tcPr/>
                </a:tc>
                <a:tc>
                  <a:txBody>
                    <a:bodyPr/>
                    <a:lstStyle/>
                    <a:p>
                      <a:r>
                        <a:rPr lang="en-IN" dirty="0"/>
                        <a:t>0.8702798291992135</a:t>
                      </a:r>
                      <a:endParaRPr lang="en-IN" b="1" i="1" dirty="0"/>
                    </a:p>
                  </a:txBody>
                  <a:tcPr/>
                </a:tc>
                <a:extLst>
                  <a:ext uri="{0D108BD9-81ED-4DB2-BD59-A6C34878D82A}">
                    <a16:rowId xmlns:a16="http://schemas.microsoft.com/office/drawing/2014/main" val="2660852666"/>
                  </a:ext>
                </a:extLst>
              </a:tr>
              <a:tr h="395397">
                <a:tc>
                  <a:txBody>
                    <a:bodyPr/>
                    <a:lstStyle/>
                    <a:p>
                      <a:r>
                        <a:rPr lang="en-IN" b="1" dirty="0" err="1">
                          <a:solidFill>
                            <a:schemeClr val="bg1"/>
                          </a:solidFill>
                        </a:rPr>
                        <a:t>RandomForestRegressor</a:t>
                      </a:r>
                      <a:endParaRPr lang="en-IN" b="1" dirty="0">
                        <a:solidFill>
                          <a:schemeClr val="bg1"/>
                        </a:solidFill>
                      </a:endParaRPr>
                    </a:p>
                  </a:txBody>
                  <a:tcPr/>
                </a:tc>
                <a:tc>
                  <a:txBody>
                    <a:bodyPr/>
                    <a:lstStyle/>
                    <a:p>
                      <a:r>
                        <a:rPr lang="en-IN" dirty="0"/>
                        <a:t>0.9852526380106977</a:t>
                      </a:r>
                      <a:endParaRPr lang="en-IN" b="1" i="1" dirty="0"/>
                    </a:p>
                  </a:txBody>
                  <a:tcPr/>
                </a:tc>
                <a:extLst>
                  <a:ext uri="{0D108BD9-81ED-4DB2-BD59-A6C34878D82A}">
                    <a16:rowId xmlns:a16="http://schemas.microsoft.com/office/drawing/2014/main" val="3125538758"/>
                  </a:ext>
                </a:extLst>
              </a:tr>
            </a:tbl>
          </a:graphicData>
        </a:graphic>
      </p:graphicFrame>
      <p:graphicFrame>
        <p:nvGraphicFramePr>
          <p:cNvPr id="6" name="Table 6">
            <a:extLst>
              <a:ext uri="{FF2B5EF4-FFF2-40B4-BE49-F238E27FC236}">
                <a16:creationId xmlns:a16="http://schemas.microsoft.com/office/drawing/2014/main" id="{D3533710-9E1A-8D56-5997-6B62F112D3FB}"/>
              </a:ext>
            </a:extLst>
          </p:cNvPr>
          <p:cNvGraphicFramePr>
            <a:graphicFrameLocks noGrp="1"/>
          </p:cNvGraphicFramePr>
          <p:nvPr>
            <p:extLst>
              <p:ext uri="{D42A27DB-BD31-4B8C-83A1-F6EECF244321}">
                <p14:modId xmlns:p14="http://schemas.microsoft.com/office/powerpoint/2010/main" val="1634624154"/>
              </p:ext>
            </p:extLst>
          </p:nvPr>
        </p:nvGraphicFramePr>
        <p:xfrm>
          <a:off x="3181737" y="4292084"/>
          <a:ext cx="5561045" cy="2494280"/>
        </p:xfrm>
        <a:graphic>
          <a:graphicData uri="http://schemas.openxmlformats.org/drawingml/2006/table">
            <a:tbl>
              <a:tblPr firstRow="1" bandRow="1">
                <a:tableStyleId>{D7AC3CCA-C797-4891-BE02-D94E43425B78}</a:tableStyleId>
              </a:tblPr>
              <a:tblGrid>
                <a:gridCol w="2901821">
                  <a:extLst>
                    <a:ext uri="{9D8B030D-6E8A-4147-A177-3AD203B41FA5}">
                      <a16:colId xmlns:a16="http://schemas.microsoft.com/office/drawing/2014/main" val="2586506248"/>
                    </a:ext>
                  </a:extLst>
                </a:gridCol>
                <a:gridCol w="2659224">
                  <a:extLst>
                    <a:ext uri="{9D8B030D-6E8A-4147-A177-3AD203B41FA5}">
                      <a16:colId xmlns:a16="http://schemas.microsoft.com/office/drawing/2014/main" val="2927628954"/>
                    </a:ext>
                  </a:extLst>
                </a:gridCol>
              </a:tblGrid>
              <a:tr h="370840">
                <a:tc>
                  <a:txBody>
                    <a:bodyPr/>
                    <a:lstStyle/>
                    <a:p>
                      <a:r>
                        <a:rPr lang="en-IN" b="1" dirty="0" err="1"/>
                        <a:t>XGBRegressor</a:t>
                      </a:r>
                      <a:endParaRPr lang="en-IN" b="1" dirty="0"/>
                    </a:p>
                  </a:txBody>
                  <a:tcPr/>
                </a:tc>
                <a:tc>
                  <a:txBody>
                    <a:bodyPr/>
                    <a:lstStyle/>
                    <a:p>
                      <a:r>
                        <a:rPr lang="en-IN" b="0" dirty="0"/>
                        <a:t>0.9942845188810525</a:t>
                      </a:r>
                      <a:endParaRPr lang="en-IN" b="0" i="1" dirty="0"/>
                    </a:p>
                  </a:txBody>
                  <a:tcPr/>
                </a:tc>
                <a:extLst>
                  <a:ext uri="{0D108BD9-81ED-4DB2-BD59-A6C34878D82A}">
                    <a16:rowId xmlns:a16="http://schemas.microsoft.com/office/drawing/2014/main" val="2464777126"/>
                  </a:ext>
                </a:extLst>
              </a:tr>
              <a:tr h="370840">
                <a:tc>
                  <a:txBody>
                    <a:bodyPr/>
                    <a:lstStyle/>
                    <a:p>
                      <a:r>
                        <a:rPr lang="en-IN" b="1" dirty="0" err="1"/>
                        <a:t>ElasticNet</a:t>
                      </a:r>
                      <a:endParaRPr lang="en-IN" b="1" dirty="0"/>
                    </a:p>
                  </a:txBody>
                  <a:tcPr/>
                </a:tc>
                <a:tc>
                  <a:txBody>
                    <a:bodyPr/>
                    <a:lstStyle/>
                    <a:p>
                      <a:r>
                        <a:rPr lang="en-IN" dirty="0"/>
                        <a:t>0.598853842807132</a:t>
                      </a:r>
                      <a:endParaRPr lang="en-IN" b="1" i="1" dirty="0"/>
                    </a:p>
                  </a:txBody>
                  <a:tcPr/>
                </a:tc>
                <a:extLst>
                  <a:ext uri="{0D108BD9-81ED-4DB2-BD59-A6C34878D82A}">
                    <a16:rowId xmlns:a16="http://schemas.microsoft.com/office/drawing/2014/main" val="1460667832"/>
                  </a:ext>
                </a:extLst>
              </a:tr>
              <a:tr h="370840">
                <a:tc>
                  <a:txBody>
                    <a:bodyPr/>
                    <a:lstStyle/>
                    <a:p>
                      <a:r>
                        <a:rPr lang="en-IN" b="1" dirty="0" err="1"/>
                        <a:t>SGDRegressor</a:t>
                      </a:r>
                      <a:endParaRPr lang="en-IN" b="1" dirty="0"/>
                    </a:p>
                  </a:txBody>
                  <a:tcPr/>
                </a:tc>
                <a:tc>
                  <a:txBody>
                    <a:bodyPr/>
                    <a:lstStyle/>
                    <a:p>
                      <a:r>
                        <a:rPr lang="en-IN" dirty="0"/>
                        <a:t>0.6439521543615279</a:t>
                      </a:r>
                      <a:endParaRPr lang="en-IN" b="1" i="1" dirty="0"/>
                    </a:p>
                  </a:txBody>
                  <a:tcPr/>
                </a:tc>
                <a:extLst>
                  <a:ext uri="{0D108BD9-81ED-4DB2-BD59-A6C34878D82A}">
                    <a16:rowId xmlns:a16="http://schemas.microsoft.com/office/drawing/2014/main" val="1266429845"/>
                  </a:ext>
                </a:extLst>
              </a:tr>
              <a:tr h="370840">
                <a:tc>
                  <a:txBody>
                    <a:bodyPr/>
                    <a:lstStyle/>
                    <a:p>
                      <a:r>
                        <a:rPr lang="en-IN" b="1" dirty="0" err="1"/>
                        <a:t>BaggingRegressor</a:t>
                      </a:r>
                      <a:endParaRPr lang="en-IN" b="1" dirty="0"/>
                    </a:p>
                  </a:txBody>
                  <a:tcPr/>
                </a:tc>
                <a:tc>
                  <a:txBody>
                    <a:bodyPr/>
                    <a:lstStyle/>
                    <a:p>
                      <a:r>
                        <a:rPr lang="en-IN" dirty="0"/>
                        <a:t>0.9765825460543547</a:t>
                      </a:r>
                      <a:endParaRPr lang="en-IN" b="1" i="1" dirty="0"/>
                    </a:p>
                  </a:txBody>
                  <a:tcPr/>
                </a:tc>
                <a:extLst>
                  <a:ext uri="{0D108BD9-81ED-4DB2-BD59-A6C34878D82A}">
                    <a16:rowId xmlns:a16="http://schemas.microsoft.com/office/drawing/2014/main" val="3733127436"/>
                  </a:ext>
                </a:extLst>
              </a:tr>
              <a:tr h="370840">
                <a:tc>
                  <a:txBody>
                    <a:bodyPr/>
                    <a:lstStyle/>
                    <a:p>
                      <a:r>
                        <a:rPr lang="en-IN" b="1" dirty="0" err="1"/>
                        <a:t>AdaBoostRegressor</a:t>
                      </a:r>
                      <a:endParaRPr lang="en-IN" b="1" dirty="0"/>
                    </a:p>
                  </a:txBody>
                  <a:tcPr/>
                </a:tc>
                <a:tc>
                  <a:txBody>
                    <a:bodyPr/>
                    <a:lstStyle/>
                    <a:p>
                      <a:r>
                        <a:rPr lang="en-IN" dirty="0"/>
                        <a:t>0.656591588244267</a:t>
                      </a:r>
                      <a:endParaRPr lang="en-IN" b="1" i="1" dirty="0"/>
                    </a:p>
                  </a:txBody>
                  <a:tcPr/>
                </a:tc>
                <a:extLst>
                  <a:ext uri="{0D108BD9-81ED-4DB2-BD59-A6C34878D82A}">
                    <a16:rowId xmlns:a16="http://schemas.microsoft.com/office/drawing/2014/main" val="2303392778"/>
                  </a:ext>
                </a:extLst>
              </a:tr>
              <a:tr h="370840">
                <a:tc>
                  <a:txBody>
                    <a:bodyPr/>
                    <a:lstStyle/>
                    <a:p>
                      <a:r>
                        <a:rPr lang="en-IN" b="1" dirty="0" err="1"/>
                        <a:t>GradientBoostingRegressor</a:t>
                      </a:r>
                      <a:endParaRPr lang="en-IN" b="1" dirty="0"/>
                    </a:p>
                  </a:txBody>
                  <a:tcPr/>
                </a:tc>
                <a:tc>
                  <a:txBody>
                    <a:bodyPr/>
                    <a:lstStyle/>
                    <a:p>
                      <a:r>
                        <a:rPr lang="en-IN" dirty="0"/>
                        <a:t>0.908073849551413</a:t>
                      </a:r>
                      <a:endParaRPr lang="en-IN" b="1" i="1" dirty="0"/>
                    </a:p>
                  </a:txBody>
                  <a:tcPr/>
                </a:tc>
                <a:extLst>
                  <a:ext uri="{0D108BD9-81ED-4DB2-BD59-A6C34878D82A}">
                    <a16:rowId xmlns:a16="http://schemas.microsoft.com/office/drawing/2014/main" val="4014745713"/>
                  </a:ext>
                </a:extLst>
              </a:tr>
            </a:tbl>
          </a:graphicData>
        </a:graphic>
      </p:graphicFrame>
    </p:spTree>
    <p:extLst>
      <p:ext uri="{BB962C8B-B14F-4D97-AF65-F5344CB8AC3E}">
        <p14:creationId xmlns:p14="http://schemas.microsoft.com/office/powerpoint/2010/main" val="100791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B601-3F0F-13C5-EBFC-20F08D791228}"/>
              </a:ext>
            </a:extLst>
          </p:cNvPr>
          <p:cNvSpPr>
            <a:spLocks noGrp="1"/>
          </p:cNvSpPr>
          <p:nvPr>
            <p:ph type="title"/>
          </p:nvPr>
        </p:nvSpPr>
        <p:spPr>
          <a:xfrm>
            <a:off x="1047036" y="670763"/>
            <a:ext cx="8911687" cy="1280890"/>
          </a:xfrm>
        </p:spPr>
        <p:txBody>
          <a:bodyPr/>
          <a:lstStyle/>
          <a:p>
            <a:pPr algn="ctr"/>
            <a:r>
              <a:rPr lang="en-IN" dirty="0">
                <a:solidFill>
                  <a:srgbClr val="FFFF00"/>
                </a:solidFill>
                <a:highlight>
                  <a:srgbClr val="800080"/>
                </a:highlight>
                <a:latin typeface="Algerian" panose="04020705040A02060702" pitchFamily="82" charset="0"/>
              </a:rPr>
              <a:t>Cross Val Score</a:t>
            </a:r>
          </a:p>
        </p:txBody>
      </p:sp>
      <p:sp>
        <p:nvSpPr>
          <p:cNvPr id="3" name="Content Placeholder 2">
            <a:extLst>
              <a:ext uri="{FF2B5EF4-FFF2-40B4-BE49-F238E27FC236}">
                <a16:creationId xmlns:a16="http://schemas.microsoft.com/office/drawing/2014/main" id="{7E6D8283-4F92-7E0F-2A26-054906A4CE3B}"/>
              </a:ext>
            </a:extLst>
          </p:cNvPr>
          <p:cNvSpPr>
            <a:spLocks noGrp="1"/>
          </p:cNvSpPr>
          <p:nvPr>
            <p:ph idx="1"/>
          </p:nvPr>
        </p:nvSpPr>
        <p:spPr>
          <a:xfrm>
            <a:off x="737118" y="2416812"/>
            <a:ext cx="10407846" cy="4195481"/>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dirty="0">
                <a:solidFill>
                  <a:srgbClr val="FFFF00"/>
                </a:solidFill>
              </a:rPr>
              <a:t>After </a:t>
            </a:r>
            <a:r>
              <a:rPr lang="en-IN" sz="2800" dirty="0" err="1">
                <a:solidFill>
                  <a:srgbClr val="FFFF00"/>
                </a:solidFill>
              </a:rPr>
              <a:t>Runing</a:t>
            </a:r>
            <a:r>
              <a:rPr lang="en-IN" sz="2800" dirty="0">
                <a:solidFill>
                  <a:srgbClr val="FFFF00"/>
                </a:solidFill>
              </a:rPr>
              <a:t> this code we get best cross </a:t>
            </a:r>
            <a:r>
              <a:rPr lang="en-IN" sz="2800" dirty="0" err="1">
                <a:solidFill>
                  <a:srgbClr val="FFFF00"/>
                </a:solidFill>
              </a:rPr>
              <a:t>val</a:t>
            </a:r>
            <a:r>
              <a:rPr lang="en-IN" sz="2800" dirty="0">
                <a:solidFill>
                  <a:srgbClr val="FFFF00"/>
                </a:solidFill>
              </a:rPr>
              <a:t> score from </a:t>
            </a:r>
            <a:r>
              <a:rPr lang="en-IN" sz="2800" dirty="0" err="1">
                <a:solidFill>
                  <a:srgbClr val="FFFF00"/>
                </a:solidFill>
              </a:rPr>
              <a:t>GradientBoostingRegressor</a:t>
            </a:r>
            <a:r>
              <a:rPr lang="en-IN" sz="2800" dirty="0">
                <a:solidFill>
                  <a:srgbClr val="FFFF00"/>
                </a:solidFill>
              </a:rPr>
              <a:t> &amp; </a:t>
            </a:r>
            <a:r>
              <a:rPr lang="en-IN" sz="2800" dirty="0" err="1">
                <a:solidFill>
                  <a:srgbClr val="FFFF00"/>
                </a:solidFill>
              </a:rPr>
              <a:t>RandomforestRegressor</a:t>
            </a:r>
            <a:r>
              <a:rPr lang="en-IN" sz="2800" dirty="0">
                <a:solidFill>
                  <a:srgbClr val="FFFF00"/>
                </a:solidFill>
              </a:rPr>
              <a:t> for CV=8</a:t>
            </a:r>
          </a:p>
        </p:txBody>
      </p:sp>
      <p:pic>
        <p:nvPicPr>
          <p:cNvPr id="4" name="Picture 3">
            <a:extLst>
              <a:ext uri="{FF2B5EF4-FFF2-40B4-BE49-F238E27FC236}">
                <a16:creationId xmlns:a16="http://schemas.microsoft.com/office/drawing/2014/main" id="{3584E96D-F854-49AA-20FD-FA319DE14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36" y="1661097"/>
            <a:ext cx="9059091" cy="3535805"/>
          </a:xfrm>
          <a:prstGeom prst="rect">
            <a:avLst/>
          </a:prstGeom>
        </p:spPr>
      </p:pic>
    </p:spTree>
    <p:extLst>
      <p:ext uri="{BB962C8B-B14F-4D97-AF65-F5344CB8AC3E}">
        <p14:creationId xmlns:p14="http://schemas.microsoft.com/office/powerpoint/2010/main" val="36012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a:xfrm>
            <a:off x="1916964" y="43153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Parameter tuning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EC68EFD1-2588-3975-EA97-04D3DB0A21F6}"/>
              </a:ext>
            </a:extLst>
          </p:cNvPr>
          <p:cNvSpPr>
            <a:spLocks noGrp="1"/>
          </p:cNvSpPr>
          <p:nvPr>
            <p:ph idx="1"/>
          </p:nvPr>
        </p:nvSpPr>
        <p:spPr>
          <a:xfrm>
            <a:off x="1158635" y="2662519"/>
            <a:ext cx="9737878" cy="4195481"/>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accuracy score has </a:t>
            </a:r>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decreased</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after parameter tuning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and increased for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GradientBoosting</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Regressor.Now</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we will create final model with this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GradientBoosting</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Regressor parameter</a:t>
            </a:r>
            <a:r>
              <a:rPr lang="en-IN" sz="1800" spc="-5" dirty="0">
                <a:solidFill>
                  <a:srgbClr val="7030A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2CBDE96A-DA54-69BB-ADB9-FBD075DF9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2" y="1264555"/>
            <a:ext cx="10842172" cy="4643351"/>
          </a:xfrm>
          <a:prstGeom prst="rect">
            <a:avLst/>
          </a:prstGeom>
        </p:spPr>
      </p:pic>
    </p:spTree>
    <p:extLst>
      <p:ext uri="{BB962C8B-B14F-4D97-AF65-F5344CB8AC3E}">
        <p14:creationId xmlns:p14="http://schemas.microsoft.com/office/powerpoint/2010/main" val="41226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Final model</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a:xfrm>
            <a:off x="2591068" y="2758751"/>
            <a:ext cx="8915400" cy="3777622"/>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since difference between train accuracy and test accuracy is very less ,our final model is not overfit or underfit</a:t>
            </a:r>
            <a:r>
              <a:rPr lang="en-IN" sz="1800" spc="-5" dirty="0">
                <a:solidFill>
                  <a:srgbClr val="7030A0"/>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BDF7C74-CA27-5465-4BE1-A2F97921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343609"/>
            <a:ext cx="8313576" cy="3872204"/>
          </a:xfrm>
          <a:prstGeom prst="rect">
            <a:avLst/>
          </a:prstGeom>
        </p:spPr>
      </p:pic>
    </p:spTree>
    <p:extLst>
      <p:ext uri="{BB962C8B-B14F-4D97-AF65-F5344CB8AC3E}">
        <p14:creationId xmlns:p14="http://schemas.microsoft.com/office/powerpoint/2010/main" val="14879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7AA1-7E52-46B0-DB24-74896930EB30}"/>
              </a:ext>
            </a:extLst>
          </p:cNvPr>
          <p:cNvSpPr>
            <a:spLocks noGrp="1"/>
          </p:cNvSpPr>
          <p:nvPr>
            <p:ph type="title"/>
          </p:nvPr>
        </p:nvSpPr>
        <p:spPr>
          <a:xfrm>
            <a:off x="2266862" y="35352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Visualizations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C23E6B0-936C-6019-7A7F-5ED355ADC419}"/>
              </a:ext>
            </a:extLst>
          </p:cNvPr>
          <p:cNvSpPr>
            <a:spLocks noGrp="1"/>
          </p:cNvSpPr>
          <p:nvPr>
            <p:ph idx="1"/>
          </p:nvPr>
        </p:nvSpPr>
        <p:spPr>
          <a:xfrm>
            <a:off x="2155372" y="3657600"/>
            <a:ext cx="9134670" cy="2771192"/>
          </a:xfrm>
        </p:spPr>
        <p:txBody>
          <a:bodyPr>
            <a:normAutofit fontScale="3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buNone/>
            </a:pPr>
            <a:r>
              <a:rPr lang="en-IN" sz="51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We can see that the original </a:t>
            </a:r>
            <a:r>
              <a:rPr lang="en-IN" sz="5100" spc="-5" dirty="0">
                <a:solidFill>
                  <a:srgbClr val="FFFF00"/>
                </a:solidFill>
                <a:latin typeface="Georgia" panose="02040502050405020303" pitchFamily="18" charset="0"/>
                <a:ea typeface="Calibri" panose="020F0502020204030204" pitchFamily="34" charset="0"/>
                <a:cs typeface="Times New Roman" panose="02020603050405020304" pitchFamily="18" charset="0"/>
              </a:rPr>
              <a:t>flight journey </a:t>
            </a:r>
            <a:r>
              <a:rPr lang="en-IN" sz="51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 price and final model’s predicted price are almost same which means model performance is good.</a:t>
            </a:r>
            <a:endParaRPr lang="en-IN" sz="5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000" dirty="0">
              <a:solidFill>
                <a:srgbClr val="FFFF00"/>
              </a:solidFill>
            </a:endParaRPr>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0E47C43B-5138-B410-BCB6-5ABAF8612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1" y="1161661"/>
            <a:ext cx="9134670" cy="4264090"/>
          </a:xfrm>
          <a:prstGeom prst="rect">
            <a:avLst/>
          </a:prstGeom>
        </p:spPr>
      </p:pic>
    </p:spTree>
    <p:extLst>
      <p:ext uri="{BB962C8B-B14F-4D97-AF65-F5344CB8AC3E}">
        <p14:creationId xmlns:p14="http://schemas.microsoft.com/office/powerpoint/2010/main" val="114902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1978089" y="1698172"/>
            <a:ext cx="8360227" cy="4786604"/>
          </a:xfrm>
        </p:spPr>
        <p:txBody>
          <a:bodyPr/>
          <a:lstStyle/>
          <a:p>
            <a:pPr algn="just"/>
            <a:r>
              <a:rPr lang="en-US" dirty="0">
                <a:solidFill>
                  <a:srgbClr val="FFFF00"/>
                </a:solidFill>
              </a:rPr>
              <a:t>This particular problem needs a good vision on data, and in this problem Feature Engineering is the most crucial thing.</a:t>
            </a:r>
          </a:p>
          <a:p>
            <a:pPr algn="just"/>
            <a:r>
              <a:rPr lang="en-US" dirty="0">
                <a:solidFill>
                  <a:srgbClr val="FFFF00"/>
                </a:solidFill>
              </a:rPr>
              <a:t>You can see how we have handled numerical and categorical data and how we build different machine learning models on the same dataset.</a:t>
            </a:r>
          </a:p>
          <a:p>
            <a:pPr algn="just"/>
            <a:r>
              <a:rPr lang="en-US" dirty="0">
                <a:solidFill>
                  <a:srgbClr val="FFFF00"/>
                </a:solidFill>
              </a:rPr>
              <a:t>It is always advised to all of us that </a:t>
            </a:r>
            <a:r>
              <a:rPr lang="en-US" dirty="0" err="1">
                <a:solidFill>
                  <a:srgbClr val="FFFF00"/>
                </a:solidFill>
              </a:rPr>
              <a:t>atleast</a:t>
            </a:r>
            <a:r>
              <a:rPr lang="en-US" dirty="0">
                <a:solidFill>
                  <a:srgbClr val="FFFF00"/>
                </a:solidFill>
              </a:rPr>
              <a:t> we need to use 5 Algorithm in order to figure out which one is performing best among them and we choose that one and we send that for hyper parameter tuning to know that best parameter .</a:t>
            </a:r>
          </a:p>
          <a:p>
            <a:pPr algn="just"/>
            <a:r>
              <a:rPr lang="en-US" dirty="0">
                <a:solidFill>
                  <a:srgbClr val="FFFF00"/>
                </a:solidFill>
              </a:rPr>
              <a:t>Using hyper parameter tunning we can improve our model accuracy, for instance in this model the accuracy increased.</a:t>
            </a: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p:txBody>
          <a:bodyPr>
            <a:normAutofit fontScale="92500" lnSpcReduction="10000"/>
          </a:bodyPr>
          <a:lstStyle/>
          <a:p>
            <a:r>
              <a:rPr lang="en-US" sz="2800" dirty="0">
                <a:solidFill>
                  <a:srgbClr val="FFFF00"/>
                </a:solidFill>
              </a:rPr>
              <a:t>For future improvements, following step we thought to took-</a:t>
            </a:r>
          </a:p>
          <a:p>
            <a:endParaRPr lang="en-US" sz="2800" dirty="0">
              <a:solidFill>
                <a:srgbClr val="FFFF00"/>
              </a:solidFill>
            </a:endParaRPr>
          </a:p>
          <a:p>
            <a:pPr lvl="1"/>
            <a:r>
              <a:rPr lang="en-US" sz="2800" dirty="0">
                <a:solidFill>
                  <a:srgbClr val="FFFF00"/>
                </a:solidFill>
              </a:rPr>
              <a:t>Replacing model with a latest/different model</a:t>
            </a:r>
          </a:p>
          <a:p>
            <a:endParaRPr lang="en-US" sz="2800" dirty="0">
              <a:solidFill>
                <a:srgbClr val="FFFF00"/>
              </a:solidFill>
            </a:endParaRPr>
          </a:p>
          <a:p>
            <a:pPr lvl="1"/>
            <a:r>
              <a:rPr lang="en-US" sz="2800" dirty="0">
                <a:solidFill>
                  <a:srgbClr val="FFFF00"/>
                </a:solidFill>
              </a:rPr>
              <a:t>Using other robust datasets  </a:t>
            </a:r>
          </a:p>
          <a:p>
            <a:endParaRPr lang="en-US" sz="2800" dirty="0">
              <a:solidFill>
                <a:srgbClr val="FFFF00"/>
              </a:solidFill>
            </a:endParaRPr>
          </a:p>
          <a:p>
            <a:pPr lvl="1"/>
            <a:r>
              <a:rPr lang="en-US" sz="2800" dirty="0">
                <a:solidFill>
                  <a:srgbClr val="FFFF00"/>
                </a:solidFill>
              </a:rPr>
              <a:t>Predicting result on </a:t>
            </a:r>
            <a:r>
              <a:rPr lang="en-US" sz="2800" dirty="0" err="1">
                <a:solidFill>
                  <a:srgbClr val="FFFF00"/>
                </a:solidFill>
              </a:rPr>
              <a:t>differents</a:t>
            </a:r>
            <a:r>
              <a:rPr lang="en-US" sz="2800" dirty="0">
                <a:solidFill>
                  <a:srgbClr val="FFFF00"/>
                </a:solidFill>
              </a:rPr>
              <a:t> attributes</a:t>
            </a: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p:txBody>
          <a:bodyPr/>
          <a:lstStyle/>
          <a:p>
            <a:r>
              <a:rPr lang="en-US" dirty="0">
                <a:solidFill>
                  <a:srgbClr val="FFFF00"/>
                </a:solidFill>
              </a:rPr>
              <a:t>When predicting flight journey prices, many complications were involved. There are many variables / attributes to consider in determining the price of a car and if all or most of them are used, we need a lot of calculating power to get the price of a flight journey. And it is very difficult to accurately predict flight journey prices in real life.</a:t>
            </a:r>
          </a:p>
          <a:p>
            <a:endParaRPr lang="en-US" dirty="0">
              <a:solidFill>
                <a:srgbClr val="FFFF00"/>
              </a:solidFill>
            </a:endParaRPr>
          </a:p>
          <a:p>
            <a:r>
              <a:rPr lang="en-US" dirty="0">
                <a:solidFill>
                  <a:srgbClr val="FFFF00"/>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rgbClr val="FFFF00"/>
                </a:solidFill>
              </a:rPr>
              <a:t>endeavour</a:t>
            </a:r>
            <a:r>
              <a:rPr lang="en-US" dirty="0">
                <a:solidFill>
                  <a:srgbClr val="FFFF00"/>
                </a:solidFill>
              </a:rPr>
              <a:t> assist you when 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1780591" y="855241"/>
            <a:ext cx="10515600" cy="6058743"/>
          </a:xfrm>
        </p:spPr>
        <p:txBody>
          <a:bodyPr>
            <a:normAutofit fontScale="92500" lnSpcReduction="10000"/>
          </a:bodyPr>
          <a:lstStyle/>
          <a:p>
            <a:pPr>
              <a:buFont typeface="Wingdings" panose="05000000000000000000" pitchFamily="2" charset="2"/>
              <a:buChar char="v"/>
            </a:pPr>
            <a:r>
              <a:rPr lang="en-IN" sz="2000" dirty="0" err="1">
                <a:latin typeface="Algerian" panose="04020705040A02060702" pitchFamily="82" charset="0"/>
              </a:rPr>
              <a:t>Abstruct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Introduction</a:t>
            </a:r>
          </a:p>
          <a:p>
            <a:pPr>
              <a:buFont typeface="Wingdings" panose="05000000000000000000" pitchFamily="2" charset="2"/>
              <a:buChar char="v"/>
            </a:pPr>
            <a:r>
              <a:rPr lang="en-IN" sz="2000" dirty="0">
                <a:latin typeface="Algerian" panose="04020705040A02060702" pitchFamily="82" charset="0"/>
              </a:rPr>
              <a:t>Problem Statement</a:t>
            </a:r>
          </a:p>
          <a:p>
            <a:pPr>
              <a:buFont typeface="Wingdings" panose="05000000000000000000" pitchFamily="2" charset="2"/>
              <a:buChar char="v"/>
            </a:pPr>
            <a:r>
              <a:rPr lang="en-IN" sz="2000" dirty="0">
                <a:effectLs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p>
          <a:p>
            <a:pPr>
              <a:buFont typeface="Wingdings" panose="05000000000000000000" pitchFamily="2" charset="2"/>
              <a:buChar char="v"/>
            </a:pPr>
            <a:r>
              <a:rPr lang="en-US" sz="2000" dirty="0">
                <a:latin typeface="Algerian" panose="04020705040A02060702" pitchFamily="82" charset="0"/>
              </a:rPr>
              <a:t>Data Sources and their formats</a:t>
            </a:r>
          </a:p>
          <a:p>
            <a:pPr>
              <a:buFont typeface="Wingdings" panose="05000000000000000000" pitchFamily="2" charset="2"/>
              <a:buChar char="v"/>
            </a:pPr>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Data </a:t>
            </a:r>
            <a:r>
              <a:rPr lang="en-IN" sz="2000" dirty="0" err="1">
                <a:latin typeface="Algerian" panose="04020705040A02060702" pitchFamily="82" charset="0"/>
              </a:rPr>
              <a:t>Preprocessing</a:t>
            </a:r>
            <a:endParaRPr lang="en-IN" sz="2000" dirty="0">
              <a:latin typeface="Algerian" panose="04020705040A02060702" pitchFamily="82" charset="0"/>
            </a:endParaRPr>
          </a:p>
          <a:p>
            <a:pPr>
              <a:buFont typeface="Wingdings" panose="05000000000000000000" pitchFamily="2" charset="2"/>
              <a:buChar char="v"/>
            </a:pPr>
            <a:r>
              <a:rPr lang="en-US" sz="2000" dirty="0">
                <a:latin typeface="Algerian" panose="04020705040A02060702" pitchFamily="82" charset="0"/>
              </a:rPr>
              <a:t>Hardware and Software Requirements and Tools Used</a:t>
            </a:r>
          </a:p>
          <a:p>
            <a:pPr>
              <a:buFont typeface="Wingdings" panose="05000000000000000000" pitchFamily="2" charset="2"/>
              <a:buChar char="v"/>
            </a:pPr>
            <a:r>
              <a:rPr lang="en-IN" sz="2000" dirty="0">
                <a:latin typeface="Algerian" panose="04020705040A02060702" pitchFamily="82" charset="0"/>
              </a:rPr>
              <a:t>selected models</a:t>
            </a:r>
          </a:p>
          <a:p>
            <a:pPr>
              <a:buFont typeface="Wingdings" panose="05000000000000000000" pitchFamily="2" charset="2"/>
              <a:buChar char="v"/>
            </a:pPr>
            <a:r>
              <a:rPr lang="en-IN" sz="2000" dirty="0">
                <a:latin typeface="Algerian" panose="04020705040A02060702" pitchFamily="82" charset="0"/>
              </a:rPr>
              <a:t>Accuracy score of the model</a:t>
            </a:r>
          </a:p>
          <a:p>
            <a:pPr>
              <a:buFont typeface="Wingdings" panose="05000000000000000000" pitchFamily="2" charset="2"/>
              <a:buChar char="v"/>
            </a:pPr>
            <a:r>
              <a:rPr lang="en-IN" sz="2000" dirty="0">
                <a:latin typeface="Algerian" panose="04020705040A02060702" pitchFamily="82" charset="0"/>
              </a:rPr>
              <a:t>Parameter tuning</a:t>
            </a:r>
          </a:p>
          <a:p>
            <a:pPr>
              <a:buFont typeface="Wingdings" panose="05000000000000000000" pitchFamily="2" charset="2"/>
              <a:buChar char="v"/>
            </a:pPr>
            <a:r>
              <a:rPr lang="en-IN" sz="2000" dirty="0">
                <a:latin typeface="Algerian" panose="04020705040A02060702" pitchFamily="82" charset="0"/>
              </a:rPr>
              <a:t>Final model</a:t>
            </a:r>
          </a:p>
          <a:p>
            <a:pPr>
              <a:buFont typeface="Wingdings" panose="05000000000000000000" pitchFamily="2" charset="2"/>
              <a:buChar char="v"/>
            </a:pPr>
            <a:r>
              <a:rPr lang="en-IN" sz="2000" dirty="0">
                <a:latin typeface="Algerian" panose="04020705040A02060702" pitchFamily="82" charset="0"/>
              </a:rPr>
              <a:t>Visualizations</a:t>
            </a:r>
          </a:p>
          <a:p>
            <a:pPr>
              <a:buFont typeface="Wingdings" panose="05000000000000000000" pitchFamily="2" charset="2"/>
              <a:buChar char="v"/>
            </a:pPr>
            <a:r>
              <a:rPr lang="en-IN" sz="2000" dirty="0">
                <a:latin typeface="Algerian" panose="04020705040A02060702" pitchFamily="82" charset="0"/>
              </a:rPr>
              <a:t>Interpretation of the Results</a:t>
            </a:r>
          </a:p>
          <a:p>
            <a:pPr>
              <a:buFont typeface="Wingdings" panose="05000000000000000000" pitchFamily="2" charset="2"/>
              <a:buChar char="v"/>
            </a:pPr>
            <a:r>
              <a:rPr lang="en-IN" sz="2000" dirty="0" err="1">
                <a:latin typeface="Algerian" panose="04020705040A02060702" pitchFamily="82" charset="0"/>
              </a:rPr>
              <a:t>Conclussion</a:t>
            </a:r>
            <a:endParaRPr lang="en-IN" sz="2000" dirty="0">
              <a:latin typeface="Algerian" panose="04020705040A02060702" pitchFamily="82" charset="0"/>
            </a:endParaRP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22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884-E14D-84A3-441D-778F25DEE18C}"/>
              </a:ext>
            </a:extLst>
          </p:cNvPr>
          <p:cNvSpPr>
            <a:spLocks noGrp="1"/>
          </p:cNvSpPr>
          <p:nvPr>
            <p:ph type="title"/>
          </p:nvPr>
        </p:nvSpPr>
        <p:spPr>
          <a:xfrm>
            <a:off x="646111" y="452718"/>
            <a:ext cx="9404723" cy="834906"/>
          </a:xfrm>
        </p:spPr>
        <p:txBody>
          <a:bodyPr/>
          <a:lstStyle/>
          <a:p>
            <a:pPr algn="ctr"/>
            <a:r>
              <a:rPr lang="en-IN" sz="4400" dirty="0" err="1">
                <a:solidFill>
                  <a:srgbClr val="FFFF00"/>
                </a:solidFill>
                <a:highlight>
                  <a:srgbClr val="800000"/>
                </a:highlight>
                <a:latin typeface="Algerian" panose="04020705040A02060702" pitchFamily="82" charset="0"/>
              </a:rPr>
              <a:t>Abstruct</a:t>
            </a:r>
            <a:endParaRPr lang="en-IN" dirty="0">
              <a:solidFill>
                <a:srgbClr val="FFFF00"/>
              </a:solidFill>
              <a:highlight>
                <a:srgbClr val="800000"/>
              </a:highlight>
            </a:endParaRPr>
          </a:p>
        </p:txBody>
      </p:sp>
      <p:sp>
        <p:nvSpPr>
          <p:cNvPr id="3" name="Content Placeholder 2">
            <a:extLst>
              <a:ext uri="{FF2B5EF4-FFF2-40B4-BE49-F238E27FC236}">
                <a16:creationId xmlns:a16="http://schemas.microsoft.com/office/drawing/2014/main" id="{EB33E376-FC15-AEDC-587A-67F8BE5FA9EA}"/>
              </a:ext>
            </a:extLst>
          </p:cNvPr>
          <p:cNvSpPr>
            <a:spLocks noGrp="1"/>
          </p:cNvSpPr>
          <p:nvPr>
            <p:ph idx="1"/>
          </p:nvPr>
        </p:nvSpPr>
        <p:spPr>
          <a:xfrm>
            <a:off x="1467205" y="1633041"/>
            <a:ext cx="8946541" cy="4195481"/>
          </a:xfrm>
        </p:spPr>
        <p:txBody>
          <a:bodyPr/>
          <a:lstStyle/>
          <a:p>
            <a:pPr algn="just"/>
            <a:r>
              <a:rPr lang="en-IN" spc="-5" dirty="0">
                <a:solidFill>
                  <a:srgbClr val="7030A0"/>
                </a:solidFill>
                <a:effectLst/>
                <a:latin typeface="Arial" panose="020B0604020202020204" pitchFamily="34" charset="0"/>
                <a:ea typeface="Calibri" panose="020F0502020204030204" pitchFamily="34" charset="0"/>
                <a:cs typeface="Times New Roman" panose="02020603050405020304" pitchFamily="18" charset="0"/>
              </a:rPr>
              <a:t>.</a:t>
            </a:r>
            <a:r>
              <a:rPr lang="en-US" b="0" i="0" dirty="0">
                <a:solidFill>
                  <a:srgbClr val="333333"/>
                </a:solidFill>
                <a:effectLst/>
                <a:latin typeface="Roboto" panose="02000000000000000000" pitchFamily="2" charset="0"/>
              </a:rPr>
              <a:t> </a:t>
            </a:r>
            <a:r>
              <a:rPr lang="en-US" sz="2100" b="0" i="0" dirty="0">
                <a:solidFill>
                  <a:srgbClr val="FFFF00"/>
                </a:solidFill>
                <a:effectLst/>
                <a:latin typeface="Roboto" panose="02000000000000000000" pitchFamily="2" charset="0"/>
              </a:rPr>
              <a:t>A </a:t>
            </a:r>
            <a:r>
              <a:rPr lang="en-US" sz="2100" dirty="0">
                <a:solidFill>
                  <a:srgbClr val="FFFF00"/>
                </a:solidFill>
                <a:latin typeface="Roboto" panose="02000000000000000000" pitchFamily="2" charset="0"/>
              </a:rPr>
              <a:t>Flight journey</a:t>
            </a:r>
            <a:r>
              <a:rPr lang="en-US" sz="2100" b="0" i="0" dirty="0">
                <a:solidFill>
                  <a:srgbClr val="FFFF00"/>
                </a:solidFill>
                <a:effectLst/>
                <a:latin typeface="Roboto" panose="02000000000000000000" pitchFamily="2" charset="0"/>
              </a:rPr>
              <a:t> price prediction has been a high-interest research area, as it requires noticeable effort and knowledge of the field expert. Considerable number of distinct attributes are examined for the reliable and accurate predictions. To build a model for predicting the price of </a:t>
            </a:r>
            <a:r>
              <a:rPr lang="en-US" sz="2100" dirty="0">
                <a:solidFill>
                  <a:srgbClr val="FFFF00"/>
                </a:solidFill>
                <a:latin typeface="Roboto" panose="02000000000000000000" pitchFamily="2" charset="0"/>
              </a:rPr>
              <a:t>flight journey</a:t>
            </a:r>
            <a:r>
              <a:rPr lang="en-US" sz="2100" b="0" i="0" dirty="0">
                <a:solidFill>
                  <a:srgbClr val="FFFF00"/>
                </a:solidFill>
                <a:effectLst/>
                <a:latin typeface="Roboto" panose="02000000000000000000" pitchFamily="2" charset="0"/>
              </a:rPr>
              <a:t>, we applied many machine learning techniques (Linear Regression, Support Vector Machine ,</a:t>
            </a:r>
            <a:r>
              <a:rPr lang="en-US" sz="2100" b="0" i="0" dirty="0" err="1">
                <a:solidFill>
                  <a:srgbClr val="FFFF00"/>
                </a:solidFill>
                <a:effectLst/>
                <a:latin typeface="Roboto" panose="02000000000000000000" pitchFamily="2" charset="0"/>
              </a:rPr>
              <a:t>DTC,Random</a:t>
            </a:r>
            <a:r>
              <a:rPr lang="en-US" sz="2100" b="0" i="0" dirty="0">
                <a:solidFill>
                  <a:srgbClr val="FFFF00"/>
                </a:solidFill>
                <a:effectLst/>
                <a:latin typeface="Roboto" panose="02000000000000000000" pitchFamily="2" charset="0"/>
              </a:rPr>
              <a:t> </a:t>
            </a:r>
            <a:r>
              <a:rPr lang="en-US" sz="2100" b="0" i="0" dirty="0" err="1">
                <a:solidFill>
                  <a:srgbClr val="FFFF00"/>
                </a:solidFill>
                <a:effectLst/>
                <a:latin typeface="Roboto" panose="02000000000000000000" pitchFamily="2" charset="0"/>
              </a:rPr>
              <a:t>Forest,etc</a:t>
            </a:r>
            <a:r>
              <a:rPr lang="en-US" sz="2100" b="0" i="0" dirty="0">
                <a:solidFill>
                  <a:srgbClr val="FFFF00"/>
                </a:solidFill>
                <a:effectLst/>
                <a:latin typeface="Roboto" panose="02000000000000000000" pitchFamily="2" charset="0"/>
              </a:rPr>
              <a:t>).  The data used for the prediction was collected from the web portal www.</a:t>
            </a:r>
            <a:r>
              <a:rPr lang="en-US" sz="2100" dirty="0">
                <a:solidFill>
                  <a:srgbClr val="FFFF00"/>
                </a:solidFill>
                <a:latin typeface="Roboto" panose="02000000000000000000" pitchFamily="2" charset="0"/>
              </a:rPr>
              <a:t>yatra</a:t>
            </a:r>
            <a:r>
              <a:rPr lang="en-US" sz="2100" b="0" i="0" dirty="0">
                <a:solidFill>
                  <a:srgbClr val="FFFF00"/>
                </a:solidFill>
                <a:effectLst/>
                <a:latin typeface="Roboto" panose="02000000000000000000" pitchFamily="2" charset="0"/>
              </a:rPr>
              <a:t>.in using web scraper that was written in python programming language. Respective performances of different algorithms were then compared to find one that best suits the available data set. Furthermore, the model was evaluated using test data and the accuracy of 87.38% was obtained</a:t>
            </a:r>
            <a:r>
              <a:rPr lang="en-US" sz="2100" b="0" i="0" dirty="0">
                <a:solidFill>
                  <a:srgbClr val="333333"/>
                </a:solidFill>
                <a:effectLst/>
                <a:latin typeface="Roboto" panose="02000000000000000000" pitchFamily="2" charset="0"/>
              </a:rPr>
              <a:t>.</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72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p:txBody>
          <a:bodyPr>
            <a:normAutofit lnSpcReduction="10000"/>
          </a:bodyPr>
          <a:lstStyle/>
          <a:p>
            <a:pPr algn="just"/>
            <a:r>
              <a:rPr lang="en-US" sz="2400" b="0" i="0" dirty="0">
                <a:solidFill>
                  <a:srgbClr val="FFFF00"/>
                </a:solidFill>
                <a:effectLst/>
                <a:latin typeface="Roboto" panose="02000000000000000000" pitchFamily="2" charset="0"/>
              </a:rPr>
              <a:t>This project aims to predict ticket prices for upcoming flights to help customers in selecting the optimum time for travel and the cheapest flight to the desired destination. </a:t>
            </a:r>
            <a:endParaRPr lang="en-US" sz="2400" dirty="0">
              <a:solidFill>
                <a:srgbClr val="FFFF00"/>
              </a:solidFill>
            </a:endParaRPr>
          </a:p>
          <a:p>
            <a:pPr algn="just"/>
            <a:r>
              <a:rPr lang="en-US" sz="2400" dirty="0">
                <a:solidFill>
                  <a:srgbClr val="FFFF00"/>
                </a:solidFill>
              </a:rPr>
              <a:t>In this paper, a machine learning model is proposed to predict a flight journey price based on data related to the flight journey (</a:t>
            </a:r>
            <a:r>
              <a:rPr lang="en-US" sz="2400" dirty="0" err="1">
                <a:solidFill>
                  <a:srgbClr val="FFFF00"/>
                </a:solidFill>
              </a:rPr>
              <a:t>airline,departure</a:t>
            </a:r>
            <a:r>
              <a:rPr lang="en-US" sz="2400" dirty="0">
                <a:solidFill>
                  <a:srgbClr val="FFFF00"/>
                </a:solidFill>
              </a:rPr>
              <a:t> </a:t>
            </a:r>
            <a:r>
              <a:rPr lang="en-US" sz="2400" dirty="0" err="1">
                <a:solidFill>
                  <a:srgbClr val="FFFF00"/>
                </a:solidFill>
              </a:rPr>
              <a:t>time,time</a:t>
            </a:r>
            <a:r>
              <a:rPr lang="en-US" sz="2400" dirty="0">
                <a:solidFill>
                  <a:srgbClr val="FFFF00"/>
                </a:solidFill>
              </a:rPr>
              <a:t> of </a:t>
            </a:r>
            <a:r>
              <a:rPr lang="en-US" sz="2400" dirty="0" err="1">
                <a:solidFill>
                  <a:srgbClr val="FFFF00"/>
                </a:solidFill>
              </a:rPr>
              <a:t>arrival,duration,number</a:t>
            </a:r>
            <a:r>
              <a:rPr lang="en-US" sz="2400" dirty="0">
                <a:solidFill>
                  <a:srgbClr val="FFFF00"/>
                </a:solidFill>
              </a:rPr>
              <a:t> of </a:t>
            </a:r>
            <a:r>
              <a:rPr lang="en-US" sz="2400" dirty="0" err="1">
                <a:solidFill>
                  <a:srgbClr val="FFFF00"/>
                </a:solidFill>
              </a:rPr>
              <a:t>stops,etc</a:t>
            </a:r>
            <a:r>
              <a:rPr lang="en-US" sz="2400" dirty="0">
                <a:solidFill>
                  <a:srgbClr val="FFFF00"/>
                </a:solidFill>
              </a:rPr>
              <a:t>.). This will facilitate the reproducibility of our work. In this study, Python programming language with a number of Python packages will be used.</a:t>
            </a:r>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a:xfrm>
            <a:off x="1208988" y="549465"/>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2" y="1418253"/>
            <a:ext cx="10037440" cy="5187819"/>
          </a:xfrm>
        </p:spPr>
        <p:txBody>
          <a:bodyPr>
            <a:normAutofit/>
          </a:bodyPr>
          <a:lstStyle/>
          <a:p>
            <a:pPr algn="just"/>
            <a:r>
              <a:rPr lang="en-US" sz="2000" dirty="0">
                <a:solidFill>
                  <a:srgbClr val="FFFF00"/>
                </a:solidFill>
              </a:rPr>
              <a:t>Anyone who has booked a flight ticket knows how unexpectedly the prices vary. The cheapest available ticket on a given flight gets more and less expensive over time. This usually happens as an attempt to maximize revenue based on – </a:t>
            </a:r>
          </a:p>
          <a:p>
            <a:pPr lvl="1" algn="just"/>
            <a:r>
              <a:rPr lang="en-US" sz="1800" dirty="0">
                <a:solidFill>
                  <a:srgbClr val="FFFF00"/>
                </a:solidFill>
              </a:rPr>
              <a:t>1. Time of purchase patterns (making sure last-minute purchases are expensive)</a:t>
            </a:r>
          </a:p>
          <a:p>
            <a:pPr lvl="1" algn="just"/>
            <a:r>
              <a:rPr lang="en-US" sz="1800" dirty="0">
                <a:solidFill>
                  <a:srgbClr val="FFFF00"/>
                </a:solidFill>
              </a:rPr>
              <a:t>2. Keeping the flight as full as they want it (raising prices on a flight        which is filling up in order to reduce sales and hold back inventory for those expensive last-minute expensive purchases)</a:t>
            </a:r>
          </a:p>
          <a:p>
            <a:pPr algn="just"/>
            <a:r>
              <a:rPr lang="en-US" sz="2000" dirty="0">
                <a:solidFill>
                  <a:srgbClr val="FFFF00"/>
                </a:solidFill>
              </a:rPr>
              <a:t>So, they are looking for new machine learning models from new data. We have to make flight price valuation model. This project contains two phase-</a:t>
            </a:r>
          </a:p>
          <a:p>
            <a:pPr algn="just"/>
            <a:r>
              <a:rPr lang="en-US" sz="2000" dirty="0">
                <a:solidFill>
                  <a:srgbClr val="FFFF00"/>
                </a:solidFill>
              </a:rPr>
              <a:t>•	Data Collection Phase</a:t>
            </a:r>
          </a:p>
          <a:p>
            <a:pPr algn="just"/>
            <a:r>
              <a:rPr lang="en-US" sz="2000" dirty="0">
                <a:solidFill>
                  <a:srgbClr val="FFFF00"/>
                </a:solidFill>
              </a:rPr>
              <a:t>•	Model Building Phase</a:t>
            </a:r>
          </a:p>
        </p:txBody>
      </p:sp>
    </p:spTree>
    <p:extLst>
      <p:ext uri="{BB962C8B-B14F-4D97-AF65-F5344CB8AC3E}">
        <p14:creationId xmlns:p14="http://schemas.microsoft.com/office/powerpoint/2010/main" val="10270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p:txBody>
          <a:bodyPr>
            <a:normAutofit/>
          </a:bodyPr>
          <a:lstStyle/>
          <a:p>
            <a:pPr algn="just"/>
            <a:r>
              <a:rPr lang="en-US" sz="2400" dirty="0">
                <a:solidFill>
                  <a:srgbClr val="FFFF00"/>
                </a:solidFill>
              </a:rPr>
              <a:t>we are going to work on a dataset which consists information about the flight journey price. When we work on these sorts of data, we need to see which column is important for us and which is not. Our main aim today is to make a model which can give us a good prediction on the price of flight journey based on other variables. We are going to use Linear Regression for this dataset and see if it gives us a good accuracy or not.</a:t>
            </a:r>
            <a:endParaRPr lang="en-IN" sz="2400" dirty="0">
              <a:solidFill>
                <a:srgbClr val="FFFF00"/>
              </a:solidFill>
            </a:endParaRPr>
          </a:p>
        </p:txBody>
      </p:sp>
    </p:spTree>
    <p:extLst>
      <p:ext uri="{BB962C8B-B14F-4D97-AF65-F5344CB8AC3E}">
        <p14:creationId xmlns:p14="http://schemas.microsoft.com/office/powerpoint/2010/main" val="146851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2052918"/>
            <a:ext cx="9729529" cy="4450519"/>
          </a:xfrm>
        </p:spPr>
        <p:txBody>
          <a:bodyPr>
            <a:normAutofit/>
          </a:bodyPr>
          <a:lstStyle/>
          <a:p>
            <a:r>
              <a:rPr lang="en-US" sz="2400" dirty="0">
                <a:solidFill>
                  <a:srgbClr val="FFFF00"/>
                </a:solidFill>
              </a:rPr>
              <a:t>I have scraped the flights data from yatra.com . The dataset contains 3555 rows and 9 columns having both numerical and categorical data. </a:t>
            </a:r>
          </a:p>
          <a:p>
            <a:r>
              <a:rPr lang="en-US" sz="2400" dirty="0">
                <a:solidFill>
                  <a:srgbClr val="FFFF00"/>
                </a:solidFill>
              </a:rPr>
              <a:t>In this dataset " Price" is our target variable which has float values. So this is a "Regression type" problem.</a:t>
            </a:r>
          </a:p>
          <a:p>
            <a:r>
              <a:rPr lang="en-US" sz="2400" dirty="0">
                <a:solidFill>
                  <a:srgbClr val="FFFF00"/>
                </a:solidFill>
              </a:rPr>
              <a:t>you can download the dataset from the below link.</a:t>
            </a:r>
          </a:p>
          <a:p>
            <a:r>
              <a:rPr lang="en-US" sz="2400" dirty="0">
                <a:solidFill>
                  <a:srgbClr val="FFFF00"/>
                </a:solidFill>
              </a:rPr>
              <a:t>Dataset link: </a:t>
            </a:r>
          </a:p>
          <a:p>
            <a:r>
              <a:rPr lang="en-IN" sz="2400" b="1" i="1" u="sng" dirty="0">
                <a:solidFill>
                  <a:srgbClr val="FFFF00"/>
                </a:solidFill>
                <a:effectLst/>
                <a:latin typeface="Arial" panose="020B0604020202020204" pitchFamily="34" charset="0"/>
                <a:ea typeface="Calibri" panose="020F0502020204030204" pitchFamily="34" charset="0"/>
              </a:rPr>
              <a:t>https://github.com/KBkoushik/Flight-Price-Prediction-Project/blob/5e7dfa256e1b30e53e0c57432ab29791b12ae95b/Flight_Prices(web%20scraping).xlsx</a:t>
            </a:r>
            <a:endParaRPr lang="en-IN" sz="2400" dirty="0">
              <a:solidFill>
                <a:srgbClr val="FFFF00"/>
              </a:solidFill>
            </a:endParaRPr>
          </a:p>
        </p:txBody>
      </p:sp>
    </p:spTree>
    <p:extLst>
      <p:ext uri="{BB962C8B-B14F-4D97-AF65-F5344CB8AC3E}">
        <p14:creationId xmlns:p14="http://schemas.microsoft.com/office/powerpoint/2010/main" val="131799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pic>
        <p:nvPicPr>
          <p:cNvPr id="4" name="Content Placeholder 3">
            <a:extLst>
              <a:ext uri="{FF2B5EF4-FFF2-40B4-BE49-F238E27FC236}">
                <a16:creationId xmlns:a16="http://schemas.microsoft.com/office/drawing/2014/main" id="{50946496-36BA-1BF2-8890-45C468B07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750" y="970384"/>
            <a:ext cx="8154955" cy="5887615"/>
          </a:xfrm>
          <a:prstGeom prst="rect">
            <a:avLst/>
          </a:prstGeom>
        </p:spPr>
      </p:pic>
    </p:spTree>
    <p:extLst>
      <p:ext uri="{BB962C8B-B14F-4D97-AF65-F5344CB8AC3E}">
        <p14:creationId xmlns:p14="http://schemas.microsoft.com/office/powerpoint/2010/main" val="42292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2286000" y="1147665"/>
            <a:ext cx="9834464" cy="5635689"/>
          </a:xfrm>
        </p:spPr>
        <p:txBody>
          <a:bodyPr>
            <a:normAutofit/>
          </a:bodyPr>
          <a:lstStyle/>
          <a:p>
            <a:pPr marL="0" indent="0">
              <a:buNone/>
            </a:pPr>
            <a:r>
              <a:rPr lang="en-US" dirty="0">
                <a:solidFill>
                  <a:srgbClr val="FFFF00"/>
                </a:solidFill>
              </a:rPr>
              <a:t>For the purpose of the project the dataset has been preprocessed as follows:</a:t>
            </a:r>
          </a:p>
          <a:p>
            <a:r>
              <a:rPr lang="en-US" dirty="0">
                <a:solidFill>
                  <a:srgbClr val="FFFF00"/>
                </a:solidFill>
              </a:rPr>
              <a:t>•	we divide all the columns into categorical and numerical types</a:t>
            </a:r>
          </a:p>
          <a:p>
            <a:r>
              <a:rPr lang="en-US" dirty="0">
                <a:solidFill>
                  <a:srgbClr val="FFFF00"/>
                </a:solidFill>
              </a:rPr>
              <a:t>•	Univariate Analysis Of Categorical Columns and numerical columns.</a:t>
            </a:r>
          </a:p>
          <a:p>
            <a:r>
              <a:rPr lang="en-US" dirty="0">
                <a:solidFill>
                  <a:srgbClr val="FFFF00"/>
                </a:solidFill>
              </a:rPr>
              <a:t>•	Checking correlation with target column using Heatmap</a:t>
            </a:r>
          </a:p>
          <a:p>
            <a:r>
              <a:rPr lang="en-US" dirty="0">
                <a:solidFill>
                  <a:srgbClr val="FFFF00"/>
                </a:solidFill>
              </a:rPr>
              <a:t>•	Checking skewness of each columns</a:t>
            </a:r>
          </a:p>
          <a:p>
            <a:r>
              <a:rPr lang="en-US" dirty="0">
                <a:solidFill>
                  <a:srgbClr val="FFFF00"/>
                </a:solidFill>
              </a:rPr>
              <a:t>•	Handling missing value</a:t>
            </a:r>
          </a:p>
          <a:p>
            <a:r>
              <a:rPr lang="en-US" dirty="0">
                <a:solidFill>
                  <a:srgbClr val="FFFF00"/>
                </a:solidFill>
              </a:rPr>
              <a:t>•	Checking Outliers and removing outliers by </a:t>
            </a:r>
            <a:r>
              <a:rPr lang="en-US" dirty="0" err="1">
                <a:solidFill>
                  <a:srgbClr val="FFFF00"/>
                </a:solidFill>
              </a:rPr>
              <a:t>zscore</a:t>
            </a:r>
            <a:endParaRPr lang="en-US" dirty="0">
              <a:solidFill>
                <a:srgbClr val="FFFF00"/>
              </a:solidFill>
            </a:endParaRPr>
          </a:p>
          <a:p>
            <a:r>
              <a:rPr lang="en-US" dirty="0">
                <a:solidFill>
                  <a:srgbClr val="FFFF00"/>
                </a:solidFill>
              </a:rPr>
              <a:t>•	Encoding the categorical column by Label Encoder</a:t>
            </a:r>
          </a:p>
          <a:p>
            <a:r>
              <a:rPr lang="en-US" dirty="0">
                <a:solidFill>
                  <a:srgbClr val="FFFF00"/>
                </a:solidFill>
              </a:rPr>
              <a:t>•	Dividing data into features and vectors</a:t>
            </a:r>
          </a:p>
          <a:p>
            <a:r>
              <a:rPr lang="en-US" dirty="0">
                <a:solidFill>
                  <a:srgbClr val="FFFF00"/>
                </a:solidFill>
              </a:rPr>
              <a:t>•	Checking VIF score</a:t>
            </a:r>
          </a:p>
          <a:p>
            <a:r>
              <a:rPr lang="en-US" dirty="0">
                <a:solidFill>
                  <a:srgbClr val="FFFF00"/>
                </a:solidFill>
              </a:rPr>
              <a:t>•	Removing skewness by power transform method</a:t>
            </a:r>
          </a:p>
          <a:p>
            <a:r>
              <a:rPr lang="en-US" dirty="0">
                <a:solidFill>
                  <a:srgbClr val="FFFF00"/>
                </a:solidFill>
              </a:rPr>
              <a:t>•	Standardizing the data by standard scaler</a:t>
            </a:r>
          </a:p>
          <a:p>
            <a:endParaRPr lang="en-IN" dirty="0"/>
          </a:p>
        </p:txBody>
      </p:sp>
    </p:spTree>
    <p:extLst>
      <p:ext uri="{BB962C8B-B14F-4D97-AF65-F5344CB8AC3E}">
        <p14:creationId xmlns:p14="http://schemas.microsoft.com/office/powerpoint/2010/main" val="25284587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1795</TotalTime>
  <Words>1189</Words>
  <Application>Microsoft Office PowerPoint</Application>
  <PresentationFormat>Widescreen</PresentationFormat>
  <Paragraphs>153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Arial Black</vt:lpstr>
      <vt:lpstr>Calibri</vt:lpstr>
      <vt:lpstr>Century Gothic</vt:lpstr>
      <vt:lpstr>Georgia</vt:lpstr>
      <vt:lpstr>Roboto</vt:lpstr>
      <vt:lpstr>Segoe UI</vt:lpstr>
      <vt:lpstr>Wingdings</vt:lpstr>
      <vt:lpstr>Wingdings 3</vt:lpstr>
      <vt:lpstr>Wisp</vt:lpstr>
      <vt:lpstr>PowerPoint Presentation</vt:lpstr>
      <vt:lpstr>TABLE OF CONTENTS</vt:lpstr>
      <vt:lpstr>Abstruct</vt:lpstr>
      <vt:lpstr>Introduction</vt:lpstr>
      <vt:lpstr>Problem Statement</vt:lpstr>
      <vt:lpstr>Conceptual Background of the Domain Problem </vt:lpstr>
      <vt:lpstr>Data Sources and their formats </vt:lpstr>
      <vt:lpstr>About The DataSet </vt:lpstr>
      <vt:lpstr>Data Preprocessing </vt:lpstr>
      <vt:lpstr>Hardware and Software Requirements and Tools Used </vt:lpstr>
      <vt:lpstr>selected models </vt:lpstr>
      <vt:lpstr>Accuracy score of the model </vt:lpstr>
      <vt:lpstr>Cross Val Score</vt:lpstr>
      <vt:lpstr>Parameter tuning </vt:lpstr>
      <vt:lpstr>Final model </vt:lpstr>
      <vt:lpstr>Visualizations </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KOUSHIK BISWAS</cp:lastModifiedBy>
  <cp:revision>27</cp:revision>
  <dcterms:created xsi:type="dcterms:W3CDTF">2022-06-27T13:52:02Z</dcterms:created>
  <dcterms:modified xsi:type="dcterms:W3CDTF">2022-07-25T14:26:09Z</dcterms:modified>
</cp:coreProperties>
</file>