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317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6980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13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8856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088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1274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7743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4351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1055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0115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81010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17244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381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89630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00062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67393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30-08-2022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400373338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3067278" y="-74139"/>
            <a:ext cx="19056210" cy="2054140"/>
          </a:xfrm>
        </p:spPr>
        <p:txBody>
          <a:bodyPr/>
          <a:lstStyle/>
          <a:p>
            <a:endParaRPr lang="en-IN" dirty="0"/>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418305"/>
            <a:ext cx="9144000" cy="1643975"/>
          </a:xfrm>
        </p:spPr>
        <p:txBody>
          <a:bodyPr>
            <a:noAutofit/>
          </a:bodyPr>
          <a:lstStyle/>
          <a:p>
            <a:pPr algn="ctr"/>
            <a:r>
              <a:rPr lang="pt-BR" sz="2800" b="1" i="1" u="sng" dirty="0">
                <a:solidFill>
                  <a:srgbClr val="0070C0"/>
                </a:solidFill>
                <a:highlight>
                  <a:srgbClr val="FFFF00"/>
                </a:highlight>
                <a:latin typeface="Algerian" panose="04020705040A02060702" pitchFamily="82" charset="0"/>
              </a:rPr>
              <a:t>Micro Credit Defaulter </a:t>
            </a:r>
            <a:r>
              <a:rPr lang="en-IN" sz="2800" b="1" i="1" u="sng" dirty="0">
                <a:solidFill>
                  <a:srgbClr val="0070C0"/>
                </a:solidFill>
                <a:highlight>
                  <a:srgbClr val="FFFF00"/>
                </a:highlight>
                <a:latin typeface="Algerian" panose="04020705040A02060702" pitchFamily="82" charset="0"/>
              </a:rPr>
              <a:t>Project</a:t>
            </a:r>
          </a:p>
          <a:p>
            <a:pPr algn="ctr"/>
            <a:r>
              <a:rPr lang="en-IN" sz="2800" b="1" i="1" dirty="0">
                <a:solidFill>
                  <a:srgbClr val="0070C0"/>
                </a:solidFill>
                <a:highlight>
                  <a:srgbClr val="FFFF00"/>
                </a:highlight>
              </a:rPr>
              <a:t>By</a:t>
            </a:r>
          </a:p>
          <a:p>
            <a:pPr algn="ctr"/>
            <a:r>
              <a:rPr lang="en-IN" sz="2800" b="1" i="1" dirty="0">
                <a:solidFill>
                  <a:srgbClr val="0070C0"/>
                </a:solidFill>
                <a:highlight>
                  <a:srgbClr val="FFFF00"/>
                </a:highlight>
                <a:latin typeface="Arial Black" panose="020B0A04020102020204" pitchFamily="34" charset="0"/>
              </a:rPr>
              <a:t>KOUSHIK BISWAS</a:t>
            </a:r>
          </a:p>
        </p:txBody>
      </p:sp>
      <p:pic>
        <p:nvPicPr>
          <p:cNvPr id="1026" name="Picture 2" descr="See the source image">
            <a:extLst>
              <a:ext uri="{FF2B5EF4-FFF2-40B4-BE49-F238E27FC236}">
                <a16:creationId xmlns:a16="http://schemas.microsoft.com/office/drawing/2014/main" id="{F90D2392-4BAA-1327-AC9D-8C8596E74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01209" cy="54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2528596" y="2864498"/>
            <a:ext cx="9591869" cy="3993502"/>
          </a:xfrm>
        </p:spPr>
        <p:txBody>
          <a:bodyPr>
            <a:normAutofit/>
          </a:bodyPr>
          <a:lstStyle/>
          <a:p>
            <a:pPr algn="just">
              <a:lnSpc>
                <a:spcPct val="200000"/>
              </a:lnSpc>
            </a:pPr>
            <a:r>
              <a:rPr lang="en-IN" sz="3600" dirty="0">
                <a:solidFill>
                  <a:srgbClr val="FFFF00"/>
                </a:solidFill>
              </a:rPr>
              <a:t>Hardware:- Desktop/Laptop</a:t>
            </a:r>
          </a:p>
          <a:p>
            <a:pPr algn="just">
              <a:lnSpc>
                <a:spcPct val="200000"/>
              </a:lnSpc>
            </a:pPr>
            <a:r>
              <a:rPr lang="en-IN" sz="3600" dirty="0">
                <a:solidFill>
                  <a:srgbClr val="FFFF00"/>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selected models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r>
              <a:rPr lang="en-US" sz="2400" dirty="0">
                <a:solidFill>
                  <a:srgbClr val="FFFF00"/>
                </a:solidFill>
              </a:rPr>
              <a:t>I used 6 different classification algorithms to get the ideal one for prediction.</a:t>
            </a:r>
          </a:p>
          <a:p>
            <a:endParaRPr lang="en-IN" dirty="0"/>
          </a:p>
        </p:txBody>
      </p:sp>
      <p:pic>
        <p:nvPicPr>
          <p:cNvPr id="6" name="Picture 5">
            <a:extLst>
              <a:ext uri="{FF2B5EF4-FFF2-40B4-BE49-F238E27FC236}">
                <a16:creationId xmlns:a16="http://schemas.microsoft.com/office/drawing/2014/main" id="{1B630615-071D-7C72-FC79-FEEBB19B1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8" y="2391931"/>
            <a:ext cx="5669307" cy="4195481"/>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a:xfrm>
            <a:off x="1640156" y="25088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Accuracy score of the model</a:t>
            </a:r>
            <a:br>
              <a:rPr lang="en-IN" sz="4400" dirty="0">
                <a:latin typeface="Algerian" panose="04020705040A02060702" pitchFamily="82" charset="0"/>
              </a:rPr>
            </a:br>
            <a:endParaRPr lang="en-IN" dirty="0"/>
          </a:p>
        </p:txBody>
      </p:sp>
      <p:graphicFrame>
        <p:nvGraphicFramePr>
          <p:cNvPr id="5" name="Table 5">
            <a:extLst>
              <a:ext uri="{FF2B5EF4-FFF2-40B4-BE49-F238E27FC236}">
                <a16:creationId xmlns:a16="http://schemas.microsoft.com/office/drawing/2014/main" id="{72AC551C-2B88-33F5-EB05-842CB059A486}"/>
              </a:ext>
            </a:extLst>
          </p:cNvPr>
          <p:cNvGraphicFramePr>
            <a:graphicFrameLocks noGrp="1"/>
          </p:cNvGraphicFramePr>
          <p:nvPr>
            <p:ph idx="1"/>
            <p:extLst>
              <p:ext uri="{D42A27DB-BD31-4B8C-83A1-F6EECF244321}">
                <p14:modId xmlns:p14="http://schemas.microsoft.com/office/powerpoint/2010/main" val="2500997621"/>
              </p:ext>
            </p:extLst>
          </p:nvPr>
        </p:nvGraphicFramePr>
        <p:xfrm>
          <a:off x="2444620" y="1128908"/>
          <a:ext cx="6298163" cy="3902158"/>
        </p:xfrm>
        <a:graphic>
          <a:graphicData uri="http://schemas.openxmlformats.org/drawingml/2006/table">
            <a:tbl>
              <a:tblPr firstRow="1" bandRow="1">
                <a:tableStyleId>{D7AC3CCA-C797-4891-BE02-D94E43425B78}</a:tableStyleId>
              </a:tblPr>
              <a:tblGrid>
                <a:gridCol w="3270811">
                  <a:extLst>
                    <a:ext uri="{9D8B030D-6E8A-4147-A177-3AD203B41FA5}">
                      <a16:colId xmlns:a16="http://schemas.microsoft.com/office/drawing/2014/main" val="3487748573"/>
                    </a:ext>
                  </a:extLst>
                </a:gridCol>
                <a:gridCol w="3027352">
                  <a:extLst>
                    <a:ext uri="{9D8B030D-6E8A-4147-A177-3AD203B41FA5}">
                      <a16:colId xmlns:a16="http://schemas.microsoft.com/office/drawing/2014/main" val="146001478"/>
                    </a:ext>
                  </a:extLst>
                </a:gridCol>
              </a:tblGrid>
              <a:tr h="504496">
                <a:tc>
                  <a:txBody>
                    <a:bodyPr/>
                    <a:lstStyle/>
                    <a:p>
                      <a:pPr algn="ctr"/>
                      <a:r>
                        <a:rPr lang="en-IN" dirty="0"/>
                        <a:t>Model Name</a:t>
                      </a:r>
                    </a:p>
                  </a:txBody>
                  <a:tcPr/>
                </a:tc>
                <a:tc>
                  <a:txBody>
                    <a:bodyPr/>
                    <a:lstStyle/>
                    <a:p>
                      <a:pPr algn="ctr"/>
                      <a:r>
                        <a:rPr lang="en-IN" dirty="0"/>
                        <a:t>Accuracy Score</a:t>
                      </a:r>
                    </a:p>
                  </a:txBody>
                  <a:tcPr/>
                </a:tc>
                <a:extLst>
                  <a:ext uri="{0D108BD9-81ED-4DB2-BD59-A6C34878D82A}">
                    <a16:rowId xmlns:a16="http://schemas.microsoft.com/office/drawing/2014/main" val="2589463234"/>
                  </a:ext>
                </a:extLst>
              </a:tr>
              <a:tr h="504496">
                <a:tc>
                  <a:txBody>
                    <a:bodyPr/>
                    <a:lstStyle/>
                    <a:p>
                      <a:r>
                        <a:rPr lang="en-IN" dirty="0" err="1"/>
                        <a:t>LogisticRegression</a:t>
                      </a:r>
                      <a:endParaRPr lang="en-IN" b="1" dirty="0">
                        <a:solidFill>
                          <a:schemeClr val="bg1"/>
                        </a:solidFill>
                      </a:endParaRPr>
                    </a:p>
                  </a:txBody>
                  <a:tcPr/>
                </a:tc>
                <a:tc>
                  <a:txBody>
                    <a:bodyPr/>
                    <a:lstStyle/>
                    <a:p>
                      <a:r>
                        <a:rPr lang="en-IN" dirty="0"/>
                        <a:t>0.7631922721988519</a:t>
                      </a:r>
                      <a:endParaRPr lang="en-IN" b="1" i="1" dirty="0"/>
                    </a:p>
                  </a:txBody>
                  <a:tcPr/>
                </a:tc>
                <a:extLst>
                  <a:ext uri="{0D108BD9-81ED-4DB2-BD59-A6C34878D82A}">
                    <a16:rowId xmlns:a16="http://schemas.microsoft.com/office/drawing/2014/main" val="3825492719"/>
                  </a:ext>
                </a:extLst>
              </a:tr>
              <a:tr h="504496">
                <a:tc>
                  <a:txBody>
                    <a:bodyPr/>
                    <a:lstStyle/>
                    <a:p>
                      <a:r>
                        <a:rPr lang="en-IN" dirty="0" err="1"/>
                        <a:t>GaussianNB</a:t>
                      </a:r>
                      <a:endParaRPr lang="en-IN" b="1" dirty="0">
                        <a:solidFill>
                          <a:schemeClr val="bg1"/>
                        </a:solidFill>
                      </a:endParaRPr>
                    </a:p>
                  </a:txBody>
                  <a:tcPr/>
                </a:tc>
                <a:tc>
                  <a:txBody>
                    <a:bodyPr/>
                    <a:lstStyle/>
                    <a:p>
                      <a:r>
                        <a:rPr lang="en-IN" dirty="0"/>
                        <a:t>0.7377245652512614</a:t>
                      </a:r>
                      <a:endParaRPr lang="en-IN" b="1" i="1" dirty="0"/>
                    </a:p>
                  </a:txBody>
                  <a:tcPr/>
                </a:tc>
                <a:extLst>
                  <a:ext uri="{0D108BD9-81ED-4DB2-BD59-A6C34878D82A}">
                    <a16:rowId xmlns:a16="http://schemas.microsoft.com/office/drawing/2014/main" val="636701884"/>
                  </a:ext>
                </a:extLst>
              </a:tr>
              <a:tr h="504496">
                <a:tc>
                  <a:txBody>
                    <a:bodyPr/>
                    <a:lstStyle/>
                    <a:p>
                      <a:r>
                        <a:rPr lang="en-IN" dirty="0" err="1"/>
                        <a:t>DecisionTreeClassifier</a:t>
                      </a:r>
                      <a:endParaRPr lang="en-IN" b="1" dirty="0">
                        <a:solidFill>
                          <a:schemeClr val="bg1"/>
                        </a:solidFill>
                      </a:endParaRPr>
                    </a:p>
                  </a:txBody>
                  <a:tcPr/>
                </a:tc>
                <a:tc>
                  <a:txBody>
                    <a:bodyPr/>
                    <a:lstStyle/>
                    <a:p>
                      <a:r>
                        <a:rPr lang="en-IN" dirty="0"/>
                        <a:t>0.9049245556634188</a:t>
                      </a:r>
                      <a:endParaRPr lang="en-IN" b="1" i="1" dirty="0"/>
                    </a:p>
                  </a:txBody>
                  <a:tcPr/>
                </a:tc>
                <a:extLst>
                  <a:ext uri="{0D108BD9-81ED-4DB2-BD59-A6C34878D82A}">
                    <a16:rowId xmlns:a16="http://schemas.microsoft.com/office/drawing/2014/main" val="674378757"/>
                  </a:ext>
                </a:extLst>
              </a:tr>
              <a:tr h="504496">
                <a:tc>
                  <a:txBody>
                    <a:bodyPr/>
                    <a:lstStyle/>
                    <a:p>
                      <a:r>
                        <a:rPr lang="en-IN" dirty="0" err="1"/>
                        <a:t>KNeighborsClassifier</a:t>
                      </a:r>
                      <a:endParaRPr lang="en-IN" b="1" dirty="0">
                        <a:solidFill>
                          <a:schemeClr val="bg1"/>
                        </a:solidFill>
                      </a:endParaRPr>
                    </a:p>
                  </a:txBody>
                  <a:tcPr/>
                </a:tc>
                <a:tc>
                  <a:txBody>
                    <a:bodyPr/>
                    <a:lstStyle/>
                    <a:p>
                      <a:r>
                        <a:rPr lang="en-IN" dirty="0"/>
                        <a:t>0.8557029686357699</a:t>
                      </a:r>
                      <a:endParaRPr lang="en-IN" b="1" i="1" dirty="0"/>
                    </a:p>
                  </a:txBody>
                  <a:tcPr/>
                </a:tc>
                <a:extLst>
                  <a:ext uri="{0D108BD9-81ED-4DB2-BD59-A6C34878D82A}">
                    <a16:rowId xmlns:a16="http://schemas.microsoft.com/office/drawing/2014/main" val="726665741"/>
                  </a:ext>
                </a:extLst>
              </a:tr>
              <a:tr h="504496">
                <a:tc>
                  <a:txBody>
                    <a:bodyPr/>
                    <a:lstStyle/>
                    <a:p>
                      <a:r>
                        <a:rPr lang="en-IN" dirty="0" err="1"/>
                        <a:t>RandomForestClassifier</a:t>
                      </a:r>
                      <a:endParaRPr lang="en-IN" b="1" dirty="0">
                        <a:solidFill>
                          <a:schemeClr val="bg1"/>
                        </a:solidFill>
                      </a:endParaRPr>
                    </a:p>
                  </a:txBody>
                  <a:tcPr/>
                </a:tc>
                <a:tc>
                  <a:txBody>
                    <a:bodyPr/>
                    <a:lstStyle/>
                    <a:p>
                      <a:r>
                        <a:rPr lang="en-IN" dirty="0"/>
                        <a:t>0.9442466951904984</a:t>
                      </a:r>
                      <a:endParaRPr lang="en-IN" b="1" i="1" dirty="0"/>
                    </a:p>
                  </a:txBody>
                  <a:tcPr/>
                </a:tc>
                <a:extLst>
                  <a:ext uri="{0D108BD9-81ED-4DB2-BD59-A6C34878D82A}">
                    <a16:rowId xmlns:a16="http://schemas.microsoft.com/office/drawing/2014/main" val="4236824164"/>
                  </a:ext>
                </a:extLst>
              </a:tr>
              <a:tr h="509422">
                <a:tc>
                  <a:txBody>
                    <a:bodyPr/>
                    <a:lstStyle/>
                    <a:p>
                      <a:r>
                        <a:rPr lang="en-IN" dirty="0" err="1"/>
                        <a:t>GradientBoostingClassifier</a:t>
                      </a:r>
                      <a:endParaRPr lang="en-IN" b="1" dirty="0">
                        <a:solidFill>
                          <a:schemeClr val="bg1"/>
                        </a:solidFill>
                      </a:endParaRPr>
                    </a:p>
                  </a:txBody>
                  <a:tcPr/>
                </a:tc>
                <a:tc>
                  <a:txBody>
                    <a:bodyPr/>
                    <a:lstStyle/>
                    <a:p>
                      <a:r>
                        <a:rPr lang="en-IN" dirty="0"/>
                        <a:t>0.9026114886324141</a:t>
                      </a:r>
                      <a:endParaRPr lang="en-IN" b="1" i="1" dirty="0"/>
                    </a:p>
                  </a:txBody>
                  <a:tcPr/>
                </a:tc>
                <a:extLst>
                  <a:ext uri="{0D108BD9-81ED-4DB2-BD59-A6C34878D82A}">
                    <a16:rowId xmlns:a16="http://schemas.microsoft.com/office/drawing/2014/main" val="2660852666"/>
                  </a:ext>
                </a:extLst>
              </a:tr>
              <a:tr h="0">
                <a:tc>
                  <a:txBody>
                    <a:bodyPr/>
                    <a:lstStyle/>
                    <a:p>
                      <a:endParaRPr lang="en-IN" b="1" dirty="0">
                        <a:solidFill>
                          <a:schemeClr val="bg1"/>
                        </a:solidFill>
                      </a:endParaRPr>
                    </a:p>
                  </a:txBody>
                  <a:tcPr/>
                </a:tc>
                <a:tc>
                  <a:txBody>
                    <a:bodyPr/>
                    <a:lstStyle/>
                    <a:p>
                      <a:endParaRPr lang="en-IN" b="1" i="1" dirty="0"/>
                    </a:p>
                  </a:txBody>
                  <a:tcPr/>
                </a:tc>
                <a:extLst>
                  <a:ext uri="{0D108BD9-81ED-4DB2-BD59-A6C34878D82A}">
                    <a16:rowId xmlns:a16="http://schemas.microsoft.com/office/drawing/2014/main" val="3125538758"/>
                  </a:ext>
                </a:extLst>
              </a:tr>
            </a:tbl>
          </a:graphicData>
        </a:graphic>
      </p:graphicFrame>
    </p:spTree>
    <p:extLst>
      <p:ext uri="{BB962C8B-B14F-4D97-AF65-F5344CB8AC3E}">
        <p14:creationId xmlns:p14="http://schemas.microsoft.com/office/powerpoint/2010/main" val="100791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B601-3F0F-13C5-EBFC-20F08D791228}"/>
              </a:ext>
            </a:extLst>
          </p:cNvPr>
          <p:cNvSpPr>
            <a:spLocks noGrp="1"/>
          </p:cNvSpPr>
          <p:nvPr>
            <p:ph type="title"/>
          </p:nvPr>
        </p:nvSpPr>
        <p:spPr>
          <a:xfrm>
            <a:off x="1047036" y="670763"/>
            <a:ext cx="8911687" cy="1280890"/>
          </a:xfrm>
        </p:spPr>
        <p:txBody>
          <a:bodyPr/>
          <a:lstStyle/>
          <a:p>
            <a:pPr algn="ctr"/>
            <a:r>
              <a:rPr lang="en-IN" dirty="0">
                <a:solidFill>
                  <a:srgbClr val="FFFF00"/>
                </a:solidFill>
                <a:highlight>
                  <a:srgbClr val="800080"/>
                </a:highlight>
                <a:latin typeface="Algerian" panose="04020705040A02060702" pitchFamily="82" charset="0"/>
              </a:rPr>
              <a:t>Cross Val Score</a:t>
            </a:r>
          </a:p>
        </p:txBody>
      </p:sp>
      <p:sp>
        <p:nvSpPr>
          <p:cNvPr id="3" name="Content Placeholder 2">
            <a:extLst>
              <a:ext uri="{FF2B5EF4-FFF2-40B4-BE49-F238E27FC236}">
                <a16:creationId xmlns:a16="http://schemas.microsoft.com/office/drawing/2014/main" id="{7E6D8283-4F92-7E0F-2A26-054906A4CE3B}"/>
              </a:ext>
            </a:extLst>
          </p:cNvPr>
          <p:cNvSpPr>
            <a:spLocks noGrp="1"/>
          </p:cNvSpPr>
          <p:nvPr>
            <p:ph idx="1"/>
          </p:nvPr>
        </p:nvSpPr>
        <p:spPr>
          <a:xfrm>
            <a:off x="737118" y="2416812"/>
            <a:ext cx="10407846" cy="4195481"/>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dirty="0">
                <a:solidFill>
                  <a:srgbClr val="FFFF00"/>
                </a:solidFill>
              </a:rPr>
              <a:t>After </a:t>
            </a:r>
            <a:r>
              <a:rPr lang="en-IN" sz="2800" dirty="0" err="1">
                <a:solidFill>
                  <a:srgbClr val="FFFF00"/>
                </a:solidFill>
              </a:rPr>
              <a:t>Runing</a:t>
            </a:r>
            <a:r>
              <a:rPr lang="en-IN" sz="2800" dirty="0">
                <a:solidFill>
                  <a:srgbClr val="FFFF00"/>
                </a:solidFill>
              </a:rPr>
              <a:t> this code we get best cross </a:t>
            </a:r>
            <a:r>
              <a:rPr lang="en-IN" sz="2800" dirty="0" err="1">
                <a:solidFill>
                  <a:srgbClr val="FFFF00"/>
                </a:solidFill>
              </a:rPr>
              <a:t>val</a:t>
            </a:r>
            <a:r>
              <a:rPr lang="en-IN" sz="2800" dirty="0">
                <a:solidFill>
                  <a:srgbClr val="FFFF00"/>
                </a:solidFill>
              </a:rPr>
              <a:t> score from  </a:t>
            </a:r>
            <a:r>
              <a:rPr lang="en-IN" sz="2800" dirty="0" err="1">
                <a:solidFill>
                  <a:srgbClr val="FFFF00"/>
                </a:solidFill>
              </a:rPr>
              <a:t>RandomforestRegressor</a:t>
            </a:r>
            <a:r>
              <a:rPr lang="en-IN" sz="2800" dirty="0">
                <a:solidFill>
                  <a:srgbClr val="FFFF00"/>
                </a:solidFill>
              </a:rPr>
              <a:t> for CV=5.So,we choose Random Forest Classifier for Parameter Tuning</a:t>
            </a:r>
          </a:p>
        </p:txBody>
      </p:sp>
      <p:pic>
        <p:nvPicPr>
          <p:cNvPr id="4" name="Picture 3">
            <a:extLst>
              <a:ext uri="{FF2B5EF4-FFF2-40B4-BE49-F238E27FC236}">
                <a16:creationId xmlns:a16="http://schemas.microsoft.com/office/drawing/2014/main" id="{3584E96D-F854-49AA-20FD-FA319DE14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36" y="1661097"/>
            <a:ext cx="9059091" cy="3535805"/>
          </a:xfrm>
          <a:prstGeom prst="rect">
            <a:avLst/>
          </a:prstGeom>
        </p:spPr>
      </p:pic>
    </p:spTree>
    <p:extLst>
      <p:ext uri="{BB962C8B-B14F-4D97-AF65-F5344CB8AC3E}">
        <p14:creationId xmlns:p14="http://schemas.microsoft.com/office/powerpoint/2010/main" val="36012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Parameter tuning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C68EFD1-2588-3975-EA97-04D3DB0A21F6}"/>
              </a:ext>
            </a:extLst>
          </p:cNvPr>
          <p:cNvSpPr>
            <a:spLocks noGrp="1"/>
          </p:cNvSpPr>
          <p:nvPr>
            <p:ph idx="1"/>
          </p:nvPr>
        </p:nvSpPr>
        <p:spPr>
          <a:xfrm>
            <a:off x="1158635" y="1203649"/>
            <a:ext cx="9737878" cy="5654351"/>
          </a:xfrm>
        </p:spPr>
        <p:txBody>
          <a:bodyPr>
            <a:normAutofit/>
          </a:bodyPr>
          <a:lstStyle/>
          <a:p>
            <a:r>
              <a:rPr lang="en-IN" sz="2000" b="1" dirty="0">
                <a:solidFill>
                  <a:srgbClr val="FFFF00"/>
                </a:solidFill>
              </a:rPr>
              <a:t>Parameter Tuning Code</a:t>
            </a:r>
          </a:p>
          <a:p>
            <a:endParaRPr lang="en-IN" b="1" dirty="0"/>
          </a:p>
          <a:p>
            <a:endParaRPr lang="en-IN" dirty="0"/>
          </a:p>
          <a:p>
            <a:endParaRPr lang="en-IN" dirty="0"/>
          </a:p>
          <a:p>
            <a:endParaRPr lang="en-IN" dirty="0"/>
          </a:p>
          <a:p>
            <a:endParaRPr lang="en-IN" dirty="0"/>
          </a:p>
          <a:p>
            <a:endParaRPr lang="en-IN" dirty="0"/>
          </a:p>
          <a:p>
            <a:endParaRPr lang="en-IN" dirty="0"/>
          </a:p>
          <a:p>
            <a:endPar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endParaRPr>
          </a:p>
          <a:p>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A</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ccuracy score has increased after parameter tuning  of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.So we choose it as a final model</a:t>
            </a:r>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 and save the model by </a:t>
            </a:r>
            <a:r>
              <a:rPr lang="en-IN" sz="1900" spc="-5" dirty="0" err="1">
                <a:solidFill>
                  <a:srgbClr val="FFFF00"/>
                </a:solidFill>
                <a:latin typeface="Arial" panose="020B0604020202020204" pitchFamily="34" charset="0"/>
                <a:ea typeface="Calibri" panose="020F0502020204030204" pitchFamily="34" charset="0"/>
                <a:cs typeface="Times New Roman" panose="02020603050405020304" pitchFamily="18" charset="0"/>
              </a:rPr>
              <a:t>joblib</a:t>
            </a:r>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5" name="Picture 4">
            <a:extLst>
              <a:ext uri="{FF2B5EF4-FFF2-40B4-BE49-F238E27FC236}">
                <a16:creationId xmlns:a16="http://schemas.microsoft.com/office/drawing/2014/main" id="{A928EB8D-268A-1F23-3BC3-C4BE5EAC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4" y="1712425"/>
            <a:ext cx="8013200" cy="2873829"/>
          </a:xfrm>
          <a:prstGeom prst="rect">
            <a:avLst/>
          </a:prstGeom>
        </p:spPr>
      </p:pic>
    </p:spTree>
    <p:extLst>
      <p:ext uri="{BB962C8B-B14F-4D97-AF65-F5344CB8AC3E}">
        <p14:creationId xmlns:p14="http://schemas.microsoft.com/office/powerpoint/2010/main" val="4122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Final model</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2758751"/>
            <a:ext cx="8915400" cy="3777622"/>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spc="-5" dirty="0">
                <a:solidFill>
                  <a:srgbClr val="FFFF00"/>
                </a:solidFill>
                <a:latin typeface="Georgia" panose="02040502050405020303" pitchFamily="18" charset="0"/>
                <a:ea typeface="Calibri" panose="020F0502020204030204" pitchFamily="34" charset="0"/>
                <a:cs typeface="Times New Roman" panose="02020603050405020304" pitchFamily="18" charset="0"/>
              </a:rPr>
              <a:t>After running this code we can see</a:t>
            </a:r>
            <a:r>
              <a:rPr lang="en-IN" sz="28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 difference between train accuracy and test accuracy is very less ,our final model is not overfit or underfit</a:t>
            </a:r>
            <a:r>
              <a:rPr lang="en-IN" sz="1800" spc="-5" dirty="0">
                <a:solidFill>
                  <a:srgbClr val="7030A0"/>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3994C9C5-01BA-2BC8-AE7E-0C0DB17E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135" y="1632857"/>
            <a:ext cx="8182947" cy="3704253"/>
          </a:xfrm>
          <a:prstGeom prst="rect">
            <a:avLst/>
          </a:prstGeom>
        </p:spPr>
      </p:pic>
    </p:spTree>
    <p:extLst>
      <p:ext uri="{BB962C8B-B14F-4D97-AF65-F5344CB8AC3E}">
        <p14:creationId xmlns:p14="http://schemas.microsoft.com/office/powerpoint/2010/main" val="14879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AA1-7E52-46B0-DB24-74896930EB30}"/>
              </a:ext>
            </a:extLst>
          </p:cNvPr>
          <p:cNvSpPr>
            <a:spLocks noGrp="1"/>
          </p:cNvSpPr>
          <p:nvPr>
            <p:ph type="title"/>
          </p:nvPr>
        </p:nvSpPr>
        <p:spPr>
          <a:xfrm>
            <a:off x="2266862" y="35352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Visualizations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C23E6B0-936C-6019-7A7F-5ED355ADC419}"/>
              </a:ext>
            </a:extLst>
          </p:cNvPr>
          <p:cNvSpPr>
            <a:spLocks noGrp="1"/>
          </p:cNvSpPr>
          <p:nvPr>
            <p:ph idx="1"/>
          </p:nvPr>
        </p:nvSpPr>
        <p:spPr>
          <a:xfrm>
            <a:off x="2155372" y="3657600"/>
            <a:ext cx="9134670" cy="2771192"/>
          </a:xfrm>
        </p:spPr>
        <p:txBody>
          <a:bodyPr>
            <a:normAutofit fontScale="3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r>
              <a:rPr lang="en-IN" sz="51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We can see that the original data and predicted data  are almost same which means model performance is good.</a:t>
            </a:r>
            <a:endParaRPr lang="en-IN" sz="5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000" dirty="0">
              <a:solidFill>
                <a:srgbClr val="FFFF00"/>
              </a:solidFill>
            </a:endParaRP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AFB4D8F-B6CF-C831-D026-3B77F8E7D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45" y="1119672"/>
            <a:ext cx="6901739" cy="4394719"/>
          </a:xfrm>
          <a:prstGeom prst="rect">
            <a:avLst/>
          </a:prstGeom>
        </p:spPr>
      </p:pic>
    </p:spTree>
    <p:extLst>
      <p:ext uri="{BB962C8B-B14F-4D97-AF65-F5344CB8AC3E}">
        <p14:creationId xmlns:p14="http://schemas.microsoft.com/office/powerpoint/2010/main" val="114902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978089" y="1698172"/>
            <a:ext cx="8360227" cy="4786604"/>
          </a:xfrm>
        </p:spPr>
        <p:txBody>
          <a:bodyPr/>
          <a:lstStyle/>
          <a:p>
            <a:pPr algn="just"/>
            <a:r>
              <a:rPr lang="en-US" dirty="0">
                <a:solidFill>
                  <a:srgbClr val="FFFF00"/>
                </a:solidFill>
              </a:rPr>
              <a:t>This particular problem needs a good vision on data, and in this problem Feature Engineering is the most crucial thing.</a:t>
            </a:r>
          </a:p>
          <a:p>
            <a:pPr algn="just"/>
            <a:r>
              <a:rPr lang="en-US" dirty="0">
                <a:solidFill>
                  <a:srgbClr val="FFFF00"/>
                </a:solidFill>
              </a:rPr>
              <a:t>You can see how we have handled numerical and categorical data and how we build different machine learning models on the same dataset.</a:t>
            </a:r>
          </a:p>
          <a:p>
            <a:pPr algn="just"/>
            <a:r>
              <a:rPr lang="en-US" dirty="0">
                <a:solidFill>
                  <a:srgbClr val="FFFF00"/>
                </a:solidFill>
              </a:rPr>
              <a:t>It is always advised to all of us that </a:t>
            </a:r>
            <a:r>
              <a:rPr lang="en-US" dirty="0" err="1">
                <a:solidFill>
                  <a:srgbClr val="FFFF00"/>
                </a:solidFill>
              </a:rPr>
              <a:t>atleast</a:t>
            </a:r>
            <a:r>
              <a:rPr lang="en-US" dirty="0">
                <a:solidFill>
                  <a:srgbClr val="FFFF00"/>
                </a:solidFill>
              </a:rPr>
              <a:t> we need to use 5 Algorithm in order to figure out which one is performing best among them and we choose that one and we send that for hyper parameter tuning to know that best parameter .</a:t>
            </a:r>
          </a:p>
          <a:p>
            <a:pPr algn="just"/>
            <a:r>
              <a:rPr lang="en-US" dirty="0">
                <a:solidFill>
                  <a:srgbClr val="FFFF00"/>
                </a:solidFill>
              </a:rPr>
              <a:t>Using hyper parameter tunning we can improve our model accuracy, for instance in this model the accuracy increased.</a:t>
            </a: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p:txBody>
          <a:bodyPr>
            <a:normAutofit fontScale="92500" lnSpcReduction="10000"/>
          </a:bodyPr>
          <a:lstStyle/>
          <a:p>
            <a:r>
              <a:rPr lang="en-US" sz="2800" dirty="0">
                <a:solidFill>
                  <a:srgbClr val="FFFF00"/>
                </a:solidFill>
              </a:rPr>
              <a:t>For future improvements, following step we thought to took-</a:t>
            </a:r>
          </a:p>
          <a:p>
            <a:endParaRPr lang="en-US" sz="2800" dirty="0">
              <a:solidFill>
                <a:srgbClr val="FFFF00"/>
              </a:solidFill>
            </a:endParaRPr>
          </a:p>
          <a:p>
            <a:pPr lvl="1"/>
            <a:r>
              <a:rPr lang="en-US" sz="2800" dirty="0">
                <a:solidFill>
                  <a:srgbClr val="FFFF00"/>
                </a:solidFill>
              </a:rPr>
              <a:t>Replacing model with a latest/different model</a:t>
            </a:r>
          </a:p>
          <a:p>
            <a:endParaRPr lang="en-US" sz="2800" dirty="0">
              <a:solidFill>
                <a:srgbClr val="FFFF00"/>
              </a:solidFill>
            </a:endParaRPr>
          </a:p>
          <a:p>
            <a:pPr lvl="1"/>
            <a:r>
              <a:rPr lang="en-US" sz="2800" dirty="0">
                <a:solidFill>
                  <a:srgbClr val="FFFF00"/>
                </a:solidFill>
              </a:rPr>
              <a:t>Using other robust datasets  </a:t>
            </a:r>
          </a:p>
          <a:p>
            <a:endParaRPr lang="en-US" sz="2800" dirty="0">
              <a:solidFill>
                <a:srgbClr val="FFFF00"/>
              </a:solidFill>
            </a:endParaRPr>
          </a:p>
          <a:p>
            <a:pPr lvl="1"/>
            <a:r>
              <a:rPr lang="en-US" sz="2800" dirty="0">
                <a:solidFill>
                  <a:srgbClr val="FFFF00"/>
                </a:solidFill>
              </a:rPr>
              <a:t>Predicting result on </a:t>
            </a:r>
            <a:r>
              <a:rPr lang="en-US" sz="2800" dirty="0" err="1">
                <a:solidFill>
                  <a:srgbClr val="FFFF00"/>
                </a:solidFill>
              </a:rPr>
              <a:t>differents</a:t>
            </a:r>
            <a:r>
              <a:rPr lang="en-US" sz="2800" dirty="0">
                <a:solidFill>
                  <a:srgbClr val="FFFF00"/>
                </a:solidFill>
              </a:rPr>
              <a:t> attributes</a:t>
            </a: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p:txBody>
          <a:bodyPr/>
          <a:lstStyle/>
          <a:p>
            <a:r>
              <a:rPr lang="en-US" dirty="0">
                <a:solidFill>
                  <a:srgbClr val="FFFF00"/>
                </a:solidFill>
              </a:rPr>
              <a:t>When I was working on this project, many complications were involved. There are many variables / attributes to consider in determining our target value, we need a lot of calculating power to get near 100% accuracy result . And it is very difficult to accurately predict the holder defaulter or not.</a:t>
            </a:r>
          </a:p>
          <a:p>
            <a:endParaRPr lang="en-US" dirty="0">
              <a:solidFill>
                <a:srgbClr val="FFFF00"/>
              </a:solidFill>
            </a:endParaRPr>
          </a:p>
          <a:p>
            <a:r>
              <a:rPr lang="en-US" dirty="0">
                <a:solidFill>
                  <a:srgbClr val="FFFF00"/>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rgbClr val="FFFF00"/>
                </a:solidFill>
              </a:rPr>
              <a:t>endeavour</a:t>
            </a:r>
            <a:r>
              <a:rPr lang="en-US" dirty="0">
                <a:solidFill>
                  <a:srgbClr val="FFFF00"/>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780591" y="855241"/>
            <a:ext cx="10515600" cy="6058743"/>
          </a:xfrm>
        </p:spPr>
        <p:txBody>
          <a:bodyPr>
            <a:normAutofit fontScale="92500" lnSpcReduction="10000"/>
          </a:bodyPr>
          <a:lstStyle/>
          <a:p>
            <a:pPr>
              <a:buFont typeface="Wingdings" panose="05000000000000000000" pitchFamily="2" charset="2"/>
              <a:buChar char="v"/>
            </a:pPr>
            <a:r>
              <a:rPr lang="en-IN" sz="2000" dirty="0" err="1">
                <a:latin typeface="Algerian" panose="04020705040A02060702" pitchFamily="82" charset="0"/>
              </a:rPr>
              <a:t>Abstruct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Introduction</a:t>
            </a:r>
          </a:p>
          <a:p>
            <a:pPr>
              <a:buFont typeface="Wingdings" panose="05000000000000000000" pitchFamily="2" charset="2"/>
              <a:buChar char="v"/>
            </a:pPr>
            <a:r>
              <a:rPr lang="en-IN" sz="2000" dirty="0">
                <a:latin typeface="Algerian" panose="04020705040A02060702" pitchFamily="82" charset="0"/>
              </a:rPr>
              <a:t>Problem Statement</a:t>
            </a:r>
          </a:p>
          <a:p>
            <a:pPr>
              <a:buFont typeface="Wingdings" panose="05000000000000000000" pitchFamily="2" charset="2"/>
              <a:buChar char="v"/>
            </a:pPr>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pPr>
              <a:buFont typeface="Wingdings" panose="05000000000000000000" pitchFamily="2" charset="2"/>
              <a:buChar char="v"/>
            </a:pPr>
            <a:r>
              <a:rPr lang="en-US" sz="2000" dirty="0">
                <a:latin typeface="Algerian" panose="04020705040A02060702" pitchFamily="82" charset="0"/>
              </a:rPr>
              <a:t>Data Sources and their formats</a:t>
            </a:r>
          </a:p>
          <a:p>
            <a:pPr>
              <a:buFont typeface="Wingdings" panose="05000000000000000000" pitchFamily="2" charset="2"/>
              <a:buChar char="v"/>
            </a:pP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Data </a:t>
            </a:r>
            <a:r>
              <a:rPr lang="en-IN" sz="2000" dirty="0" err="1">
                <a:latin typeface="Algerian" panose="04020705040A02060702" pitchFamily="82" charset="0"/>
              </a:rPr>
              <a:t>Preprocessing</a:t>
            </a:r>
            <a:endParaRPr lang="en-IN" sz="2000" dirty="0">
              <a:latin typeface="Algerian" panose="04020705040A02060702" pitchFamily="82" charset="0"/>
            </a:endParaRPr>
          </a:p>
          <a:p>
            <a:pPr>
              <a:buFont typeface="Wingdings" panose="05000000000000000000" pitchFamily="2" charset="2"/>
              <a:buChar char="v"/>
            </a:pPr>
            <a:r>
              <a:rPr lang="en-US" sz="2000" dirty="0">
                <a:latin typeface="Algerian" panose="04020705040A02060702" pitchFamily="82" charset="0"/>
              </a:rPr>
              <a:t>Hardware and Software Requirements and Tools Used</a:t>
            </a:r>
          </a:p>
          <a:p>
            <a:pPr>
              <a:buFont typeface="Wingdings" panose="05000000000000000000" pitchFamily="2" charset="2"/>
              <a:buChar char="v"/>
            </a:pPr>
            <a:r>
              <a:rPr lang="en-IN" sz="2000" dirty="0">
                <a:latin typeface="Algerian" panose="04020705040A02060702" pitchFamily="82" charset="0"/>
              </a:rPr>
              <a:t>selected models</a:t>
            </a:r>
          </a:p>
          <a:p>
            <a:pPr>
              <a:buFont typeface="Wingdings" panose="05000000000000000000" pitchFamily="2" charset="2"/>
              <a:buChar char="v"/>
            </a:pPr>
            <a:r>
              <a:rPr lang="en-IN" sz="2000" dirty="0">
                <a:latin typeface="Algerian" panose="04020705040A02060702" pitchFamily="82" charset="0"/>
              </a:rPr>
              <a:t>Accuracy score of the model</a:t>
            </a:r>
          </a:p>
          <a:p>
            <a:pPr>
              <a:buFont typeface="Wingdings" panose="05000000000000000000" pitchFamily="2" charset="2"/>
              <a:buChar char="v"/>
            </a:pPr>
            <a:r>
              <a:rPr lang="en-IN" sz="2000" dirty="0">
                <a:latin typeface="Algerian" panose="04020705040A02060702" pitchFamily="82" charset="0"/>
              </a:rPr>
              <a:t>Parameter tuning</a:t>
            </a:r>
          </a:p>
          <a:p>
            <a:pPr>
              <a:buFont typeface="Wingdings" panose="05000000000000000000" pitchFamily="2" charset="2"/>
              <a:buChar char="v"/>
            </a:pPr>
            <a:r>
              <a:rPr lang="en-IN" sz="2000" dirty="0">
                <a:latin typeface="Algerian" panose="04020705040A02060702" pitchFamily="82" charset="0"/>
              </a:rPr>
              <a:t>Final model</a:t>
            </a:r>
          </a:p>
          <a:p>
            <a:pPr>
              <a:buFont typeface="Wingdings" panose="05000000000000000000" pitchFamily="2" charset="2"/>
              <a:buChar char="v"/>
            </a:pPr>
            <a:r>
              <a:rPr lang="en-IN" sz="2000" dirty="0">
                <a:latin typeface="Algerian" panose="04020705040A02060702" pitchFamily="82" charset="0"/>
              </a:rPr>
              <a:t>Visualizations</a:t>
            </a:r>
          </a:p>
          <a:p>
            <a:pPr>
              <a:buFont typeface="Wingdings" panose="05000000000000000000" pitchFamily="2" charset="2"/>
              <a:buChar char="v"/>
            </a:pPr>
            <a:r>
              <a:rPr lang="en-IN" sz="2000" dirty="0">
                <a:latin typeface="Algerian" panose="04020705040A02060702" pitchFamily="82" charset="0"/>
              </a:rPr>
              <a:t>Interpretation of the Results</a:t>
            </a:r>
          </a:p>
          <a:p>
            <a:pPr>
              <a:buFont typeface="Wingdings" panose="05000000000000000000" pitchFamily="2" charset="2"/>
              <a:buChar char="v"/>
            </a:pPr>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27522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884-E14D-84A3-441D-778F25DEE18C}"/>
              </a:ext>
            </a:extLst>
          </p:cNvPr>
          <p:cNvSpPr>
            <a:spLocks noGrp="1"/>
          </p:cNvSpPr>
          <p:nvPr>
            <p:ph type="title"/>
          </p:nvPr>
        </p:nvSpPr>
        <p:spPr>
          <a:xfrm>
            <a:off x="646111" y="452718"/>
            <a:ext cx="9404723" cy="834906"/>
          </a:xfrm>
        </p:spPr>
        <p:txBody>
          <a:bodyPr/>
          <a:lstStyle/>
          <a:p>
            <a:pPr algn="ctr"/>
            <a:r>
              <a:rPr lang="en-IN" sz="4400" dirty="0" err="1">
                <a:solidFill>
                  <a:srgbClr val="FFFF00"/>
                </a:solidFill>
                <a:highlight>
                  <a:srgbClr val="800000"/>
                </a:highlight>
                <a:latin typeface="Algerian" panose="04020705040A02060702" pitchFamily="82" charset="0"/>
              </a:rPr>
              <a:t>Abstruct</a:t>
            </a:r>
            <a:endParaRPr lang="en-IN" dirty="0">
              <a:solidFill>
                <a:srgbClr val="FFFF00"/>
              </a:solidFill>
              <a:highlight>
                <a:srgbClr val="800000"/>
              </a:highlight>
            </a:endParaRPr>
          </a:p>
        </p:txBody>
      </p:sp>
      <p:sp>
        <p:nvSpPr>
          <p:cNvPr id="3" name="Content Placeholder 2">
            <a:extLst>
              <a:ext uri="{FF2B5EF4-FFF2-40B4-BE49-F238E27FC236}">
                <a16:creationId xmlns:a16="http://schemas.microsoft.com/office/drawing/2014/main" id="{EB33E376-FC15-AEDC-587A-67F8BE5FA9EA}"/>
              </a:ext>
            </a:extLst>
          </p:cNvPr>
          <p:cNvSpPr>
            <a:spLocks noGrp="1"/>
          </p:cNvSpPr>
          <p:nvPr>
            <p:ph idx="1"/>
          </p:nvPr>
        </p:nvSpPr>
        <p:spPr>
          <a:xfrm>
            <a:off x="1467205" y="1633041"/>
            <a:ext cx="8946541" cy="4195481"/>
          </a:xfrm>
        </p:spPr>
        <p:txBody>
          <a:bodyPr/>
          <a:lstStyle/>
          <a:p>
            <a:pPr algn="just"/>
            <a:r>
              <a:rPr lang="en-US" sz="2400" b="0" i="0" dirty="0">
                <a:solidFill>
                  <a:srgbClr val="FFFF00"/>
                </a:solidFill>
                <a:effectLst/>
                <a:latin typeface="-apple-system"/>
              </a:rPr>
              <a:t>The initiative of the company to provide Micro credit is very noble to help the low-income group of people but there are certain people who take advantage of this noble idea and don’t bother to repay the money and become defaulter. So, it is necessary to stop this type of practice. Sometime people with good intension remain deprived of getting loan from the financial institution due to some dishonest people. Hence Machine Learning can be used to predict the defaulter and non-defaulter by using different parameters.</a:t>
            </a:r>
            <a:endParaRPr lang="en-IN" sz="2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72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a:xfrm>
            <a:off x="2589212" y="1446245"/>
            <a:ext cx="8915400" cy="5299788"/>
          </a:xfrm>
        </p:spPr>
        <p:txBody>
          <a:bodyPr>
            <a:normAutofit fontScale="77500" lnSpcReduction="20000"/>
          </a:bodyPr>
          <a:lstStyle/>
          <a:p>
            <a:pPr algn="just"/>
            <a:r>
              <a:rPr lang="en-US" sz="2400" b="0" i="0" dirty="0">
                <a:solidFill>
                  <a:srgbClr val="FFFF00"/>
                </a:solidFill>
                <a:effectLst/>
                <a:latin typeface="-apple-system"/>
              </a:rPr>
              <a:t>The company is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 company know the importance of communication so they have also focused on providing product and services to low-income families. To do this, they have a collaboration with MFI to provide micro credit on mobile balances to be paid back in 5 days. The customer is considered as defaulter if he fails to pay the sum of money within the stipulated period of time. For the loan amount of 5 (in Indonesian Rupiah), payback amount should be 6 (in Indonesian Rupiah), while, for the loan amount of 10 (in Indonesian Rupiah), the payback amount should be 12 (in Indonesian Rupiah). Many people struggle to get loans due to insufficient or non-existent credit histories. And, unfortunately, this population is often taken advantage of by untrustworthy lenders. In order to make sure this underserved population has a positive loan experience; company makes use of a variety of alternative data include transactional information--to predict their clients' repayment abilities.</a:t>
            </a:r>
          </a:p>
          <a:p>
            <a:pPr algn="just"/>
            <a:r>
              <a:rPr lang="en-US" sz="2400" dirty="0">
                <a:solidFill>
                  <a:srgbClr val="FFFF00"/>
                </a:solidFill>
                <a:latin typeface="-apple-system"/>
              </a:rPr>
              <a:t>Now we </a:t>
            </a:r>
            <a:r>
              <a:rPr lang="en-US" sz="2400" dirty="0" err="1">
                <a:solidFill>
                  <a:srgbClr val="FFFF00"/>
                </a:solidFill>
                <a:latin typeface="-apple-system"/>
              </a:rPr>
              <a:t>Builded</a:t>
            </a:r>
            <a:r>
              <a:rPr lang="en-US" sz="2400" dirty="0">
                <a:solidFill>
                  <a:srgbClr val="FFFF00"/>
                </a:solidFill>
                <a:latin typeface="-apple-system"/>
              </a:rPr>
              <a:t>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solidFill>
                  <a:srgbClr val="FFFF00"/>
                </a:solidFill>
                <a:latin typeface="-apple-system"/>
              </a:rPr>
              <a:t>payed</a:t>
            </a:r>
            <a:r>
              <a:rPr lang="en-US" sz="2400" dirty="0">
                <a:solidFill>
                  <a:srgbClr val="FFFF00"/>
                </a:solidFill>
                <a:latin typeface="-apple-system"/>
              </a:rPr>
              <a:t> i.e. Non- defaulter, while, Label ‘0’ indicates that the loan has not been </a:t>
            </a:r>
            <a:r>
              <a:rPr lang="en-US" sz="2400" dirty="0" err="1">
                <a:solidFill>
                  <a:srgbClr val="FFFF00"/>
                </a:solidFill>
                <a:latin typeface="-apple-system"/>
              </a:rPr>
              <a:t>payed</a:t>
            </a:r>
            <a:r>
              <a:rPr lang="en-US" sz="2400" dirty="0">
                <a:solidFill>
                  <a:srgbClr val="FFFF00"/>
                </a:solidFill>
                <a:latin typeface="-apple-system"/>
              </a:rPr>
              <a:t> i.e. defaulter.</a:t>
            </a:r>
          </a:p>
          <a:p>
            <a:pPr algn="just"/>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1" y="1250303"/>
            <a:ext cx="11166443" cy="5495730"/>
          </a:xfrm>
        </p:spPr>
        <p:txBody>
          <a:bodyPr>
            <a:normAutofit fontScale="85000" lnSpcReduction="10000"/>
          </a:bodyPr>
          <a:lstStyle/>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sz="2000" dirty="0">
              <a:solidFill>
                <a:srgbClr val="FFFF00"/>
              </a:solidFill>
            </a:endParaRPr>
          </a:p>
        </p:txBody>
      </p:sp>
    </p:spTree>
    <p:extLst>
      <p:ext uri="{BB962C8B-B14F-4D97-AF65-F5344CB8AC3E}">
        <p14:creationId xmlns:p14="http://schemas.microsoft.com/office/powerpoint/2010/main" val="10270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rgbClr val="FFFF00"/>
                </a:solidFill>
              </a:rPr>
              <a:t>Many people struggle to get loans due to insufficient or non-existent credit histories. And, unfortunately, this population is often taken advantage of by untrustworthy lenders. In order to make sure this underserved population has a positive loan experience, company makes use of a variety of alternative data include transactional information--to predict their clients' repayment abilities.</a:t>
            </a:r>
            <a:endParaRPr lang="en-IN" sz="2400" dirty="0">
              <a:solidFill>
                <a:srgbClr val="FFFF00"/>
              </a:solidFill>
            </a:endParaRPr>
          </a:p>
        </p:txBody>
      </p:sp>
    </p:spTree>
    <p:extLst>
      <p:ext uri="{BB962C8B-B14F-4D97-AF65-F5344CB8AC3E}">
        <p14:creationId xmlns:p14="http://schemas.microsoft.com/office/powerpoint/2010/main" val="146851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2052918"/>
            <a:ext cx="9729529" cy="4450519"/>
          </a:xfrm>
        </p:spPr>
        <p:txBody>
          <a:bodyPr>
            <a:normAutofit fontScale="92500"/>
          </a:bodyPr>
          <a:lstStyle/>
          <a:p>
            <a:r>
              <a:rPr lang="en-US" sz="2400" dirty="0">
                <a:solidFill>
                  <a:srgbClr val="FFFF00"/>
                </a:solidFill>
              </a:rPr>
              <a:t>The dataset provided by </a:t>
            </a:r>
            <a:r>
              <a:rPr lang="en-US" sz="2400" dirty="0" err="1">
                <a:solidFill>
                  <a:srgbClr val="FFFF00"/>
                </a:solidFill>
              </a:rPr>
              <a:t>FlipRobo</a:t>
            </a:r>
            <a:r>
              <a:rPr lang="en-US" sz="2400" dirty="0">
                <a:solidFill>
                  <a:srgbClr val="FFFF00"/>
                </a:solidFill>
              </a:rPr>
              <a:t> Technology. The dataset contains </a:t>
            </a:r>
            <a:r>
              <a:rPr lang="en-IN" sz="2400" b="0" i="0" dirty="0">
                <a:solidFill>
                  <a:srgbClr val="FFFF00"/>
                </a:solidFill>
                <a:effectLst/>
                <a:latin typeface="Helvetica Neue"/>
              </a:rPr>
              <a:t>209593 </a:t>
            </a:r>
            <a:r>
              <a:rPr lang="en-US" sz="2400" dirty="0">
                <a:solidFill>
                  <a:srgbClr val="FFFF00"/>
                </a:solidFill>
              </a:rPr>
              <a:t> rows and 37 columns having both numerical and categorical data. </a:t>
            </a:r>
          </a:p>
          <a:p>
            <a:r>
              <a:rPr lang="en-US" sz="2400" dirty="0">
                <a:solidFill>
                  <a:srgbClr val="FFFF00"/>
                </a:solidFill>
              </a:rPr>
              <a:t>In this dataset " label" is our target variable which has only two values 0 and 1(Label ‘1’ indicates that the loan has been </a:t>
            </a:r>
            <a:r>
              <a:rPr lang="en-US" sz="2400" dirty="0" err="1">
                <a:solidFill>
                  <a:srgbClr val="FFFF00"/>
                </a:solidFill>
              </a:rPr>
              <a:t>payed</a:t>
            </a:r>
            <a:r>
              <a:rPr lang="en-US" sz="2400" dirty="0">
                <a:solidFill>
                  <a:srgbClr val="FFFF00"/>
                </a:solidFill>
              </a:rPr>
              <a:t> i.e. Non- defaulter, while, Label ‘0’ indicates that the loan has not been </a:t>
            </a:r>
            <a:r>
              <a:rPr lang="en-US" sz="2400" dirty="0" err="1">
                <a:solidFill>
                  <a:srgbClr val="FFFF00"/>
                </a:solidFill>
              </a:rPr>
              <a:t>payed</a:t>
            </a:r>
            <a:r>
              <a:rPr lang="en-US" sz="2400" dirty="0">
                <a:solidFill>
                  <a:srgbClr val="FFFF00"/>
                </a:solidFill>
              </a:rPr>
              <a:t> i.e. defaulter ). So this is a “</a:t>
            </a:r>
            <a:r>
              <a:rPr lang="en-US" sz="2400" dirty="0" err="1">
                <a:solidFill>
                  <a:srgbClr val="FFFF00"/>
                </a:solidFill>
              </a:rPr>
              <a:t>Clssification</a:t>
            </a:r>
            <a:r>
              <a:rPr lang="en-US" sz="2400" dirty="0">
                <a:solidFill>
                  <a:srgbClr val="FFFF00"/>
                </a:solidFill>
              </a:rPr>
              <a:t>" problem.</a:t>
            </a:r>
          </a:p>
          <a:p>
            <a:r>
              <a:rPr lang="en-US" sz="2400" dirty="0">
                <a:solidFill>
                  <a:srgbClr val="FFFF00"/>
                </a:solidFill>
              </a:rPr>
              <a:t>you can download the dataset from the below link.</a:t>
            </a:r>
          </a:p>
          <a:p>
            <a:r>
              <a:rPr lang="en-US" sz="2400" dirty="0">
                <a:solidFill>
                  <a:srgbClr val="FFFF00"/>
                </a:solidFill>
              </a:rPr>
              <a:t>Dataset link: </a:t>
            </a:r>
          </a:p>
          <a:p>
            <a:r>
              <a:rPr lang="en-IN" sz="2400" b="1" i="1" u="sng" dirty="0">
                <a:solidFill>
                  <a:srgbClr val="FFFF00"/>
                </a:solidFill>
                <a:effectLst/>
                <a:latin typeface="Arial" panose="020B0604020202020204" pitchFamily="34" charset="0"/>
                <a:ea typeface="Calibri" panose="020F0502020204030204" pitchFamily="34" charset="0"/>
              </a:rPr>
              <a:t>https://github.com/KBkoushik/Micro-Credit-Defaulter-project-.git</a:t>
            </a:r>
            <a:endParaRPr lang="en-IN" sz="2400" dirty="0">
              <a:solidFill>
                <a:srgbClr val="FFFF00"/>
              </a:solidFill>
            </a:endParaRPr>
          </a:p>
        </p:txBody>
      </p:sp>
    </p:spTree>
    <p:extLst>
      <p:ext uri="{BB962C8B-B14F-4D97-AF65-F5344CB8AC3E}">
        <p14:creationId xmlns:p14="http://schemas.microsoft.com/office/powerpoint/2010/main" val="131799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6" name="Content Placeholder 5">
            <a:extLst>
              <a:ext uri="{FF2B5EF4-FFF2-40B4-BE49-F238E27FC236}">
                <a16:creationId xmlns:a16="http://schemas.microsoft.com/office/drawing/2014/main" id="{E88BB847-CD18-62FC-FF11-D0EDE51F0B83}"/>
              </a:ext>
            </a:extLst>
          </p:cNvPr>
          <p:cNvGraphicFramePr>
            <a:graphicFrameLocks noGrp="1"/>
          </p:cNvGraphicFramePr>
          <p:nvPr>
            <p:ph idx="1"/>
            <p:extLst>
              <p:ext uri="{D42A27DB-BD31-4B8C-83A1-F6EECF244321}">
                <p14:modId xmlns:p14="http://schemas.microsoft.com/office/powerpoint/2010/main" val="1246982884"/>
              </p:ext>
            </p:extLst>
          </p:nvPr>
        </p:nvGraphicFramePr>
        <p:xfrm>
          <a:off x="1156996" y="1017036"/>
          <a:ext cx="11035004" cy="5840964"/>
        </p:xfrm>
        <a:graphic>
          <a:graphicData uri="http://schemas.openxmlformats.org/drawingml/2006/table">
            <a:tbl>
              <a:tblPr/>
              <a:tblGrid>
                <a:gridCol w="2055884">
                  <a:extLst>
                    <a:ext uri="{9D8B030D-6E8A-4147-A177-3AD203B41FA5}">
                      <a16:colId xmlns:a16="http://schemas.microsoft.com/office/drawing/2014/main" val="3015194242"/>
                    </a:ext>
                  </a:extLst>
                </a:gridCol>
                <a:gridCol w="8979120">
                  <a:extLst>
                    <a:ext uri="{9D8B030D-6E8A-4147-A177-3AD203B41FA5}">
                      <a16:colId xmlns:a16="http://schemas.microsoft.com/office/drawing/2014/main" val="1492293546"/>
                    </a:ext>
                  </a:extLst>
                </a:gridCol>
              </a:tblGrid>
              <a:tr h="162249">
                <a:tc>
                  <a:txBody>
                    <a:bodyPr/>
                    <a:lstStyle/>
                    <a:p>
                      <a:pPr algn="l" fontAlgn="b"/>
                      <a:r>
                        <a:rPr lang="en-IN" sz="1000" b="0" i="0" u="none" strike="noStrike" dirty="0">
                          <a:solidFill>
                            <a:srgbClr val="FFFF00"/>
                          </a:solidFill>
                          <a:effectLst/>
                          <a:latin typeface="Calibri" panose="020F0502020204030204" pitchFamily="34" charset="0"/>
                        </a:rPr>
                        <a:t>label</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Flag indicating whether the user paid back the credit amount within 5 days of issuing the loan{1:success, 0:failure}</a:t>
                      </a:r>
                    </a:p>
                  </a:txBody>
                  <a:tcPr marL="4373" marR="4373" marT="4373" marB="0" anchor="b">
                    <a:lnL>
                      <a:noFill/>
                    </a:lnL>
                    <a:lnR>
                      <a:noFill/>
                    </a:lnR>
                    <a:lnT>
                      <a:noFill/>
                    </a:lnT>
                    <a:lnB>
                      <a:noFill/>
                    </a:lnB>
                  </a:tcPr>
                </a:tc>
                <a:extLst>
                  <a:ext uri="{0D108BD9-81ED-4DB2-BD59-A6C34878D82A}">
                    <a16:rowId xmlns:a16="http://schemas.microsoft.com/office/drawing/2014/main" val="623919661"/>
                  </a:ext>
                </a:extLst>
              </a:tr>
              <a:tr h="162249">
                <a:tc>
                  <a:txBody>
                    <a:bodyPr/>
                    <a:lstStyle/>
                    <a:p>
                      <a:pPr algn="l" fontAlgn="b"/>
                      <a:r>
                        <a:rPr lang="en-IN" sz="1000" b="0" i="0" u="none" strike="noStrike" dirty="0" err="1">
                          <a:solidFill>
                            <a:srgbClr val="FFFF00"/>
                          </a:solidFill>
                          <a:effectLst/>
                          <a:latin typeface="Calibri" panose="020F0502020204030204" pitchFamily="34" charset="0"/>
                        </a:rPr>
                        <a:t>msisdn</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IN" sz="1000" b="0" i="0" u="none" strike="noStrike">
                          <a:solidFill>
                            <a:srgbClr val="FFFF00"/>
                          </a:solidFill>
                          <a:effectLst/>
                          <a:latin typeface="Calibri" panose="020F0502020204030204" pitchFamily="34" charset="0"/>
                        </a:rPr>
                        <a:t>mobile number of user</a:t>
                      </a:r>
                    </a:p>
                  </a:txBody>
                  <a:tcPr marL="4373" marR="4373" marT="4373" marB="0" anchor="b">
                    <a:lnL>
                      <a:noFill/>
                    </a:lnL>
                    <a:lnR>
                      <a:noFill/>
                    </a:lnR>
                    <a:lnT>
                      <a:noFill/>
                    </a:lnT>
                    <a:lnB>
                      <a:noFill/>
                    </a:lnB>
                  </a:tcPr>
                </a:tc>
                <a:extLst>
                  <a:ext uri="{0D108BD9-81ED-4DB2-BD59-A6C34878D82A}">
                    <a16:rowId xmlns:a16="http://schemas.microsoft.com/office/drawing/2014/main" val="657646660"/>
                  </a:ext>
                </a:extLst>
              </a:tr>
              <a:tr h="162249">
                <a:tc>
                  <a:txBody>
                    <a:bodyPr/>
                    <a:lstStyle/>
                    <a:p>
                      <a:pPr algn="l" fontAlgn="b"/>
                      <a:r>
                        <a:rPr lang="en-IN" sz="1000" b="0" i="0" u="none" strike="noStrike" dirty="0" err="1">
                          <a:solidFill>
                            <a:srgbClr val="FFFF00"/>
                          </a:solidFill>
                          <a:effectLst/>
                          <a:latin typeface="Calibri" panose="020F0502020204030204" pitchFamily="34" charset="0"/>
                        </a:rPr>
                        <a:t>aon</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age on cellular network in days</a:t>
                      </a:r>
                    </a:p>
                  </a:txBody>
                  <a:tcPr marL="4373" marR="4373" marT="4373" marB="0" anchor="b">
                    <a:lnL>
                      <a:noFill/>
                    </a:lnL>
                    <a:lnR>
                      <a:noFill/>
                    </a:lnR>
                    <a:lnT>
                      <a:noFill/>
                    </a:lnT>
                    <a:lnB>
                      <a:noFill/>
                    </a:lnB>
                  </a:tcPr>
                </a:tc>
                <a:extLst>
                  <a:ext uri="{0D108BD9-81ED-4DB2-BD59-A6C34878D82A}">
                    <a16:rowId xmlns:a16="http://schemas.microsoft.com/office/drawing/2014/main" val="4194012435"/>
                  </a:ext>
                </a:extLst>
              </a:tr>
              <a:tr h="162249">
                <a:tc>
                  <a:txBody>
                    <a:bodyPr/>
                    <a:lstStyle/>
                    <a:p>
                      <a:pPr algn="l" fontAlgn="b"/>
                      <a:r>
                        <a:rPr lang="en-IN" sz="1000" b="0" i="0" u="none" strike="noStrike" dirty="0">
                          <a:solidFill>
                            <a:srgbClr val="FFFF00"/>
                          </a:solidFill>
                          <a:effectLst/>
                          <a:latin typeface="Calibri" panose="020F0502020204030204" pitchFamily="34" charset="0"/>
                        </a:rPr>
                        <a:t>daily_decr30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Daily amount spent from main account, averaged over last 30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503873247"/>
                  </a:ext>
                </a:extLst>
              </a:tr>
              <a:tr h="162249">
                <a:tc>
                  <a:txBody>
                    <a:bodyPr/>
                    <a:lstStyle/>
                    <a:p>
                      <a:pPr algn="l" fontAlgn="b"/>
                      <a:r>
                        <a:rPr lang="en-IN" sz="1000" b="0" i="0" u="none" strike="noStrike" dirty="0">
                          <a:solidFill>
                            <a:srgbClr val="FFFF00"/>
                          </a:solidFill>
                          <a:effectLst/>
                          <a:latin typeface="Calibri" panose="020F0502020204030204" pitchFamily="34" charset="0"/>
                        </a:rPr>
                        <a:t>daily_decr90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Daily amount spent from main account, averaged over last 90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4125934096"/>
                  </a:ext>
                </a:extLst>
              </a:tr>
              <a:tr h="162249">
                <a:tc>
                  <a:txBody>
                    <a:bodyPr/>
                    <a:lstStyle/>
                    <a:p>
                      <a:pPr algn="l" fontAlgn="b"/>
                      <a:r>
                        <a:rPr lang="en-IN" sz="1000" b="0" i="0" u="none" strike="noStrike" dirty="0">
                          <a:solidFill>
                            <a:srgbClr val="FFFF00"/>
                          </a:solidFill>
                          <a:effectLst/>
                          <a:latin typeface="Calibri" panose="020F0502020204030204" pitchFamily="34" charset="0"/>
                        </a:rPr>
                        <a:t>rental30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Average main account balance over last 30 days</a:t>
                      </a:r>
                    </a:p>
                  </a:txBody>
                  <a:tcPr marL="4373" marR="4373" marT="4373" marB="0" anchor="b">
                    <a:lnL>
                      <a:noFill/>
                    </a:lnL>
                    <a:lnR>
                      <a:noFill/>
                    </a:lnR>
                    <a:lnT>
                      <a:noFill/>
                    </a:lnT>
                    <a:lnB>
                      <a:noFill/>
                    </a:lnB>
                  </a:tcPr>
                </a:tc>
                <a:extLst>
                  <a:ext uri="{0D108BD9-81ED-4DB2-BD59-A6C34878D82A}">
                    <a16:rowId xmlns:a16="http://schemas.microsoft.com/office/drawing/2014/main" val="449828992"/>
                  </a:ext>
                </a:extLst>
              </a:tr>
              <a:tr h="162249">
                <a:tc>
                  <a:txBody>
                    <a:bodyPr/>
                    <a:lstStyle/>
                    <a:p>
                      <a:pPr algn="l" fontAlgn="b"/>
                      <a:r>
                        <a:rPr lang="en-IN" sz="1000" b="0" i="0" u="none" strike="noStrike">
                          <a:solidFill>
                            <a:srgbClr val="FFFF00"/>
                          </a:solidFill>
                          <a:effectLst/>
                          <a:latin typeface="Calibri" panose="020F0502020204030204" pitchFamily="34" charset="0"/>
                        </a:rPr>
                        <a:t>rental90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Average main account balance over last 90 days</a:t>
                      </a:r>
                    </a:p>
                  </a:txBody>
                  <a:tcPr marL="4373" marR="4373" marT="4373" marB="0" anchor="b">
                    <a:lnL>
                      <a:noFill/>
                    </a:lnL>
                    <a:lnR>
                      <a:noFill/>
                    </a:lnR>
                    <a:lnT>
                      <a:noFill/>
                    </a:lnT>
                    <a:lnB>
                      <a:noFill/>
                    </a:lnB>
                  </a:tcPr>
                </a:tc>
                <a:extLst>
                  <a:ext uri="{0D108BD9-81ED-4DB2-BD59-A6C34878D82A}">
                    <a16:rowId xmlns:a16="http://schemas.microsoft.com/office/drawing/2014/main" val="45603429"/>
                  </a:ext>
                </a:extLst>
              </a:tr>
              <a:tr h="162249">
                <a:tc>
                  <a:txBody>
                    <a:bodyPr/>
                    <a:lstStyle/>
                    <a:p>
                      <a:pPr algn="l" fontAlgn="b"/>
                      <a:r>
                        <a:rPr lang="en-IN" sz="1000" b="0" i="0" u="none" strike="noStrike" dirty="0" err="1">
                          <a:solidFill>
                            <a:srgbClr val="FFFF00"/>
                          </a:solidFill>
                          <a:effectLst/>
                          <a:latin typeface="Calibri" panose="020F0502020204030204" pitchFamily="34" charset="0"/>
                        </a:rPr>
                        <a:t>last_rech_date_ma</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days till last recharge of main account</a:t>
                      </a:r>
                    </a:p>
                  </a:txBody>
                  <a:tcPr marL="4373" marR="4373" marT="4373" marB="0" anchor="b">
                    <a:lnL>
                      <a:noFill/>
                    </a:lnL>
                    <a:lnR>
                      <a:noFill/>
                    </a:lnR>
                    <a:lnT>
                      <a:noFill/>
                    </a:lnT>
                    <a:lnB>
                      <a:noFill/>
                    </a:lnB>
                  </a:tcPr>
                </a:tc>
                <a:extLst>
                  <a:ext uri="{0D108BD9-81ED-4DB2-BD59-A6C34878D82A}">
                    <a16:rowId xmlns:a16="http://schemas.microsoft.com/office/drawing/2014/main" val="3798284106"/>
                  </a:ext>
                </a:extLst>
              </a:tr>
              <a:tr h="162249">
                <a:tc>
                  <a:txBody>
                    <a:bodyPr/>
                    <a:lstStyle/>
                    <a:p>
                      <a:pPr algn="l" fontAlgn="b"/>
                      <a:r>
                        <a:rPr lang="en-IN" sz="1000" b="0" i="0" u="none" strike="noStrike">
                          <a:solidFill>
                            <a:srgbClr val="FFFF00"/>
                          </a:solidFill>
                          <a:effectLst/>
                          <a:latin typeface="Calibri" panose="020F0502020204030204" pitchFamily="34" charset="0"/>
                        </a:rPr>
                        <a:t>last_rech_date_da</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days till last recharge of data account</a:t>
                      </a:r>
                    </a:p>
                  </a:txBody>
                  <a:tcPr marL="4373" marR="4373" marT="4373" marB="0" anchor="b">
                    <a:lnL>
                      <a:noFill/>
                    </a:lnL>
                    <a:lnR>
                      <a:noFill/>
                    </a:lnR>
                    <a:lnT>
                      <a:noFill/>
                    </a:lnT>
                    <a:lnB>
                      <a:noFill/>
                    </a:lnB>
                  </a:tcPr>
                </a:tc>
                <a:extLst>
                  <a:ext uri="{0D108BD9-81ED-4DB2-BD59-A6C34878D82A}">
                    <a16:rowId xmlns:a16="http://schemas.microsoft.com/office/drawing/2014/main" val="1205121201"/>
                  </a:ext>
                </a:extLst>
              </a:tr>
              <a:tr h="162249">
                <a:tc>
                  <a:txBody>
                    <a:bodyPr/>
                    <a:lstStyle/>
                    <a:p>
                      <a:pPr algn="l" fontAlgn="b"/>
                      <a:r>
                        <a:rPr lang="en-IN" sz="1000" b="0" i="0" u="none" strike="noStrike" dirty="0" err="1">
                          <a:solidFill>
                            <a:srgbClr val="FFFF00"/>
                          </a:solidFill>
                          <a:effectLst/>
                          <a:latin typeface="Calibri" panose="020F0502020204030204" pitchFamily="34" charset="0"/>
                        </a:rPr>
                        <a:t>last_rech_amt_ma</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Amount of last recharge of main account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820646739"/>
                  </a:ext>
                </a:extLst>
              </a:tr>
              <a:tr h="162249">
                <a:tc>
                  <a:txBody>
                    <a:bodyPr/>
                    <a:lstStyle/>
                    <a:p>
                      <a:pPr algn="l" fontAlgn="b"/>
                      <a:r>
                        <a:rPr lang="en-IN" sz="1000" b="0" i="0" u="none" strike="noStrike" dirty="0">
                          <a:solidFill>
                            <a:srgbClr val="FFFF00"/>
                          </a:solidFill>
                          <a:effectLst/>
                          <a:latin typeface="Calibri" panose="020F0502020204030204" pitchFamily="34" charset="0"/>
                        </a:rPr>
                        <a:t>cnt_ma_rech30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main account got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1899751"/>
                  </a:ext>
                </a:extLst>
              </a:tr>
              <a:tr h="162249">
                <a:tc>
                  <a:txBody>
                    <a:bodyPr/>
                    <a:lstStyle/>
                    <a:p>
                      <a:pPr algn="l" fontAlgn="b"/>
                      <a:r>
                        <a:rPr lang="en-IN" sz="1000" b="0" i="0" u="none" strike="noStrike" dirty="0">
                          <a:solidFill>
                            <a:srgbClr val="FFFF00"/>
                          </a:solidFill>
                          <a:effectLst/>
                          <a:latin typeface="Calibri" panose="020F0502020204030204" pitchFamily="34" charset="0"/>
                        </a:rPr>
                        <a:t>fr_ma_rech30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main account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2175222284"/>
                  </a:ext>
                </a:extLst>
              </a:tr>
              <a:tr h="162249">
                <a:tc>
                  <a:txBody>
                    <a:bodyPr/>
                    <a:lstStyle/>
                    <a:p>
                      <a:pPr algn="l" fontAlgn="b"/>
                      <a:r>
                        <a:rPr lang="en-IN" sz="1000" b="0" i="0" u="none" strike="noStrike" dirty="0">
                          <a:solidFill>
                            <a:srgbClr val="FFFF00"/>
                          </a:solidFill>
                          <a:effectLst/>
                          <a:latin typeface="Calibri" panose="020F0502020204030204" pitchFamily="34" charset="0"/>
                        </a:rPr>
                        <a:t>sumamnt_ma_rech30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recharge in main account over last 30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82143226"/>
                  </a:ext>
                </a:extLst>
              </a:tr>
              <a:tr h="162249">
                <a:tc>
                  <a:txBody>
                    <a:bodyPr/>
                    <a:lstStyle/>
                    <a:p>
                      <a:pPr algn="l" fontAlgn="b"/>
                      <a:r>
                        <a:rPr lang="en-IN" sz="1000" b="0" i="0" u="none" strike="noStrike">
                          <a:solidFill>
                            <a:srgbClr val="FFFF00"/>
                          </a:solidFill>
                          <a:effectLst/>
                          <a:latin typeface="Calibri" panose="020F0502020204030204" pitchFamily="34" charset="0"/>
                        </a:rPr>
                        <a:t>medianamnt_ma_rech30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 of recharges done in main account over last 30 days at user level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945200824"/>
                  </a:ext>
                </a:extLst>
              </a:tr>
              <a:tr h="162249">
                <a:tc>
                  <a:txBody>
                    <a:bodyPr/>
                    <a:lstStyle/>
                    <a:p>
                      <a:pPr algn="l" fontAlgn="b"/>
                      <a:r>
                        <a:rPr lang="en-IN" sz="1000" b="0" i="0" u="none" strike="noStrike" dirty="0">
                          <a:solidFill>
                            <a:srgbClr val="FFFF00"/>
                          </a:solidFill>
                          <a:effectLst/>
                          <a:latin typeface="Calibri" panose="020F0502020204030204" pitchFamily="34" charset="0"/>
                        </a:rPr>
                        <a:t>medianmarechprebal30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main account balance just before recharge in last 30 days at user level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653379217"/>
                  </a:ext>
                </a:extLst>
              </a:tr>
              <a:tr h="162249">
                <a:tc>
                  <a:txBody>
                    <a:bodyPr/>
                    <a:lstStyle/>
                    <a:p>
                      <a:pPr algn="l" fontAlgn="b"/>
                      <a:r>
                        <a:rPr lang="en-IN" sz="1000" b="0" i="0" u="none" strike="noStrike">
                          <a:solidFill>
                            <a:srgbClr val="FFFF00"/>
                          </a:solidFill>
                          <a:effectLst/>
                          <a:latin typeface="Calibri" panose="020F0502020204030204" pitchFamily="34" charset="0"/>
                        </a:rPr>
                        <a:t>cnt_ma_rech90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main account got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3309366475"/>
                  </a:ext>
                </a:extLst>
              </a:tr>
              <a:tr h="162249">
                <a:tc>
                  <a:txBody>
                    <a:bodyPr/>
                    <a:lstStyle/>
                    <a:p>
                      <a:pPr algn="l" fontAlgn="b"/>
                      <a:r>
                        <a:rPr lang="en-IN" sz="1000" b="0" i="0" u="none" strike="noStrike">
                          <a:solidFill>
                            <a:srgbClr val="FFFF00"/>
                          </a:solidFill>
                          <a:effectLst/>
                          <a:latin typeface="Calibri" panose="020F0502020204030204" pitchFamily="34" charset="0"/>
                        </a:rPr>
                        <a:t>fr_ma_rech90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main account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4108528410"/>
                  </a:ext>
                </a:extLst>
              </a:tr>
              <a:tr h="162249">
                <a:tc>
                  <a:txBody>
                    <a:bodyPr/>
                    <a:lstStyle/>
                    <a:p>
                      <a:pPr algn="l" fontAlgn="b"/>
                      <a:r>
                        <a:rPr lang="en-IN" sz="1000" b="0" i="0" u="none" strike="noStrike" dirty="0">
                          <a:solidFill>
                            <a:srgbClr val="FFFF00"/>
                          </a:solidFill>
                          <a:effectLst/>
                          <a:latin typeface="Calibri" panose="020F0502020204030204" pitchFamily="34" charset="0"/>
                        </a:rPr>
                        <a:t>sumamnt_ma_rech90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recharge in main account over last 90 days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1406274123"/>
                  </a:ext>
                </a:extLst>
              </a:tr>
              <a:tr h="162249">
                <a:tc>
                  <a:txBody>
                    <a:bodyPr/>
                    <a:lstStyle/>
                    <a:p>
                      <a:pPr algn="l" fontAlgn="b"/>
                      <a:r>
                        <a:rPr lang="en-IN" sz="1000" b="0" i="0" u="none" strike="noStrike">
                          <a:solidFill>
                            <a:srgbClr val="FFFF00"/>
                          </a:solidFill>
                          <a:effectLst/>
                          <a:latin typeface="Calibri" panose="020F0502020204030204" pitchFamily="34" charset="0"/>
                        </a:rPr>
                        <a:t>medianamnt_ma_rech90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 of recharges done in main account over last 90 days at user level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2148165893"/>
                  </a:ext>
                </a:extLst>
              </a:tr>
              <a:tr h="162249">
                <a:tc>
                  <a:txBody>
                    <a:bodyPr/>
                    <a:lstStyle/>
                    <a:p>
                      <a:pPr algn="l" fontAlgn="b"/>
                      <a:r>
                        <a:rPr lang="en-IN" sz="1000" b="0" i="0" u="none" strike="noStrike" dirty="0">
                          <a:solidFill>
                            <a:srgbClr val="FFFF00"/>
                          </a:solidFill>
                          <a:effectLst/>
                          <a:latin typeface="Calibri" panose="020F0502020204030204" pitchFamily="34" charset="0"/>
                        </a:rPr>
                        <a:t>medianmarechprebal90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main account balance just before recharge in last 90 days at user level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4229032450"/>
                  </a:ext>
                </a:extLst>
              </a:tr>
              <a:tr h="162249">
                <a:tc>
                  <a:txBody>
                    <a:bodyPr/>
                    <a:lstStyle/>
                    <a:p>
                      <a:pPr algn="l" fontAlgn="b"/>
                      <a:r>
                        <a:rPr lang="en-IN" sz="1000" b="0" i="0" u="none" strike="noStrike">
                          <a:solidFill>
                            <a:srgbClr val="FFFF00"/>
                          </a:solidFill>
                          <a:effectLst/>
                          <a:latin typeface="Calibri" panose="020F0502020204030204" pitchFamily="34" charset="0"/>
                        </a:rPr>
                        <a:t>cnt_da_rech30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data account got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287636440"/>
                  </a:ext>
                </a:extLst>
              </a:tr>
              <a:tr h="162249">
                <a:tc>
                  <a:txBody>
                    <a:bodyPr/>
                    <a:lstStyle/>
                    <a:p>
                      <a:pPr algn="l" fontAlgn="b"/>
                      <a:r>
                        <a:rPr lang="en-IN" sz="1000" b="0" i="0" u="none" strike="noStrike">
                          <a:solidFill>
                            <a:srgbClr val="FFFF00"/>
                          </a:solidFill>
                          <a:effectLst/>
                          <a:latin typeface="Calibri" panose="020F0502020204030204" pitchFamily="34" charset="0"/>
                        </a:rPr>
                        <a:t>fr_da_rech30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data account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379661757"/>
                  </a:ext>
                </a:extLst>
              </a:tr>
              <a:tr h="162249">
                <a:tc>
                  <a:txBody>
                    <a:bodyPr/>
                    <a:lstStyle/>
                    <a:p>
                      <a:pPr algn="l" fontAlgn="b"/>
                      <a:r>
                        <a:rPr lang="en-IN" sz="1000" b="0" i="0" u="none" strike="noStrike">
                          <a:solidFill>
                            <a:srgbClr val="FFFF00"/>
                          </a:solidFill>
                          <a:effectLst/>
                          <a:latin typeface="Calibri" panose="020F0502020204030204" pitchFamily="34" charset="0"/>
                        </a:rPr>
                        <a:t>cnt_da_rech90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Number of times data account got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1351122611"/>
                  </a:ext>
                </a:extLst>
              </a:tr>
              <a:tr h="162249">
                <a:tc>
                  <a:txBody>
                    <a:bodyPr/>
                    <a:lstStyle/>
                    <a:p>
                      <a:pPr algn="l" fontAlgn="b"/>
                      <a:r>
                        <a:rPr lang="en-IN" sz="1000" b="0" i="0" u="none" strike="noStrike">
                          <a:solidFill>
                            <a:srgbClr val="FFFF00"/>
                          </a:solidFill>
                          <a:effectLst/>
                          <a:latin typeface="Calibri" panose="020F0502020204030204" pitchFamily="34" charset="0"/>
                        </a:rPr>
                        <a:t>fr_da_rech90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Frequency of data account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882454965"/>
                  </a:ext>
                </a:extLst>
              </a:tr>
              <a:tr h="162249">
                <a:tc>
                  <a:txBody>
                    <a:bodyPr/>
                    <a:lstStyle/>
                    <a:p>
                      <a:pPr algn="l" fontAlgn="b"/>
                      <a:r>
                        <a:rPr lang="en-IN" sz="1000" b="0" i="0" u="none" strike="noStrike">
                          <a:solidFill>
                            <a:srgbClr val="FFFF00"/>
                          </a:solidFill>
                          <a:effectLst/>
                          <a:latin typeface="Calibri" panose="020F0502020204030204" pitchFamily="34" charset="0"/>
                        </a:rPr>
                        <a:t>cnt_loans30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loans taken by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1129413977"/>
                  </a:ext>
                </a:extLst>
              </a:tr>
              <a:tr h="162249">
                <a:tc>
                  <a:txBody>
                    <a:bodyPr/>
                    <a:lstStyle/>
                    <a:p>
                      <a:pPr algn="l" fontAlgn="b"/>
                      <a:r>
                        <a:rPr lang="en-IN" sz="1000" b="0" i="0" u="none" strike="noStrike">
                          <a:solidFill>
                            <a:srgbClr val="FFFF00"/>
                          </a:solidFill>
                          <a:effectLst/>
                          <a:latin typeface="Calibri" panose="020F0502020204030204" pitchFamily="34" charset="0"/>
                        </a:rPr>
                        <a:t>amnt_loans30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Total amount of loans taken by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2054974697"/>
                  </a:ext>
                </a:extLst>
              </a:tr>
              <a:tr h="162249">
                <a:tc>
                  <a:txBody>
                    <a:bodyPr/>
                    <a:lstStyle/>
                    <a:p>
                      <a:pPr algn="l" fontAlgn="b"/>
                      <a:r>
                        <a:rPr lang="en-IN" sz="1000" b="0" i="0" u="none" strike="noStrike">
                          <a:solidFill>
                            <a:srgbClr val="FFFF00"/>
                          </a:solidFill>
                          <a:effectLst/>
                          <a:latin typeface="Calibri" panose="020F0502020204030204" pitchFamily="34" charset="0"/>
                        </a:rPr>
                        <a:t>maxamnt_loans30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maximum amount of loan taken by the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3871092067"/>
                  </a:ext>
                </a:extLst>
              </a:tr>
              <a:tr h="162249">
                <a:tc>
                  <a:txBody>
                    <a:bodyPr/>
                    <a:lstStyle/>
                    <a:p>
                      <a:pPr algn="l" fontAlgn="b"/>
                      <a:r>
                        <a:rPr lang="en-IN" sz="1000" b="0" i="0" u="none" strike="noStrike">
                          <a:solidFill>
                            <a:srgbClr val="FFFF00"/>
                          </a:solidFill>
                          <a:effectLst/>
                          <a:latin typeface="Calibri" panose="020F0502020204030204" pitchFamily="34" charset="0"/>
                        </a:rPr>
                        <a:t>medianamnt_loans30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Median of amounts of loan taken by the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3880585966"/>
                  </a:ext>
                </a:extLst>
              </a:tr>
              <a:tr h="162249">
                <a:tc>
                  <a:txBody>
                    <a:bodyPr/>
                    <a:lstStyle/>
                    <a:p>
                      <a:pPr algn="l" fontAlgn="b"/>
                      <a:r>
                        <a:rPr lang="en-IN" sz="1000" b="0" i="0" u="none" strike="noStrike">
                          <a:solidFill>
                            <a:srgbClr val="FFFF00"/>
                          </a:solidFill>
                          <a:effectLst/>
                          <a:latin typeface="Calibri" panose="020F0502020204030204" pitchFamily="34" charset="0"/>
                        </a:rPr>
                        <a:t>cnt_loans90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loans taken by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377988120"/>
                  </a:ext>
                </a:extLst>
              </a:tr>
              <a:tr h="162249">
                <a:tc>
                  <a:txBody>
                    <a:bodyPr/>
                    <a:lstStyle/>
                    <a:p>
                      <a:pPr algn="l" fontAlgn="b"/>
                      <a:r>
                        <a:rPr lang="en-IN" sz="1000" b="0" i="0" u="none" strike="noStrike">
                          <a:solidFill>
                            <a:srgbClr val="FFFF00"/>
                          </a:solidFill>
                          <a:effectLst/>
                          <a:latin typeface="Calibri" panose="020F0502020204030204" pitchFamily="34" charset="0"/>
                        </a:rPr>
                        <a:t>amnt_loans90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loans taken by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800923994"/>
                  </a:ext>
                </a:extLst>
              </a:tr>
              <a:tr h="162249">
                <a:tc>
                  <a:txBody>
                    <a:bodyPr/>
                    <a:lstStyle/>
                    <a:p>
                      <a:pPr algn="l" fontAlgn="b"/>
                      <a:r>
                        <a:rPr lang="en-IN" sz="1000" b="0" i="0" u="none" strike="noStrike">
                          <a:solidFill>
                            <a:srgbClr val="FFFF00"/>
                          </a:solidFill>
                          <a:effectLst/>
                          <a:latin typeface="Calibri" panose="020F0502020204030204" pitchFamily="34" charset="0"/>
                        </a:rPr>
                        <a:t>maxamnt_loans90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maximum amount of loan taken by the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3956920667"/>
                  </a:ext>
                </a:extLst>
              </a:tr>
              <a:tr h="162249">
                <a:tc>
                  <a:txBody>
                    <a:bodyPr/>
                    <a:lstStyle/>
                    <a:p>
                      <a:pPr algn="l" fontAlgn="b"/>
                      <a:r>
                        <a:rPr lang="en-IN" sz="1000" b="0" i="0" u="none" strike="noStrike">
                          <a:solidFill>
                            <a:srgbClr val="FFFF00"/>
                          </a:solidFill>
                          <a:effectLst/>
                          <a:latin typeface="Calibri" panose="020F0502020204030204" pitchFamily="34" charset="0"/>
                        </a:rPr>
                        <a:t>medianamnt_loans90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amounts of loan taken by the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1653288739"/>
                  </a:ext>
                </a:extLst>
              </a:tr>
              <a:tr h="162249">
                <a:tc>
                  <a:txBody>
                    <a:bodyPr/>
                    <a:lstStyle/>
                    <a:p>
                      <a:pPr algn="l" fontAlgn="b"/>
                      <a:r>
                        <a:rPr lang="en-IN" sz="1000" b="0" i="0" u="none" strike="noStrike">
                          <a:solidFill>
                            <a:srgbClr val="FFFF00"/>
                          </a:solidFill>
                          <a:effectLst/>
                          <a:latin typeface="Calibri" panose="020F0502020204030204" pitchFamily="34" charset="0"/>
                        </a:rPr>
                        <a:t>payback30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Average payback time in days over last 30 days</a:t>
                      </a:r>
                    </a:p>
                  </a:txBody>
                  <a:tcPr marL="4373" marR="4373" marT="4373" marB="0" anchor="b">
                    <a:lnL>
                      <a:noFill/>
                    </a:lnL>
                    <a:lnR>
                      <a:noFill/>
                    </a:lnR>
                    <a:lnT>
                      <a:noFill/>
                    </a:lnT>
                    <a:lnB>
                      <a:noFill/>
                    </a:lnB>
                  </a:tcPr>
                </a:tc>
                <a:extLst>
                  <a:ext uri="{0D108BD9-81ED-4DB2-BD59-A6C34878D82A}">
                    <a16:rowId xmlns:a16="http://schemas.microsoft.com/office/drawing/2014/main" val="1750524985"/>
                  </a:ext>
                </a:extLst>
              </a:tr>
              <a:tr h="162249">
                <a:tc>
                  <a:txBody>
                    <a:bodyPr/>
                    <a:lstStyle/>
                    <a:p>
                      <a:pPr algn="l" fontAlgn="b"/>
                      <a:r>
                        <a:rPr lang="en-IN" sz="1000" b="0" i="0" u="none" strike="noStrike">
                          <a:solidFill>
                            <a:srgbClr val="FFFF00"/>
                          </a:solidFill>
                          <a:effectLst/>
                          <a:latin typeface="Calibri" panose="020F0502020204030204" pitchFamily="34" charset="0"/>
                        </a:rPr>
                        <a:t>payback90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Average payback time in days over last 90 days</a:t>
                      </a:r>
                    </a:p>
                  </a:txBody>
                  <a:tcPr marL="4373" marR="4373" marT="4373" marB="0" anchor="b">
                    <a:lnL>
                      <a:noFill/>
                    </a:lnL>
                    <a:lnR>
                      <a:noFill/>
                    </a:lnR>
                    <a:lnT>
                      <a:noFill/>
                    </a:lnT>
                    <a:lnB>
                      <a:noFill/>
                    </a:lnB>
                  </a:tcPr>
                </a:tc>
                <a:extLst>
                  <a:ext uri="{0D108BD9-81ED-4DB2-BD59-A6C34878D82A}">
                    <a16:rowId xmlns:a16="http://schemas.microsoft.com/office/drawing/2014/main" val="828119414"/>
                  </a:ext>
                </a:extLst>
              </a:tr>
              <a:tr h="162249">
                <a:tc>
                  <a:txBody>
                    <a:bodyPr/>
                    <a:lstStyle/>
                    <a:p>
                      <a:pPr algn="l" fontAlgn="b"/>
                      <a:r>
                        <a:rPr lang="en-IN" sz="1000" b="0" i="0" u="none" strike="noStrike">
                          <a:solidFill>
                            <a:srgbClr val="FFFF00"/>
                          </a:solidFill>
                          <a:effectLst/>
                          <a:latin typeface="Calibri" panose="020F0502020204030204" pitchFamily="34" charset="0"/>
                        </a:rPr>
                        <a:t>pcircle</a:t>
                      </a:r>
                    </a:p>
                  </a:txBody>
                  <a:tcPr marL="4373" marR="4373" marT="4373" marB="0" anchor="b">
                    <a:lnL>
                      <a:noFill/>
                    </a:lnL>
                    <a:lnR>
                      <a:noFill/>
                    </a:lnR>
                    <a:lnT>
                      <a:noFill/>
                    </a:lnT>
                    <a:lnB>
                      <a:noFill/>
                    </a:lnB>
                  </a:tcPr>
                </a:tc>
                <a:tc>
                  <a:txBody>
                    <a:bodyPr/>
                    <a:lstStyle/>
                    <a:p>
                      <a:pPr algn="l" fontAlgn="b"/>
                      <a:r>
                        <a:rPr lang="en-IN" sz="1000" b="0" i="0" u="none" strike="noStrike" dirty="0">
                          <a:solidFill>
                            <a:srgbClr val="FFFF00"/>
                          </a:solidFill>
                          <a:effectLst/>
                          <a:latin typeface="Calibri" panose="020F0502020204030204" pitchFamily="34" charset="0"/>
                        </a:rPr>
                        <a:t>telecom circle</a:t>
                      </a:r>
                    </a:p>
                  </a:txBody>
                  <a:tcPr marL="4373" marR="4373" marT="4373" marB="0" anchor="b">
                    <a:lnL>
                      <a:noFill/>
                    </a:lnL>
                    <a:lnR>
                      <a:noFill/>
                    </a:lnR>
                    <a:lnT>
                      <a:noFill/>
                    </a:lnT>
                    <a:lnB>
                      <a:noFill/>
                    </a:lnB>
                  </a:tcPr>
                </a:tc>
                <a:extLst>
                  <a:ext uri="{0D108BD9-81ED-4DB2-BD59-A6C34878D82A}">
                    <a16:rowId xmlns:a16="http://schemas.microsoft.com/office/drawing/2014/main" val="1446941678"/>
                  </a:ext>
                </a:extLst>
              </a:tr>
              <a:tr h="162249">
                <a:tc>
                  <a:txBody>
                    <a:bodyPr/>
                    <a:lstStyle/>
                    <a:p>
                      <a:pPr algn="l" fontAlgn="b"/>
                      <a:r>
                        <a:rPr lang="en-IN" sz="1000" b="0" i="0" u="none" strike="noStrike">
                          <a:solidFill>
                            <a:srgbClr val="FFFF00"/>
                          </a:solidFill>
                          <a:effectLst/>
                          <a:latin typeface="Calibri" panose="020F0502020204030204" pitchFamily="34" charset="0"/>
                        </a:rPr>
                        <a:t>pdate</a:t>
                      </a:r>
                    </a:p>
                  </a:txBody>
                  <a:tcPr marL="4373" marR="4373" marT="4373" marB="0" anchor="b">
                    <a:lnL>
                      <a:noFill/>
                    </a:lnL>
                    <a:lnR>
                      <a:noFill/>
                    </a:lnR>
                    <a:lnT>
                      <a:noFill/>
                    </a:lnT>
                    <a:lnB>
                      <a:noFill/>
                    </a:lnB>
                  </a:tcPr>
                </a:tc>
                <a:tc>
                  <a:txBody>
                    <a:bodyPr/>
                    <a:lstStyle/>
                    <a:p>
                      <a:pPr algn="l" fontAlgn="b"/>
                      <a:r>
                        <a:rPr lang="en-IN" sz="1000" b="0" i="0" u="none" strike="noStrike" dirty="0">
                          <a:solidFill>
                            <a:srgbClr val="FFFF00"/>
                          </a:solidFill>
                          <a:effectLst/>
                          <a:latin typeface="Calibri" panose="020F0502020204030204" pitchFamily="34" charset="0"/>
                        </a:rPr>
                        <a:t>date</a:t>
                      </a:r>
                    </a:p>
                  </a:txBody>
                  <a:tcPr marL="4373" marR="4373" marT="4373" marB="0" anchor="b">
                    <a:lnL>
                      <a:noFill/>
                    </a:lnL>
                    <a:lnR>
                      <a:noFill/>
                    </a:lnR>
                    <a:lnT>
                      <a:noFill/>
                    </a:lnT>
                    <a:lnB>
                      <a:noFill/>
                    </a:lnB>
                  </a:tcPr>
                </a:tc>
                <a:extLst>
                  <a:ext uri="{0D108BD9-81ED-4DB2-BD59-A6C34878D82A}">
                    <a16:rowId xmlns:a16="http://schemas.microsoft.com/office/drawing/2014/main" val="2338709792"/>
                  </a:ext>
                </a:extLst>
              </a:tr>
            </a:tbl>
          </a:graphicData>
        </a:graphic>
      </p:graphicFrame>
    </p:spTree>
    <p:extLst>
      <p:ext uri="{BB962C8B-B14F-4D97-AF65-F5344CB8AC3E}">
        <p14:creationId xmlns:p14="http://schemas.microsoft.com/office/powerpoint/2010/main" val="42292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fontScale="92500" lnSpcReduction="20000"/>
          </a:bodyPr>
          <a:lstStyle/>
          <a:p>
            <a:pPr marL="0" indent="0">
              <a:buNone/>
            </a:pPr>
            <a:r>
              <a:rPr lang="en-US" b="1" i="1" dirty="0">
                <a:solidFill>
                  <a:srgbClr val="FFFF00"/>
                </a:solidFill>
              </a:rPr>
              <a:t>For the purpose of the project the dataset has been preprocessed as follows:</a:t>
            </a:r>
          </a:p>
          <a:p>
            <a:pPr marL="342900" lvl="0" indent="-342900">
              <a:lnSpc>
                <a:spcPts val="2100"/>
              </a:lnSpc>
              <a:spcBef>
                <a:spcPts val="1370"/>
              </a:spcBef>
              <a:buSzPts val="1000"/>
              <a:buFont typeface="Symbol" panose="05050102010706020507" pitchFamily="18" charset="2"/>
              <a:buChar char=""/>
              <a:tabLst>
                <a:tab pos="457200" algn="l"/>
              </a:tabLst>
            </a:pPr>
            <a:r>
              <a:rPr lang="en-IN" sz="1800" dirty="0">
                <a:solidFill>
                  <a:srgbClr val="FFFF00"/>
                </a:solidFill>
                <a:effectLst/>
                <a:latin typeface="Arial" panose="020B0604020202020204" pitchFamily="34" charset="0"/>
                <a:ea typeface="Times New Roman" panose="02020603050405020304" pitchFamily="18" charset="0"/>
              </a:rPr>
              <a:t>Checking missing value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dirty="0">
                <a:solidFill>
                  <a:srgbClr val="FFFF00"/>
                </a:solidFill>
                <a:effectLst/>
                <a:latin typeface="Arial" panose="020B0604020202020204" pitchFamily="34" charset="0"/>
                <a:ea typeface="Times New Roman" panose="02020603050405020304" pitchFamily="18" charset="0"/>
              </a:rPr>
              <a:t>we divide all the columns into categorical and numerical types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Univariate Analysis Of Categorical Columns and numerical columns.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correlation with target column using Heatmap</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skewness of each columns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Handling missing value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Outliers and removing outliers by </a:t>
            </a:r>
            <a:r>
              <a:rPr lang="en-IN" sz="1800" spc="-5" dirty="0" err="1">
                <a:solidFill>
                  <a:srgbClr val="FFFF00"/>
                </a:solidFill>
                <a:effectLst/>
                <a:latin typeface="Arial" panose="020B0604020202020204" pitchFamily="34" charset="0"/>
                <a:ea typeface="Times New Roman" panose="02020603050405020304" pitchFamily="18" charset="0"/>
              </a:rPr>
              <a:t>zscore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Encoding the categorical column by Label Encoder</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Dividing data into features and vectors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VIF score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Removing skewness by power transform method</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Standardizing the data by standard scaler</a:t>
            </a:r>
            <a:endParaRPr lang="en-IN" sz="1800" dirty="0">
              <a:solidFill>
                <a:srgbClr val="FFFF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28458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2290</TotalTime>
  <Words>2108</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Algerian</vt:lpstr>
      <vt:lpstr>-apple-system</vt:lpstr>
      <vt:lpstr>Arial</vt:lpstr>
      <vt:lpstr>Arial Black</vt:lpstr>
      <vt:lpstr>Calibri</vt:lpstr>
      <vt:lpstr>Century Gothic</vt:lpstr>
      <vt:lpstr>Georgia</vt:lpstr>
      <vt:lpstr>Helvetica Neue</vt:lpstr>
      <vt:lpstr>Segoe UI</vt:lpstr>
      <vt:lpstr>Symbol</vt:lpstr>
      <vt:lpstr>Times New Roman</vt:lpstr>
      <vt:lpstr>Wingdings</vt:lpstr>
      <vt:lpstr>Wingdings 3</vt:lpstr>
      <vt:lpstr>Wisp</vt:lpstr>
      <vt:lpstr>PowerPoint Presentation</vt:lpstr>
      <vt:lpstr>TABLE OF CONTENTS</vt:lpstr>
      <vt:lpstr>Abstruct</vt:lpstr>
      <vt:lpstr>Introduction</vt:lpstr>
      <vt:lpstr>Problem Statement</vt:lpstr>
      <vt:lpstr>Conceptual Background of the Domain Problem </vt:lpstr>
      <vt:lpstr>Data Sources and their formats </vt:lpstr>
      <vt:lpstr>About The DataSet </vt:lpstr>
      <vt:lpstr>Data Preprocessing </vt:lpstr>
      <vt:lpstr>Hardware and Software Requirements and Tools Used </vt:lpstr>
      <vt:lpstr>selected models </vt:lpstr>
      <vt:lpstr>Accuracy score of the model </vt:lpstr>
      <vt:lpstr>Cross Val Score</vt:lpstr>
      <vt:lpstr>Parameter tuning </vt:lpstr>
      <vt:lpstr>Final model </vt:lpstr>
      <vt:lpstr>Visualizations </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KOUSHIK BISWAS</cp:lastModifiedBy>
  <cp:revision>26</cp:revision>
  <dcterms:created xsi:type="dcterms:W3CDTF">2022-06-27T13:52:02Z</dcterms:created>
  <dcterms:modified xsi:type="dcterms:W3CDTF">2022-08-30T19:37:57Z</dcterms:modified>
</cp:coreProperties>
</file>