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5"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2615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4169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1895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227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161564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411E56-11AF-411E-91AB-EBB51FD73E23}" type="datetimeFigureOut">
              <a:rPr lang="en-IN" smtClean="0"/>
              <a:t>09-08-2022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91399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411E56-11AF-411E-91AB-EBB51FD73E23}" type="datetimeFigureOut">
              <a:rPr lang="en-IN" smtClean="0"/>
              <a:t>09-08-2022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70193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079323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36997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26462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02797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11E56-11AF-411E-91AB-EBB51FD73E23}"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73419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11E56-11AF-411E-91AB-EBB51FD73E23}"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89212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58489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83475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411E56-11AF-411E-91AB-EBB51FD73E23}" type="datetimeFigureOut">
              <a:rPr lang="en-IN" smtClean="0"/>
              <a:t>09-08-2022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15478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22218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411E56-11AF-411E-91AB-EBB51FD73E23}" type="datetimeFigureOut">
              <a:rPr lang="en-IN" smtClean="0"/>
              <a:t>09-08-2022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8E7A68-7375-4BAE-B913-A394E9C127BB}" type="slidenum">
              <a:rPr lang="en-IN" smtClean="0"/>
              <a:t>‹#›</a:t>
            </a:fld>
            <a:endParaRPr lang="en-IN"/>
          </a:p>
        </p:txBody>
      </p:sp>
    </p:spTree>
    <p:extLst>
      <p:ext uri="{BB962C8B-B14F-4D97-AF65-F5344CB8AC3E}">
        <p14:creationId xmlns:p14="http://schemas.microsoft.com/office/powerpoint/2010/main" val="159896161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E9F1-80FB-5393-2AA0-BF9A46D9068B}"/>
              </a:ext>
            </a:extLst>
          </p:cNvPr>
          <p:cNvSpPr>
            <a:spLocks noGrp="1"/>
          </p:cNvSpPr>
          <p:nvPr>
            <p:ph type="ctrTitle"/>
          </p:nvPr>
        </p:nvSpPr>
        <p:spPr>
          <a:xfrm>
            <a:off x="-3067278" y="-74139"/>
            <a:ext cx="19056210" cy="2054140"/>
          </a:xfrm>
        </p:spPr>
        <p:txBody>
          <a:bodyPr/>
          <a:lstStyle/>
          <a:p>
            <a:endParaRPr lang="en-IN" dirty="0"/>
          </a:p>
        </p:txBody>
      </p:sp>
      <p:sp>
        <p:nvSpPr>
          <p:cNvPr id="3" name="Subtitle 2">
            <a:extLst>
              <a:ext uri="{FF2B5EF4-FFF2-40B4-BE49-F238E27FC236}">
                <a16:creationId xmlns:a16="http://schemas.microsoft.com/office/drawing/2014/main" id="{C2153F8B-CB1E-77EA-A7A8-FFA20446CF10}"/>
              </a:ext>
            </a:extLst>
          </p:cNvPr>
          <p:cNvSpPr>
            <a:spLocks noGrp="1"/>
          </p:cNvSpPr>
          <p:nvPr>
            <p:ph type="subTitle" idx="1"/>
          </p:nvPr>
        </p:nvSpPr>
        <p:spPr>
          <a:xfrm>
            <a:off x="1524000" y="5418305"/>
            <a:ext cx="9144000" cy="1643975"/>
          </a:xfrm>
        </p:spPr>
        <p:txBody>
          <a:bodyPr>
            <a:noAutofit/>
          </a:bodyPr>
          <a:lstStyle/>
          <a:p>
            <a:pPr algn="ctr"/>
            <a:r>
              <a:rPr lang="en-IN" sz="2800" b="1" i="1" u="sng" dirty="0">
                <a:solidFill>
                  <a:srgbClr val="0070C0"/>
                </a:solidFill>
                <a:highlight>
                  <a:srgbClr val="FFFF00"/>
                </a:highlight>
                <a:latin typeface="Algerian" panose="04020705040A02060702" pitchFamily="82" charset="0"/>
              </a:rPr>
              <a:t>RATINGS  Prediction Project</a:t>
            </a:r>
          </a:p>
          <a:p>
            <a:pPr algn="ctr"/>
            <a:r>
              <a:rPr lang="en-IN" sz="2800" b="1" i="1" dirty="0">
                <a:solidFill>
                  <a:srgbClr val="0070C0"/>
                </a:solidFill>
                <a:highlight>
                  <a:srgbClr val="FFFF00"/>
                </a:highlight>
              </a:rPr>
              <a:t>By</a:t>
            </a:r>
          </a:p>
          <a:p>
            <a:pPr algn="ctr"/>
            <a:r>
              <a:rPr lang="en-IN" sz="2800" b="1" i="1" dirty="0">
                <a:solidFill>
                  <a:srgbClr val="0070C0"/>
                </a:solidFill>
                <a:highlight>
                  <a:srgbClr val="FFFF00"/>
                </a:highlight>
                <a:latin typeface="Arial Black" panose="020B0A04020102020204" pitchFamily="34" charset="0"/>
              </a:rPr>
              <a:t>KOUSHIK BISWAS</a:t>
            </a:r>
          </a:p>
        </p:txBody>
      </p:sp>
      <p:pic>
        <p:nvPicPr>
          <p:cNvPr id="1028" name="Picture 4" descr="See the source image">
            <a:extLst>
              <a:ext uri="{FF2B5EF4-FFF2-40B4-BE49-F238E27FC236}">
                <a16:creationId xmlns:a16="http://schemas.microsoft.com/office/drawing/2014/main" id="{D97F7C99-2D03-EA7E-46FF-942020DFF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41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6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D5F8-A07D-540A-F00D-6921D2B120BA}"/>
              </a:ext>
            </a:extLst>
          </p:cNvPr>
          <p:cNvSpPr>
            <a:spLocks noGrp="1"/>
          </p:cNvSpPr>
          <p:nvPr>
            <p:ph type="title"/>
          </p:nvPr>
        </p:nvSpPr>
        <p:spPr/>
        <p:txBody>
          <a:bodyPr/>
          <a:lstStyle/>
          <a:p>
            <a:pPr algn="ctr"/>
            <a:r>
              <a:rPr lang="en-US" sz="4400" dirty="0">
                <a:solidFill>
                  <a:srgbClr val="FFFF00"/>
                </a:solidFill>
                <a:highlight>
                  <a:srgbClr val="800080"/>
                </a:highlight>
                <a:latin typeface="Algerian" panose="04020705040A02060702" pitchFamily="82" charset="0"/>
              </a:rPr>
              <a:t>Hardware and Software Requirements and Tools Used</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C4D56F61-9AB7-9167-77E1-46EEEF4C44DA}"/>
              </a:ext>
            </a:extLst>
          </p:cNvPr>
          <p:cNvSpPr>
            <a:spLocks noGrp="1"/>
          </p:cNvSpPr>
          <p:nvPr>
            <p:ph idx="1"/>
          </p:nvPr>
        </p:nvSpPr>
        <p:spPr>
          <a:xfrm>
            <a:off x="0" y="2052918"/>
            <a:ext cx="12120465" cy="4805082"/>
          </a:xfrm>
        </p:spPr>
        <p:txBody>
          <a:bodyPr>
            <a:normAutofit/>
          </a:bodyPr>
          <a:lstStyle/>
          <a:p>
            <a:pPr algn="just">
              <a:lnSpc>
                <a:spcPct val="200000"/>
              </a:lnSpc>
            </a:pPr>
            <a:r>
              <a:rPr lang="en-IN" sz="3600" dirty="0">
                <a:solidFill>
                  <a:srgbClr val="FFFF00"/>
                </a:solidFill>
              </a:rPr>
              <a:t>Hardware:- Desktop/Laptop</a:t>
            </a:r>
          </a:p>
          <a:p>
            <a:pPr algn="just">
              <a:lnSpc>
                <a:spcPct val="200000"/>
              </a:lnSpc>
            </a:pPr>
            <a:r>
              <a:rPr lang="en-IN" sz="3600" dirty="0">
                <a:solidFill>
                  <a:srgbClr val="FFFF00"/>
                </a:solidFill>
              </a:rPr>
              <a:t>Software:- Anaconda</a:t>
            </a:r>
          </a:p>
          <a:p>
            <a:pPr marL="0" indent="0">
              <a:buNone/>
            </a:pPr>
            <a:r>
              <a:rPr lang="en-IN" dirty="0"/>
              <a:t> </a:t>
            </a:r>
          </a:p>
          <a:p>
            <a:endParaRPr lang="en-IN" dirty="0"/>
          </a:p>
        </p:txBody>
      </p:sp>
    </p:spTree>
    <p:extLst>
      <p:ext uri="{BB962C8B-B14F-4D97-AF65-F5344CB8AC3E}">
        <p14:creationId xmlns:p14="http://schemas.microsoft.com/office/powerpoint/2010/main" val="136409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D3A7-690B-427E-5006-357F27BCFE81}"/>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selected models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D4E8E59-902B-6F94-246C-32BEC65ABDC7}"/>
              </a:ext>
            </a:extLst>
          </p:cNvPr>
          <p:cNvSpPr>
            <a:spLocks noGrp="1"/>
          </p:cNvSpPr>
          <p:nvPr>
            <p:ph idx="1"/>
          </p:nvPr>
        </p:nvSpPr>
        <p:spPr>
          <a:xfrm>
            <a:off x="1103312" y="2052918"/>
            <a:ext cx="9869488" cy="4195481"/>
          </a:xfrm>
        </p:spPr>
        <p:txBody>
          <a:bodyPr/>
          <a:lstStyle/>
          <a:p>
            <a:r>
              <a:rPr lang="en-US" dirty="0">
                <a:solidFill>
                  <a:srgbClr val="FFFF00"/>
                </a:solidFill>
              </a:rPr>
              <a:t>I used 7 different classification algorithms to get the ideal one for prediction.</a:t>
            </a:r>
          </a:p>
          <a:p>
            <a:endParaRPr lang="en-IN" dirty="0"/>
          </a:p>
        </p:txBody>
      </p:sp>
      <p:pic>
        <p:nvPicPr>
          <p:cNvPr id="6" name="Picture 5">
            <a:extLst>
              <a:ext uri="{FF2B5EF4-FFF2-40B4-BE49-F238E27FC236}">
                <a16:creationId xmlns:a16="http://schemas.microsoft.com/office/drawing/2014/main" id="{C43EC83E-025C-FADA-1E12-B02EAC28D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881" y="2499279"/>
            <a:ext cx="6419461" cy="4195480"/>
          </a:xfrm>
          <a:prstGeom prst="rect">
            <a:avLst/>
          </a:prstGeom>
        </p:spPr>
      </p:pic>
    </p:spTree>
    <p:extLst>
      <p:ext uri="{BB962C8B-B14F-4D97-AF65-F5344CB8AC3E}">
        <p14:creationId xmlns:p14="http://schemas.microsoft.com/office/powerpoint/2010/main" val="76597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4B3B-44E0-A142-2569-62289A1EC89B}"/>
              </a:ext>
            </a:extLst>
          </p:cNvPr>
          <p:cNvSpPr>
            <a:spLocks noGrp="1"/>
          </p:cNvSpPr>
          <p:nvPr>
            <p:ph type="title"/>
          </p:nvPr>
        </p:nvSpPr>
        <p:spPr>
          <a:xfrm>
            <a:off x="821094" y="452717"/>
            <a:ext cx="9229740" cy="6601225"/>
          </a:xfrm>
        </p:spPr>
        <p:txBody>
          <a:bodyPr/>
          <a:lstStyle/>
          <a:p>
            <a:r>
              <a:rPr lang="en-IN" sz="4400" dirty="0">
                <a:solidFill>
                  <a:srgbClr val="FFFF00"/>
                </a:solidFill>
                <a:highlight>
                  <a:srgbClr val="800080"/>
                </a:highlight>
                <a:latin typeface="Algerian" panose="04020705040A02060702" pitchFamily="82" charset="0"/>
              </a:rPr>
              <a:t>Accuracy score of the model</a:t>
            </a:r>
            <a:br>
              <a:rPr lang="en-IN" sz="4400" dirty="0">
                <a:latin typeface="Algerian" panose="04020705040A02060702" pitchFamily="82" charset="0"/>
              </a:rPr>
            </a:br>
            <a:br>
              <a:rPr lang="en-IN" sz="4400" dirty="0">
                <a:latin typeface="Algerian" panose="04020705040A02060702" pitchFamily="82" charset="0"/>
              </a:rPr>
            </a:br>
            <a:br>
              <a:rPr lang="en-IN" sz="4400" dirty="0">
                <a:latin typeface="Algerian" panose="04020705040A02060702" pitchFamily="82" charset="0"/>
              </a:rPr>
            </a:br>
            <a:br>
              <a:rPr lang="en-IN" sz="4400" dirty="0">
                <a:latin typeface="Algerian" panose="04020705040A02060702" pitchFamily="82" charset="0"/>
              </a:rPr>
            </a:br>
            <a:br>
              <a:rPr lang="en-IN" sz="4400" dirty="0">
                <a:latin typeface="Algerian" panose="04020705040A02060702" pitchFamily="82" charset="0"/>
              </a:rPr>
            </a:br>
            <a:br>
              <a:rPr lang="en-IN" sz="4400" dirty="0">
                <a:latin typeface="Algerian" panose="04020705040A02060702" pitchFamily="82" charset="0"/>
              </a:rPr>
            </a:br>
            <a:br>
              <a:rPr lang="en-IN" sz="4400" dirty="0">
                <a:latin typeface="Algerian" panose="04020705040A02060702" pitchFamily="82" charset="0"/>
              </a:rPr>
            </a:br>
            <a:br>
              <a:rPr lang="en-IN" sz="4400" dirty="0">
                <a:latin typeface="Algerian" panose="04020705040A02060702" pitchFamily="82" charset="0"/>
              </a:rPr>
            </a:br>
            <a:r>
              <a:rPr lang="en-IN" sz="1600" dirty="0">
                <a:solidFill>
                  <a:srgbClr val="FFFF00"/>
                </a:solidFill>
                <a:latin typeface="Algerian" panose="04020705040A02060702" pitchFamily="82" charset="0"/>
              </a:rPr>
              <a:t>we can see that accuracy score of </a:t>
            </a:r>
            <a:r>
              <a:rPr lang="en-IN" sz="1600" dirty="0" err="1">
                <a:solidFill>
                  <a:srgbClr val="FFFF00"/>
                </a:solidFill>
                <a:latin typeface="Algerian" panose="04020705040A02060702" pitchFamily="82" charset="0"/>
              </a:rPr>
              <a:t>RandomForest</a:t>
            </a:r>
            <a:r>
              <a:rPr lang="en-IN" sz="1600" dirty="0">
                <a:solidFill>
                  <a:srgbClr val="FFFF00"/>
                </a:solidFill>
                <a:latin typeface="Algerian" panose="04020705040A02060702" pitchFamily="82" charset="0"/>
              </a:rPr>
              <a:t> and SVC is high </a:t>
            </a:r>
            <a:r>
              <a:rPr lang="en-IN" sz="1600" dirty="0" err="1">
                <a:solidFill>
                  <a:srgbClr val="FFFF00"/>
                </a:solidFill>
                <a:latin typeface="Algerian" panose="04020705040A02060702" pitchFamily="82" charset="0"/>
              </a:rPr>
              <a:t>compaire</a:t>
            </a:r>
            <a:r>
              <a:rPr lang="en-IN" sz="1600" dirty="0">
                <a:solidFill>
                  <a:srgbClr val="FFFF00"/>
                </a:solidFill>
                <a:latin typeface="Algerian" panose="04020705040A02060702" pitchFamily="82" charset="0"/>
              </a:rPr>
              <a:t> to </a:t>
            </a:r>
            <a:r>
              <a:rPr lang="en-IN" sz="1600" dirty="0" err="1">
                <a:solidFill>
                  <a:srgbClr val="FFFF00"/>
                </a:solidFill>
                <a:latin typeface="Algerian" panose="04020705040A02060702" pitchFamily="82" charset="0"/>
              </a:rPr>
              <a:t>other.now</a:t>
            </a:r>
            <a:r>
              <a:rPr lang="en-IN" sz="1600" dirty="0">
                <a:solidFill>
                  <a:srgbClr val="FFFF00"/>
                </a:solidFill>
                <a:latin typeface="Algerian" panose="04020705040A02060702" pitchFamily="82" charset="0"/>
              </a:rPr>
              <a:t> we have to check cross </a:t>
            </a:r>
            <a:r>
              <a:rPr lang="en-IN" sz="1600" dirty="0" err="1">
                <a:solidFill>
                  <a:srgbClr val="FFFF00"/>
                </a:solidFill>
                <a:latin typeface="Algerian" panose="04020705040A02060702" pitchFamily="82" charset="0"/>
              </a:rPr>
              <a:t>val</a:t>
            </a:r>
            <a:r>
              <a:rPr lang="en-IN" sz="1600" dirty="0">
                <a:solidFill>
                  <a:srgbClr val="FFFF00"/>
                </a:solidFill>
                <a:latin typeface="Algerian" panose="04020705040A02060702" pitchFamily="82" charset="0"/>
              </a:rPr>
              <a:t> score of this two model.</a:t>
            </a:r>
            <a:br>
              <a:rPr lang="en-IN" sz="4400" dirty="0">
                <a:latin typeface="Algerian" panose="04020705040A02060702" pitchFamily="82" charset="0"/>
              </a:rPr>
            </a:br>
            <a:endParaRPr lang="en-IN" sz="1600" dirty="0">
              <a:solidFill>
                <a:srgbClr val="FFFF00"/>
              </a:solidFill>
            </a:endParaRPr>
          </a:p>
        </p:txBody>
      </p:sp>
      <p:graphicFrame>
        <p:nvGraphicFramePr>
          <p:cNvPr id="5" name="Table 5">
            <a:extLst>
              <a:ext uri="{FF2B5EF4-FFF2-40B4-BE49-F238E27FC236}">
                <a16:creationId xmlns:a16="http://schemas.microsoft.com/office/drawing/2014/main" id="{72AC551C-2B88-33F5-EB05-842CB059A486}"/>
              </a:ext>
            </a:extLst>
          </p:cNvPr>
          <p:cNvGraphicFramePr>
            <a:graphicFrameLocks noGrp="1"/>
          </p:cNvGraphicFramePr>
          <p:nvPr>
            <p:ph idx="1"/>
            <p:extLst>
              <p:ext uri="{D42A27DB-BD31-4B8C-83A1-F6EECF244321}">
                <p14:modId xmlns:p14="http://schemas.microsoft.com/office/powerpoint/2010/main" val="1530096990"/>
              </p:ext>
            </p:extLst>
          </p:nvPr>
        </p:nvGraphicFramePr>
        <p:xfrm>
          <a:off x="1119673" y="1268867"/>
          <a:ext cx="5561045" cy="4049582"/>
        </p:xfrm>
        <a:graphic>
          <a:graphicData uri="http://schemas.openxmlformats.org/drawingml/2006/table">
            <a:tbl>
              <a:tblPr firstRow="1" bandRow="1">
                <a:tableStyleId>{D7AC3CCA-C797-4891-BE02-D94E43425B78}</a:tableStyleId>
              </a:tblPr>
              <a:tblGrid>
                <a:gridCol w="2892490">
                  <a:extLst>
                    <a:ext uri="{9D8B030D-6E8A-4147-A177-3AD203B41FA5}">
                      <a16:colId xmlns:a16="http://schemas.microsoft.com/office/drawing/2014/main" val="3487748573"/>
                    </a:ext>
                  </a:extLst>
                </a:gridCol>
                <a:gridCol w="2668555">
                  <a:extLst>
                    <a:ext uri="{9D8B030D-6E8A-4147-A177-3AD203B41FA5}">
                      <a16:colId xmlns:a16="http://schemas.microsoft.com/office/drawing/2014/main" val="146001478"/>
                    </a:ext>
                  </a:extLst>
                </a:gridCol>
              </a:tblGrid>
              <a:tr h="469853">
                <a:tc>
                  <a:txBody>
                    <a:bodyPr/>
                    <a:lstStyle/>
                    <a:p>
                      <a:pPr algn="ctr"/>
                      <a:r>
                        <a:rPr lang="en-IN" dirty="0"/>
                        <a:t>Model Name</a:t>
                      </a:r>
                    </a:p>
                  </a:txBody>
                  <a:tcPr/>
                </a:tc>
                <a:tc>
                  <a:txBody>
                    <a:bodyPr/>
                    <a:lstStyle/>
                    <a:p>
                      <a:pPr algn="ctr"/>
                      <a:r>
                        <a:rPr lang="en-IN" dirty="0"/>
                        <a:t>Accuracy Score</a:t>
                      </a:r>
                    </a:p>
                  </a:txBody>
                  <a:tcPr/>
                </a:tc>
                <a:extLst>
                  <a:ext uri="{0D108BD9-81ED-4DB2-BD59-A6C34878D82A}">
                    <a16:rowId xmlns:a16="http://schemas.microsoft.com/office/drawing/2014/main" val="2589463234"/>
                  </a:ext>
                </a:extLst>
              </a:tr>
              <a:tr h="469853">
                <a:tc>
                  <a:txBody>
                    <a:bodyPr/>
                    <a:lstStyle/>
                    <a:p>
                      <a:r>
                        <a:rPr lang="en-IN" dirty="0" err="1"/>
                        <a:t>LogisticRegression</a:t>
                      </a:r>
                      <a:endParaRPr lang="en-IN" b="1" dirty="0">
                        <a:solidFill>
                          <a:schemeClr val="bg1"/>
                        </a:solidFill>
                      </a:endParaRPr>
                    </a:p>
                  </a:txBody>
                  <a:tcPr/>
                </a:tc>
                <a:tc>
                  <a:txBody>
                    <a:bodyPr/>
                    <a:lstStyle/>
                    <a:p>
                      <a:r>
                        <a:rPr lang="en-IN" dirty="0"/>
                        <a:t>0.5820180763523539</a:t>
                      </a:r>
                      <a:endParaRPr lang="en-IN" b="1" i="1" dirty="0"/>
                    </a:p>
                  </a:txBody>
                  <a:tcPr/>
                </a:tc>
                <a:extLst>
                  <a:ext uri="{0D108BD9-81ED-4DB2-BD59-A6C34878D82A}">
                    <a16:rowId xmlns:a16="http://schemas.microsoft.com/office/drawing/2014/main" val="3825492719"/>
                  </a:ext>
                </a:extLst>
              </a:tr>
              <a:tr h="469853">
                <a:tc>
                  <a:txBody>
                    <a:bodyPr/>
                    <a:lstStyle/>
                    <a:p>
                      <a:r>
                        <a:rPr lang="en-IN" dirty="0"/>
                        <a:t>SVC</a:t>
                      </a:r>
                      <a:endParaRPr lang="en-IN" b="1" dirty="0">
                        <a:solidFill>
                          <a:schemeClr val="bg1"/>
                        </a:solidFill>
                      </a:endParaRPr>
                    </a:p>
                  </a:txBody>
                  <a:tcPr/>
                </a:tc>
                <a:tc>
                  <a:txBody>
                    <a:bodyPr/>
                    <a:lstStyle/>
                    <a:p>
                      <a:r>
                        <a:rPr lang="en-IN" dirty="0"/>
                        <a:t>0.6546607311479833</a:t>
                      </a:r>
                      <a:endParaRPr lang="en-IN" b="1" i="1" dirty="0"/>
                    </a:p>
                  </a:txBody>
                  <a:tcPr/>
                </a:tc>
                <a:extLst>
                  <a:ext uri="{0D108BD9-81ED-4DB2-BD59-A6C34878D82A}">
                    <a16:rowId xmlns:a16="http://schemas.microsoft.com/office/drawing/2014/main" val="636701884"/>
                  </a:ext>
                </a:extLst>
              </a:tr>
              <a:tr h="469853">
                <a:tc>
                  <a:txBody>
                    <a:bodyPr/>
                    <a:lstStyle/>
                    <a:p>
                      <a:r>
                        <a:rPr lang="en-IN" dirty="0" err="1"/>
                        <a:t>DecisionTreeClassifier</a:t>
                      </a:r>
                      <a:endParaRPr lang="en-IN" b="1" dirty="0">
                        <a:solidFill>
                          <a:schemeClr val="bg1"/>
                        </a:solidFill>
                      </a:endParaRPr>
                    </a:p>
                  </a:txBody>
                  <a:tcPr/>
                </a:tc>
                <a:tc>
                  <a:txBody>
                    <a:bodyPr/>
                    <a:lstStyle/>
                    <a:p>
                      <a:r>
                        <a:rPr lang="en-IN" dirty="0"/>
                        <a:t>0.5631323350870093</a:t>
                      </a:r>
                      <a:endParaRPr lang="en-IN" b="1" i="1" dirty="0"/>
                    </a:p>
                  </a:txBody>
                  <a:tcPr/>
                </a:tc>
                <a:extLst>
                  <a:ext uri="{0D108BD9-81ED-4DB2-BD59-A6C34878D82A}">
                    <a16:rowId xmlns:a16="http://schemas.microsoft.com/office/drawing/2014/main" val="674378757"/>
                  </a:ext>
                </a:extLst>
              </a:tr>
              <a:tr h="469853">
                <a:tc>
                  <a:txBody>
                    <a:bodyPr/>
                    <a:lstStyle/>
                    <a:p>
                      <a:r>
                        <a:rPr lang="en-IN" dirty="0" err="1"/>
                        <a:t>KNeighborsClassifier</a:t>
                      </a:r>
                      <a:endParaRPr lang="en-IN" b="1" dirty="0">
                        <a:solidFill>
                          <a:schemeClr val="bg1"/>
                        </a:solidFill>
                      </a:endParaRPr>
                    </a:p>
                  </a:txBody>
                  <a:tcPr/>
                </a:tc>
                <a:tc>
                  <a:txBody>
                    <a:bodyPr/>
                    <a:lstStyle/>
                    <a:p>
                      <a:r>
                        <a:rPr lang="en-IN" dirty="0"/>
                        <a:t>0.5631323350870093</a:t>
                      </a:r>
                      <a:endParaRPr lang="en-IN" b="1" i="1" dirty="0"/>
                    </a:p>
                  </a:txBody>
                  <a:tcPr/>
                </a:tc>
                <a:extLst>
                  <a:ext uri="{0D108BD9-81ED-4DB2-BD59-A6C34878D82A}">
                    <a16:rowId xmlns:a16="http://schemas.microsoft.com/office/drawing/2014/main" val="726665741"/>
                  </a:ext>
                </a:extLst>
              </a:tr>
              <a:tr h="469853">
                <a:tc>
                  <a:txBody>
                    <a:bodyPr/>
                    <a:lstStyle/>
                    <a:p>
                      <a:r>
                        <a:rPr lang="en-IN" dirty="0" err="1"/>
                        <a:t>RandomForestClassifier</a:t>
                      </a:r>
                      <a:endParaRPr lang="en-IN" b="1" dirty="0">
                        <a:solidFill>
                          <a:schemeClr val="bg1"/>
                        </a:solidFill>
                      </a:endParaRPr>
                    </a:p>
                  </a:txBody>
                  <a:tcPr/>
                </a:tc>
                <a:tc>
                  <a:txBody>
                    <a:bodyPr/>
                    <a:lstStyle/>
                    <a:p>
                      <a:r>
                        <a:rPr lang="en-IN" dirty="0"/>
                        <a:t>0.6587076757048429</a:t>
                      </a:r>
                      <a:endParaRPr lang="en-IN" b="1" i="1" dirty="0"/>
                    </a:p>
                  </a:txBody>
                  <a:tcPr/>
                </a:tc>
                <a:extLst>
                  <a:ext uri="{0D108BD9-81ED-4DB2-BD59-A6C34878D82A}">
                    <a16:rowId xmlns:a16="http://schemas.microsoft.com/office/drawing/2014/main" val="4236824164"/>
                  </a:ext>
                </a:extLst>
              </a:tr>
              <a:tr h="760611">
                <a:tc>
                  <a:txBody>
                    <a:bodyPr/>
                    <a:lstStyle/>
                    <a:p>
                      <a:r>
                        <a:rPr lang="en-IN" dirty="0" err="1"/>
                        <a:t>GradientBoostingClassifier</a:t>
                      </a:r>
                      <a:endParaRPr lang="en-IN" b="1" dirty="0">
                        <a:solidFill>
                          <a:schemeClr val="bg1"/>
                        </a:solidFill>
                      </a:endParaRPr>
                    </a:p>
                  </a:txBody>
                  <a:tcPr/>
                </a:tc>
                <a:tc>
                  <a:txBody>
                    <a:bodyPr/>
                    <a:lstStyle/>
                    <a:p>
                      <a:r>
                        <a:rPr lang="en-IN" dirty="0"/>
                        <a:t>0.5265074868474302</a:t>
                      </a:r>
                      <a:endParaRPr lang="en-IN" b="1" i="1" dirty="0"/>
                    </a:p>
                  </a:txBody>
                  <a:tcPr/>
                </a:tc>
                <a:extLst>
                  <a:ext uri="{0D108BD9-81ED-4DB2-BD59-A6C34878D82A}">
                    <a16:rowId xmlns:a16="http://schemas.microsoft.com/office/drawing/2014/main" val="2660852666"/>
                  </a:ext>
                </a:extLst>
              </a:tr>
              <a:tr h="469853">
                <a:tc>
                  <a:txBody>
                    <a:bodyPr/>
                    <a:lstStyle/>
                    <a:p>
                      <a:r>
                        <a:rPr lang="en-IN" dirty="0" err="1"/>
                        <a:t>AdaBoostClassifier</a:t>
                      </a:r>
                      <a:endParaRPr lang="en-IN" b="1" dirty="0">
                        <a:solidFill>
                          <a:schemeClr val="bg1"/>
                        </a:solidFill>
                      </a:endParaRPr>
                    </a:p>
                  </a:txBody>
                  <a:tcPr/>
                </a:tc>
                <a:tc>
                  <a:txBody>
                    <a:bodyPr/>
                    <a:lstStyle/>
                    <a:p>
                      <a:r>
                        <a:rPr lang="en-IN" dirty="0"/>
                        <a:t>0.4825306893295562</a:t>
                      </a:r>
                      <a:endParaRPr lang="en-IN" b="1" i="1" dirty="0"/>
                    </a:p>
                  </a:txBody>
                  <a:tcPr/>
                </a:tc>
                <a:extLst>
                  <a:ext uri="{0D108BD9-81ED-4DB2-BD59-A6C34878D82A}">
                    <a16:rowId xmlns:a16="http://schemas.microsoft.com/office/drawing/2014/main" val="3125538758"/>
                  </a:ext>
                </a:extLst>
              </a:tr>
            </a:tbl>
          </a:graphicData>
        </a:graphic>
      </p:graphicFrame>
    </p:spTree>
    <p:extLst>
      <p:ext uri="{BB962C8B-B14F-4D97-AF65-F5344CB8AC3E}">
        <p14:creationId xmlns:p14="http://schemas.microsoft.com/office/powerpoint/2010/main" val="100791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B601-3F0F-13C5-EBFC-20F08D791228}"/>
              </a:ext>
            </a:extLst>
          </p:cNvPr>
          <p:cNvSpPr>
            <a:spLocks noGrp="1"/>
          </p:cNvSpPr>
          <p:nvPr>
            <p:ph type="title"/>
          </p:nvPr>
        </p:nvSpPr>
        <p:spPr/>
        <p:txBody>
          <a:bodyPr/>
          <a:lstStyle/>
          <a:p>
            <a:pPr algn="ctr"/>
            <a:r>
              <a:rPr lang="en-IN" dirty="0">
                <a:solidFill>
                  <a:srgbClr val="FFFF00"/>
                </a:solidFill>
                <a:highlight>
                  <a:srgbClr val="800080"/>
                </a:highlight>
                <a:latin typeface="Algerian" panose="04020705040A02060702" pitchFamily="82" charset="0"/>
              </a:rPr>
              <a:t>Cross Val Score</a:t>
            </a:r>
          </a:p>
        </p:txBody>
      </p:sp>
      <p:sp>
        <p:nvSpPr>
          <p:cNvPr id="3" name="Content Placeholder 2">
            <a:extLst>
              <a:ext uri="{FF2B5EF4-FFF2-40B4-BE49-F238E27FC236}">
                <a16:creationId xmlns:a16="http://schemas.microsoft.com/office/drawing/2014/main" id="{7E6D8283-4F92-7E0F-2A26-054906A4CE3B}"/>
              </a:ext>
            </a:extLst>
          </p:cNvPr>
          <p:cNvSpPr>
            <a:spLocks noGrp="1"/>
          </p:cNvSpPr>
          <p:nvPr>
            <p:ph idx="1"/>
          </p:nvPr>
        </p:nvSpPr>
        <p:spPr>
          <a:xfrm>
            <a:off x="646111" y="1166328"/>
            <a:ext cx="10498853" cy="5082072"/>
          </a:xfrm>
        </p:spPr>
        <p:txBody>
          <a:bodyPr>
            <a:normAutofit lnSpcReduction="10000"/>
          </a:bodyPr>
          <a:lstStyle/>
          <a:p>
            <a:r>
              <a:rPr lang="en-IN" dirty="0">
                <a:solidFill>
                  <a:srgbClr val="FFFF00"/>
                </a:solidFill>
              </a:rPr>
              <a:t>We can check cross </a:t>
            </a:r>
            <a:r>
              <a:rPr lang="en-IN" dirty="0" err="1">
                <a:solidFill>
                  <a:srgbClr val="FFFF00"/>
                </a:solidFill>
              </a:rPr>
              <a:t>val</a:t>
            </a:r>
            <a:r>
              <a:rPr lang="en-IN" dirty="0">
                <a:solidFill>
                  <a:srgbClr val="FFFF00"/>
                </a:solidFill>
              </a:rPr>
              <a:t> score by this code for all model which I stored in model variable</a:t>
            </a:r>
          </a:p>
          <a:p>
            <a:endParaRPr lang="en-IN" dirty="0"/>
          </a:p>
          <a:p>
            <a:endParaRPr lang="en-IN" dirty="0"/>
          </a:p>
          <a:p>
            <a:endParaRPr lang="en-IN" dirty="0"/>
          </a:p>
          <a:p>
            <a:endParaRPr lang="en-IN" dirty="0"/>
          </a:p>
          <a:p>
            <a:endParaRPr lang="en-IN" dirty="0"/>
          </a:p>
          <a:p>
            <a:endParaRPr lang="en-IN" dirty="0"/>
          </a:p>
          <a:p>
            <a:endParaRPr lang="en-IN" dirty="0"/>
          </a:p>
          <a:p>
            <a:endParaRPr lang="en-IN" sz="2800" dirty="0">
              <a:solidFill>
                <a:srgbClr val="FFFF00"/>
              </a:solidFill>
            </a:endParaRPr>
          </a:p>
          <a:p>
            <a:r>
              <a:rPr lang="en-IN" sz="2800" dirty="0">
                <a:solidFill>
                  <a:srgbClr val="FFFF00"/>
                </a:solidFill>
              </a:rPr>
              <a:t>After </a:t>
            </a:r>
            <a:r>
              <a:rPr lang="en-IN" sz="2800" dirty="0" err="1">
                <a:solidFill>
                  <a:srgbClr val="FFFF00"/>
                </a:solidFill>
              </a:rPr>
              <a:t>Runing</a:t>
            </a:r>
            <a:r>
              <a:rPr lang="en-IN" sz="2800" dirty="0">
                <a:solidFill>
                  <a:srgbClr val="FFFF00"/>
                </a:solidFill>
              </a:rPr>
              <a:t> this code we get best cross </a:t>
            </a:r>
            <a:r>
              <a:rPr lang="en-IN" sz="2800" dirty="0" err="1">
                <a:solidFill>
                  <a:srgbClr val="FFFF00"/>
                </a:solidFill>
              </a:rPr>
              <a:t>val</a:t>
            </a:r>
            <a:r>
              <a:rPr lang="en-IN" sz="2800" dirty="0">
                <a:solidFill>
                  <a:srgbClr val="FFFF00"/>
                </a:solidFill>
              </a:rPr>
              <a:t> score from </a:t>
            </a:r>
            <a:r>
              <a:rPr lang="en-IN" sz="2800" dirty="0" err="1">
                <a:solidFill>
                  <a:srgbClr val="FFFF00"/>
                </a:solidFill>
              </a:rPr>
              <a:t>RandomforestRegressor</a:t>
            </a:r>
            <a:r>
              <a:rPr lang="en-IN" sz="2800" dirty="0">
                <a:solidFill>
                  <a:srgbClr val="FFFF00"/>
                </a:solidFill>
              </a:rPr>
              <a:t> for CV=5</a:t>
            </a:r>
          </a:p>
        </p:txBody>
      </p:sp>
      <p:pic>
        <p:nvPicPr>
          <p:cNvPr id="6" name="Picture 5">
            <a:extLst>
              <a:ext uri="{FF2B5EF4-FFF2-40B4-BE49-F238E27FC236}">
                <a16:creationId xmlns:a16="http://schemas.microsoft.com/office/drawing/2014/main" id="{D34F2326-EE62-AAAE-281F-50C9DD506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981" y="1796143"/>
            <a:ext cx="7429640" cy="3265714"/>
          </a:xfrm>
          <a:prstGeom prst="rect">
            <a:avLst/>
          </a:prstGeom>
        </p:spPr>
      </p:pic>
    </p:spTree>
    <p:extLst>
      <p:ext uri="{BB962C8B-B14F-4D97-AF65-F5344CB8AC3E}">
        <p14:creationId xmlns:p14="http://schemas.microsoft.com/office/powerpoint/2010/main" val="360128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A97A-D187-20D4-8881-C0C8D36DC0DF}"/>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Parameter tuning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EC68EFD1-2588-3975-EA97-04D3DB0A21F6}"/>
              </a:ext>
            </a:extLst>
          </p:cNvPr>
          <p:cNvSpPr>
            <a:spLocks noGrp="1"/>
          </p:cNvSpPr>
          <p:nvPr>
            <p:ph idx="1"/>
          </p:nvPr>
        </p:nvSpPr>
        <p:spPr>
          <a:xfrm>
            <a:off x="1158635" y="2662519"/>
            <a:ext cx="9737878" cy="4195481"/>
          </a:xfrm>
        </p:spPr>
        <p:txBody>
          <a:bodyPr>
            <a:normAutofit/>
          </a:bodyPr>
          <a:lstStyle/>
          <a:p>
            <a:endParaRPr lang="en-IN" dirty="0"/>
          </a:p>
          <a:p>
            <a:endParaRPr lang="en-IN" dirty="0"/>
          </a:p>
          <a:p>
            <a:endParaRPr lang="en-IN" dirty="0"/>
          </a:p>
          <a:p>
            <a:endParaRPr lang="en-IN" dirty="0"/>
          </a:p>
          <a:p>
            <a:endParaRPr lang="en-IN" dirty="0"/>
          </a:p>
          <a:p>
            <a:endParaRPr lang="en-IN" dirty="0"/>
          </a:p>
          <a:p>
            <a:pPr marL="0" indent="0">
              <a:buNone/>
            </a:pPr>
            <a:endParaRPr lang="en-IN" dirty="0"/>
          </a:p>
          <a:p>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accuracy score has increased after parameter tuning </a:t>
            </a:r>
            <a:r>
              <a:rPr lang="en-IN" sz="1900" spc="-5"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a:t>
            </a:r>
            <a:r>
              <a:rPr lang="en-IN" sz="1900" spc="-5"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and.Now</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we will create final model with this </a:t>
            </a:r>
            <a:r>
              <a:rPr lang="en-IN" sz="1900" spc="-5"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Randomforest</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Classifier’s parameter which I get from </a:t>
            </a:r>
            <a:r>
              <a:rPr lang="en-IN" sz="1900" spc="-5"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prametertuning</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5" name="Picture 4">
            <a:extLst>
              <a:ext uri="{FF2B5EF4-FFF2-40B4-BE49-F238E27FC236}">
                <a16:creationId xmlns:a16="http://schemas.microsoft.com/office/drawing/2014/main" id="{A9D8617A-B663-C62B-BDEB-548507B86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635" y="1268963"/>
            <a:ext cx="8858195" cy="4195480"/>
          </a:xfrm>
          <a:prstGeom prst="rect">
            <a:avLst/>
          </a:prstGeom>
        </p:spPr>
      </p:pic>
    </p:spTree>
    <p:extLst>
      <p:ext uri="{BB962C8B-B14F-4D97-AF65-F5344CB8AC3E}">
        <p14:creationId xmlns:p14="http://schemas.microsoft.com/office/powerpoint/2010/main" val="412265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826E-72C5-E2E9-B730-33CCF26D9A22}"/>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Final model</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B4DF55BF-0449-7C75-BC52-4217204DAC0E}"/>
              </a:ext>
            </a:extLst>
          </p:cNvPr>
          <p:cNvSpPr>
            <a:spLocks noGrp="1"/>
          </p:cNvSpPr>
          <p:nvPr>
            <p:ph idx="1"/>
          </p:nvPr>
        </p:nvSpPr>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since difference between train accuracy and test accuracy is very less ,our final model is not overfit or underfit</a:t>
            </a:r>
            <a:r>
              <a:rPr lang="en-IN" sz="1800" spc="-5" dirty="0">
                <a:solidFill>
                  <a:srgbClr val="7030A0"/>
                </a:solidFill>
                <a:effectLst/>
                <a:latin typeface="Georgia" panose="02040502050405020303"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2BDE6A46-1949-2B4A-CC64-340748502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43" y="1175657"/>
            <a:ext cx="7504325" cy="4002833"/>
          </a:xfrm>
          <a:prstGeom prst="rect">
            <a:avLst/>
          </a:prstGeom>
        </p:spPr>
      </p:pic>
    </p:spTree>
    <p:extLst>
      <p:ext uri="{BB962C8B-B14F-4D97-AF65-F5344CB8AC3E}">
        <p14:creationId xmlns:p14="http://schemas.microsoft.com/office/powerpoint/2010/main" val="148796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7AA1-7E52-46B0-DB24-74896930EB30}"/>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SHOW PREDICTED AND Original Ratings</a:t>
            </a:r>
            <a:endParaRPr lang="en-IN" dirty="0"/>
          </a:p>
        </p:txBody>
      </p:sp>
      <p:sp>
        <p:nvSpPr>
          <p:cNvPr id="3" name="Content Placeholder 2">
            <a:extLst>
              <a:ext uri="{FF2B5EF4-FFF2-40B4-BE49-F238E27FC236}">
                <a16:creationId xmlns:a16="http://schemas.microsoft.com/office/drawing/2014/main" id="{CC23E6B0-936C-6019-7A7F-5ED355ADC419}"/>
              </a:ext>
            </a:extLst>
          </p:cNvPr>
          <p:cNvSpPr>
            <a:spLocks noGrp="1"/>
          </p:cNvSpPr>
          <p:nvPr>
            <p:ph idx="1"/>
          </p:nvPr>
        </p:nvSpPr>
        <p:spPr>
          <a:xfrm>
            <a:off x="1103312" y="2052918"/>
            <a:ext cx="8946541" cy="4805082"/>
          </a:xfrm>
        </p:spPr>
        <p:txBody>
          <a:bodyPr>
            <a:normAutofit fontScale="70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just"/>
            <a:endPar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endParaRPr>
          </a:p>
          <a:p>
            <a:pPr algn="just"/>
            <a:endPar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lgn="just">
              <a:buNone/>
            </a:pPr>
            <a:endPar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lgn="just">
              <a:buNone/>
            </a:pPr>
            <a:endPar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lgn="just">
              <a:buNone/>
            </a:pPr>
            <a:r>
              <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We can see the difference between Predicted and original </a:t>
            </a:r>
            <a:r>
              <a:rPr lang="en-IN" sz="3000" spc="-5" dirty="0" err="1">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ratings.Most</a:t>
            </a:r>
            <a:r>
              <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 of the predicted ratings are same to the original ratings</a:t>
            </a:r>
            <a:endParaRPr lang="en-IN" sz="3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000" dirty="0">
              <a:solidFill>
                <a:srgbClr val="FFFF00"/>
              </a:solidFill>
            </a:endParaRPr>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5CCFB54E-70E1-1447-A621-1A221BFD2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844" y="1951872"/>
            <a:ext cx="8405475" cy="3945075"/>
          </a:xfrm>
          <a:prstGeom prst="rect">
            <a:avLst/>
          </a:prstGeom>
        </p:spPr>
      </p:pic>
    </p:spTree>
    <p:extLst>
      <p:ext uri="{BB962C8B-B14F-4D97-AF65-F5344CB8AC3E}">
        <p14:creationId xmlns:p14="http://schemas.microsoft.com/office/powerpoint/2010/main" val="114902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137C-F456-AF72-27E6-CA83423E403D}"/>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Interpretation of the Results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29D530E-AB02-9E12-37DA-50D29A66E5FB}"/>
              </a:ext>
            </a:extLst>
          </p:cNvPr>
          <p:cNvSpPr>
            <a:spLocks noGrp="1"/>
          </p:cNvSpPr>
          <p:nvPr>
            <p:ph idx="1"/>
          </p:nvPr>
        </p:nvSpPr>
        <p:spPr>
          <a:xfrm>
            <a:off x="646111" y="1698172"/>
            <a:ext cx="9692206" cy="4786604"/>
          </a:xfrm>
        </p:spPr>
        <p:txBody>
          <a:bodyPr/>
          <a:lstStyle/>
          <a:p>
            <a:pPr algn="just"/>
            <a:r>
              <a:rPr lang="en-US" dirty="0">
                <a:solidFill>
                  <a:srgbClr val="FFFF00"/>
                </a:solidFill>
              </a:rPr>
              <a:t>	We see that our model accuracy only 72%.we have to improve 	</a:t>
            </a:r>
            <a:r>
              <a:rPr lang="en-US" dirty="0" err="1">
                <a:solidFill>
                  <a:srgbClr val="FFFF00"/>
                </a:solidFill>
              </a:rPr>
              <a:t>accuracy.Its</a:t>
            </a:r>
            <a:r>
              <a:rPr lang="en-US" dirty="0">
                <a:solidFill>
                  <a:srgbClr val="FFFF00"/>
                </a:solidFill>
              </a:rPr>
              <a:t> possible only if I have more knowledge about NLP function.</a:t>
            </a:r>
          </a:p>
          <a:p>
            <a:pPr algn="just"/>
            <a:r>
              <a:rPr lang="en-US" dirty="0">
                <a:solidFill>
                  <a:srgbClr val="FFFF00"/>
                </a:solidFill>
              </a:rPr>
              <a:t>At first we get only 58% accuracy from Logistic </a:t>
            </a:r>
            <a:r>
              <a:rPr lang="en-US" dirty="0" err="1">
                <a:solidFill>
                  <a:srgbClr val="FFFF00"/>
                </a:solidFill>
              </a:rPr>
              <a:t>Regression.But</a:t>
            </a:r>
            <a:r>
              <a:rPr lang="en-US" dirty="0">
                <a:solidFill>
                  <a:srgbClr val="FFFF00"/>
                </a:solidFill>
              </a:rPr>
              <a:t> </a:t>
            </a:r>
            <a:r>
              <a:rPr lang="en-US" dirty="0" err="1">
                <a:solidFill>
                  <a:srgbClr val="FFFF00"/>
                </a:solidFill>
              </a:rPr>
              <a:t>finaly</a:t>
            </a:r>
            <a:r>
              <a:rPr lang="en-US" dirty="0">
                <a:solidFill>
                  <a:srgbClr val="FFFF00"/>
                </a:solidFill>
              </a:rPr>
              <a:t> after parameter tuning we get 72% accuracy</a:t>
            </a:r>
          </a:p>
          <a:p>
            <a:pPr algn="just"/>
            <a:r>
              <a:rPr lang="en-US" dirty="0">
                <a:solidFill>
                  <a:srgbClr val="FFFF00"/>
                </a:solidFill>
              </a:rPr>
              <a:t>It is always advised to all of us that </a:t>
            </a:r>
            <a:r>
              <a:rPr lang="en-US" dirty="0" err="1">
                <a:solidFill>
                  <a:srgbClr val="FFFF00"/>
                </a:solidFill>
              </a:rPr>
              <a:t>atleast</a:t>
            </a:r>
            <a:r>
              <a:rPr lang="en-US" dirty="0">
                <a:solidFill>
                  <a:srgbClr val="FFFF00"/>
                </a:solidFill>
              </a:rPr>
              <a:t> we need to use 5 Algorithm in order to figure out which one is performing best among them and we choose that one and we send that for hyper parameter tuning to know that best parameter .</a:t>
            </a:r>
          </a:p>
          <a:p>
            <a:pPr algn="just"/>
            <a:r>
              <a:rPr lang="en-US" dirty="0">
                <a:solidFill>
                  <a:srgbClr val="FFFF00"/>
                </a:solidFill>
              </a:rPr>
              <a:t>Using hyper parameter tunning we can improve our model accuracy, for instance in this model the accuracy increased.</a:t>
            </a:r>
          </a:p>
          <a:p>
            <a:endParaRPr lang="en-IN" dirty="0"/>
          </a:p>
        </p:txBody>
      </p:sp>
    </p:spTree>
    <p:extLst>
      <p:ext uri="{BB962C8B-B14F-4D97-AF65-F5344CB8AC3E}">
        <p14:creationId xmlns:p14="http://schemas.microsoft.com/office/powerpoint/2010/main" val="879521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A98E-C480-35E9-55C2-68555D707B9B}"/>
              </a:ext>
            </a:extLst>
          </p:cNvPr>
          <p:cNvSpPr>
            <a:spLocks noGrp="1"/>
          </p:cNvSpPr>
          <p:nvPr>
            <p:ph type="title"/>
          </p:nvPr>
        </p:nvSpPr>
        <p:spPr/>
        <p:txBody>
          <a:bodyPr/>
          <a:lstStyle/>
          <a:p>
            <a:pPr algn="ctr"/>
            <a:r>
              <a:rPr lang="en-IN" sz="4800" dirty="0">
                <a:solidFill>
                  <a:srgbClr val="FFFF00"/>
                </a:solidFill>
                <a:effectLst/>
                <a:highlight>
                  <a:srgbClr val="800000"/>
                </a:highlight>
                <a:latin typeface="Algerian" panose="04020705040A02060702" pitchFamily="82" charset="0"/>
                <a:ea typeface="Calibri" panose="020F0502020204030204" pitchFamily="34" charset="0"/>
                <a:cs typeface="Times New Roman" panose="02020603050405020304" pitchFamily="18" charset="0"/>
              </a:rPr>
              <a:t>Future Work</a:t>
            </a:r>
            <a:endParaRPr lang="en-IN" sz="4800" dirty="0">
              <a:solidFill>
                <a:srgbClr val="FFFF00"/>
              </a:solidFill>
              <a:highlight>
                <a:srgbClr val="8000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85F23168-1588-E016-AE1B-F09049942474}"/>
              </a:ext>
            </a:extLst>
          </p:cNvPr>
          <p:cNvSpPr>
            <a:spLocks noGrp="1"/>
          </p:cNvSpPr>
          <p:nvPr>
            <p:ph idx="1"/>
          </p:nvPr>
        </p:nvSpPr>
        <p:spPr/>
        <p:txBody>
          <a:bodyPr>
            <a:normAutofit lnSpcReduction="10000"/>
          </a:bodyPr>
          <a:lstStyle/>
          <a:p>
            <a:r>
              <a:rPr lang="en-US" sz="2800" dirty="0">
                <a:solidFill>
                  <a:srgbClr val="FFFF00"/>
                </a:solidFill>
              </a:rPr>
              <a:t>For future improvements, following step we thought to took-</a:t>
            </a:r>
          </a:p>
          <a:p>
            <a:endParaRPr lang="en-US" sz="2800" dirty="0">
              <a:solidFill>
                <a:srgbClr val="FFFF00"/>
              </a:solidFill>
            </a:endParaRPr>
          </a:p>
          <a:p>
            <a:pPr lvl="1"/>
            <a:r>
              <a:rPr lang="en-US" sz="2800" dirty="0">
                <a:solidFill>
                  <a:srgbClr val="FFFF00"/>
                </a:solidFill>
              </a:rPr>
              <a:t>Replacing model with a latest/different model</a:t>
            </a:r>
          </a:p>
          <a:p>
            <a:endParaRPr lang="en-US" sz="2800" dirty="0">
              <a:solidFill>
                <a:srgbClr val="FFFF00"/>
              </a:solidFill>
            </a:endParaRPr>
          </a:p>
          <a:p>
            <a:pPr lvl="1"/>
            <a:r>
              <a:rPr lang="en-US" sz="2800" dirty="0">
                <a:solidFill>
                  <a:srgbClr val="FFFF00"/>
                </a:solidFill>
              </a:rPr>
              <a:t>Using other robust datasets  </a:t>
            </a:r>
          </a:p>
          <a:p>
            <a:endParaRPr lang="en-US" sz="2800" dirty="0">
              <a:solidFill>
                <a:srgbClr val="FFFF00"/>
              </a:solidFill>
            </a:endParaRPr>
          </a:p>
          <a:p>
            <a:pPr lvl="1"/>
            <a:r>
              <a:rPr lang="en-US" sz="2800" dirty="0">
                <a:solidFill>
                  <a:srgbClr val="FFFF00"/>
                </a:solidFill>
              </a:rPr>
              <a:t>More focus on NLP properties</a:t>
            </a:r>
          </a:p>
          <a:p>
            <a:endParaRPr lang="en-IN" dirty="0"/>
          </a:p>
        </p:txBody>
      </p:sp>
    </p:spTree>
    <p:extLst>
      <p:ext uri="{BB962C8B-B14F-4D97-AF65-F5344CB8AC3E}">
        <p14:creationId xmlns:p14="http://schemas.microsoft.com/office/powerpoint/2010/main" val="525781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DA82-9E58-9559-DB5C-10F3AE004A6B}"/>
              </a:ext>
            </a:extLst>
          </p:cNvPr>
          <p:cNvSpPr>
            <a:spLocks noGrp="1"/>
          </p:cNvSpPr>
          <p:nvPr>
            <p:ph type="title"/>
          </p:nvPr>
        </p:nvSpPr>
        <p:spPr/>
        <p:txBody>
          <a:bodyPr/>
          <a:lstStyle/>
          <a:p>
            <a:pPr algn="ctr"/>
            <a:r>
              <a:rPr lang="en-IN" sz="4400" dirty="0" err="1">
                <a:solidFill>
                  <a:srgbClr val="FFFF00"/>
                </a:solidFill>
                <a:highlight>
                  <a:srgbClr val="800080"/>
                </a:highlight>
                <a:latin typeface="Algerian" panose="04020705040A02060702" pitchFamily="82" charset="0"/>
              </a:rPr>
              <a:t>Conclussion</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F05E71DD-597B-3AD6-9798-02D02E8E0893}"/>
              </a:ext>
            </a:extLst>
          </p:cNvPr>
          <p:cNvSpPr>
            <a:spLocks noGrp="1"/>
          </p:cNvSpPr>
          <p:nvPr>
            <p:ph idx="1"/>
          </p:nvPr>
        </p:nvSpPr>
        <p:spPr/>
        <p:txBody>
          <a:bodyPr>
            <a:normAutofit/>
          </a:bodyPr>
          <a:lstStyle/>
          <a:p>
            <a:r>
              <a:rPr lang="en-US" dirty="0">
                <a:solidFill>
                  <a:srgbClr val="FFFF00"/>
                </a:solidFill>
              </a:rPr>
              <a:t>When I predict the ratings from the reviews we can see that a lot of complexity was involved. Some comments in the review are not meaningful due to some spelling mistakes. This is very critical to increase the accuracy score of a model.</a:t>
            </a:r>
          </a:p>
          <a:p>
            <a:r>
              <a:rPr lang="en-US" dirty="0">
                <a:solidFill>
                  <a:srgbClr val="FFFF00"/>
                </a:solidFill>
              </a:rPr>
              <a:t>For any of machine learning project my suggestion is first you have to understand the problem on ground level .if you don’t allow yourself to work with diligence .if you don’ t work harder anything that you are doing or will do , not only in case of machine learning but also in life cycle would be futile. Maybe, my </a:t>
            </a:r>
            <a:r>
              <a:rPr lang="en-US" dirty="0" err="1">
                <a:solidFill>
                  <a:srgbClr val="FFFF00"/>
                </a:solidFill>
              </a:rPr>
              <a:t>endeavour</a:t>
            </a:r>
            <a:r>
              <a:rPr lang="en-US" dirty="0">
                <a:solidFill>
                  <a:srgbClr val="FFFF00"/>
                </a:solidFill>
              </a:rPr>
              <a:t> assist you when ever you will get stuck</a:t>
            </a:r>
          </a:p>
          <a:p>
            <a:endParaRPr lang="en-IN" dirty="0"/>
          </a:p>
        </p:txBody>
      </p:sp>
    </p:spTree>
    <p:extLst>
      <p:ext uri="{BB962C8B-B14F-4D97-AF65-F5344CB8AC3E}">
        <p14:creationId xmlns:p14="http://schemas.microsoft.com/office/powerpoint/2010/main" val="365572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4868-8295-B74C-CC29-D63815D1F4E3}"/>
              </a:ext>
            </a:extLst>
          </p:cNvPr>
          <p:cNvSpPr>
            <a:spLocks noGrp="1"/>
          </p:cNvSpPr>
          <p:nvPr>
            <p:ph type="title"/>
          </p:nvPr>
        </p:nvSpPr>
        <p:spPr>
          <a:xfrm>
            <a:off x="838200" y="0"/>
            <a:ext cx="10515600" cy="867747"/>
          </a:xfrm>
        </p:spPr>
        <p:txBody>
          <a:bodyPr>
            <a:normAutofit/>
          </a:bodyPr>
          <a:lstStyle/>
          <a:p>
            <a:pPr algn="ctr"/>
            <a:r>
              <a:rPr lang="en-IN" sz="4800" b="1" i="1" u="sng" dirty="0">
                <a:ln w="6731" cap="flat" cmpd="sng" algn="ctr">
                  <a:solidFill>
                    <a:srgbClr val="FFFFFF"/>
                  </a:solidFill>
                  <a:prstDash val="solid"/>
                  <a:round/>
                </a:ln>
                <a:solidFill>
                  <a:srgbClr val="262626"/>
                </a:solidFill>
                <a:effectLst>
                  <a:outerShdw dist="38100" dir="2700000" algn="bl">
                    <a:schemeClr val="accent5"/>
                  </a:outerShdw>
                </a:effectLst>
                <a:highlight>
                  <a:srgbClr val="FFFF00"/>
                </a:highlight>
                <a:latin typeface="Segoe UI" panose="020B0502040204020203" pitchFamily="34" charset="0"/>
                <a:ea typeface="Calibri" panose="020F0502020204030204" pitchFamily="34" charset="0"/>
              </a:rPr>
              <a:t>TABLE OF CONTENTS</a:t>
            </a:r>
            <a:endParaRPr lang="en-IN" sz="4800" dirty="0">
              <a:highlight>
                <a:srgbClr val="FFFF00"/>
              </a:highlight>
            </a:endParaRPr>
          </a:p>
        </p:txBody>
      </p:sp>
      <p:sp>
        <p:nvSpPr>
          <p:cNvPr id="3" name="Content Placeholder 2">
            <a:extLst>
              <a:ext uri="{FF2B5EF4-FFF2-40B4-BE49-F238E27FC236}">
                <a16:creationId xmlns:a16="http://schemas.microsoft.com/office/drawing/2014/main" id="{DA0E21D6-6A5A-B1B1-4B8D-C274CABCA35A}"/>
              </a:ext>
            </a:extLst>
          </p:cNvPr>
          <p:cNvSpPr>
            <a:spLocks noGrp="1"/>
          </p:cNvSpPr>
          <p:nvPr>
            <p:ph idx="1"/>
          </p:nvPr>
        </p:nvSpPr>
        <p:spPr>
          <a:xfrm>
            <a:off x="838200" y="799257"/>
            <a:ext cx="10515600" cy="6058743"/>
          </a:xfrm>
        </p:spPr>
        <p:txBody>
          <a:bodyPr>
            <a:normAutofit fontScale="92500" lnSpcReduction="10000"/>
          </a:bodyPr>
          <a:lstStyle/>
          <a:p>
            <a:pPr>
              <a:buFont typeface="Wingdings" panose="05000000000000000000" pitchFamily="2" charset="2"/>
              <a:buChar char="v"/>
            </a:pPr>
            <a:r>
              <a:rPr lang="en-IN" sz="2000" dirty="0" err="1">
                <a:latin typeface="Algerian" panose="04020705040A02060702" pitchFamily="82" charset="0"/>
              </a:rPr>
              <a:t>Abstruct</a:t>
            </a:r>
            <a:endParaRPr lang="en-IN" sz="2000" dirty="0">
              <a:latin typeface="Algerian" panose="04020705040A02060702" pitchFamily="82" charset="0"/>
            </a:endParaRPr>
          </a:p>
          <a:p>
            <a:pPr>
              <a:buFont typeface="Wingdings" panose="05000000000000000000" pitchFamily="2" charset="2"/>
              <a:buChar char="v"/>
            </a:pPr>
            <a:r>
              <a:rPr lang="en-IN" sz="2000" dirty="0">
                <a:latin typeface="Algerian" panose="04020705040A02060702" pitchFamily="82" charset="0"/>
              </a:rPr>
              <a:t>Introduction</a:t>
            </a:r>
          </a:p>
          <a:p>
            <a:pPr>
              <a:buFont typeface="Wingdings" panose="05000000000000000000" pitchFamily="2" charset="2"/>
              <a:buChar char="v"/>
            </a:pPr>
            <a:r>
              <a:rPr lang="en-IN" sz="2000" dirty="0">
                <a:latin typeface="Algerian" panose="04020705040A02060702" pitchFamily="82" charset="0"/>
              </a:rPr>
              <a:t>Problem Statement</a:t>
            </a:r>
          </a:p>
          <a:p>
            <a:pPr>
              <a:buFont typeface="Wingdings" panose="05000000000000000000" pitchFamily="2" charset="2"/>
              <a:buChar char="v"/>
            </a:pPr>
            <a:r>
              <a:rPr lang="en-IN" sz="2000" dirty="0">
                <a:effectLs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p>
          <a:p>
            <a:pPr>
              <a:buFont typeface="Wingdings" panose="05000000000000000000" pitchFamily="2" charset="2"/>
              <a:buChar char="v"/>
            </a:pPr>
            <a:r>
              <a:rPr lang="en-US" sz="2000" dirty="0">
                <a:latin typeface="Algerian" panose="04020705040A02060702" pitchFamily="82" charset="0"/>
              </a:rPr>
              <a:t>Data Sources and their formats</a:t>
            </a:r>
          </a:p>
          <a:p>
            <a:pPr>
              <a:buFont typeface="Wingdings" panose="05000000000000000000" pitchFamily="2" charset="2"/>
              <a:buChar char="v"/>
            </a:pPr>
            <a:r>
              <a:rPr lang="en-IN" sz="2000" dirty="0">
                <a:latin typeface="Algerian" panose="04020705040A02060702" pitchFamily="82" charset="0"/>
              </a:rPr>
              <a:t>About The </a:t>
            </a:r>
            <a:r>
              <a:rPr lang="en-IN" sz="2000" dirty="0" err="1">
                <a:latin typeface="Algerian" panose="04020705040A02060702" pitchFamily="82" charset="0"/>
              </a:rPr>
              <a:t>DataSet</a:t>
            </a:r>
            <a:endParaRPr lang="en-IN" sz="2000" dirty="0">
              <a:latin typeface="Algerian" panose="04020705040A02060702" pitchFamily="82" charset="0"/>
            </a:endParaRPr>
          </a:p>
          <a:p>
            <a:pPr>
              <a:buFont typeface="Wingdings" panose="05000000000000000000" pitchFamily="2" charset="2"/>
              <a:buChar char="v"/>
            </a:pPr>
            <a:r>
              <a:rPr lang="en-IN" sz="2000" dirty="0">
                <a:latin typeface="Algerian" panose="04020705040A02060702" pitchFamily="82" charset="0"/>
              </a:rPr>
              <a:t>Data </a:t>
            </a:r>
            <a:r>
              <a:rPr lang="en-IN" sz="2000" dirty="0" err="1">
                <a:latin typeface="Algerian" panose="04020705040A02060702" pitchFamily="82" charset="0"/>
              </a:rPr>
              <a:t>Preprocessing</a:t>
            </a:r>
            <a:endParaRPr lang="en-IN" sz="2000" dirty="0">
              <a:latin typeface="Algerian" panose="04020705040A02060702" pitchFamily="82" charset="0"/>
            </a:endParaRPr>
          </a:p>
          <a:p>
            <a:pPr>
              <a:buFont typeface="Wingdings" panose="05000000000000000000" pitchFamily="2" charset="2"/>
              <a:buChar char="v"/>
            </a:pPr>
            <a:r>
              <a:rPr lang="en-US" sz="2000" dirty="0">
                <a:latin typeface="Algerian" panose="04020705040A02060702" pitchFamily="82" charset="0"/>
              </a:rPr>
              <a:t>Hardware and Software Requirements and Tools Used</a:t>
            </a:r>
          </a:p>
          <a:p>
            <a:pPr>
              <a:buFont typeface="Wingdings" panose="05000000000000000000" pitchFamily="2" charset="2"/>
              <a:buChar char="v"/>
            </a:pPr>
            <a:r>
              <a:rPr lang="en-IN" sz="2000" dirty="0">
                <a:latin typeface="Algerian" panose="04020705040A02060702" pitchFamily="82" charset="0"/>
              </a:rPr>
              <a:t>selected models</a:t>
            </a:r>
          </a:p>
          <a:p>
            <a:pPr>
              <a:buFont typeface="Wingdings" panose="05000000000000000000" pitchFamily="2" charset="2"/>
              <a:buChar char="v"/>
            </a:pPr>
            <a:r>
              <a:rPr lang="en-IN" sz="2000" dirty="0">
                <a:latin typeface="Algerian" panose="04020705040A02060702" pitchFamily="82" charset="0"/>
              </a:rPr>
              <a:t>Accuracy score of the model</a:t>
            </a:r>
          </a:p>
          <a:p>
            <a:pPr>
              <a:buFont typeface="Wingdings" panose="05000000000000000000" pitchFamily="2" charset="2"/>
              <a:buChar char="v"/>
            </a:pPr>
            <a:r>
              <a:rPr lang="en-IN" sz="2000" dirty="0">
                <a:latin typeface="Algerian" panose="04020705040A02060702" pitchFamily="82" charset="0"/>
              </a:rPr>
              <a:t>Parameter tuning</a:t>
            </a:r>
          </a:p>
          <a:p>
            <a:pPr>
              <a:buFont typeface="Wingdings" panose="05000000000000000000" pitchFamily="2" charset="2"/>
              <a:buChar char="v"/>
            </a:pPr>
            <a:r>
              <a:rPr lang="en-IN" sz="2000" dirty="0">
                <a:latin typeface="Algerian" panose="04020705040A02060702" pitchFamily="82" charset="0"/>
              </a:rPr>
              <a:t>Final model</a:t>
            </a:r>
          </a:p>
          <a:p>
            <a:pPr>
              <a:buFont typeface="Wingdings" panose="05000000000000000000" pitchFamily="2" charset="2"/>
              <a:buChar char="v"/>
            </a:pPr>
            <a:r>
              <a:rPr lang="en-IN" sz="2000" dirty="0">
                <a:latin typeface="Algerian" panose="04020705040A02060702" pitchFamily="82" charset="0"/>
              </a:rPr>
              <a:t>SHOW PREDICTED AND ORIGINAL Ratings</a:t>
            </a:r>
          </a:p>
          <a:p>
            <a:pPr>
              <a:buFont typeface="Wingdings" panose="05000000000000000000" pitchFamily="2" charset="2"/>
              <a:buChar char="v"/>
            </a:pPr>
            <a:r>
              <a:rPr lang="en-IN" sz="2000" dirty="0">
                <a:latin typeface="Algerian" panose="04020705040A02060702" pitchFamily="82" charset="0"/>
              </a:rPr>
              <a:t>Interpretation of the Results</a:t>
            </a:r>
          </a:p>
          <a:p>
            <a:pPr>
              <a:buFont typeface="Wingdings" panose="05000000000000000000" pitchFamily="2" charset="2"/>
              <a:buChar char="v"/>
            </a:pPr>
            <a:r>
              <a:rPr lang="en-IN" sz="2000" dirty="0" err="1">
                <a:latin typeface="Algerian" panose="04020705040A02060702" pitchFamily="82" charset="0"/>
              </a:rPr>
              <a:t>Conclussion</a:t>
            </a:r>
            <a:endParaRPr lang="en-IN" sz="2000" dirty="0">
              <a:latin typeface="Algerian" panose="04020705040A02060702" pitchFamily="82" charset="0"/>
            </a:endParaRPr>
          </a:p>
          <a:p>
            <a:pPr>
              <a:buFont typeface="Wingdings" panose="05000000000000000000" pitchFamily="2" charset="2"/>
              <a:buChar char="v"/>
            </a:pPr>
            <a:endParaRPr lang="en-IN" sz="1400" dirty="0"/>
          </a:p>
        </p:txBody>
      </p:sp>
    </p:spTree>
    <p:extLst>
      <p:ext uri="{BB962C8B-B14F-4D97-AF65-F5344CB8AC3E}">
        <p14:creationId xmlns:p14="http://schemas.microsoft.com/office/powerpoint/2010/main" val="99316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E4A-7AFD-584E-45F3-31B34E8CC2E7}"/>
              </a:ext>
            </a:extLst>
          </p:cNvPr>
          <p:cNvSpPr>
            <a:spLocks noGrp="1"/>
          </p:cNvSpPr>
          <p:nvPr>
            <p:ph type="title"/>
          </p:nvPr>
        </p:nvSpPr>
        <p:spPr>
          <a:xfrm>
            <a:off x="1313578" y="1947333"/>
            <a:ext cx="8825657" cy="1915647"/>
          </a:xfrm>
        </p:spPr>
        <p:txBody>
          <a:bodyPr/>
          <a:lstStyle/>
          <a:p>
            <a:pPr algn="ctr"/>
            <a:r>
              <a:rPr lang="en-IN" sz="9600" dirty="0"/>
              <a:t>	</a:t>
            </a:r>
            <a:r>
              <a:rPr lang="en-IN" sz="9600" dirty="0">
                <a:solidFill>
                  <a:srgbClr val="FFFF00"/>
                </a:solidFill>
                <a:highlight>
                  <a:srgbClr val="800080"/>
                </a:highlight>
                <a:latin typeface="Algerian" panose="04020705040A02060702" pitchFamily="82" charset="0"/>
              </a:rPr>
              <a:t>THANK YOU</a:t>
            </a:r>
          </a:p>
        </p:txBody>
      </p:sp>
      <p:sp>
        <p:nvSpPr>
          <p:cNvPr id="3" name="Text Placeholder 2">
            <a:extLst>
              <a:ext uri="{FF2B5EF4-FFF2-40B4-BE49-F238E27FC236}">
                <a16:creationId xmlns:a16="http://schemas.microsoft.com/office/drawing/2014/main" id="{1DCF2583-4033-EE7B-5499-C7E462117A69}"/>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227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6884-E14D-84A3-441D-778F25DEE18C}"/>
              </a:ext>
            </a:extLst>
          </p:cNvPr>
          <p:cNvSpPr>
            <a:spLocks noGrp="1"/>
          </p:cNvSpPr>
          <p:nvPr>
            <p:ph type="title"/>
          </p:nvPr>
        </p:nvSpPr>
        <p:spPr>
          <a:xfrm>
            <a:off x="646111" y="452718"/>
            <a:ext cx="9404723" cy="834906"/>
          </a:xfrm>
        </p:spPr>
        <p:txBody>
          <a:bodyPr/>
          <a:lstStyle/>
          <a:p>
            <a:pPr algn="ctr"/>
            <a:r>
              <a:rPr lang="en-IN" sz="4400" dirty="0" err="1">
                <a:solidFill>
                  <a:srgbClr val="FFFF00"/>
                </a:solidFill>
                <a:highlight>
                  <a:srgbClr val="800000"/>
                </a:highlight>
                <a:latin typeface="Algerian" panose="04020705040A02060702" pitchFamily="82" charset="0"/>
              </a:rPr>
              <a:t>Abstruct</a:t>
            </a:r>
            <a:endParaRPr lang="en-IN" dirty="0">
              <a:solidFill>
                <a:srgbClr val="FFFF00"/>
              </a:solidFill>
              <a:highlight>
                <a:srgbClr val="800000"/>
              </a:highlight>
            </a:endParaRPr>
          </a:p>
        </p:txBody>
      </p:sp>
      <p:sp>
        <p:nvSpPr>
          <p:cNvPr id="3" name="Content Placeholder 2">
            <a:extLst>
              <a:ext uri="{FF2B5EF4-FFF2-40B4-BE49-F238E27FC236}">
                <a16:creationId xmlns:a16="http://schemas.microsoft.com/office/drawing/2014/main" id="{EB33E376-FC15-AEDC-587A-67F8BE5FA9EA}"/>
              </a:ext>
            </a:extLst>
          </p:cNvPr>
          <p:cNvSpPr>
            <a:spLocks noGrp="1"/>
          </p:cNvSpPr>
          <p:nvPr>
            <p:ph idx="1"/>
          </p:nvPr>
        </p:nvSpPr>
        <p:spPr>
          <a:xfrm>
            <a:off x="1467205" y="1633041"/>
            <a:ext cx="8946541" cy="4195481"/>
          </a:xfrm>
        </p:spPr>
        <p:txBody>
          <a:bodyPr/>
          <a:lstStyle/>
          <a:p>
            <a:pPr algn="just"/>
            <a:r>
              <a:rPr lang="en-IN" spc="-5" dirty="0">
                <a:solidFill>
                  <a:srgbClr val="7030A0"/>
                </a:solidFill>
                <a:effectLst/>
                <a:latin typeface="Arial" panose="020B0604020202020204" pitchFamily="34" charset="0"/>
                <a:ea typeface="Calibri" panose="020F0502020204030204" pitchFamily="34" charset="0"/>
                <a:cs typeface="Times New Roman" panose="02020603050405020304" pitchFamily="18" charset="0"/>
              </a:rPr>
              <a:t>.</a:t>
            </a:r>
            <a:r>
              <a:rPr lang="en-US" b="0" i="0" dirty="0">
                <a:solidFill>
                  <a:srgbClr val="333333"/>
                </a:solidFill>
                <a:effectLst/>
                <a:latin typeface="Roboto" panose="02000000000000000000" pitchFamily="2" charset="0"/>
              </a:rPr>
              <a:t> </a:t>
            </a:r>
            <a:r>
              <a:rPr lang="en-US" b="0" i="0" dirty="0">
                <a:solidFill>
                  <a:srgbClr val="FFFF00"/>
                </a:solidFill>
                <a:effectLst/>
                <a:latin typeface="Roboto" panose="02000000000000000000" pitchFamily="2" charset="0"/>
              </a:rPr>
              <a:t>Artificial Intelligence is an integral part of all major e-commerce companies today. Today's online retail platforms are heavily powered by algorithms and applications that use AI. Machine learning is used in a variety of ways, from inventory control and quality assurance in the warehouse to product recommendations and sales demographics on the website. Let’s say you want to create a promotional campaign for an e-commerce store and offer discounts to customers in the hopes that this might increase your sales. You have been provided descriptions of products on Amazon and Flipkart, including details like product title, ratings, reviews, and actual prices. In this challenge, you will predict discounted prices of the listed products based on their ratings and actual prices.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72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ADAA-2A5C-15FD-CE8B-6911769954DC}"/>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Introduction</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F77C46EB-0CF9-105D-F354-B1AE96416813}"/>
              </a:ext>
            </a:extLst>
          </p:cNvPr>
          <p:cNvSpPr>
            <a:spLocks noGrp="1"/>
          </p:cNvSpPr>
          <p:nvPr>
            <p:ph idx="1"/>
          </p:nvPr>
        </p:nvSpPr>
        <p:spPr/>
        <p:txBody>
          <a:bodyPr>
            <a:normAutofit/>
          </a:bodyPr>
          <a:lstStyle/>
          <a:p>
            <a:pPr algn="just"/>
            <a:r>
              <a:rPr lang="en-US" sz="2400" dirty="0">
                <a:solidFill>
                  <a:srgbClr val="FFFF00"/>
                </a:solidFill>
              </a:rPr>
              <a:t>Thousands of products are sold everyday. There are some questions every buyer asks himself like: What is the actual price that product deserves? Am I paying a fair price? Is it good product?</a:t>
            </a:r>
          </a:p>
          <a:p>
            <a:pPr algn="just"/>
            <a:r>
              <a:rPr lang="en-US" sz="2400" dirty="0">
                <a:solidFill>
                  <a:srgbClr val="FFFF00"/>
                </a:solidFill>
              </a:rPr>
              <a:t>In this paper, a machine learning model is proposed to predict rating of a specific product based on data related to the reviews of a customer. This will facilitate the reproducibility of our work. In this study, Python programming language with a number of Python packages will be used.</a:t>
            </a:r>
            <a:endParaRPr lang="en-IN" sz="2400" dirty="0">
              <a:solidFill>
                <a:srgbClr val="FFFF00"/>
              </a:solidFill>
            </a:endParaRPr>
          </a:p>
        </p:txBody>
      </p:sp>
    </p:spTree>
    <p:extLst>
      <p:ext uri="{BB962C8B-B14F-4D97-AF65-F5344CB8AC3E}">
        <p14:creationId xmlns:p14="http://schemas.microsoft.com/office/powerpoint/2010/main" val="32652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AABD-9762-B06D-7F65-12B00858E430}"/>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Problem Statement</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CACDF237-C85A-8154-11D0-AA3D5D057240}"/>
              </a:ext>
            </a:extLst>
          </p:cNvPr>
          <p:cNvSpPr>
            <a:spLocks noGrp="1"/>
          </p:cNvSpPr>
          <p:nvPr>
            <p:ph idx="1"/>
          </p:nvPr>
        </p:nvSpPr>
        <p:spPr>
          <a:xfrm>
            <a:off x="646112" y="1418253"/>
            <a:ext cx="10037440" cy="5187819"/>
          </a:xfrm>
        </p:spPr>
        <p:txBody>
          <a:bodyPr>
            <a:normAutofit/>
          </a:bodyPr>
          <a:lstStyle/>
          <a:p>
            <a:pPr algn="just"/>
            <a:r>
              <a:rPr lang="en-US" sz="2800" dirty="0">
                <a:solidFill>
                  <a:srgbClr val="FFFF00"/>
                </a:solidFill>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solidFill>
                <a:srgbClr val="FFFF00"/>
              </a:solidFill>
            </a:endParaRPr>
          </a:p>
        </p:txBody>
      </p:sp>
    </p:spTree>
    <p:extLst>
      <p:ext uri="{BB962C8B-B14F-4D97-AF65-F5344CB8AC3E}">
        <p14:creationId xmlns:p14="http://schemas.microsoft.com/office/powerpoint/2010/main" val="10270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ED24-C93B-E011-B924-53EE9E08AA32}"/>
              </a:ext>
            </a:extLst>
          </p:cNvPr>
          <p:cNvSpPr>
            <a:spLocks noGrp="1"/>
          </p:cNvSpPr>
          <p:nvPr>
            <p:ph type="title"/>
          </p:nvPr>
        </p:nvSpPr>
        <p:spPr/>
        <p:txBody>
          <a:bodyPr/>
          <a:lstStyle/>
          <a:p>
            <a:pPr algn="ctr"/>
            <a:r>
              <a:rPr lang="en-IN" sz="4400" dirty="0">
                <a:solidFill>
                  <a:srgbClr val="FFFF00"/>
                </a:solidFill>
                <a:effectLst/>
                <a:highlight>
                  <a:srgbClr val="800080"/>
                </a:highligh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br>
              <a:rPr lang="en-IN" sz="4400" dirty="0">
                <a:effectLst/>
                <a:latin typeface="Algerian" panose="04020705040A02060702" pitchFamily="82"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55C302-07D3-0CCE-A0FF-C1D3A52E01AF}"/>
              </a:ext>
            </a:extLst>
          </p:cNvPr>
          <p:cNvSpPr>
            <a:spLocks noGrp="1"/>
          </p:cNvSpPr>
          <p:nvPr>
            <p:ph idx="1"/>
          </p:nvPr>
        </p:nvSpPr>
        <p:spPr/>
        <p:txBody>
          <a:bodyPr>
            <a:normAutofit/>
          </a:bodyPr>
          <a:lstStyle/>
          <a:p>
            <a:pPr algn="just"/>
            <a:r>
              <a:rPr lang="en-US" sz="2400" dirty="0">
                <a:solidFill>
                  <a:srgbClr val="FFFF00"/>
                </a:solidFill>
              </a:rPr>
              <a:t>we are going to work on a dataset which consists information about the product reviews and ratings. When we work on these sorts of data, we need to see which word is important for us and which is not. Our main aim today is to make a model which can give us a good prediction of rating of a specific product. We are going to use Linear Regression for this dataset and see if it gives us a good accuracy or not.</a:t>
            </a:r>
            <a:endParaRPr lang="en-IN" sz="2400" dirty="0">
              <a:solidFill>
                <a:srgbClr val="FFFF00"/>
              </a:solidFill>
            </a:endParaRPr>
          </a:p>
        </p:txBody>
      </p:sp>
    </p:spTree>
    <p:extLst>
      <p:ext uri="{BB962C8B-B14F-4D97-AF65-F5344CB8AC3E}">
        <p14:creationId xmlns:p14="http://schemas.microsoft.com/office/powerpoint/2010/main" val="146851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4BF-6E29-0D38-3854-F30B4EF199C0}"/>
              </a:ext>
            </a:extLst>
          </p:cNvPr>
          <p:cNvSpPr>
            <a:spLocks noGrp="1"/>
          </p:cNvSpPr>
          <p:nvPr>
            <p:ph type="title"/>
          </p:nvPr>
        </p:nvSpPr>
        <p:spPr/>
        <p:txBody>
          <a:bodyPr/>
          <a:lstStyle/>
          <a:p>
            <a:pPr algn="ctr"/>
            <a:r>
              <a:rPr lang="en-US" sz="4400" dirty="0">
                <a:solidFill>
                  <a:srgbClr val="FFFF00"/>
                </a:solidFill>
                <a:highlight>
                  <a:srgbClr val="800080"/>
                </a:highlight>
                <a:latin typeface="Algerian" panose="04020705040A02060702" pitchFamily="82" charset="0"/>
              </a:rPr>
              <a:t>Data Sources and their formats</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7ACAE385-7F4D-08FF-2982-16A886EED75C}"/>
              </a:ext>
            </a:extLst>
          </p:cNvPr>
          <p:cNvSpPr>
            <a:spLocks noGrp="1"/>
          </p:cNvSpPr>
          <p:nvPr>
            <p:ph idx="1"/>
          </p:nvPr>
        </p:nvSpPr>
        <p:spPr>
          <a:xfrm>
            <a:off x="1103312" y="2052918"/>
            <a:ext cx="9729529" cy="4450519"/>
          </a:xfrm>
        </p:spPr>
        <p:txBody>
          <a:bodyPr>
            <a:normAutofit/>
          </a:bodyPr>
          <a:lstStyle/>
          <a:p>
            <a:r>
              <a:rPr lang="en-US" dirty="0">
                <a:solidFill>
                  <a:srgbClr val="FFFF00"/>
                </a:solidFill>
              </a:rPr>
              <a:t>I have scraped the product reviews data from amazon and </a:t>
            </a:r>
            <a:r>
              <a:rPr lang="en-US" dirty="0" err="1">
                <a:solidFill>
                  <a:srgbClr val="FFFF00"/>
                </a:solidFill>
              </a:rPr>
              <a:t>flipkart</a:t>
            </a:r>
            <a:r>
              <a:rPr lang="en-US" dirty="0">
                <a:solidFill>
                  <a:srgbClr val="FFFF00"/>
                </a:solidFill>
              </a:rPr>
              <a:t>. The dataset contains 37324 rows and 3 columns having both numerical and categorical data. </a:t>
            </a:r>
          </a:p>
          <a:p>
            <a:r>
              <a:rPr lang="en-US" dirty="0">
                <a:solidFill>
                  <a:srgbClr val="FFFF00"/>
                </a:solidFill>
              </a:rPr>
              <a:t>In this dataset " Ratings" is our target variable which has only 5 type(1,2,3,4,5) of data. So this is a “Classification type" problem.</a:t>
            </a:r>
          </a:p>
          <a:p>
            <a:r>
              <a:rPr lang="en-US" dirty="0">
                <a:solidFill>
                  <a:srgbClr val="FFFF00"/>
                </a:solidFill>
              </a:rPr>
              <a:t>you can download the my dataset from the below link.</a:t>
            </a:r>
          </a:p>
          <a:p>
            <a:r>
              <a:rPr lang="en-US" dirty="0">
                <a:solidFill>
                  <a:srgbClr val="FFFF00"/>
                </a:solidFill>
              </a:rPr>
              <a:t>Dataset link: </a:t>
            </a:r>
          </a:p>
          <a:p>
            <a:r>
              <a:rPr lang="en-IN" dirty="0">
                <a:solidFill>
                  <a:srgbClr val="FFFF00"/>
                </a:solidFill>
              </a:rPr>
              <a:t>https://github.com/KBkoushik/RATINGS-PREDICTION/blob/cf68cad469396f5389ce8a602692341ed2335f60/Ratings%20Data(webscraping).xlsx</a:t>
            </a:r>
          </a:p>
        </p:txBody>
      </p:sp>
    </p:spTree>
    <p:extLst>
      <p:ext uri="{BB962C8B-B14F-4D97-AF65-F5344CB8AC3E}">
        <p14:creationId xmlns:p14="http://schemas.microsoft.com/office/powerpoint/2010/main" val="131799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8E6C-1120-BEB7-B800-1BA5E2544285}"/>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About The </a:t>
            </a:r>
            <a:r>
              <a:rPr lang="en-IN" sz="4400" dirty="0" err="1">
                <a:solidFill>
                  <a:srgbClr val="FFFF00"/>
                </a:solidFill>
                <a:highlight>
                  <a:srgbClr val="800080"/>
                </a:highlight>
                <a:latin typeface="Algerian" panose="04020705040A02060702" pitchFamily="82" charset="0"/>
              </a:rPr>
              <a:t>DataSet</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6B753D86-3755-0A07-E0A1-486399EF19D2}"/>
              </a:ext>
            </a:extLst>
          </p:cNvPr>
          <p:cNvSpPr>
            <a:spLocks noGrp="1"/>
          </p:cNvSpPr>
          <p:nvPr>
            <p:ph idx="1"/>
          </p:nvPr>
        </p:nvSpPr>
        <p:spPr/>
        <p:txBody>
          <a:bodyPr>
            <a:normAutofit/>
          </a:bodyPr>
          <a:lstStyle/>
          <a:p>
            <a:pPr algn="just">
              <a:lnSpc>
                <a:spcPct val="150000"/>
              </a:lnSpc>
            </a:pPr>
            <a:r>
              <a:rPr lang="en-IN" sz="4400" dirty="0">
                <a:solidFill>
                  <a:srgbClr val="FFFF00"/>
                </a:solidFill>
              </a:rPr>
              <a:t>Rating</a:t>
            </a:r>
          </a:p>
          <a:p>
            <a:pPr algn="just">
              <a:lnSpc>
                <a:spcPct val="150000"/>
              </a:lnSpc>
            </a:pPr>
            <a:r>
              <a:rPr lang="en-IN" sz="4400" dirty="0">
                <a:solidFill>
                  <a:srgbClr val="FFFF00"/>
                </a:solidFill>
              </a:rPr>
              <a:t>Review</a:t>
            </a:r>
          </a:p>
          <a:p>
            <a:pPr algn="just">
              <a:lnSpc>
                <a:spcPct val="150000"/>
              </a:lnSpc>
            </a:pPr>
            <a:r>
              <a:rPr lang="en-IN" sz="4400" dirty="0" err="1">
                <a:solidFill>
                  <a:srgbClr val="FFFF00"/>
                </a:solidFill>
              </a:rPr>
              <a:t>Long_review</a:t>
            </a:r>
            <a:endParaRPr lang="en-IN" sz="4400" dirty="0">
              <a:solidFill>
                <a:srgbClr val="FFFF00"/>
              </a:solidFill>
            </a:endParaRPr>
          </a:p>
        </p:txBody>
      </p:sp>
    </p:spTree>
    <p:extLst>
      <p:ext uri="{BB962C8B-B14F-4D97-AF65-F5344CB8AC3E}">
        <p14:creationId xmlns:p14="http://schemas.microsoft.com/office/powerpoint/2010/main" val="422928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71F6-18B4-7764-CF47-C472A3AF33BA}"/>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Data </a:t>
            </a:r>
            <a:r>
              <a:rPr lang="en-IN" sz="4400" dirty="0" err="1">
                <a:solidFill>
                  <a:srgbClr val="FFFF00"/>
                </a:solidFill>
                <a:highlight>
                  <a:srgbClr val="800080"/>
                </a:highlight>
                <a:latin typeface="Algerian" panose="04020705040A02060702" pitchFamily="82" charset="0"/>
              </a:rPr>
              <a:t>Preprocessing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54C2CF2A-EE21-AEAD-E10A-29F0F7691EE3}"/>
              </a:ext>
            </a:extLst>
          </p:cNvPr>
          <p:cNvSpPr>
            <a:spLocks noGrp="1"/>
          </p:cNvSpPr>
          <p:nvPr>
            <p:ph idx="1"/>
          </p:nvPr>
        </p:nvSpPr>
        <p:spPr>
          <a:xfrm>
            <a:off x="1103311" y="1147665"/>
            <a:ext cx="11017153" cy="5635689"/>
          </a:xfrm>
        </p:spPr>
        <p:txBody>
          <a:bodyPr>
            <a:normAutofit fontScale="92500" lnSpcReduction="20000"/>
          </a:bodyPr>
          <a:lstStyle/>
          <a:p>
            <a:pPr marL="0" indent="0">
              <a:buNone/>
            </a:pPr>
            <a:r>
              <a:rPr lang="en-US" dirty="0">
                <a:solidFill>
                  <a:srgbClr val="FFFF00"/>
                </a:solidFill>
              </a:rPr>
              <a:t>For the purpose of the project the dataset has been preprocessed as follows:</a:t>
            </a:r>
          </a:p>
          <a:p>
            <a:r>
              <a:rPr lang="en-US" dirty="0">
                <a:solidFill>
                  <a:srgbClr val="FFFF00"/>
                </a:solidFill>
              </a:rPr>
              <a:t>We have few missing values in the dataset. We drop this missing value  </a:t>
            </a:r>
          </a:p>
          <a:p>
            <a:r>
              <a:rPr lang="en-US" dirty="0">
                <a:solidFill>
                  <a:srgbClr val="FFFF00"/>
                </a:solidFill>
              </a:rPr>
              <a:t>we divide all the columns into categorical and numerical types</a:t>
            </a:r>
          </a:p>
          <a:p>
            <a:r>
              <a:rPr lang="en-US" dirty="0">
                <a:solidFill>
                  <a:srgbClr val="FFFF00"/>
                </a:solidFill>
              </a:rPr>
              <a:t>Univariate Analysis Of Categorical Columns and numerical columns.</a:t>
            </a:r>
          </a:p>
          <a:p>
            <a:r>
              <a:rPr lang="en-US" dirty="0">
                <a:solidFill>
                  <a:srgbClr val="FFFF00"/>
                </a:solidFill>
              </a:rPr>
              <a:t>All the text in Review and Long Review columns changes into lower case</a:t>
            </a:r>
          </a:p>
          <a:p>
            <a:r>
              <a:rPr lang="en-US" dirty="0">
                <a:solidFill>
                  <a:srgbClr val="FFFF00"/>
                </a:solidFill>
              </a:rPr>
              <a:t>Adding length of Review and </a:t>
            </a:r>
            <a:r>
              <a:rPr lang="en-US" dirty="0" err="1">
                <a:solidFill>
                  <a:srgbClr val="FFFF00"/>
                </a:solidFill>
              </a:rPr>
              <a:t>Long_review</a:t>
            </a:r>
            <a:r>
              <a:rPr lang="en-US" dirty="0">
                <a:solidFill>
                  <a:srgbClr val="FFFF00"/>
                </a:solidFill>
              </a:rPr>
              <a:t> columns as a new columns </a:t>
            </a:r>
          </a:p>
          <a:p>
            <a:r>
              <a:rPr lang="en-US" dirty="0">
                <a:solidFill>
                  <a:srgbClr val="FFFF00"/>
                </a:solidFill>
              </a:rPr>
              <a:t>Replace Email </a:t>
            </a:r>
            <a:r>
              <a:rPr lang="en-US" dirty="0" err="1">
                <a:solidFill>
                  <a:srgbClr val="FFFF00"/>
                </a:solidFill>
              </a:rPr>
              <a:t>address,url</a:t>
            </a:r>
            <a:r>
              <a:rPr lang="en-US" dirty="0">
                <a:solidFill>
                  <a:srgbClr val="FFFF00"/>
                </a:solidFill>
              </a:rPr>
              <a:t> and phone number with </a:t>
            </a:r>
            <a:r>
              <a:rPr lang="en-US" dirty="0" err="1">
                <a:solidFill>
                  <a:srgbClr val="FFFF00"/>
                </a:solidFill>
              </a:rPr>
              <a:t>email,webaddress</a:t>
            </a:r>
            <a:r>
              <a:rPr lang="en-US" dirty="0">
                <a:solidFill>
                  <a:srgbClr val="FFFF00"/>
                </a:solidFill>
              </a:rPr>
              <a:t> and 	</a:t>
            </a:r>
            <a:r>
              <a:rPr lang="en-US" dirty="0" err="1">
                <a:solidFill>
                  <a:srgbClr val="FFFF00"/>
                </a:solidFill>
              </a:rPr>
              <a:t>phonenumber</a:t>
            </a:r>
            <a:r>
              <a:rPr lang="en-US" dirty="0">
                <a:solidFill>
                  <a:srgbClr val="FFFF00"/>
                </a:solidFill>
              </a:rPr>
              <a:t> respectively</a:t>
            </a:r>
          </a:p>
          <a:p>
            <a:r>
              <a:rPr lang="en-US" dirty="0">
                <a:solidFill>
                  <a:srgbClr val="FFFF00"/>
                </a:solidFill>
              </a:rPr>
              <a:t>Removing the </a:t>
            </a:r>
            <a:r>
              <a:rPr lang="en-US" dirty="0" err="1">
                <a:solidFill>
                  <a:srgbClr val="FFFF00"/>
                </a:solidFill>
              </a:rPr>
              <a:t>pucntuations</a:t>
            </a:r>
            <a:endParaRPr lang="en-US" dirty="0">
              <a:solidFill>
                <a:srgbClr val="FFFF00"/>
              </a:solidFill>
            </a:endParaRPr>
          </a:p>
          <a:p>
            <a:r>
              <a:rPr lang="en-US" dirty="0">
                <a:solidFill>
                  <a:srgbClr val="FFFF00"/>
                </a:solidFill>
              </a:rPr>
              <a:t>writing function for the entire dataset</a:t>
            </a:r>
          </a:p>
          <a:p>
            <a:r>
              <a:rPr lang="en-US" dirty="0">
                <a:solidFill>
                  <a:srgbClr val="FFFF00"/>
                </a:solidFill>
              </a:rPr>
              <a:t>Lemmatizing and then Stemming with Snowball to get root words and further</a:t>
            </a:r>
          </a:p>
          <a:p>
            <a:pPr marL="0" indent="0">
              <a:buNone/>
            </a:pPr>
            <a:r>
              <a:rPr lang="en-US" dirty="0">
                <a:solidFill>
                  <a:srgbClr val="FFFF00"/>
                </a:solidFill>
              </a:rPr>
              <a:t>      reducing characters</a:t>
            </a:r>
          </a:p>
          <a:p>
            <a:r>
              <a:rPr lang="en-US" dirty="0">
                <a:solidFill>
                  <a:srgbClr val="FFFF00"/>
                </a:solidFill>
              </a:rPr>
              <a:t>Plot Word cloud of each rating</a:t>
            </a:r>
          </a:p>
          <a:p>
            <a:r>
              <a:rPr lang="en-US" dirty="0">
                <a:solidFill>
                  <a:srgbClr val="FFFF00"/>
                </a:solidFill>
              </a:rPr>
              <a:t>Dividing data into features and vectors</a:t>
            </a:r>
          </a:p>
          <a:p>
            <a:r>
              <a:rPr lang="en-US" dirty="0">
                <a:solidFill>
                  <a:srgbClr val="FFFF00"/>
                </a:solidFill>
              </a:rPr>
              <a:t>Oversampling for data balancing</a:t>
            </a:r>
          </a:p>
          <a:p>
            <a:r>
              <a:rPr lang="en-US" dirty="0">
                <a:solidFill>
                  <a:srgbClr val="FFFF00"/>
                </a:solidFill>
              </a:rPr>
              <a:t>Removing skewness by power transform method       </a:t>
            </a:r>
            <a:endParaRPr lang="en-IN" dirty="0"/>
          </a:p>
        </p:txBody>
      </p:sp>
    </p:spTree>
    <p:extLst>
      <p:ext uri="{BB962C8B-B14F-4D97-AF65-F5344CB8AC3E}">
        <p14:creationId xmlns:p14="http://schemas.microsoft.com/office/powerpoint/2010/main" val="2528458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2001</TotalTime>
  <Words>1231</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Algerian</vt:lpstr>
      <vt:lpstr>Arial</vt:lpstr>
      <vt:lpstr>Arial Black</vt:lpstr>
      <vt:lpstr>Calibri</vt:lpstr>
      <vt:lpstr>Century Gothic</vt:lpstr>
      <vt:lpstr>Georgia</vt:lpstr>
      <vt:lpstr>Roboto</vt:lpstr>
      <vt:lpstr>Segoe UI</vt:lpstr>
      <vt:lpstr>Wingdings</vt:lpstr>
      <vt:lpstr>Wingdings 3</vt:lpstr>
      <vt:lpstr>Ion</vt:lpstr>
      <vt:lpstr>PowerPoint Presentation</vt:lpstr>
      <vt:lpstr>TABLE OF CONTENTS</vt:lpstr>
      <vt:lpstr>Abstruct</vt:lpstr>
      <vt:lpstr>Introduction</vt:lpstr>
      <vt:lpstr>Problem Statement</vt:lpstr>
      <vt:lpstr>Conceptual Background of the Domain Problem </vt:lpstr>
      <vt:lpstr>Data Sources and their formats </vt:lpstr>
      <vt:lpstr>About The DataSet </vt:lpstr>
      <vt:lpstr>Data Preprocessing </vt:lpstr>
      <vt:lpstr>Hardware and Software Requirements and Tools Used </vt:lpstr>
      <vt:lpstr>selected models </vt:lpstr>
      <vt:lpstr>Accuracy score of the model        we can see that accuracy score of RandomForest and SVC is high compaire to other.now we have to check cross val score of this two model. </vt:lpstr>
      <vt:lpstr>Cross Val Score</vt:lpstr>
      <vt:lpstr>Parameter tuning </vt:lpstr>
      <vt:lpstr>Final model </vt:lpstr>
      <vt:lpstr>SHOW PREDICTED AND Original Ratings</vt:lpstr>
      <vt:lpstr>Interpretation of the Results </vt:lpstr>
      <vt:lpstr>Future Work</vt:lpstr>
      <vt:lpstr>Conclussion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KOUSHIK BISWAS</dc:creator>
  <cp:lastModifiedBy>KOUSHIK BISWAS</cp:lastModifiedBy>
  <cp:revision>33</cp:revision>
  <dcterms:created xsi:type="dcterms:W3CDTF">2022-06-27T13:52:02Z</dcterms:created>
  <dcterms:modified xsi:type="dcterms:W3CDTF">2022-08-09T18:01:25Z</dcterms:modified>
</cp:coreProperties>
</file>