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7" autoAdjust="0"/>
    <p:restoredTop sz="94660"/>
  </p:normalViewPr>
  <p:slideViewPr>
    <p:cSldViewPr>
      <p:cViewPr>
        <p:scale>
          <a:sx n="100" d="100"/>
          <a:sy n="100" d="100"/>
        </p:scale>
        <p:origin x="-164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2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2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A2AA9-DE0A-4B1C-BE22-E939CE3C0F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nome.sph.umich.edu/wiki/FastQValidator" TargetMode="External"/><Relationship Id="rId2" Type="http://schemas.openxmlformats.org/officeDocument/2006/relationships/hyperlink" Target="http://qiim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informatics.babraham.ac.uk/projects/fastqc/" TargetMode="External"/><Relationship Id="rId5" Type="http://schemas.openxmlformats.org/officeDocument/2006/relationships/hyperlink" Target="https://blast.ncbi.nlm.nih.gov/Blast.cgi?PAGE_TYPE=BlastDocs&amp;DOC_TYPE=Download" TargetMode="External"/><Relationship Id="rId4" Type="http://schemas.openxmlformats.org/officeDocument/2006/relationships/hyperlink" Target="http://www.usadellab.org/cms/?page=trimmomat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69157" y="-1443"/>
            <a:ext cx="465992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69157" y="2286000"/>
            <a:ext cx="465992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64203" y="2971800"/>
            <a:ext cx="465992" cy="381000"/>
          </a:xfrm>
          <a:prstGeom prst="ellipse">
            <a:avLst/>
          </a:prstGeom>
          <a:solidFill>
            <a:srgbClr val="EBDF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0"/>
            <a:ext cx="1295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Qiime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join paired ends</a:t>
            </a:r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800" dirty="0">
                <a:hlinkClick r:id="rId2"/>
              </a:rPr>
              <a:t>http://qiime.org</a:t>
            </a:r>
            <a:r>
              <a:rPr lang="en-US" sz="800" dirty="0" smtClean="0">
                <a:hlinkClick r:id="rId2"/>
              </a:rPr>
              <a:t>/</a:t>
            </a:r>
            <a:r>
              <a:rPr lang="en-US" sz="800" dirty="0" smtClean="0"/>
              <a:t> 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305261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FastQC</a:t>
            </a:r>
          </a:p>
          <a:p>
            <a:r>
              <a:rPr lang="en-US" sz="800" dirty="0">
                <a:hlinkClick r:id="rId3"/>
              </a:rPr>
              <a:t>http://</a:t>
            </a:r>
            <a:r>
              <a:rPr lang="en-US" sz="800" dirty="0" smtClean="0">
                <a:hlinkClick r:id="rId3"/>
              </a:rPr>
              <a:t>genome.sph.umich.edu/wiki/FastQValidator</a:t>
            </a:r>
            <a:r>
              <a:rPr lang="en-US" sz="800" dirty="0" smtClean="0"/>
              <a:t> </a:t>
            </a:r>
            <a:endParaRPr lang="en-US" sz="7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320055" y="3810000"/>
            <a:ext cx="3437792" cy="381000"/>
            <a:chOff x="2015255" y="2661369"/>
            <a:chExt cx="3437792" cy="381000"/>
          </a:xfrm>
        </p:grpSpPr>
        <p:sp>
          <p:nvSpPr>
            <p:cNvPr id="12" name="Oval 11"/>
            <p:cNvSpPr/>
            <p:nvPr/>
          </p:nvSpPr>
          <p:spPr>
            <a:xfrm>
              <a:off x="4987055" y="2661369"/>
              <a:ext cx="465992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59403" y="2661369"/>
              <a:ext cx="465992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015255" y="2661369"/>
              <a:ext cx="465992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8600" y="2895600"/>
            <a:ext cx="1333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Trimmomatic</a:t>
            </a:r>
          </a:p>
          <a:p>
            <a:r>
              <a:rPr lang="en-US" sz="800" dirty="0">
                <a:hlinkClick r:id="rId4"/>
              </a:rPr>
              <a:t>http://www.usadellab.org/cms/?</a:t>
            </a:r>
            <a:r>
              <a:rPr lang="en-US" sz="800" dirty="0" smtClean="0">
                <a:hlinkClick r:id="rId4"/>
              </a:rPr>
              <a:t>page=trimmomatic</a:t>
            </a:r>
            <a:r>
              <a:rPr lang="en-US" sz="800" dirty="0" smtClean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4797623"/>
            <a:ext cx="167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Qiime</a:t>
            </a:r>
          </a:p>
          <a:p>
            <a:r>
              <a:rPr lang="en-US" sz="1100" b="1" dirty="0" smtClean="0">
                <a:solidFill>
                  <a:srgbClr val="00B050"/>
                </a:solidFill>
              </a:rPr>
              <a:t>Convert </a:t>
            </a:r>
            <a:r>
              <a:rPr lang="en-US" sz="1100" b="1" dirty="0" err="1" smtClean="0">
                <a:solidFill>
                  <a:srgbClr val="00B050"/>
                </a:solidFill>
              </a:rPr>
              <a:t>fastq</a:t>
            </a:r>
            <a:r>
              <a:rPr lang="en-US" sz="1100" b="1" dirty="0" smtClean="0">
                <a:solidFill>
                  <a:srgbClr val="00B050"/>
                </a:solidFill>
              </a:rPr>
              <a:t> to </a:t>
            </a:r>
            <a:r>
              <a:rPr lang="en-US" sz="1100" b="1" dirty="0" err="1" smtClean="0">
                <a:solidFill>
                  <a:srgbClr val="00B050"/>
                </a:solidFill>
              </a:rPr>
              <a:t>fasta</a:t>
            </a:r>
            <a:endParaRPr lang="en-US" sz="1400" b="1" dirty="0">
              <a:solidFill>
                <a:srgbClr val="00B05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20055" y="4724400"/>
            <a:ext cx="3437792" cy="381000"/>
            <a:chOff x="2015255" y="3548275"/>
            <a:chExt cx="3437792" cy="381000"/>
          </a:xfrm>
        </p:grpSpPr>
        <p:sp>
          <p:nvSpPr>
            <p:cNvPr id="17" name="Oval 16"/>
            <p:cNvSpPr/>
            <p:nvPr/>
          </p:nvSpPr>
          <p:spPr>
            <a:xfrm>
              <a:off x="4987055" y="3548275"/>
              <a:ext cx="465992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59403" y="3548275"/>
              <a:ext cx="465992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15255" y="3548275"/>
              <a:ext cx="465992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28600" y="5558135"/>
            <a:ext cx="138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BLAST</a:t>
            </a:r>
          </a:p>
          <a:p>
            <a:r>
              <a:rPr lang="en-US" sz="500" dirty="0">
                <a:hlinkClick r:id="rId5"/>
              </a:rPr>
              <a:t>https://</a:t>
            </a:r>
            <a:r>
              <a:rPr lang="en-US" sz="500" dirty="0" smtClean="0">
                <a:hlinkClick r:id="rId5"/>
              </a:rPr>
              <a:t>blast.ncbi.nlm.nih.gov/Blast.cgi?PAGE_TYPE=BlastDocs&amp;DOC_TYPE=Download</a:t>
            </a:r>
            <a:r>
              <a:rPr lang="en-US" sz="500" dirty="0" smtClean="0"/>
              <a:t> </a:t>
            </a:r>
            <a:endParaRPr lang="en-US" sz="50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6150887"/>
            <a:ext cx="18185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Qiime:</a:t>
            </a:r>
          </a:p>
          <a:p>
            <a:r>
              <a:rPr lang="en-US" sz="1100" b="1" dirty="0" smtClean="0">
                <a:solidFill>
                  <a:srgbClr val="00B050"/>
                </a:solidFill>
              </a:rPr>
              <a:t>OUT analyses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" y="735357"/>
            <a:ext cx="112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BCL2FASTQ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4" idx="4"/>
            <a:endCxn id="79" idx="0"/>
          </p:cNvCxnSpPr>
          <p:nvPr/>
        </p:nvCxnSpPr>
        <p:spPr>
          <a:xfrm>
            <a:off x="4102153" y="379557"/>
            <a:ext cx="0" cy="3824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4"/>
            <a:endCxn id="14" idx="0"/>
          </p:cNvCxnSpPr>
          <p:nvPr/>
        </p:nvCxnSpPr>
        <p:spPr>
          <a:xfrm flipH="1">
            <a:off x="2553051" y="3352800"/>
            <a:ext cx="1544148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4"/>
            <a:endCxn id="13" idx="0"/>
          </p:cNvCxnSpPr>
          <p:nvPr/>
        </p:nvCxnSpPr>
        <p:spPr>
          <a:xfrm>
            <a:off x="4097199" y="3352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4"/>
            <a:endCxn id="12" idx="0"/>
          </p:cNvCxnSpPr>
          <p:nvPr/>
        </p:nvCxnSpPr>
        <p:spPr>
          <a:xfrm>
            <a:off x="4097199" y="3352800"/>
            <a:ext cx="1427652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8" idx="0"/>
          </p:cNvCxnSpPr>
          <p:nvPr/>
        </p:nvCxnSpPr>
        <p:spPr>
          <a:xfrm flipH="1">
            <a:off x="4097199" y="2667000"/>
            <a:ext cx="4954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4"/>
            <a:endCxn id="19" idx="0"/>
          </p:cNvCxnSpPr>
          <p:nvPr/>
        </p:nvCxnSpPr>
        <p:spPr>
          <a:xfrm>
            <a:off x="2553051" y="41910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4"/>
            <a:endCxn id="17" idx="0"/>
          </p:cNvCxnSpPr>
          <p:nvPr/>
        </p:nvCxnSpPr>
        <p:spPr>
          <a:xfrm>
            <a:off x="5524851" y="41910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4"/>
            <a:endCxn id="18" idx="0"/>
          </p:cNvCxnSpPr>
          <p:nvPr/>
        </p:nvCxnSpPr>
        <p:spPr>
          <a:xfrm>
            <a:off x="4097199" y="41910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22" idx="0"/>
          </p:cNvCxnSpPr>
          <p:nvPr/>
        </p:nvCxnSpPr>
        <p:spPr>
          <a:xfrm>
            <a:off x="2553051" y="5105400"/>
            <a:ext cx="0" cy="497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7" idx="4"/>
            <a:endCxn id="20" idx="0"/>
          </p:cNvCxnSpPr>
          <p:nvPr/>
        </p:nvCxnSpPr>
        <p:spPr>
          <a:xfrm>
            <a:off x="5524851" y="5105400"/>
            <a:ext cx="0" cy="497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4"/>
            <a:endCxn id="21" idx="0"/>
          </p:cNvCxnSpPr>
          <p:nvPr/>
        </p:nvCxnSpPr>
        <p:spPr>
          <a:xfrm>
            <a:off x="4097199" y="5105400"/>
            <a:ext cx="0" cy="497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4"/>
            <a:endCxn id="24" idx="1"/>
          </p:cNvCxnSpPr>
          <p:nvPr/>
        </p:nvCxnSpPr>
        <p:spPr>
          <a:xfrm>
            <a:off x="2553051" y="5983962"/>
            <a:ext cx="1384349" cy="3964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4"/>
            <a:endCxn id="24" idx="7"/>
          </p:cNvCxnSpPr>
          <p:nvPr/>
        </p:nvCxnSpPr>
        <p:spPr>
          <a:xfrm flipH="1">
            <a:off x="4266906" y="5983962"/>
            <a:ext cx="1257945" cy="3964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4"/>
            <a:endCxn id="24" idx="0"/>
          </p:cNvCxnSpPr>
          <p:nvPr/>
        </p:nvCxnSpPr>
        <p:spPr>
          <a:xfrm>
            <a:off x="4097199" y="5983962"/>
            <a:ext cx="4954" cy="3406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6"/>
            <a:endCxn id="75" idx="2"/>
          </p:cNvCxnSpPr>
          <p:nvPr/>
        </p:nvCxnSpPr>
        <p:spPr>
          <a:xfrm>
            <a:off x="4335149" y="2476500"/>
            <a:ext cx="1708526" cy="20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6043675" y="2261056"/>
            <a:ext cx="2185925" cy="430887"/>
            <a:chOff x="7116610" y="2337682"/>
            <a:chExt cx="2185925" cy="430887"/>
          </a:xfrm>
        </p:grpSpPr>
        <p:sp>
          <p:nvSpPr>
            <p:cNvPr id="75" name="Oval 74"/>
            <p:cNvSpPr/>
            <p:nvPr/>
          </p:nvSpPr>
          <p:spPr>
            <a:xfrm>
              <a:off x="7116610" y="2383526"/>
              <a:ext cx="465992" cy="381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630531" y="2337682"/>
              <a:ext cx="16720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FastQC output file not used any further</a:t>
              </a:r>
              <a:endParaRPr lang="en-US" sz="11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250199" y="2819401"/>
            <a:ext cx="2055600" cy="600164"/>
            <a:chOff x="5621888" y="4583367"/>
            <a:chExt cx="2055600" cy="1110815"/>
          </a:xfrm>
        </p:grpSpPr>
        <p:sp>
          <p:nvSpPr>
            <p:cNvPr id="80" name="Right Brace 79"/>
            <p:cNvSpPr/>
            <p:nvPr/>
          </p:nvSpPr>
          <p:spPr>
            <a:xfrm>
              <a:off x="5621888" y="4724400"/>
              <a:ext cx="381000" cy="838200"/>
            </a:xfrm>
            <a:prstGeom prst="rightBrace">
              <a:avLst>
                <a:gd name="adj1" fmla="val 51352"/>
                <a:gd name="adj2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89477" y="4583367"/>
              <a:ext cx="1588011" cy="111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Bash script here splits the sequence data into many files</a:t>
              </a:r>
              <a:endParaRPr lang="en-US" sz="11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69157" y="6324600"/>
            <a:ext cx="4529754" cy="381000"/>
            <a:chOff x="3564357" y="6324600"/>
            <a:chExt cx="4529754" cy="381000"/>
          </a:xfrm>
        </p:grpSpPr>
        <p:sp>
          <p:nvSpPr>
            <p:cNvPr id="24" name="Oval 23"/>
            <p:cNvSpPr/>
            <p:nvPr/>
          </p:nvSpPr>
          <p:spPr>
            <a:xfrm>
              <a:off x="3564357" y="6324600"/>
              <a:ext cx="465992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Brace 82"/>
            <p:cNvSpPr/>
            <p:nvPr/>
          </p:nvSpPr>
          <p:spPr>
            <a:xfrm>
              <a:off x="5943600" y="6324600"/>
              <a:ext cx="381000" cy="381000"/>
            </a:xfrm>
            <a:prstGeom prst="rightBrace">
              <a:avLst>
                <a:gd name="adj1" fmla="val 51352"/>
                <a:gd name="adj2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61996" y="6324600"/>
              <a:ext cx="1732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Submit file here</a:t>
              </a:r>
              <a:endParaRPr lang="en-US" sz="11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231488" y="3786575"/>
            <a:ext cx="1998111" cy="1775205"/>
            <a:chOff x="5596655" y="2923498"/>
            <a:chExt cx="1998111" cy="1775205"/>
          </a:xfrm>
        </p:grpSpPr>
        <p:sp>
          <p:nvSpPr>
            <p:cNvPr id="85" name="Right Brace 84"/>
            <p:cNvSpPr/>
            <p:nvPr/>
          </p:nvSpPr>
          <p:spPr>
            <a:xfrm>
              <a:off x="5596655" y="2923498"/>
              <a:ext cx="381000" cy="1775205"/>
            </a:xfrm>
            <a:prstGeom prst="rightBrace">
              <a:avLst>
                <a:gd name="adj1" fmla="val 51352"/>
                <a:gd name="adj2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08527" y="3595656"/>
              <a:ext cx="14862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Pre-bash file and a submit file here</a:t>
              </a:r>
              <a:endParaRPr lang="en-US" sz="11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231488" y="5949509"/>
            <a:ext cx="2531512" cy="430887"/>
            <a:chOff x="5621888" y="5949509"/>
            <a:chExt cx="2531512" cy="430887"/>
          </a:xfrm>
        </p:grpSpPr>
        <p:sp>
          <p:nvSpPr>
            <p:cNvPr id="56" name="Right Brace 55"/>
            <p:cNvSpPr/>
            <p:nvPr/>
          </p:nvSpPr>
          <p:spPr>
            <a:xfrm>
              <a:off x="5621888" y="5993487"/>
              <a:ext cx="381000" cy="331113"/>
            </a:xfrm>
            <a:prstGeom prst="rightBrace">
              <a:avLst>
                <a:gd name="adj1" fmla="val 51352"/>
                <a:gd name="adj2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57900" y="5949509"/>
              <a:ext cx="2095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Bash script here concatenates the many separate BLAST files</a:t>
              </a:r>
              <a:endParaRPr lang="en-US" sz="11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320055" y="5562600"/>
            <a:ext cx="6214345" cy="421362"/>
            <a:chOff x="2015255" y="5522238"/>
            <a:chExt cx="6214345" cy="421362"/>
          </a:xfrm>
        </p:grpSpPr>
        <p:grpSp>
          <p:nvGrpSpPr>
            <p:cNvPr id="5" name="Group 4"/>
            <p:cNvGrpSpPr/>
            <p:nvPr/>
          </p:nvGrpSpPr>
          <p:grpSpPr>
            <a:xfrm>
              <a:off x="2015255" y="5562600"/>
              <a:ext cx="3437792" cy="381000"/>
              <a:chOff x="2015255" y="4454871"/>
              <a:chExt cx="3437792" cy="3810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987055" y="4454871"/>
                <a:ext cx="465992" cy="381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559403" y="4454871"/>
                <a:ext cx="465992" cy="381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015255" y="4454871"/>
                <a:ext cx="465992" cy="381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ight Brace 57"/>
            <p:cNvSpPr/>
            <p:nvPr/>
          </p:nvSpPr>
          <p:spPr>
            <a:xfrm>
              <a:off x="5936213" y="5533322"/>
              <a:ext cx="381000" cy="406165"/>
            </a:xfrm>
            <a:prstGeom prst="rightBrace">
              <a:avLst>
                <a:gd name="adj1" fmla="val 51352"/>
                <a:gd name="adj2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62700" y="5522238"/>
              <a:ext cx="1866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Submit file here</a:t>
              </a:r>
              <a:endParaRPr lang="en-US" sz="11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28600" y="2145639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FastQValidator</a:t>
            </a:r>
          </a:p>
          <a:p>
            <a:r>
              <a:rPr lang="en-US" sz="800" dirty="0">
                <a:hlinkClick r:id="rId6"/>
              </a:rPr>
              <a:t>http://www.bioinformatics.babraham.ac.uk/projects/fastqc</a:t>
            </a:r>
            <a:r>
              <a:rPr lang="en-US" sz="800" dirty="0" smtClean="0">
                <a:hlinkClick r:id="rId6"/>
              </a:rPr>
              <a:t>/</a:t>
            </a:r>
            <a:r>
              <a:rPr lang="en-US" sz="800" dirty="0" smtClean="0"/>
              <a:t> </a:t>
            </a:r>
            <a:endParaRPr lang="en-US" sz="700" dirty="0"/>
          </a:p>
        </p:txBody>
      </p:sp>
      <p:sp>
        <p:nvSpPr>
          <p:cNvPr id="77" name="Oval 76"/>
          <p:cNvSpPr/>
          <p:nvPr/>
        </p:nvSpPr>
        <p:spPr>
          <a:xfrm>
            <a:off x="3869157" y="1524000"/>
            <a:ext cx="465992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869157" y="762000"/>
            <a:ext cx="465992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4"/>
            <a:endCxn id="77" idx="0"/>
          </p:cNvCxnSpPr>
          <p:nvPr/>
        </p:nvCxnSpPr>
        <p:spPr>
          <a:xfrm>
            <a:off x="4102153" y="11430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4"/>
            <a:endCxn id="6" idx="0"/>
          </p:cNvCxnSpPr>
          <p:nvPr/>
        </p:nvCxnSpPr>
        <p:spPr>
          <a:xfrm>
            <a:off x="4102153" y="19050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6043675" y="1499056"/>
            <a:ext cx="2185925" cy="430887"/>
            <a:chOff x="7116610" y="2337682"/>
            <a:chExt cx="2185925" cy="430887"/>
          </a:xfrm>
        </p:grpSpPr>
        <p:sp>
          <p:nvSpPr>
            <p:cNvPr id="109" name="Oval 108"/>
            <p:cNvSpPr/>
            <p:nvPr/>
          </p:nvSpPr>
          <p:spPr>
            <a:xfrm>
              <a:off x="7116610" y="2383526"/>
              <a:ext cx="465992" cy="381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30531" y="2337682"/>
              <a:ext cx="16720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FastQC output file not used any further</a:t>
              </a:r>
              <a:endParaRPr lang="en-US" sz="1100" dirty="0"/>
            </a:p>
          </p:txBody>
        </p:sp>
      </p:grpSp>
      <p:cxnSp>
        <p:nvCxnSpPr>
          <p:cNvPr id="113" name="Straight Arrow Connector 112"/>
          <p:cNvCxnSpPr>
            <a:stCxn id="77" idx="6"/>
            <a:endCxn id="109" idx="2"/>
          </p:cNvCxnSpPr>
          <p:nvPr/>
        </p:nvCxnSpPr>
        <p:spPr>
          <a:xfrm>
            <a:off x="4335149" y="1714500"/>
            <a:ext cx="1708526" cy="20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28600" y="71780"/>
            <a:ext cx="11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from the NextSeq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60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2265" y="71780"/>
            <a:ext cx="1676400" cy="4770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38100">
              <a:schemeClr val="accent4">
                <a:lumMod val="60000"/>
                <a:lumOff val="40000"/>
                <a:alpha val="84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FastQC</a:t>
            </a:r>
          </a:p>
          <a:p>
            <a:r>
              <a:rPr lang="en-US" sz="1100" dirty="0" smtClean="0"/>
              <a:t>-Get quality info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5126431" y="1732746"/>
            <a:ext cx="1547004" cy="4770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38100">
              <a:schemeClr val="accent4">
                <a:lumMod val="60000"/>
                <a:lumOff val="40000"/>
                <a:alpha val="84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Qiime</a:t>
            </a:r>
          </a:p>
          <a:p>
            <a:r>
              <a:rPr lang="en-US" sz="1100" dirty="0" smtClean="0"/>
              <a:t>-Join paired ends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76199" y="3457286"/>
            <a:ext cx="2033584" cy="4770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38100">
              <a:schemeClr val="accent6">
                <a:lumMod val="60000"/>
                <a:lumOff val="40000"/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BLAST</a:t>
            </a:r>
          </a:p>
          <a:p>
            <a:r>
              <a:rPr lang="en-US" sz="1100" dirty="0" smtClean="0"/>
              <a:t>-Get BLAST hits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1732746"/>
            <a:ext cx="1676400" cy="4770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38100">
              <a:schemeClr val="accent4">
                <a:lumMod val="60000"/>
                <a:lumOff val="40000"/>
                <a:alpha val="84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Trimmomatic</a:t>
            </a:r>
          </a:p>
          <a:p>
            <a:r>
              <a:rPr lang="en-US" sz="1100" dirty="0" smtClean="0"/>
              <a:t>-Trim poor quality regions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7751" y="1732746"/>
            <a:ext cx="1580714" cy="47705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38100">
              <a:schemeClr val="tx2">
                <a:lumMod val="40000"/>
                <a:lumOff val="60000"/>
                <a:alpha val="74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Qiime</a:t>
            </a:r>
          </a:p>
          <a:p>
            <a:r>
              <a:rPr lang="en-US" sz="1100" dirty="0" smtClean="0"/>
              <a:t>- Convert fastq to fasta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3464006"/>
            <a:ext cx="1527009" cy="86177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lumMod val="60000"/>
                <a:lumOff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Combine BLAST results: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Bash </a:t>
            </a:r>
            <a:r>
              <a:rPr lang="en-US" sz="1100" dirty="0" smtClean="0"/>
              <a:t>script</a:t>
            </a:r>
            <a:endParaRPr lang="en-US" sz="300" dirty="0"/>
          </a:p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802520" y="71780"/>
            <a:ext cx="1527009" cy="6463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38100">
              <a:schemeClr val="accent4">
                <a:lumMod val="60000"/>
                <a:lumOff val="40000"/>
                <a:alpha val="84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BCL2FASTQ</a:t>
            </a:r>
          </a:p>
          <a:p>
            <a:r>
              <a:rPr lang="en-US" sz="1100" dirty="0" smtClean="0"/>
              <a:t>-Remove adapters</a:t>
            </a:r>
          </a:p>
          <a:p>
            <a:r>
              <a:rPr lang="en-US" sz="1100" dirty="0" smtClean="0"/>
              <a:t>-Sort samples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391400" y="71780"/>
            <a:ext cx="1676400" cy="4770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38100">
              <a:schemeClr val="accent4">
                <a:lumMod val="60000"/>
                <a:lumOff val="40000"/>
                <a:alpha val="84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FastQValidator</a:t>
            </a:r>
          </a:p>
          <a:p>
            <a:r>
              <a:rPr lang="en-US" sz="1100" dirty="0" smtClean="0"/>
              <a:t>-Get quality info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6199" y="71780"/>
            <a:ext cx="2033585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38100">
              <a:schemeClr val="accent4">
                <a:lumMod val="60000"/>
                <a:lumOff val="40000"/>
                <a:alpha val="84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from the NextSeq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568498" y="5486400"/>
            <a:ext cx="1295400" cy="81560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lumMod val="60000"/>
                <a:lumOff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Qiime:</a:t>
            </a:r>
          </a:p>
          <a:p>
            <a:r>
              <a:rPr lang="en-US" sz="1100" dirty="0" smtClean="0"/>
              <a:t>-Assign taxonomy</a:t>
            </a:r>
          </a:p>
          <a:p>
            <a:r>
              <a:rPr lang="en-US" sz="1100" dirty="0" smtClean="0"/>
              <a:t>-Bash script</a:t>
            </a:r>
            <a:endParaRPr lang="en-US" sz="300" dirty="0"/>
          </a:p>
          <a:p>
            <a:endParaRPr lang="en-US" sz="1100" dirty="0"/>
          </a:p>
        </p:txBody>
      </p:sp>
      <p:sp>
        <p:nvSpPr>
          <p:cNvPr id="20" name="Chevron 19"/>
          <p:cNvSpPr/>
          <p:nvPr/>
        </p:nvSpPr>
        <p:spPr>
          <a:xfrm>
            <a:off x="2351377" y="71780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99" y="1732746"/>
            <a:ext cx="2033585" cy="47705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38100">
              <a:schemeClr val="tx2">
                <a:lumMod val="40000"/>
                <a:lumOff val="60000"/>
                <a:alpha val="74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Split data into many files</a:t>
            </a:r>
          </a:p>
          <a:p>
            <a:r>
              <a:rPr lang="en-US" sz="1100" dirty="0"/>
              <a:t>- convert_fastaqual_fastq.py</a:t>
            </a:r>
          </a:p>
        </p:txBody>
      </p:sp>
      <p:sp>
        <p:nvSpPr>
          <p:cNvPr id="21" name="Chevron 20"/>
          <p:cNvSpPr/>
          <p:nvPr/>
        </p:nvSpPr>
        <p:spPr>
          <a:xfrm>
            <a:off x="4666372" y="71780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6933950" y="71780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2351377" y="3457286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 rot="5400000">
            <a:off x="8711498" y="990600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 rot="5400000">
            <a:off x="127701" y="2601977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 rot="10800000">
            <a:off x="6933950" y="1732746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 rot="10800000">
            <a:off x="4666372" y="1732746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 rot="10800000">
            <a:off x="2351378" y="1732746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4666372" y="3457286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8498" y="3457286"/>
            <a:ext cx="1295400" cy="81560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lumMod val="60000"/>
                <a:lumOff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brocc:</a:t>
            </a:r>
          </a:p>
          <a:p>
            <a:r>
              <a:rPr lang="en-US" sz="1100" dirty="0" smtClean="0"/>
              <a:t>-Format data</a:t>
            </a:r>
          </a:p>
          <a:p>
            <a:r>
              <a:rPr lang="en-US" sz="1100" dirty="0" smtClean="0"/>
              <a:t>-Python script</a:t>
            </a:r>
            <a:endParaRPr lang="en-US" sz="300" dirty="0"/>
          </a:p>
          <a:p>
            <a:endParaRPr lang="en-US" sz="1100" dirty="0"/>
          </a:p>
        </p:txBody>
      </p:sp>
      <p:sp>
        <p:nvSpPr>
          <p:cNvPr id="33" name="Chevron 32"/>
          <p:cNvSpPr/>
          <p:nvPr/>
        </p:nvSpPr>
        <p:spPr>
          <a:xfrm>
            <a:off x="6933950" y="3457286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8324" y="3457286"/>
            <a:ext cx="1295400" cy="98488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lumMod val="60000"/>
                <a:lumOff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Sed</a:t>
            </a:r>
            <a:r>
              <a:rPr lang="en-US" sz="1400" dirty="0" smtClean="0"/>
              <a:t>:</a:t>
            </a:r>
            <a:endParaRPr lang="en-US" sz="1400" dirty="0" smtClean="0"/>
          </a:p>
          <a:p>
            <a:r>
              <a:rPr lang="en-US" sz="1100" dirty="0" smtClean="0"/>
              <a:t>-</a:t>
            </a:r>
            <a:r>
              <a:rPr lang="en-US" sz="1100" dirty="0" smtClean="0"/>
              <a:t>Bash </a:t>
            </a:r>
            <a:r>
              <a:rPr lang="en-US" sz="1100" dirty="0" smtClean="0"/>
              <a:t>script to get rid of colons in the BLAST results</a:t>
            </a:r>
            <a:endParaRPr lang="en-US" sz="300" dirty="0"/>
          </a:p>
          <a:p>
            <a:endParaRPr lang="en-US" sz="1100" dirty="0"/>
          </a:p>
        </p:txBody>
      </p:sp>
      <p:sp>
        <p:nvSpPr>
          <p:cNvPr id="34" name="Chevron 33"/>
          <p:cNvSpPr/>
          <p:nvPr/>
        </p:nvSpPr>
        <p:spPr>
          <a:xfrm rot="5400000">
            <a:off x="8063798" y="4672898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37528</TotalTime>
  <Words>173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Grace McCalla</dc:creator>
  <cp:lastModifiedBy>S. Grace McCalla</cp:lastModifiedBy>
  <cp:revision>65</cp:revision>
  <dcterms:created xsi:type="dcterms:W3CDTF">2016-06-20T14:42:17Z</dcterms:created>
  <dcterms:modified xsi:type="dcterms:W3CDTF">2016-09-13T15:14:39Z</dcterms:modified>
</cp:coreProperties>
</file>