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sldIdLst>
    <p:sldId id="256" r:id="rId2"/>
    <p:sldId id="257" r:id="rId3"/>
    <p:sldId id="271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29731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78607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43892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1915884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09810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4/11/2025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10914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4/11/2025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43481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512392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7DA38F49-B3E2-4BF0-BEC7-C30D34ABBB8D}" type="datetime1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18175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88558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8912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24603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4/11/2025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54866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4/11/2025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57757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4/11/2025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80906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05110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77633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38F49-B3E2-4BF0-BEC7-C30D34ABBB8D}" type="datetime1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7131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  <p:sldLayoutId id="2147483726" r:id="rId16"/>
    <p:sldLayoutId id="2147483727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Неоново-лазерное освещение выровнено по форме треугольника">
            <a:extLst>
              <a:ext uri="{FF2B5EF4-FFF2-40B4-BE49-F238E27FC236}">
                <a16:creationId xmlns:a16="http://schemas.microsoft.com/office/drawing/2014/main" id="{0F3771BF-EA42-BFD3-D8E1-7E473C1F554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916" b="1085"/>
          <a:stretch/>
        </p:blipFill>
        <p:spPr>
          <a:xfrm>
            <a:off x="1" y="1"/>
            <a:ext cx="12192000" cy="685798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33FC731-A123-4FDC-B53D-1FD9BE4D02E2}"/>
              </a:ext>
            </a:extLst>
          </p:cNvPr>
          <p:cNvSpPr txBox="1"/>
          <p:nvPr/>
        </p:nvSpPr>
        <p:spPr>
          <a:xfrm>
            <a:off x="2130804" y="1375794"/>
            <a:ext cx="8598715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800" b="1" dirty="0"/>
              <a:t>Заголовок:</a:t>
            </a:r>
            <a:r>
              <a:rPr lang="uk-UA" sz="2800" dirty="0"/>
              <a:t> </a:t>
            </a:r>
            <a:r>
              <a:rPr lang="uk-UA" sz="2800" i="1" dirty="0"/>
              <a:t>Від кольору до штучного інтелекту: сучасні технології цифрової графіки</a:t>
            </a:r>
            <a:br>
              <a:rPr lang="uk-UA" sz="2800" dirty="0"/>
            </a:br>
            <a:r>
              <a:rPr lang="uk-UA" sz="2800" b="1" dirty="0"/>
              <a:t>Підзаголовок:</a:t>
            </a:r>
            <a:endParaRPr lang="uk-UA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uk-UA" sz="2800" dirty="0"/>
              <a:t>Теорія, інструменти, етика та майбутнє індустрії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sz="2800" dirty="0"/>
              <a:t>Огляд ключових тем для дизайнерів, 3</a:t>
            </a:r>
            <a:r>
              <a:rPr lang="en-US" sz="2800" dirty="0"/>
              <a:t>D-</a:t>
            </a:r>
            <a:r>
              <a:rPr lang="uk-UA" sz="2800" dirty="0"/>
              <a:t>художників та розробників</a:t>
            </a:r>
          </a:p>
          <a:p>
            <a:r>
              <a:rPr lang="uk-UA" sz="2800" b="1" dirty="0"/>
              <a:t>Фон:</a:t>
            </a:r>
            <a:r>
              <a:rPr lang="uk-UA" sz="2800" dirty="0"/>
              <a:t> Абстрактна векторна графіка з елементами кольорових гам і 3</a:t>
            </a:r>
            <a:r>
              <a:rPr lang="en-US" sz="2800" dirty="0"/>
              <a:t>D-</a:t>
            </a:r>
            <a:r>
              <a:rPr lang="uk-UA" sz="2800" dirty="0" err="1"/>
              <a:t>рендерів</a:t>
            </a:r>
            <a:r>
              <a:rPr lang="uk-UA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29462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90A2B31-91AB-4533-930B-25850865CFC0}"/>
              </a:ext>
            </a:extLst>
          </p:cNvPr>
          <p:cNvSpPr txBox="1"/>
          <p:nvPr/>
        </p:nvSpPr>
        <p:spPr>
          <a:xfrm>
            <a:off x="3047301" y="2553934"/>
            <a:ext cx="609460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400" b="1" dirty="0"/>
              <a:t>Етика в дизайні </a:t>
            </a:r>
            <a:r>
              <a:rPr lang="uk-UA" sz="2400" b="1" i="1" dirty="0"/>
              <a:t>(слайд 14)</a:t>
            </a:r>
            <a:endParaRPr lang="uk-UA" sz="2400" b="1" dirty="0"/>
          </a:p>
          <a:p>
            <a:r>
              <a:rPr lang="uk-UA" sz="2400" b="1" dirty="0"/>
              <a:t>Суперечливі теми:</a:t>
            </a:r>
            <a:endParaRPr lang="uk-UA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uk-UA" sz="2400" dirty="0"/>
              <a:t>Чи можна використовувати </a:t>
            </a:r>
            <a:r>
              <a:rPr lang="en-US" sz="2400" dirty="0"/>
              <a:t>AI-</a:t>
            </a:r>
            <a:r>
              <a:rPr lang="uk-UA" sz="2400" dirty="0"/>
              <a:t>генеровані зображення у комерції?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sz="2400" dirty="0"/>
              <a:t>Як компанії (наприклад, </a:t>
            </a:r>
            <a:r>
              <a:rPr lang="en-US" sz="2400" dirty="0"/>
              <a:t>Getty Images) </a:t>
            </a:r>
            <a:r>
              <a:rPr lang="uk-UA" sz="2400" dirty="0"/>
              <a:t>блокують </a:t>
            </a:r>
            <a:r>
              <a:rPr lang="en-US" sz="2400" dirty="0"/>
              <a:t>AI-</a:t>
            </a:r>
            <a:r>
              <a:rPr lang="uk-UA" sz="2400" dirty="0"/>
              <a:t>контент.</a:t>
            </a:r>
          </a:p>
        </p:txBody>
      </p:sp>
    </p:spTree>
    <p:extLst>
      <p:ext uri="{BB962C8B-B14F-4D97-AF65-F5344CB8AC3E}">
        <p14:creationId xmlns:p14="http://schemas.microsoft.com/office/powerpoint/2010/main" val="117334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7F2408-5CA8-481F-B160-76249CA25C0F}"/>
              </a:ext>
            </a:extLst>
          </p:cNvPr>
          <p:cNvSpPr txBox="1"/>
          <p:nvPr/>
        </p:nvSpPr>
        <p:spPr>
          <a:xfrm>
            <a:off x="3047301" y="2969432"/>
            <a:ext cx="609460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 err="1"/>
              <a:t>Машинне</a:t>
            </a:r>
            <a:r>
              <a:rPr lang="ru-RU" sz="2400" b="1" dirty="0"/>
              <a:t> </a:t>
            </a:r>
            <a:r>
              <a:rPr lang="ru-RU" sz="2400" b="1" dirty="0" err="1"/>
              <a:t>навчання</a:t>
            </a:r>
            <a:r>
              <a:rPr lang="ru-RU" sz="2400" b="1" dirty="0"/>
              <a:t> </a:t>
            </a:r>
            <a:r>
              <a:rPr lang="ru-RU" sz="2400" b="1" i="1" dirty="0"/>
              <a:t>(слайд 15)</a:t>
            </a:r>
            <a:endParaRPr lang="ru-RU" sz="2400" b="1" dirty="0"/>
          </a:p>
          <a:p>
            <a:r>
              <a:rPr lang="ru-RU" sz="2400" b="1" dirty="0" err="1"/>
              <a:t>Зворотний</a:t>
            </a:r>
            <a:r>
              <a:rPr lang="ru-RU" sz="2400" b="1" dirty="0"/>
              <a:t> </a:t>
            </a:r>
            <a:r>
              <a:rPr lang="ru-RU" sz="2400" b="1" dirty="0" err="1"/>
              <a:t>бік</a:t>
            </a:r>
            <a:r>
              <a:rPr lang="ru-RU" sz="2400" b="1" dirty="0"/>
              <a:t>:</a:t>
            </a:r>
            <a:endParaRPr lang="ru-RU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 err="1"/>
              <a:t>Обмеження</a:t>
            </a:r>
            <a:r>
              <a:rPr lang="ru-RU" sz="2400" dirty="0"/>
              <a:t> </a:t>
            </a:r>
            <a:r>
              <a:rPr lang="ru-RU" sz="2400" dirty="0" err="1"/>
              <a:t>Stable</a:t>
            </a:r>
            <a:r>
              <a:rPr lang="ru-RU" sz="2400" dirty="0"/>
              <a:t> </a:t>
            </a:r>
            <a:r>
              <a:rPr lang="ru-RU" sz="2400" dirty="0" err="1"/>
              <a:t>Diffusion</a:t>
            </a:r>
            <a:r>
              <a:rPr lang="ru-RU" sz="2400" dirty="0"/>
              <a:t>: "</a:t>
            </a:r>
            <a:r>
              <a:rPr lang="ru-RU" sz="2400" dirty="0" err="1"/>
              <a:t>артефакти</a:t>
            </a:r>
            <a:r>
              <a:rPr lang="ru-RU" sz="2400" dirty="0"/>
              <a:t>" на руках.</a:t>
            </a:r>
          </a:p>
        </p:txBody>
      </p:sp>
    </p:spTree>
    <p:extLst>
      <p:ext uri="{BB962C8B-B14F-4D97-AF65-F5344CB8AC3E}">
        <p14:creationId xmlns:p14="http://schemas.microsoft.com/office/powerpoint/2010/main" val="145050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CC9BE31-F0BD-464C-B205-B2DB1BCE02AC}"/>
              </a:ext>
            </a:extLst>
          </p:cNvPr>
          <p:cNvSpPr txBox="1"/>
          <p:nvPr/>
        </p:nvSpPr>
        <p:spPr>
          <a:xfrm>
            <a:off x="3047301" y="2830933"/>
            <a:ext cx="609460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VR/AR </a:t>
            </a:r>
            <a:r>
              <a:rPr lang="en-US" sz="2400" b="1" i="1" dirty="0"/>
              <a:t>(</a:t>
            </a:r>
            <a:r>
              <a:rPr lang="uk-UA" sz="2400" b="1" i="1" dirty="0"/>
              <a:t>слайди 16–17)</a:t>
            </a:r>
            <a:endParaRPr lang="uk-UA" sz="2400" b="1" dirty="0"/>
          </a:p>
          <a:p>
            <a:r>
              <a:rPr lang="uk-UA" sz="2400" b="1" dirty="0"/>
              <a:t>Приклади з життя:</a:t>
            </a:r>
            <a:endParaRPr lang="uk-UA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IKEA Place: AR-</a:t>
            </a:r>
            <a:r>
              <a:rPr lang="uk-UA" sz="2400" dirty="0"/>
              <a:t>додаток для примірки меблів.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VR-</a:t>
            </a:r>
            <a:r>
              <a:rPr lang="uk-UA" sz="2400" dirty="0"/>
              <a:t>тренування для хірургів (платформа </a:t>
            </a:r>
            <a:r>
              <a:rPr lang="en-US" sz="2400" dirty="0"/>
              <a:t>Osso VR).</a:t>
            </a:r>
          </a:p>
        </p:txBody>
      </p:sp>
    </p:spTree>
    <p:extLst>
      <p:ext uri="{BB962C8B-B14F-4D97-AF65-F5344CB8AC3E}">
        <p14:creationId xmlns:p14="http://schemas.microsoft.com/office/powerpoint/2010/main" val="1577614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895DD99-B8B1-4F48-A982-EB68C3BE34FC}"/>
              </a:ext>
            </a:extLst>
          </p:cNvPr>
          <p:cNvSpPr txBox="1"/>
          <p:nvPr/>
        </p:nvSpPr>
        <p:spPr>
          <a:xfrm>
            <a:off x="3047301" y="2415435"/>
            <a:ext cx="609460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400" b="1" dirty="0"/>
              <a:t>Висновок </a:t>
            </a:r>
            <a:r>
              <a:rPr lang="uk-UA" sz="2400" b="1" i="1" dirty="0"/>
              <a:t>(слайд 18)</a:t>
            </a:r>
            <a:endParaRPr lang="uk-UA" sz="2400" b="1" dirty="0"/>
          </a:p>
          <a:p>
            <a:r>
              <a:rPr lang="uk-UA" sz="2400" b="1" dirty="0"/>
              <a:t>Ключові ідеї:</a:t>
            </a:r>
            <a:endParaRPr lang="uk-UA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uk-UA" sz="2400" dirty="0"/>
              <a:t>Індустрія рухається до автоматизації (</a:t>
            </a:r>
            <a:r>
              <a:rPr lang="en-US" sz="2400" dirty="0"/>
              <a:t>AI) </a:t>
            </a:r>
            <a:r>
              <a:rPr lang="uk-UA" sz="2400" dirty="0"/>
              <a:t>та </a:t>
            </a:r>
            <a:r>
              <a:rPr lang="uk-UA" sz="2400" dirty="0" err="1"/>
              <a:t>фотореалізму</a:t>
            </a:r>
            <a:r>
              <a:rPr lang="uk-UA" sz="2400" dirty="0"/>
              <a:t> (</a:t>
            </a:r>
            <a:r>
              <a:rPr lang="en-US" sz="2400" dirty="0"/>
              <a:t>RTX).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sz="2400" dirty="0"/>
              <a:t>Важливість балансу між технологіями та етикою.</a:t>
            </a:r>
          </a:p>
          <a:p>
            <a:r>
              <a:rPr lang="uk-UA" sz="2400" b="1" dirty="0"/>
              <a:t>Ресурси:</a:t>
            </a:r>
            <a:endParaRPr lang="uk-UA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uk-UA" sz="2400" dirty="0"/>
              <a:t>Онлайн-курси (</a:t>
            </a:r>
            <a:r>
              <a:rPr lang="en-US" sz="2400" dirty="0"/>
              <a:t>Udemy, CG Spectrum).</a:t>
            </a:r>
          </a:p>
        </p:txBody>
      </p:sp>
    </p:spTree>
    <p:extLst>
      <p:ext uri="{BB962C8B-B14F-4D97-AF65-F5344CB8AC3E}">
        <p14:creationId xmlns:p14="http://schemas.microsoft.com/office/powerpoint/2010/main" val="4282547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D930714-8037-423D-B661-E1EB34E0DE97}"/>
              </a:ext>
            </a:extLst>
          </p:cNvPr>
          <p:cNvSpPr txBox="1"/>
          <p:nvPr/>
        </p:nvSpPr>
        <p:spPr>
          <a:xfrm>
            <a:off x="3047301" y="2830933"/>
            <a:ext cx="609460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/>
              <a:t>Q&amp;A </a:t>
            </a:r>
            <a:r>
              <a:rPr lang="ru-RU" sz="2400" b="1" i="1" dirty="0"/>
              <a:t>(слайд 19)</a:t>
            </a:r>
            <a:endParaRPr lang="ru-RU" sz="2400" b="1" dirty="0"/>
          </a:p>
          <a:p>
            <a:r>
              <a:rPr lang="ru-RU" sz="2400" b="1" dirty="0" err="1"/>
              <a:t>Питання</a:t>
            </a:r>
            <a:r>
              <a:rPr lang="ru-RU" sz="2400" b="1" dirty="0"/>
              <a:t> для </a:t>
            </a:r>
            <a:r>
              <a:rPr lang="ru-RU" sz="2400" b="1" dirty="0" err="1"/>
              <a:t>обговорення</a:t>
            </a:r>
            <a:r>
              <a:rPr lang="ru-RU" sz="2400" b="1" dirty="0"/>
              <a:t>:</a:t>
            </a:r>
            <a:endParaRPr lang="ru-RU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/>
              <a:t>"</a:t>
            </a:r>
            <a:r>
              <a:rPr lang="ru-RU" sz="2400" dirty="0" err="1"/>
              <a:t>Чи</a:t>
            </a:r>
            <a:r>
              <a:rPr lang="ru-RU" sz="2400" dirty="0"/>
              <a:t> </a:t>
            </a:r>
            <a:r>
              <a:rPr lang="ru-RU" sz="2400" dirty="0" err="1"/>
              <a:t>замінить</a:t>
            </a:r>
            <a:r>
              <a:rPr lang="ru-RU" sz="2400" dirty="0"/>
              <a:t> AI </a:t>
            </a:r>
            <a:r>
              <a:rPr lang="ru-RU" sz="2400" dirty="0" err="1"/>
              <a:t>дизайнерів</a:t>
            </a:r>
            <a:r>
              <a:rPr lang="ru-RU" sz="2400" dirty="0"/>
              <a:t>?"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/>
              <a:t>"Як </a:t>
            </a:r>
            <a:r>
              <a:rPr lang="ru-RU" sz="2400" dirty="0" err="1"/>
              <a:t>почати</a:t>
            </a:r>
            <a:r>
              <a:rPr lang="ru-RU" sz="2400" dirty="0"/>
              <a:t> </a:t>
            </a:r>
            <a:r>
              <a:rPr lang="ru-RU" sz="2400" dirty="0" err="1"/>
              <a:t>працювати</a:t>
            </a:r>
            <a:r>
              <a:rPr lang="ru-RU" sz="2400" dirty="0"/>
              <a:t> з процедурною </a:t>
            </a:r>
            <a:r>
              <a:rPr lang="ru-RU" sz="2400" dirty="0" err="1"/>
              <a:t>генерацією</a:t>
            </a:r>
            <a:r>
              <a:rPr lang="ru-RU" sz="2400" dirty="0"/>
              <a:t>?"</a:t>
            </a:r>
          </a:p>
        </p:txBody>
      </p:sp>
    </p:spTree>
    <p:extLst>
      <p:ext uri="{BB962C8B-B14F-4D97-AF65-F5344CB8AC3E}">
        <p14:creationId xmlns:p14="http://schemas.microsoft.com/office/powerpoint/2010/main" val="37536660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60A6E30-557A-4C30-A70C-89D9B8BD06ED}"/>
              </a:ext>
            </a:extLst>
          </p:cNvPr>
          <p:cNvSpPr txBox="1"/>
          <p:nvPr/>
        </p:nvSpPr>
        <p:spPr>
          <a:xfrm>
            <a:off x="3483528" y="2715503"/>
            <a:ext cx="609460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9600" b="1" dirty="0"/>
              <a:t>Дякую! </a:t>
            </a:r>
          </a:p>
        </p:txBody>
      </p:sp>
    </p:spTree>
    <p:extLst>
      <p:ext uri="{BB962C8B-B14F-4D97-AF65-F5344CB8AC3E}">
        <p14:creationId xmlns:p14="http://schemas.microsoft.com/office/powerpoint/2010/main" val="1277604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761EE82-445B-4C60-9990-1DB9FB5654C4}"/>
              </a:ext>
            </a:extLst>
          </p:cNvPr>
          <p:cNvSpPr txBox="1"/>
          <p:nvPr/>
        </p:nvSpPr>
        <p:spPr>
          <a:xfrm>
            <a:off x="3047301" y="1999936"/>
            <a:ext cx="609460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b="1" dirty="0"/>
              <a:t>Додаткові рекомендації:</a:t>
            </a:r>
          </a:p>
          <a:p>
            <a:pPr>
              <a:buFont typeface="+mj-lt"/>
              <a:buAutoNum type="arabicPeriod"/>
            </a:pPr>
            <a:r>
              <a:rPr lang="uk-UA" b="1" dirty="0"/>
              <a:t>Для академічної аудиторії:</a:t>
            </a:r>
            <a:r>
              <a:rPr lang="uk-UA" dirty="0"/>
              <a:t> </a:t>
            </a:r>
          </a:p>
          <a:p>
            <a:pPr marL="742950" lvl="1" indent="-285750">
              <a:buFont typeface="+mj-lt"/>
              <a:buAutoNum type="arabicPeriod"/>
            </a:pPr>
            <a:r>
              <a:rPr lang="uk-UA" dirty="0"/>
              <a:t>Додайте цитати досліджень (наприклад, з </a:t>
            </a:r>
            <a:r>
              <a:rPr lang="en-US" dirty="0" err="1"/>
              <a:t>arXiv</a:t>
            </a:r>
            <a:r>
              <a:rPr lang="en-US" dirty="0"/>
              <a:t> </a:t>
            </a:r>
            <a:r>
              <a:rPr lang="uk-UA" dirty="0"/>
              <a:t>щодо </a:t>
            </a:r>
            <a:r>
              <a:rPr lang="en-US" dirty="0"/>
              <a:t>AI).</a:t>
            </a:r>
          </a:p>
          <a:p>
            <a:pPr>
              <a:buFont typeface="+mj-lt"/>
              <a:buAutoNum type="arabicPeriod"/>
            </a:pPr>
            <a:r>
              <a:rPr lang="uk-UA" b="1" dirty="0"/>
              <a:t>Для практиків:</a:t>
            </a:r>
            <a:r>
              <a:rPr lang="uk-UA" dirty="0"/>
              <a:t> </a:t>
            </a:r>
          </a:p>
          <a:p>
            <a:pPr marL="742950" lvl="1" indent="-285750">
              <a:buFont typeface="+mj-lt"/>
              <a:buAutoNum type="arabicPeriod"/>
            </a:pPr>
            <a:r>
              <a:rPr lang="uk-UA" dirty="0"/>
              <a:t>Покажіть "живі" </a:t>
            </a:r>
            <a:r>
              <a:rPr lang="uk-UA" dirty="0" err="1"/>
              <a:t>демо</a:t>
            </a:r>
            <a:r>
              <a:rPr lang="uk-UA" dirty="0"/>
              <a:t> (наприклад, </a:t>
            </a:r>
            <a:r>
              <a:rPr lang="uk-UA" dirty="0" err="1"/>
              <a:t>шейдер</a:t>
            </a:r>
            <a:r>
              <a:rPr lang="uk-UA" dirty="0"/>
              <a:t> у </a:t>
            </a:r>
            <a:r>
              <a:rPr lang="en-US" dirty="0" err="1"/>
              <a:t>ShaderToy</a:t>
            </a:r>
            <a:r>
              <a:rPr lang="en-US" dirty="0"/>
              <a:t>).</a:t>
            </a:r>
          </a:p>
          <a:p>
            <a:pPr>
              <a:buFont typeface="+mj-lt"/>
              <a:buAutoNum type="arabicPeriod"/>
            </a:pPr>
            <a:r>
              <a:rPr lang="uk-UA" b="1" dirty="0"/>
              <a:t>Візуалізація:</a:t>
            </a:r>
            <a:r>
              <a:rPr lang="uk-UA" dirty="0"/>
              <a:t> </a:t>
            </a:r>
          </a:p>
          <a:p>
            <a:pPr marL="742950" lvl="1" indent="-285750">
              <a:buFont typeface="+mj-lt"/>
              <a:buAutoNum type="arabicPeriod"/>
            </a:pPr>
            <a:r>
              <a:rPr lang="uk-UA" dirty="0"/>
              <a:t>Інфографіка зі статистикою (наприклад, "Ринок </a:t>
            </a:r>
            <a:r>
              <a:rPr lang="en-US" dirty="0"/>
              <a:t>VR </a:t>
            </a:r>
            <a:r>
              <a:rPr lang="uk-UA" dirty="0"/>
              <a:t>у 2020–2030 роках").</a:t>
            </a:r>
          </a:p>
        </p:txBody>
      </p:sp>
    </p:spTree>
    <p:extLst>
      <p:ext uri="{BB962C8B-B14F-4D97-AF65-F5344CB8AC3E}">
        <p14:creationId xmlns:p14="http://schemas.microsoft.com/office/powerpoint/2010/main" val="4197925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6DA09B-DDBE-4C5F-A426-5811ED092F29}"/>
              </a:ext>
            </a:extLst>
          </p:cNvPr>
          <p:cNvSpPr txBox="1"/>
          <p:nvPr/>
        </p:nvSpPr>
        <p:spPr>
          <a:xfrm>
            <a:off x="3047301" y="1722937"/>
            <a:ext cx="6094602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000" i="1" dirty="0"/>
              <a:t>Чому ці теми актуальні?</a:t>
            </a:r>
            <a:endParaRPr lang="uk-UA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uk-UA" sz="2000" b="1" dirty="0"/>
              <a:t>Тренди 2024:</a:t>
            </a:r>
            <a:r>
              <a:rPr lang="uk-UA" sz="2000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uk-UA" sz="2000" dirty="0"/>
              <a:t>Зростання попиту на </a:t>
            </a:r>
            <a:r>
              <a:rPr lang="en-US" sz="2000" dirty="0"/>
              <a:t>VR/AR </a:t>
            </a:r>
            <a:r>
              <a:rPr lang="uk-UA" sz="2000" dirty="0"/>
              <a:t>у маркетингу (згідно з даними </a:t>
            </a:r>
            <a:r>
              <a:rPr lang="en-US" sz="2000" dirty="0"/>
              <a:t>Statista, </a:t>
            </a:r>
            <a:r>
              <a:rPr lang="uk-UA" sz="2000" dirty="0"/>
              <a:t>ринок </a:t>
            </a:r>
            <a:r>
              <a:rPr lang="en-US" sz="2000" dirty="0"/>
              <a:t>VR </a:t>
            </a:r>
            <a:r>
              <a:rPr lang="uk-UA" sz="2000" dirty="0"/>
              <a:t>досягне $62 млрд до 2027 року).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uk-UA" sz="2000" dirty="0"/>
              <a:t>Використання </a:t>
            </a:r>
            <a:r>
              <a:rPr lang="en-US" sz="2000" dirty="0"/>
              <a:t>AI </a:t>
            </a:r>
            <a:r>
              <a:rPr lang="uk-UA" sz="2000" dirty="0"/>
              <a:t>у дизайні (</a:t>
            </a:r>
            <a:r>
              <a:rPr lang="en-US" sz="2000" dirty="0"/>
              <a:t>Adobe Firefly, </a:t>
            </a:r>
            <a:r>
              <a:rPr lang="en-US" sz="2000" dirty="0" err="1"/>
              <a:t>MidJourney</a:t>
            </a:r>
            <a:r>
              <a:rPr lang="en-US" sz="2000" dirty="0"/>
              <a:t> v6).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sz="2000" b="1" dirty="0"/>
              <a:t>Виклики:</a:t>
            </a:r>
            <a:r>
              <a:rPr lang="uk-UA" sz="2000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uk-UA" sz="2000" dirty="0"/>
              <a:t>Етика генеративного </a:t>
            </a:r>
            <a:r>
              <a:rPr lang="en-US" sz="2000" dirty="0"/>
              <a:t>AI (</a:t>
            </a:r>
            <a:r>
              <a:rPr lang="uk-UA" sz="2000" dirty="0"/>
              <a:t>авторські права на зображення).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uk-UA" sz="2000" dirty="0"/>
              <a:t>Висока конкуренція: </a:t>
            </a:r>
            <a:r>
              <a:rPr lang="uk-UA" sz="2000" dirty="0" err="1"/>
              <a:t>фотореалізм</a:t>
            </a:r>
            <a:r>
              <a:rPr lang="uk-UA" sz="2000" dirty="0"/>
              <a:t> і анімація стають стандартом.</a:t>
            </a:r>
          </a:p>
        </p:txBody>
      </p:sp>
    </p:spTree>
    <p:extLst>
      <p:ext uri="{BB962C8B-B14F-4D97-AF65-F5344CB8AC3E}">
        <p14:creationId xmlns:p14="http://schemas.microsoft.com/office/powerpoint/2010/main" val="2194586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980A5C1-BF22-48BA-873D-5D80E07C55F6}"/>
              </a:ext>
            </a:extLst>
          </p:cNvPr>
          <p:cNvSpPr txBox="1"/>
          <p:nvPr/>
        </p:nvSpPr>
        <p:spPr>
          <a:xfrm>
            <a:off x="3047301" y="1722937"/>
            <a:ext cx="6094602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000" b="1" dirty="0"/>
              <a:t>Поглиблена теорія кольору </a:t>
            </a:r>
            <a:r>
              <a:rPr lang="uk-UA" sz="2000" b="1" i="1" dirty="0"/>
              <a:t>(слайди 3–4)</a:t>
            </a:r>
            <a:endParaRPr lang="uk-UA" sz="2000" b="1" dirty="0"/>
          </a:p>
          <a:p>
            <a:r>
              <a:rPr lang="uk-UA" sz="2000" b="1" dirty="0"/>
              <a:t>Технічний аспект:</a:t>
            </a:r>
            <a:endParaRPr lang="uk-UA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CIE Lab vs. RGB:</a:t>
            </a:r>
            <a:r>
              <a:rPr lang="en-US" sz="2000" dirty="0"/>
              <a:t> </a:t>
            </a:r>
            <a:r>
              <a:rPr lang="uk-UA" sz="2000" dirty="0"/>
              <a:t>Чому </a:t>
            </a:r>
            <a:r>
              <a:rPr lang="en-US" sz="2000" dirty="0"/>
              <a:t>Lab </a:t>
            </a:r>
            <a:r>
              <a:rPr lang="uk-UA" sz="2000" dirty="0"/>
              <a:t>краще для точної корекції кольору (наприклад, у </a:t>
            </a:r>
            <a:r>
              <a:rPr lang="en-US" sz="2000" dirty="0"/>
              <a:t>Photoshop).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sz="2000" b="1" dirty="0"/>
              <a:t>Глибокі кольорові простори:</a:t>
            </a:r>
            <a:r>
              <a:rPr lang="uk-UA" sz="2000" dirty="0"/>
              <a:t> 10-бітні дисплеї та </a:t>
            </a:r>
            <a:r>
              <a:rPr lang="en-US" sz="2000" dirty="0"/>
              <a:t>HDR </a:t>
            </a:r>
            <a:r>
              <a:rPr lang="uk-UA" sz="2000" dirty="0"/>
              <a:t>у кіноіндустрії (приклад: технологія </a:t>
            </a:r>
            <a:r>
              <a:rPr lang="en-US" sz="2000" dirty="0"/>
              <a:t>Dolby Vision).</a:t>
            </a:r>
          </a:p>
          <a:p>
            <a:r>
              <a:rPr lang="uk-UA" sz="2000" b="1" dirty="0"/>
              <a:t>Практика:</a:t>
            </a:r>
            <a:endParaRPr lang="uk-UA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uk-UA" sz="2000" dirty="0"/>
              <a:t>Як використовувати колірні гармонії у брендингу (приклад: палітра </a:t>
            </a:r>
            <a:r>
              <a:rPr lang="en-US" sz="2000" dirty="0"/>
              <a:t>Spotify).</a:t>
            </a:r>
          </a:p>
          <a:p>
            <a:r>
              <a:rPr lang="uk-UA" sz="2000" b="1" dirty="0" err="1"/>
              <a:t>Інтерактив</a:t>
            </a:r>
            <a:r>
              <a:rPr lang="uk-UA" sz="2000" b="1" dirty="0"/>
              <a:t>:</a:t>
            </a:r>
            <a:endParaRPr lang="uk-UA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uk-UA" sz="2000" dirty="0"/>
              <a:t>Міні-тест для аудиторії: "Виберіть гармонію для логотипу клініки".</a:t>
            </a:r>
          </a:p>
        </p:txBody>
      </p:sp>
    </p:spTree>
    <p:extLst>
      <p:ext uri="{BB962C8B-B14F-4D97-AF65-F5344CB8AC3E}">
        <p14:creationId xmlns:p14="http://schemas.microsoft.com/office/powerpoint/2010/main" val="663662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8F202C7-12A0-447E-B0FE-8080645CB097}"/>
              </a:ext>
            </a:extLst>
          </p:cNvPr>
          <p:cNvSpPr txBox="1"/>
          <p:nvPr/>
        </p:nvSpPr>
        <p:spPr>
          <a:xfrm>
            <a:off x="3047301" y="1999936"/>
            <a:ext cx="609460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400" b="1" dirty="0"/>
              <a:t>Розширені техніки ретуші </a:t>
            </a:r>
            <a:r>
              <a:rPr lang="uk-UA" sz="2400" b="1" i="1" dirty="0"/>
              <a:t>(слайди 5–6)</a:t>
            </a:r>
            <a:endParaRPr lang="uk-UA" sz="2400" b="1" dirty="0"/>
          </a:p>
          <a:p>
            <a:r>
              <a:rPr lang="uk-UA" sz="2400" b="1" dirty="0"/>
              <a:t>Кейси:</a:t>
            </a:r>
            <a:endParaRPr lang="uk-UA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Frequency Separation:</a:t>
            </a:r>
            <a:r>
              <a:rPr lang="en-US" sz="2400" dirty="0"/>
              <a:t> </a:t>
            </a:r>
            <a:r>
              <a:rPr lang="uk-UA" sz="2400" dirty="0"/>
              <a:t>Покращення текстури шкіри без втрати деталей (порівняння до/після).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AI-</a:t>
            </a:r>
            <a:r>
              <a:rPr lang="uk-UA" sz="2400" b="1" dirty="0"/>
              <a:t>інструменти:</a:t>
            </a:r>
            <a:r>
              <a:rPr lang="uk-UA" sz="2400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Retouch4me </a:t>
            </a:r>
            <a:r>
              <a:rPr lang="uk-UA" sz="2400" dirty="0"/>
              <a:t>для автоматизації ретуші в портретній фотографії.</a:t>
            </a:r>
          </a:p>
          <a:p>
            <a:r>
              <a:rPr lang="uk-UA" sz="2400" b="1" dirty="0"/>
              <a:t>Етика:</a:t>
            </a:r>
            <a:endParaRPr lang="uk-UA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uk-UA" sz="2400" dirty="0"/>
              <a:t>Чи є межа між ретушшю та маніпуляцією? (Приклад: закон у Франції про маркування ретушованих фото).</a:t>
            </a:r>
          </a:p>
        </p:txBody>
      </p:sp>
    </p:spTree>
    <p:extLst>
      <p:ext uri="{BB962C8B-B14F-4D97-AF65-F5344CB8AC3E}">
        <p14:creationId xmlns:p14="http://schemas.microsoft.com/office/powerpoint/2010/main" val="1296177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D058705-46A5-471B-B53D-AC7E2988955A}"/>
              </a:ext>
            </a:extLst>
          </p:cNvPr>
          <p:cNvSpPr txBox="1"/>
          <p:nvPr/>
        </p:nvSpPr>
        <p:spPr>
          <a:xfrm>
            <a:off x="3047301" y="2138436"/>
            <a:ext cx="6094602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400" b="1" dirty="0"/>
              <a:t>Анімація персонажів </a:t>
            </a:r>
            <a:r>
              <a:rPr lang="uk-UA" sz="2400" b="1" i="1" dirty="0"/>
              <a:t>(слайди 7–8)</a:t>
            </a:r>
            <a:endParaRPr lang="uk-UA" sz="2400" b="1" dirty="0"/>
          </a:p>
          <a:p>
            <a:r>
              <a:rPr lang="uk-UA" sz="2400" b="1" dirty="0"/>
              <a:t>Техніки:</a:t>
            </a:r>
            <a:endParaRPr lang="uk-UA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uk-UA" sz="2400" b="1" dirty="0" err="1"/>
              <a:t>Риггінг</a:t>
            </a:r>
            <a:r>
              <a:rPr lang="uk-UA" sz="2400" b="1" dirty="0"/>
              <a:t> у </a:t>
            </a:r>
            <a:r>
              <a:rPr lang="en-US" sz="2400" b="1" dirty="0"/>
              <a:t>Blender:</a:t>
            </a:r>
            <a:r>
              <a:rPr lang="en-US" sz="2400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Automatic Weight vs. Weight Paint.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uk-UA" sz="2400" dirty="0"/>
              <a:t>Приклад: створення емоцій за допомогою </a:t>
            </a:r>
            <a:r>
              <a:rPr lang="en-US" sz="2400" dirty="0"/>
              <a:t>blend shapes.</a:t>
            </a:r>
          </a:p>
          <a:p>
            <a:r>
              <a:rPr lang="uk-UA" sz="2400" b="1" dirty="0"/>
              <a:t>Тренди:</a:t>
            </a:r>
            <a:endParaRPr lang="uk-UA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uk-UA" sz="2400" dirty="0"/>
              <a:t>Використання </a:t>
            </a:r>
            <a:r>
              <a:rPr lang="en-US" sz="2400" dirty="0"/>
              <a:t>Motion Capture </a:t>
            </a:r>
            <a:r>
              <a:rPr lang="uk-UA" sz="2400" dirty="0"/>
              <a:t>у незалежних студіях (наприклад, </a:t>
            </a:r>
            <a:r>
              <a:rPr lang="en-US" sz="2400" dirty="0" err="1"/>
              <a:t>Rokoko</a:t>
            </a:r>
            <a:r>
              <a:rPr lang="en-US" sz="2400" dirty="0"/>
              <a:t> </a:t>
            </a:r>
            <a:r>
              <a:rPr lang="en-US" sz="2400" dirty="0" err="1"/>
              <a:t>Smartsuit</a:t>
            </a:r>
            <a:r>
              <a:rPr lang="en-US" sz="24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732404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65CCF58-C917-4A8F-AE15-744F3F9B908E}"/>
              </a:ext>
            </a:extLst>
          </p:cNvPr>
          <p:cNvSpPr txBox="1"/>
          <p:nvPr/>
        </p:nvSpPr>
        <p:spPr>
          <a:xfrm>
            <a:off x="3047301" y="2276935"/>
            <a:ext cx="609460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400" b="1" dirty="0" err="1"/>
              <a:t>Фотореалістичний</a:t>
            </a:r>
            <a:r>
              <a:rPr lang="uk-UA" sz="2400" b="1" dirty="0"/>
              <a:t> </a:t>
            </a:r>
            <a:r>
              <a:rPr lang="uk-UA" sz="2400" b="1" dirty="0" err="1"/>
              <a:t>рендеринг</a:t>
            </a:r>
            <a:r>
              <a:rPr lang="uk-UA" sz="2400" b="1" dirty="0"/>
              <a:t> </a:t>
            </a:r>
            <a:r>
              <a:rPr lang="uk-UA" sz="2400" b="1" i="1" dirty="0"/>
              <a:t>(слайди 9–10)</a:t>
            </a:r>
            <a:endParaRPr lang="uk-UA" sz="2400" b="1" dirty="0"/>
          </a:p>
          <a:p>
            <a:r>
              <a:rPr lang="uk-UA" sz="2400" b="1" dirty="0"/>
              <a:t>Порівняння технологій:</a:t>
            </a:r>
            <a:endParaRPr lang="uk-UA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Ray Tracing (NVIDIA RTX) vs. Rasterization:</a:t>
            </a:r>
            <a:r>
              <a:rPr lang="en-US" sz="2400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uk-UA" sz="2400" dirty="0"/>
              <a:t>Час </a:t>
            </a:r>
            <a:r>
              <a:rPr lang="uk-UA" sz="2400" dirty="0" err="1"/>
              <a:t>рендерингу</a:t>
            </a:r>
            <a:r>
              <a:rPr lang="uk-UA" sz="2400" dirty="0"/>
              <a:t>, якість </a:t>
            </a:r>
            <a:r>
              <a:rPr lang="uk-UA" sz="2400" dirty="0" err="1"/>
              <a:t>відбиттів</a:t>
            </a:r>
            <a:r>
              <a:rPr lang="uk-UA" sz="2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sz="2400" b="1" dirty="0"/>
              <a:t>Оптимізація:</a:t>
            </a:r>
            <a:r>
              <a:rPr lang="uk-UA" sz="2400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Denoising </a:t>
            </a:r>
            <a:r>
              <a:rPr lang="uk-UA" sz="2400" dirty="0"/>
              <a:t>у </a:t>
            </a:r>
            <a:r>
              <a:rPr lang="en-US" sz="2400" dirty="0"/>
              <a:t>Unreal Engine 5 Lumen.</a:t>
            </a:r>
          </a:p>
          <a:p>
            <a:r>
              <a:rPr lang="uk-UA" sz="2400" b="1" dirty="0"/>
              <a:t>Приклад:</a:t>
            </a:r>
            <a:endParaRPr lang="uk-UA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uk-UA" sz="2400" dirty="0"/>
              <a:t>Як </a:t>
            </a:r>
            <a:r>
              <a:rPr lang="en-US" sz="2400" dirty="0"/>
              <a:t>Disney </a:t>
            </a:r>
            <a:r>
              <a:rPr lang="uk-UA" sz="2400" dirty="0"/>
              <a:t>використовує </a:t>
            </a:r>
            <a:r>
              <a:rPr lang="en-US" sz="2400" dirty="0"/>
              <a:t>path tracing </a:t>
            </a:r>
            <a:r>
              <a:rPr lang="uk-UA" sz="2400" dirty="0"/>
              <a:t>у мультфільмах.</a:t>
            </a:r>
          </a:p>
        </p:txBody>
      </p:sp>
    </p:spTree>
    <p:extLst>
      <p:ext uri="{BB962C8B-B14F-4D97-AF65-F5344CB8AC3E}">
        <p14:creationId xmlns:p14="http://schemas.microsoft.com/office/powerpoint/2010/main" val="3827527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AB37276-9033-4A48-809D-2FB31FD0B1D3}"/>
              </a:ext>
            </a:extLst>
          </p:cNvPr>
          <p:cNvSpPr txBox="1"/>
          <p:nvPr/>
        </p:nvSpPr>
        <p:spPr>
          <a:xfrm>
            <a:off x="3047301" y="2415435"/>
            <a:ext cx="609460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 err="1"/>
              <a:t>Шейдерне</a:t>
            </a:r>
            <a:r>
              <a:rPr lang="ru-RU" sz="2400" b="1" dirty="0"/>
              <a:t> </a:t>
            </a:r>
            <a:r>
              <a:rPr lang="ru-RU" sz="2400" b="1" dirty="0" err="1"/>
              <a:t>програмування</a:t>
            </a:r>
            <a:r>
              <a:rPr lang="ru-RU" sz="2400" b="1" dirty="0"/>
              <a:t> </a:t>
            </a:r>
            <a:r>
              <a:rPr lang="ru-RU" sz="2400" b="1" i="1" dirty="0"/>
              <a:t>(слайд 11)</a:t>
            </a:r>
            <a:endParaRPr lang="ru-RU" sz="2400" b="1" dirty="0"/>
          </a:p>
          <a:p>
            <a:r>
              <a:rPr lang="ru-RU" sz="2400" b="1" dirty="0"/>
              <a:t>Для </a:t>
            </a:r>
            <a:r>
              <a:rPr lang="ru-RU" sz="2400" b="1" dirty="0" err="1"/>
              <a:t>нетехнічної</a:t>
            </a:r>
            <a:r>
              <a:rPr lang="ru-RU" sz="2400" b="1" dirty="0"/>
              <a:t> </a:t>
            </a:r>
            <a:r>
              <a:rPr lang="ru-RU" sz="2400" b="1" dirty="0" err="1"/>
              <a:t>аудиторії</a:t>
            </a:r>
            <a:r>
              <a:rPr lang="ru-RU" sz="2400" b="1" dirty="0"/>
              <a:t>:</a:t>
            </a:r>
            <a:endParaRPr lang="ru-RU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 err="1"/>
              <a:t>Простий</a:t>
            </a:r>
            <a:r>
              <a:rPr lang="ru-RU" sz="2400" dirty="0"/>
              <a:t> приклад: </a:t>
            </a:r>
            <a:r>
              <a:rPr lang="ru-RU" sz="2400" dirty="0" err="1"/>
              <a:t>створення</a:t>
            </a:r>
            <a:r>
              <a:rPr lang="ru-RU" sz="2400" dirty="0"/>
              <a:t> "</a:t>
            </a:r>
            <a:r>
              <a:rPr lang="ru-RU" sz="2400" dirty="0" err="1"/>
              <a:t>вологих</a:t>
            </a:r>
            <a:r>
              <a:rPr lang="ru-RU" sz="2400" dirty="0"/>
              <a:t>" </a:t>
            </a:r>
            <a:r>
              <a:rPr lang="ru-RU" sz="2400" dirty="0" err="1"/>
              <a:t>поверхонь</a:t>
            </a:r>
            <a:r>
              <a:rPr lang="ru-RU" sz="2400" dirty="0"/>
              <a:t> у шейдерах </a:t>
            </a:r>
            <a:r>
              <a:rPr lang="ru-RU" sz="2400" dirty="0" err="1"/>
              <a:t>Unity</a:t>
            </a:r>
            <a:r>
              <a:rPr lang="ru-RU" sz="2400" dirty="0"/>
              <a:t>.</a:t>
            </a:r>
          </a:p>
          <a:p>
            <a:r>
              <a:rPr lang="ru-RU" sz="2400" b="1" dirty="0"/>
              <a:t>Для </a:t>
            </a:r>
            <a:r>
              <a:rPr lang="ru-RU" sz="2400" b="1" dirty="0" err="1"/>
              <a:t>розробників</a:t>
            </a:r>
            <a:r>
              <a:rPr lang="ru-RU" sz="2400" b="1" dirty="0"/>
              <a:t>:</a:t>
            </a:r>
            <a:endParaRPr lang="ru-RU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/>
              <a:t>Код фрагментного шейдера на GLSL для </a:t>
            </a:r>
            <a:r>
              <a:rPr lang="ru-RU" sz="2400" dirty="0" err="1"/>
              <a:t>симуляції</a:t>
            </a:r>
            <a:r>
              <a:rPr lang="ru-RU" sz="2400" dirty="0"/>
              <a:t> </a:t>
            </a:r>
            <a:r>
              <a:rPr lang="ru-RU" sz="2400" dirty="0" err="1"/>
              <a:t>полум’я</a:t>
            </a:r>
            <a:r>
              <a:rPr lang="ru-RU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31351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26CE46A-7851-43AB-A832-AB34C0B1223F}"/>
              </a:ext>
            </a:extLst>
          </p:cNvPr>
          <p:cNvSpPr txBox="1"/>
          <p:nvPr/>
        </p:nvSpPr>
        <p:spPr>
          <a:xfrm>
            <a:off x="3047301" y="2553934"/>
            <a:ext cx="609460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400" b="1" dirty="0"/>
              <a:t>Процедурна генерація </a:t>
            </a:r>
            <a:r>
              <a:rPr lang="uk-UA" sz="2400" b="1" i="1" dirty="0"/>
              <a:t>(слайд 12)</a:t>
            </a:r>
            <a:endParaRPr lang="uk-UA" sz="2400" b="1" dirty="0"/>
          </a:p>
          <a:p>
            <a:r>
              <a:rPr lang="uk-UA" sz="2400" b="1" dirty="0"/>
              <a:t>Ігрова індустрія:</a:t>
            </a:r>
            <a:endParaRPr lang="uk-UA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uk-UA" sz="2400" dirty="0"/>
              <a:t>Як </a:t>
            </a:r>
            <a:r>
              <a:rPr lang="en-US" sz="2400" dirty="0"/>
              <a:t>No Man’s Sky </a:t>
            </a:r>
            <a:r>
              <a:rPr lang="uk-UA" sz="2400" dirty="0"/>
              <a:t>генерує всесвіт за допомогою алгоритмів.</a:t>
            </a:r>
          </a:p>
          <a:p>
            <a:r>
              <a:rPr lang="uk-UA" sz="2400" b="1" dirty="0"/>
              <a:t>Інструменти:</a:t>
            </a:r>
            <a:endParaRPr lang="uk-UA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Houdini </a:t>
            </a:r>
            <a:r>
              <a:rPr lang="uk-UA" sz="2400" dirty="0"/>
              <a:t>для створення руйнованих будівель.</a:t>
            </a:r>
          </a:p>
        </p:txBody>
      </p:sp>
    </p:spTree>
    <p:extLst>
      <p:ext uri="{BB962C8B-B14F-4D97-AF65-F5344CB8AC3E}">
        <p14:creationId xmlns:p14="http://schemas.microsoft.com/office/powerpoint/2010/main" val="4231352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8F227FA-2EDE-4020-AF08-BED90ACBBCC6}"/>
              </a:ext>
            </a:extLst>
          </p:cNvPr>
          <p:cNvSpPr txBox="1"/>
          <p:nvPr/>
        </p:nvSpPr>
        <p:spPr>
          <a:xfrm>
            <a:off x="3047301" y="2830933"/>
            <a:ext cx="609460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400" b="1" dirty="0"/>
              <a:t>Інтерактивна візуалізація </a:t>
            </a:r>
            <a:r>
              <a:rPr lang="uk-UA" sz="2400" b="1" i="1" dirty="0"/>
              <a:t>(слайд 13)</a:t>
            </a:r>
            <a:endParaRPr lang="uk-UA" sz="2400" b="1" dirty="0"/>
          </a:p>
          <a:p>
            <a:r>
              <a:rPr lang="uk-UA" sz="2400" b="1" dirty="0"/>
              <a:t>Кейс:</a:t>
            </a:r>
            <a:endParaRPr lang="uk-UA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uk-UA" sz="2400" dirty="0"/>
              <a:t>Візуалізація </a:t>
            </a:r>
            <a:r>
              <a:rPr lang="en-US" sz="2400" dirty="0"/>
              <a:t>COVID-19 </a:t>
            </a:r>
            <a:r>
              <a:rPr lang="uk-UA" sz="2400" dirty="0"/>
              <a:t>даних у реальному часі за допомогою </a:t>
            </a:r>
            <a:r>
              <a:rPr lang="en-US" sz="2400" dirty="0"/>
              <a:t>Three.js.</a:t>
            </a:r>
          </a:p>
        </p:txBody>
      </p:sp>
    </p:spTree>
    <p:extLst>
      <p:ext uri="{BB962C8B-B14F-4D97-AF65-F5344CB8AC3E}">
        <p14:creationId xmlns:p14="http://schemas.microsoft.com/office/powerpoint/2010/main" val="3250736667"/>
      </p:ext>
    </p:extLst>
  </p:cSld>
  <p:clrMapOvr>
    <a:masterClrMapping/>
  </p:clrMapOvr>
</p:sld>
</file>

<file path=ppt/theme/theme1.xml><?xml version="1.0" encoding="utf-8"?>
<a:theme xmlns:a="http://schemas.openxmlformats.org/drawingml/2006/main" name="Берлин">
  <a:themeElements>
    <a:clrScheme name="Берлин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Берлин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Берли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TM04033917[[fn=Берлин]]</Template>
  <TotalTime>7</TotalTime>
  <Words>597</Words>
  <Application>Microsoft Office PowerPoint</Application>
  <PresentationFormat>Широкоэкранный</PresentationFormat>
  <Paragraphs>83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9" baseType="lpstr">
      <vt:lpstr>Arial</vt:lpstr>
      <vt:lpstr>Trebuchet MS</vt:lpstr>
      <vt:lpstr>Берлин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colbyn.bogdan@gmail.com</dc:creator>
  <cp:lastModifiedBy>colbyn.bogdan@gmail.com</cp:lastModifiedBy>
  <cp:revision>1</cp:revision>
  <dcterms:created xsi:type="dcterms:W3CDTF">2025-04-11T11:34:55Z</dcterms:created>
  <dcterms:modified xsi:type="dcterms:W3CDTF">2025-04-11T11:42:23Z</dcterms:modified>
</cp:coreProperties>
</file>