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1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13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020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9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118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41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868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10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845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6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061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241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32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98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3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9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38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A3F632-5060-4BDE-9F01-39052C075C72}" type="datetimeFigureOut">
              <a:rPr lang="uk-UA" smtClean="0"/>
              <a:t>11.04.2025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52D792-7CF8-4383-8240-24B06E2C22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8825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CE4DF93-DF5B-409B-B579-A81472C64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527" y="2633873"/>
            <a:ext cx="82123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Заголовок: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"Від основ до просунутих технологій: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PHP,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Drupal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Підзаголовок: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"Розширений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гайд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веб-розробки"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Автор, </a:t>
            </a:r>
            <a:r>
              <a:rPr lang="uk-UA" altLang="uk-UA" b="1" dirty="0" err="1">
                <a:latin typeface="Arial" panose="020B0604020202020204" pitchFamily="34" charset="0"/>
              </a:rPr>
              <a:t>Колбун</a:t>
            </a:r>
            <a:r>
              <a:rPr lang="uk-UA" altLang="uk-UA" b="1" dirty="0">
                <a:latin typeface="Arial" panose="020B0604020202020204" pitchFamily="34" charset="0"/>
              </a:rPr>
              <a:t> Богдан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4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89DD5-6DC4-4592-AE17-E8143BD77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295" y="2682642"/>
            <a:ext cx="8055410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ООП у PHP – поглиблено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Класи, об'єкти, наслідування: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php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class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E0E0"/>
                </a:solidFill>
                <a:effectLst/>
              </a:rPr>
              <a:t>Animal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{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public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function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E0E0"/>
                </a:solidFill>
                <a:effectLst/>
              </a:rPr>
              <a:t>makeSound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() {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echo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'Sound!'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; } }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class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E0E0"/>
                </a:solidFill>
                <a:effectLst/>
              </a:rPr>
              <a:t>Dog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extends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E0E0"/>
                </a:solidFill>
                <a:effectLst/>
              </a:rPr>
              <a:t>Animal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{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public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function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E0E0"/>
                </a:solidFill>
                <a:effectLst/>
              </a:rPr>
              <a:t>makeSound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() {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echo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'Гав!'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; }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4D0AB"/>
                </a:solidFill>
                <a:effectLst/>
              </a:rPr>
              <a:t>// Поліморфізм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}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Інкапсуляція: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private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protected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866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08B359-EC11-40C2-AE8B-26EB729D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961" y="2619725"/>
            <a:ext cx="584807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Захист від SQL-ін'єкцій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Підготовлені запити в PDO: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php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$stmt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$pdo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-&gt;prepare(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"SELECT * FROM users WHERE email = :email"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);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$stmt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-&gt;execute([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'email'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=&gt;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$email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]);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Екранування: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htmlspecialchars()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mysqli_real_escape_string()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276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8C4D12-29E6-4422-B74F-2A537C12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378" y="2506554"/>
            <a:ext cx="6275243" cy="12157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Темізація – від основ до практики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Структура теми: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my_theme/ ├── my_theme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.info.yml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├── templates/ │ ├── node--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article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.html.twig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│ └── block--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main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.html.twig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Перевизначення шаблонів: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Використання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hook_theme_suggestions_alter()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878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8CA12-C75A-4370-9672-FBB174A8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273" y="1867386"/>
            <a:ext cx="7651454" cy="19236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API Drupal – ключові концепції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Хуки: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php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function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E0E0"/>
                </a:solidFill>
                <a:effectLst/>
              </a:rPr>
              <a:t>hook_node_insert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Drupal\node\NodeInterface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$node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) { \Drupal::logger(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'my_module'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)-&gt;info(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'Новий вузол: 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.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$node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-&gt;getTitle()); }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Створення власного API-ендпоінту: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php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$route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new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Route(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'/api/data'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[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'_controller'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=&gt;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'\Drupal\my_module\Controller\ApiController::getData'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'_permission'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=&gt;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'access content'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]);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994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E9009F-6DF4-4878-B7EE-1B069D08EB0B}"/>
              </a:ext>
            </a:extLst>
          </p:cNvPr>
          <p:cNvSpPr txBox="1"/>
          <p:nvPr/>
        </p:nvSpPr>
        <p:spPr>
          <a:xfrm>
            <a:off x="3047301" y="2553934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Оптимізація в </a:t>
            </a:r>
            <a:r>
              <a:rPr lang="en-US" b="1" dirty="0"/>
              <a:t>Drupal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 err="1"/>
              <a:t>Кешування</a:t>
            </a:r>
            <a:r>
              <a:rPr lang="uk-UA" b="1" dirty="0"/>
              <a:t>:</a:t>
            </a:r>
            <a:r>
              <a:rPr lang="uk-UA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Internal Page Cache</a:t>
            </a:r>
            <a:r>
              <a:rPr lang="en-US" dirty="0"/>
              <a:t> – </a:t>
            </a:r>
            <a:r>
              <a:rPr lang="uk-UA" dirty="0"/>
              <a:t>для анонімних користувачів.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Page Cache</a:t>
            </a:r>
            <a:r>
              <a:rPr lang="en-US" dirty="0"/>
              <a:t> – </a:t>
            </a:r>
            <a:r>
              <a:rPr lang="uk-UA" dirty="0"/>
              <a:t>для авторизованих.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Оптимізація БД:</a:t>
            </a:r>
            <a:r>
              <a:rPr lang="uk-UA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Використання модуля </a:t>
            </a:r>
            <a:r>
              <a:rPr lang="en-US" b="1" dirty="0"/>
              <a:t>Redis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b="1" dirty="0"/>
              <a:t>Memcached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79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87558-3D2F-4D39-8013-E7DE9DAE2D4B}"/>
              </a:ext>
            </a:extLst>
          </p:cNvPr>
          <p:cNvSpPr txBox="1"/>
          <p:nvPr/>
        </p:nvSpPr>
        <p:spPr>
          <a:xfrm>
            <a:off x="3047301" y="2830933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Висновки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JavaScript:</a:t>
            </a:r>
            <a:r>
              <a:rPr lang="en-US" dirty="0"/>
              <a:t> </a:t>
            </a:r>
            <a:r>
              <a:rPr lang="uk-UA" dirty="0"/>
              <a:t>Інтерактивність та асинхронність.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PHP:</a:t>
            </a:r>
            <a:r>
              <a:rPr lang="en-US" dirty="0"/>
              <a:t> </a:t>
            </a:r>
            <a:r>
              <a:rPr lang="uk-UA" dirty="0"/>
              <a:t>Надійний </a:t>
            </a:r>
            <a:r>
              <a:rPr lang="uk-UA" dirty="0" err="1"/>
              <a:t>бекенд</a:t>
            </a:r>
            <a:r>
              <a:rPr lang="uk-UA" dirty="0"/>
              <a:t> із захистом даних.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Drupal:</a:t>
            </a:r>
            <a:r>
              <a:rPr lang="en-US" dirty="0"/>
              <a:t> </a:t>
            </a:r>
            <a:r>
              <a:rPr lang="uk-UA" dirty="0"/>
              <a:t>Гнучкість для складних </a:t>
            </a:r>
            <a:r>
              <a:rPr lang="en-US" dirty="0"/>
              <a:t>CMS-</a:t>
            </a:r>
            <a:r>
              <a:rPr lang="uk-UA" dirty="0" err="1"/>
              <a:t>проєктів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9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C8C1C-EFFC-4D6A-B218-A4915B0BFEAF}"/>
              </a:ext>
            </a:extLst>
          </p:cNvPr>
          <p:cNvSpPr txBox="1"/>
          <p:nvPr/>
        </p:nvSpPr>
        <p:spPr>
          <a:xfrm>
            <a:off x="3047301" y="2830933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Запитання</a:t>
            </a:r>
            <a:r>
              <a:rPr lang="ru-RU" b="1" dirty="0"/>
              <a:t> та </a:t>
            </a:r>
            <a:r>
              <a:rPr lang="ru-RU" b="1" dirty="0" err="1"/>
              <a:t>дискусія</a:t>
            </a: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Питання</a:t>
            </a:r>
            <a:r>
              <a:rPr lang="ru-RU" b="1" dirty="0"/>
              <a:t> до </a:t>
            </a:r>
            <a:r>
              <a:rPr lang="ru-RU" b="1" dirty="0" err="1"/>
              <a:t>аудиторії</a:t>
            </a:r>
            <a:r>
              <a:rPr lang="ru-RU" b="1" dirty="0"/>
              <a:t>:</a:t>
            </a:r>
            <a:r>
              <a:rPr lang="ru-R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використовували</a:t>
            </a:r>
            <a:r>
              <a:rPr lang="ru-RU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ru-RU" dirty="0" err="1"/>
              <a:t>викликають</a:t>
            </a:r>
            <a:r>
              <a:rPr lang="ru-RU" dirty="0"/>
              <a:t> </a:t>
            </a:r>
            <a:r>
              <a:rPr lang="ru-RU" dirty="0" err="1"/>
              <a:t>найбільше</a:t>
            </a:r>
            <a:r>
              <a:rPr lang="ru-RU" dirty="0"/>
              <a:t> </a:t>
            </a:r>
            <a:r>
              <a:rPr lang="ru-RU" dirty="0" err="1"/>
              <a:t>запитань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057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37DF6-0716-463B-BADF-FE057EF7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27" y="33304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Логічні оператори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Робота з масивами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Обробка подій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та JSON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Робота з файлами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Сесії та безпека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ООП у PHP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Захист від SQL-ін'єкцій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Drupal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Темізація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Робота з API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Оптимізація та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кешування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2E6A63-7364-43EA-B91E-B892860E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1777"/>
            <a:ext cx="12192000" cy="26007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Логічні оператори – глибокий розбір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(</a:t>
            </a: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&amp;&amp;</a:t>
            </a:r>
            <a:r>
              <a:rPr kumimoji="0" lang="uk-UA" altLang="uk-UA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 (</a:t>
            </a: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||</a:t>
            </a:r>
            <a:r>
              <a:rPr kumimoji="0" lang="uk-UA" altLang="uk-UA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 (</a:t>
            </a: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!</a:t>
            </a:r>
            <a:r>
              <a:rPr kumimoji="0" lang="uk-UA" altLang="uk-UA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синтаксис та приклади.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Особливості: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&amp;&amp;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повертає перший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false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або останній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||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повертає перший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або останній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false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Приклад: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javascript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DCC6E0"/>
                </a:solidFill>
                <a:effectLst/>
              </a:rPr>
              <a:t>const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access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isAdmin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&amp;&amp; 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hasLicense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|| isOver18); 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Візуалізація: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Таблиця істинності.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12494C-3EAC-48AB-A0CA-2356D0DB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57" y="1638051"/>
            <a:ext cx="10443885" cy="20467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Методи масивів – детальний огляд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uk-UA" altLang="uk-UA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трансформація масиву.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uk-UA" altLang="uk-UA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фільтрація за умовою.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uk-UA" altLang="uk-UA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reduce</a:t>
            </a:r>
            <a:r>
              <a:rPr kumimoji="0" lang="uk-UA" altLang="uk-UA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акумулювання значень.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Приклад: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javascript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DCC6E0"/>
                </a:solidFill>
                <a:effectLst/>
              </a:rPr>
              <a:t>const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users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= [{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name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: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</a:rPr>
              <a:t>John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</a:rPr>
              <a:t>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: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</a:rPr>
              <a:t>25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}, {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name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: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</a:rPr>
              <a:t>Anna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</a:rPr>
              <a:t>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: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</a:rPr>
              <a:t>30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}];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DCC6E0"/>
                </a:solidFill>
                <a:effectLst/>
              </a:rPr>
              <a:t>const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names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users.map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5AB35"/>
                </a:solidFill>
                <a:effectLst/>
              </a:rPr>
              <a:t>user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=&gt; user.name);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D4D0AB"/>
                </a:solidFill>
                <a:effectLst/>
              </a:rPr>
              <a:t>// ['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D4D0AB"/>
                </a:solidFill>
                <a:effectLst/>
              </a:rPr>
              <a:t>John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D4D0AB"/>
                </a:solidFill>
                <a:effectLst/>
              </a:rPr>
              <a:t>', 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D4D0AB"/>
                </a:solidFill>
                <a:effectLst/>
              </a:rPr>
              <a:t>Anna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D4D0AB"/>
                </a:solidFill>
                <a:effectLst/>
              </a:rPr>
              <a:t>']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DCC6E0"/>
                </a:solidFill>
                <a:effectLst/>
              </a:rPr>
              <a:t>const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adults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users.filter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5AB35"/>
                </a:solidFill>
                <a:effectLst/>
              </a:rPr>
              <a:t>user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=&gt;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</a:rPr>
              <a:t>user.age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 &gt;=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</a:rPr>
              <a:t>18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</a:rPr>
              <a:t>); 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3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D7DD7-AA0F-4ED7-929A-1F17133C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938" y="2237945"/>
            <a:ext cx="6300123" cy="1769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Обробники подій – поглиблено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Види подій: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click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submit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keydown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mouseover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Делегування подій: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javascript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document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.body.addEventListener(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'click'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) =&gt; {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if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(e.target.classList.contains(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'btn'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)) { alert(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'Кнопка натиснута!'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); } });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Візуалізація: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Схема "Bubbling" та "Capturing".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936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FD6792-8E01-4F07-8B49-39363764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0" y="2377098"/>
            <a:ext cx="12034046" cy="16466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Fetch API – повний гайд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Структура запиту: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javascript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fetch(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'https://api.example.com/data'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{ method: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'POST'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headers: {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'Content-Type'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: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'application/json'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}, body: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JSON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.stringify({key: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'value'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}) }) .then(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response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=&gt; response.json()) .then(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data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=&gt;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console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.log(data)) .catch(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error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=&gt;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console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.error(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'Помилка:'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error));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Обробка помилок: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.catch()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та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try/catch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для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async/await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89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9B3D88-8E43-444F-9E0B-5E30B7C9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958" y="2177043"/>
            <a:ext cx="5220083" cy="20467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Робота з JSON – розширено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JSON vs JavaScript Object: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JSON – це рядок, JS Object – структура даних.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Глибоке клонування через JSON: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javascript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const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obj = {a: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1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b: {c: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2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}};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const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clone =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JSON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.parse(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JSON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.stringify(obj));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Валідація JSON: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Онлайн-інструменти 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JSONLint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094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20D0F7-6E56-4A90-A92B-6889EB6EF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190" y="2238598"/>
            <a:ext cx="5817618" cy="19236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Робота з файлами – повний гайд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Читання/запис: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php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$content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= file_get_contents(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'data.txt'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); file_put_contents(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'log.txt'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date(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'Y-m-d H:i:s'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) .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"\n"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, FILE_APPEND);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Безпека: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realpath()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для перевірки шляхів.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is_readable()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is_writable()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768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92512-87A0-40AD-BD4B-6C4F924C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177" y="2315543"/>
            <a:ext cx="4977645" cy="1769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Сесії – детальний розбір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Як працюють: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Cookie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PHPSESSID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зберігання на сервері.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Приклад: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php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session_start();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$_SESSION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[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'user_id'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] =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5AB35"/>
                </a:solidFill>
                <a:effectLst/>
              </a:rPr>
              <a:t>123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;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if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isset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A07A"/>
                </a:solidFill>
                <a:effectLst/>
              </a:rPr>
              <a:t>$_SESSION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[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'user_id'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])) {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DCC6E0"/>
                </a:solidFill>
                <a:effectLst/>
              </a:rPr>
              <a:t>echo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BE338"/>
                </a:solidFill>
                <a:effectLst/>
              </a:rPr>
              <a:t>'Вітаю!'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</a:rPr>
              <a:t>; }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Безпека:</a:t>
            </a: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session_regenerate_id()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для захисту від фіксації.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651530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854</Words>
  <Application>Microsoft Office PowerPoint</Application>
  <PresentationFormat>Широкоэкранный</PresentationFormat>
  <Paragraphs>99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colbyn.bogdan@gmail.com</dc:creator>
  <cp:lastModifiedBy>colbyn.bogdan@gmail.com</cp:lastModifiedBy>
  <cp:revision>1</cp:revision>
  <dcterms:created xsi:type="dcterms:W3CDTF">2025-04-11T11:14:41Z</dcterms:created>
  <dcterms:modified xsi:type="dcterms:W3CDTF">2025-04-11T11:26:12Z</dcterms:modified>
</cp:coreProperties>
</file>