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315" r:id="rId3"/>
    <p:sldId id="336" r:id="rId4"/>
    <p:sldId id="334" r:id="rId5"/>
    <p:sldId id="335" r:id="rId6"/>
    <p:sldId id="337" r:id="rId7"/>
    <p:sldId id="349" r:id="rId8"/>
    <p:sldId id="330" r:id="rId9"/>
    <p:sldId id="344" r:id="rId10"/>
    <p:sldId id="350" r:id="rId11"/>
    <p:sldId id="339" r:id="rId12"/>
    <p:sldId id="351" r:id="rId13"/>
    <p:sldId id="340" r:id="rId14"/>
    <p:sldId id="352" r:id="rId15"/>
    <p:sldId id="341" r:id="rId16"/>
    <p:sldId id="353" r:id="rId17"/>
    <p:sldId id="342" r:id="rId18"/>
    <p:sldId id="354" r:id="rId19"/>
    <p:sldId id="333" r:id="rId20"/>
    <p:sldId id="355" r:id="rId21"/>
    <p:sldId id="347" r:id="rId22"/>
    <p:sldId id="363" r:id="rId23"/>
    <p:sldId id="356" r:id="rId24"/>
    <p:sldId id="348" r:id="rId25"/>
    <p:sldId id="345" r:id="rId26"/>
    <p:sldId id="357" r:id="rId27"/>
    <p:sldId id="346" r:id="rId28"/>
    <p:sldId id="358" r:id="rId29"/>
    <p:sldId id="332" r:id="rId30"/>
    <p:sldId id="364" r:id="rId31"/>
    <p:sldId id="359" r:id="rId32"/>
    <p:sldId id="361" r:id="rId33"/>
    <p:sldId id="360" r:id="rId34"/>
    <p:sldId id="362" r:id="rId35"/>
    <p:sldId id="368" r:id="rId36"/>
    <p:sldId id="372" r:id="rId37"/>
    <p:sldId id="365" r:id="rId38"/>
    <p:sldId id="367" r:id="rId39"/>
    <p:sldId id="366" r:id="rId40"/>
    <p:sldId id="369" r:id="rId41"/>
    <p:sldId id="370" r:id="rId42"/>
    <p:sldId id="371" r:id="rId43"/>
    <p:sldId id="37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137" autoAdjust="0"/>
  </p:normalViewPr>
  <p:slideViewPr>
    <p:cSldViewPr snapToGrid="0">
      <p:cViewPr varScale="1">
        <p:scale>
          <a:sx n="106" d="100"/>
          <a:sy n="106" d="100"/>
        </p:scale>
        <p:origin x="9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214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8956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181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6378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3961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005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6727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3843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9450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176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3792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457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6425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822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1973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1468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352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1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2039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7916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644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487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8592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08170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9092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64005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09854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45035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25769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73214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41899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654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59385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05370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95442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20701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965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897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209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5843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545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142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Negated set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that is not in the set.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[^</a:t>
            </a:r>
            <a:r>
              <a:rPr lang="en-PH" sz="2500" b="1" dirty="0" err="1"/>
              <a:t>aeiou</a:t>
            </a:r>
            <a:r>
              <a:rPr lang="en-PH" sz="2500" b="1" dirty="0">
                <a:solidFill>
                  <a:srgbClr val="FF0000"/>
                </a:solidFill>
              </a:rPr>
              <a:t>]</a:t>
            </a:r>
          </a:p>
          <a:p>
            <a:endParaRPr lang="en-PH" sz="2500" dirty="0"/>
          </a:p>
          <a:p>
            <a:r>
              <a:rPr lang="en-PH" sz="2500" dirty="0"/>
              <a:t>Matches: </a:t>
            </a:r>
            <a:r>
              <a:rPr lang="en-PH" sz="2500" dirty="0" err="1"/>
              <a:t>aeioua</a:t>
            </a:r>
            <a:r>
              <a:rPr lang="en-PH" sz="2500" b="1" dirty="0" err="1">
                <a:solidFill>
                  <a:srgbClr val="00B050"/>
                </a:solidFill>
              </a:rPr>
              <a:t>bc</a:t>
            </a:r>
            <a:endParaRPr lang="en-PH" sz="2500" b="1" dirty="0">
              <a:solidFill>
                <a:srgbClr val="00B050"/>
              </a:solidFill>
            </a:endParaRP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389342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Range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in the set within a range.		</a:t>
            </a: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[</a:t>
            </a:r>
            <a:r>
              <a:rPr lang="en-PH" sz="2500" b="1" dirty="0"/>
              <a:t>a</a:t>
            </a:r>
            <a:r>
              <a:rPr lang="en-PH" sz="2500" b="1" dirty="0">
                <a:solidFill>
                  <a:srgbClr val="FF0000"/>
                </a:solidFill>
              </a:rPr>
              <a:t>-</a:t>
            </a:r>
            <a:r>
              <a:rPr lang="en-PH" sz="2500" b="1" dirty="0"/>
              <a:t>c</a:t>
            </a:r>
            <a:r>
              <a:rPr lang="en-PH" sz="2500" b="1" dirty="0">
                <a:solidFill>
                  <a:srgbClr val="FF0000"/>
                </a:solidFill>
              </a:rPr>
              <a:t>]</a:t>
            </a:r>
          </a:p>
          <a:p>
            <a:endParaRPr lang="en-PH" sz="2500" dirty="0"/>
          </a:p>
          <a:p>
            <a:r>
              <a:rPr lang="en-PH" sz="2500" dirty="0"/>
              <a:t>Match: </a:t>
            </a:r>
            <a:r>
              <a:rPr lang="en-PH" sz="2500" b="1" dirty="0" err="1">
                <a:solidFill>
                  <a:srgbClr val="00B050"/>
                </a:solidFill>
              </a:rPr>
              <a:t>abc</a:t>
            </a:r>
            <a:r>
              <a:rPr lang="en-PH" sz="2500" dirty="0" err="1"/>
              <a:t>defghi</a:t>
            </a:r>
            <a:endParaRPr lang="en-PH" sz="2500" b="1" dirty="0">
              <a:solidFill>
                <a:srgbClr val="00B050"/>
              </a:solidFill>
            </a:endParaRPr>
          </a:p>
          <a:p>
            <a:endParaRPr lang="en-PH" sz="2500" dirty="0">
              <a:solidFill>
                <a:srgbClr val="FF0000"/>
              </a:solidFill>
            </a:endParaRP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98178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Dot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except line breaks.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.</a:t>
            </a:r>
          </a:p>
          <a:p>
            <a:endParaRPr lang="en-PH" sz="2500" dirty="0">
              <a:solidFill>
                <a:srgbClr val="FF0000"/>
              </a:solidFill>
            </a:endParaRPr>
          </a:p>
          <a:p>
            <a:r>
              <a:rPr lang="en-PH" sz="2500" dirty="0"/>
              <a:t>Match: </a:t>
            </a:r>
            <a:r>
              <a:rPr lang="en-PH" sz="2500" b="1" dirty="0" err="1">
                <a:solidFill>
                  <a:srgbClr val="00B050"/>
                </a:solidFill>
              </a:rPr>
              <a:t>abcdefghi</a:t>
            </a:r>
            <a:endParaRPr lang="en-PH" sz="2500" b="1" dirty="0">
              <a:solidFill>
                <a:srgbClr val="00B050"/>
              </a:solidFill>
            </a:endParaRP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07578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Word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alphanumeric and underscore		</a:t>
            </a:r>
          </a:p>
          <a:p>
            <a:endParaRPr lang="en-PH" sz="2500" dirty="0"/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\w</a:t>
            </a:r>
          </a:p>
          <a:p>
            <a:endParaRPr lang="en-PH" sz="2500" dirty="0"/>
          </a:p>
          <a:p>
            <a:r>
              <a:rPr lang="en-PH" sz="2500" dirty="0"/>
              <a:t>Match: </a:t>
            </a:r>
            <a:r>
              <a:rPr lang="en-PH" sz="2500" b="1" dirty="0">
                <a:solidFill>
                  <a:srgbClr val="00B050"/>
                </a:solidFill>
              </a:rPr>
              <a:t>abc123_</a:t>
            </a:r>
            <a:r>
              <a:rPr lang="en-PH" sz="2500" b="1" dirty="0"/>
              <a:t>!@#$%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07089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Not Word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that is not an alphanumeric or an underscore.</a:t>
            </a:r>
          </a:p>
          <a:p>
            <a:endParaRPr lang="en-PH" sz="2500" dirty="0"/>
          </a:p>
          <a:p>
            <a:r>
              <a:rPr lang="en-PH" sz="2500" dirty="0"/>
              <a:t>Pattern:</a:t>
            </a:r>
            <a:r>
              <a:rPr lang="en-PH" sz="2500" b="1" dirty="0">
                <a:solidFill>
                  <a:srgbClr val="FF0000"/>
                </a:solidFill>
              </a:rPr>
              <a:t> \W</a:t>
            </a:r>
          </a:p>
          <a:p>
            <a:endParaRPr lang="en-PH" sz="2500" dirty="0"/>
          </a:p>
          <a:p>
            <a:r>
              <a:rPr lang="en-PH" sz="2500" dirty="0"/>
              <a:t>Match: abc123</a:t>
            </a:r>
            <a:r>
              <a:rPr lang="en-PH" sz="2500" b="1" dirty="0"/>
              <a:t>_</a:t>
            </a:r>
            <a:r>
              <a:rPr lang="en-PH" sz="2500" b="1" dirty="0">
                <a:solidFill>
                  <a:srgbClr val="00B050"/>
                </a:solidFill>
              </a:rPr>
              <a:t>!@#$%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58154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Digit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 any digit character (0-9).</a:t>
            </a:r>
          </a:p>
          <a:p>
            <a:r>
              <a:rPr lang="en-PH" sz="2500" dirty="0"/>
              <a:t>				</a:t>
            </a: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\d</a:t>
            </a:r>
          </a:p>
          <a:p>
            <a:endParaRPr lang="en-PH" sz="2500" dirty="0"/>
          </a:p>
          <a:p>
            <a:r>
              <a:rPr lang="en-PH" sz="2500" dirty="0"/>
              <a:t>Match: abc</a:t>
            </a:r>
            <a:r>
              <a:rPr lang="en-PH" sz="2500" b="1" dirty="0">
                <a:solidFill>
                  <a:srgbClr val="00B050"/>
                </a:solidFill>
              </a:rPr>
              <a:t>123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23521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r>
              <a:rPr lang="en-PH" sz="2000" b="0" dirty="0">
                <a:effectLst/>
                <a:latin typeface="Consolas" panose="020B0609020204030204" pitchFamily="49" charset="0"/>
              </a:rPr>
              <a:t>	</a:t>
            </a: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Not Digit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that is not a digit character.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</a:t>
            </a:r>
            <a:r>
              <a:rPr lang="en-PH" sz="2500" b="1" dirty="0">
                <a:solidFill>
                  <a:srgbClr val="FF0000"/>
                </a:solidFill>
              </a:rPr>
              <a:t> \D</a:t>
            </a:r>
          </a:p>
          <a:p>
            <a:endParaRPr lang="en-PH" sz="2500" dirty="0"/>
          </a:p>
          <a:p>
            <a:r>
              <a:rPr lang="en-PH" sz="2500" dirty="0"/>
              <a:t>Match: </a:t>
            </a:r>
            <a:r>
              <a:rPr lang="en-PH" sz="2500" b="1" dirty="0">
                <a:solidFill>
                  <a:srgbClr val="00B050"/>
                </a:solidFill>
              </a:rPr>
              <a:t>abc</a:t>
            </a:r>
            <a:r>
              <a:rPr lang="en-PH" sz="2500" b="1" dirty="0"/>
              <a:t>123</a:t>
            </a:r>
          </a:p>
          <a:p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3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Whitespace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whitespace character (spaces, tabs, </a:t>
            </a:r>
            <a:r>
              <a:rPr lang="en-PH" sz="2500" dirty="0" err="1"/>
              <a:t>linebreaks</a:t>
            </a:r>
            <a:r>
              <a:rPr lang="en-PH" sz="2500" dirty="0"/>
              <a:t>).	</a:t>
            </a:r>
          </a:p>
          <a:p>
            <a:r>
              <a:rPr lang="en-PH" sz="2500" dirty="0"/>
              <a:t>			</a:t>
            </a: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\s</a:t>
            </a:r>
          </a:p>
          <a:p>
            <a:endParaRPr lang="en-PH" sz="2500" dirty="0"/>
          </a:p>
          <a:p>
            <a:r>
              <a:rPr lang="en-PH" sz="2500" dirty="0"/>
              <a:t>Match: Hello</a:t>
            </a:r>
            <a:r>
              <a:rPr lang="en-PH" sz="2500" dirty="0">
                <a:solidFill>
                  <a:srgbClr val="00B050"/>
                </a:solidFill>
                <a:highlight>
                  <a:srgbClr val="00FF00"/>
                </a:highlight>
              </a:rPr>
              <a:t> </a:t>
            </a:r>
            <a:r>
              <a:rPr lang="en-PH" sz="2500" dirty="0"/>
              <a:t>Java!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12495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Not Whitespace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that is not a whitespace character.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</a:t>
            </a:r>
            <a:r>
              <a:rPr lang="en-PH" sz="2500" b="1" dirty="0">
                <a:solidFill>
                  <a:srgbClr val="FF0000"/>
                </a:solidFill>
              </a:rPr>
              <a:t> \S</a:t>
            </a:r>
          </a:p>
          <a:p>
            <a:endParaRPr lang="en-PH" sz="2500" dirty="0"/>
          </a:p>
          <a:p>
            <a:r>
              <a:rPr lang="en-PH" sz="2500" dirty="0"/>
              <a:t>Match: </a:t>
            </a:r>
            <a:r>
              <a:rPr lang="en-PH" sz="2500" b="1" dirty="0">
                <a:solidFill>
                  <a:srgbClr val="00B050"/>
                </a:solidFill>
              </a:rPr>
              <a:t>Hello Java!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373039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620515"/>
            <a:ext cx="81820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Plus</a:t>
            </a:r>
            <a:r>
              <a:rPr lang="en-PH" sz="2500" dirty="0">
                <a:latin typeface="Calibri (Body)"/>
              </a:rPr>
              <a:t>			</a:t>
            </a:r>
          </a:p>
          <a:p>
            <a:pPr marL="457200" indent="-4572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1 or more of the previous token.</a:t>
            </a:r>
          </a:p>
          <a:p>
            <a:endParaRPr lang="en-US" sz="2500" b="0" i="0" dirty="0"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</a:t>
            </a:r>
            <a:r>
              <a:rPr lang="en-PH" sz="2500" dirty="0" err="1">
                <a:latin typeface="Calibri (Body)"/>
              </a:rPr>
              <a:t>a</a:t>
            </a:r>
            <a:r>
              <a:rPr lang="en-PH" sz="2500" b="1" dirty="0" err="1">
                <a:solidFill>
                  <a:srgbClr val="FF0000"/>
                </a:solidFill>
                <a:latin typeface="Calibri (Body)"/>
              </a:rPr>
              <a:t>+</a:t>
            </a:r>
            <a:r>
              <a:rPr lang="en-PH" sz="2500" dirty="0" err="1">
                <a:latin typeface="Calibri (Body)"/>
              </a:rPr>
              <a:t>pple</a:t>
            </a:r>
            <a:endParaRPr lang="en-PH" sz="2500" dirty="0">
              <a:latin typeface="Calibri (Body)"/>
            </a:endParaRPr>
          </a:p>
          <a:p>
            <a:endParaRPr lang="en-PH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apple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aaapple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aaaapple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871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Regular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514350" indent="-5143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Regular Expression or Regex is a special sequence of characters that helps you match or find other strings or set of strings, using a specialized syntax held in a pattern.</a:t>
            </a:r>
          </a:p>
          <a:p>
            <a:pPr marL="514350" indent="-5143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marL="514350" indent="-5143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algn="l" fontAlgn="base">
              <a:lnSpc>
                <a:spcPct val="150000"/>
              </a:lnSpc>
            </a:pPr>
            <a:endParaRPr lang="en-US" sz="2500" b="0" i="0" dirty="0">
              <a:solidFill>
                <a:srgbClr val="273239"/>
              </a:solidFill>
              <a:effectLst/>
              <a:latin typeface="Calibri (Body)"/>
            </a:endParaRPr>
          </a:p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51659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620515"/>
            <a:ext cx="81820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 (Body)"/>
              </a:rPr>
              <a:t>Star</a:t>
            </a:r>
            <a:r>
              <a:rPr lang="en-US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0 or more of the previous token.</a:t>
            </a:r>
          </a:p>
          <a:p>
            <a:endParaRPr lang="en-US" sz="2500" b="0" i="0" dirty="0"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a</a:t>
            </a:r>
            <a:r>
              <a:rPr lang="en-US" sz="2500" b="1" dirty="0">
                <a:solidFill>
                  <a:srgbClr val="FF0000"/>
                </a:solidFill>
                <a:latin typeface="Calibri (Body)"/>
              </a:rPr>
              <a:t>*</a:t>
            </a:r>
            <a:r>
              <a:rPr lang="en-US" sz="2500" dirty="0" err="1">
                <a:latin typeface="Calibri (Body)"/>
              </a:rPr>
              <a:t>pple</a:t>
            </a:r>
            <a:endParaRPr lang="en-US" sz="2500" dirty="0">
              <a:latin typeface="Calibri (Body)"/>
            </a:endParaRPr>
          </a:p>
          <a:p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apple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aaapple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aaaapple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90116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15609"/>
            <a:ext cx="818209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Quantifier</a:t>
            </a:r>
            <a:r>
              <a:rPr lang="en-PH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the specified quantity of the previous token.</a:t>
            </a:r>
          </a:p>
          <a:p>
            <a:endParaRPr lang="en-US" sz="2500" b="0" i="0" dirty="0"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a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{3}</a:t>
            </a:r>
            <a:endParaRPr lang="en-PH" sz="2500" b="1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Exactly 3 a’s</a:t>
            </a:r>
          </a:p>
          <a:p>
            <a:endParaRPr lang="en-PH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 </a:t>
            </a:r>
            <a:r>
              <a:rPr lang="en-PH" sz="2500" b="1" dirty="0">
                <a:latin typeface="Calibri (Body)"/>
              </a:rPr>
              <a:t>a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{1,3} </a:t>
            </a:r>
          </a:p>
          <a:p>
            <a:r>
              <a:rPr lang="en-PH" sz="2500" dirty="0">
                <a:latin typeface="Calibri (Body)"/>
              </a:rPr>
              <a:t>One to three a’s</a:t>
            </a:r>
          </a:p>
          <a:p>
            <a:endParaRPr lang="en-PH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 </a:t>
            </a:r>
            <a:r>
              <a:rPr lang="en-PH" sz="2500" b="1" dirty="0">
                <a:latin typeface="Calibri (Body)"/>
              </a:rPr>
              <a:t>a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{3,} </a:t>
            </a:r>
          </a:p>
          <a:p>
            <a:r>
              <a:rPr lang="en-PH" sz="2500" dirty="0">
                <a:latin typeface="Calibri (Body)"/>
              </a:rPr>
              <a:t>Three or more a’s</a:t>
            </a:r>
          </a:p>
          <a:p>
            <a:endParaRPr lang="en-US" sz="2500" b="1" dirty="0">
              <a:solidFill>
                <a:srgbClr val="FF0000"/>
              </a:solidFill>
              <a:latin typeface="Calibri (Body)"/>
            </a:endParaRP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47326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15609"/>
            <a:ext cx="81820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Calibri (Body)"/>
              </a:rPr>
              <a:t>Examples</a:t>
            </a:r>
            <a:endParaRPr lang="en-US" b="0" i="0" dirty="0">
              <a:effectLst/>
              <a:latin typeface="Calibri (Body)"/>
            </a:endParaRPr>
          </a:p>
          <a:p>
            <a:endParaRPr lang="en-US" b="0" i="0" dirty="0">
              <a:effectLst/>
              <a:latin typeface="Calibri (Body)"/>
            </a:endParaRPr>
          </a:p>
          <a:p>
            <a:r>
              <a:rPr lang="en-PH" dirty="0">
                <a:latin typeface="Calibri (Body)"/>
              </a:rPr>
              <a:t>Pattern: a</a:t>
            </a:r>
            <a:r>
              <a:rPr lang="en-PH" b="1" dirty="0">
                <a:solidFill>
                  <a:srgbClr val="FF0000"/>
                </a:solidFill>
                <a:latin typeface="Calibri (Body)"/>
              </a:rPr>
              <a:t>{3}</a:t>
            </a:r>
            <a:endParaRPr lang="en-PH" b="1" dirty="0">
              <a:latin typeface="Calibri (Body)"/>
            </a:endParaRPr>
          </a:p>
          <a:p>
            <a:r>
              <a:rPr lang="en-PH" dirty="0">
                <a:latin typeface="Calibri (Body)"/>
              </a:rPr>
              <a:t>Match:</a:t>
            </a:r>
          </a:p>
          <a:p>
            <a:r>
              <a:rPr lang="en-PH" b="1" dirty="0" err="1">
                <a:solidFill>
                  <a:srgbClr val="00B050"/>
                </a:solidFill>
                <a:latin typeface="Calibri (Body)"/>
              </a:rPr>
              <a:t>aaa</a:t>
            </a:r>
            <a:endParaRPr lang="en-PH" b="1" dirty="0">
              <a:solidFill>
                <a:srgbClr val="00B050"/>
              </a:solidFill>
              <a:latin typeface="Calibri (Body)"/>
            </a:endParaRPr>
          </a:p>
          <a:p>
            <a:endParaRPr lang="en-PH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dirty="0">
                <a:latin typeface="Calibri (Body)"/>
              </a:rPr>
              <a:t>Pattern:  </a:t>
            </a:r>
            <a:r>
              <a:rPr lang="en-PH" b="1" dirty="0">
                <a:latin typeface="Calibri (Body)"/>
              </a:rPr>
              <a:t>a</a:t>
            </a:r>
            <a:r>
              <a:rPr lang="en-PH" b="1" dirty="0">
                <a:solidFill>
                  <a:srgbClr val="FF0000"/>
                </a:solidFill>
                <a:latin typeface="Calibri (Body)"/>
              </a:rPr>
              <a:t>{1,3} </a:t>
            </a:r>
          </a:p>
          <a:p>
            <a:r>
              <a:rPr lang="en-PH" dirty="0">
                <a:latin typeface="Calibri (Body)"/>
              </a:rPr>
              <a:t>Match:</a:t>
            </a:r>
            <a:endParaRPr lang="en-PH" dirty="0">
              <a:solidFill>
                <a:srgbClr val="FF0000"/>
              </a:solidFill>
              <a:latin typeface="Calibri (Body)"/>
            </a:endParaRPr>
          </a:p>
          <a:p>
            <a:r>
              <a:rPr lang="en-PH" b="1" dirty="0">
                <a:solidFill>
                  <a:srgbClr val="00B050"/>
                </a:solidFill>
                <a:latin typeface="Calibri (Body)"/>
              </a:rPr>
              <a:t>a</a:t>
            </a:r>
          </a:p>
          <a:p>
            <a:r>
              <a:rPr lang="en-PH" b="1" dirty="0">
                <a:solidFill>
                  <a:srgbClr val="00B050"/>
                </a:solidFill>
                <a:latin typeface="Calibri (Body)"/>
              </a:rPr>
              <a:t>aa</a:t>
            </a:r>
          </a:p>
          <a:p>
            <a:r>
              <a:rPr lang="en-PH" b="1" dirty="0" err="1">
                <a:solidFill>
                  <a:srgbClr val="00B050"/>
                </a:solidFill>
                <a:latin typeface="Calibri (Body)"/>
              </a:rPr>
              <a:t>aaa</a:t>
            </a:r>
            <a:endParaRPr lang="en-PH" b="1" dirty="0">
              <a:solidFill>
                <a:srgbClr val="00B050"/>
              </a:solidFill>
              <a:latin typeface="Calibri (Body)"/>
            </a:endParaRPr>
          </a:p>
          <a:p>
            <a:endParaRPr lang="en-PH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dirty="0">
                <a:latin typeface="Calibri (Body)"/>
              </a:rPr>
              <a:t>Pattern:  </a:t>
            </a:r>
            <a:r>
              <a:rPr lang="en-PH" b="1" dirty="0">
                <a:latin typeface="Calibri (Body)"/>
              </a:rPr>
              <a:t>a</a:t>
            </a:r>
            <a:r>
              <a:rPr lang="en-PH" b="1" dirty="0">
                <a:solidFill>
                  <a:srgbClr val="FF0000"/>
                </a:solidFill>
                <a:latin typeface="Calibri (Body)"/>
              </a:rPr>
              <a:t>{3,} </a:t>
            </a:r>
          </a:p>
          <a:p>
            <a:r>
              <a:rPr lang="en-PH" dirty="0">
                <a:latin typeface="Calibri (Body)"/>
              </a:rPr>
              <a:t>Match:</a:t>
            </a:r>
          </a:p>
          <a:p>
            <a:r>
              <a:rPr lang="en-PH" b="1" dirty="0" err="1">
                <a:solidFill>
                  <a:srgbClr val="00B050"/>
                </a:solidFill>
                <a:latin typeface="Calibri (Body)"/>
              </a:rPr>
              <a:t>aaa</a:t>
            </a:r>
            <a:endParaRPr lang="en-PH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b="1" dirty="0" err="1">
                <a:solidFill>
                  <a:srgbClr val="00B050"/>
                </a:solidFill>
                <a:latin typeface="Calibri (Body)"/>
              </a:rPr>
              <a:t>aaaa</a:t>
            </a:r>
            <a:endParaRPr lang="en-PH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b="1" dirty="0" err="1">
                <a:solidFill>
                  <a:srgbClr val="00B050"/>
                </a:solidFill>
                <a:latin typeface="Calibri (Body)"/>
              </a:rPr>
              <a:t>aaaaa</a:t>
            </a:r>
            <a:endParaRPr lang="en-US" dirty="0">
              <a:solidFill>
                <a:srgbClr val="00B050"/>
              </a:solidFill>
              <a:latin typeface="Calibri (Body)"/>
            </a:endParaRPr>
          </a:p>
          <a:p>
            <a:endParaRPr lang="en-PH" b="1" dirty="0">
              <a:solidFill>
                <a:srgbClr val="FF0000"/>
              </a:solidFill>
              <a:latin typeface="Calibri (Body)"/>
            </a:endParaRPr>
          </a:p>
          <a:p>
            <a:endParaRPr lang="en-US" b="1" dirty="0">
              <a:solidFill>
                <a:srgbClr val="FF0000"/>
              </a:solidFill>
              <a:latin typeface="Calibri (Body)"/>
            </a:endParaRPr>
          </a:p>
          <a:p>
            <a:endParaRPr lang="en-PH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3690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1942320" y="1215609"/>
            <a:ext cx="81820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 (Body)"/>
              </a:rPr>
              <a:t>Pipe</a:t>
            </a:r>
            <a:r>
              <a:rPr lang="en-US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Similar to the OR operator in Java.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Matches either the part on the left side, or the part on the right side.</a:t>
            </a:r>
          </a:p>
          <a:p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b</a:t>
            </a:r>
            <a:r>
              <a:rPr lang="en-PH" sz="2500" b="1" i="0" dirty="0">
                <a:solidFill>
                  <a:srgbClr val="FF0000"/>
                </a:solidFill>
                <a:effectLst/>
                <a:latin typeface="Calibri (Body)"/>
              </a:rPr>
              <a:t>(</a:t>
            </a:r>
            <a:r>
              <a:rPr lang="en-PH" sz="2500" b="1" i="0" dirty="0" err="1">
                <a:solidFill>
                  <a:srgbClr val="FF0000"/>
                </a:solidFill>
                <a:effectLst/>
                <a:latin typeface="Calibri (Body)"/>
              </a:rPr>
              <a:t>a|e|i</a:t>
            </a:r>
            <a:r>
              <a:rPr lang="en-PH" sz="2500" b="1" i="0" dirty="0">
                <a:solidFill>
                  <a:srgbClr val="FF0000"/>
                </a:solidFill>
                <a:effectLst/>
                <a:latin typeface="Calibri (Body)"/>
              </a:rPr>
              <a:t>)</a:t>
            </a:r>
            <a:r>
              <a:rPr lang="en-PH" sz="2500" i="0" dirty="0">
                <a:effectLst/>
                <a:latin typeface="Calibri (Body)"/>
              </a:rPr>
              <a:t>d</a:t>
            </a:r>
          </a:p>
          <a:p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 </a:t>
            </a:r>
            <a:endParaRPr lang="en-PH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bad</a:t>
            </a: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bed</a:t>
            </a: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bid</a:t>
            </a:r>
          </a:p>
          <a:p>
            <a:endParaRPr lang="en-US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4348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620515"/>
            <a:ext cx="818209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Question Mark</a:t>
            </a:r>
            <a:r>
              <a:rPr lang="en-PH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0 or 1 of the preceding token, effectively making it optional.</a:t>
            </a:r>
          </a:p>
          <a:p>
            <a:pPr marL="342900" indent="-342900">
              <a:buFontTx/>
              <a:buChar char="-"/>
            </a:pPr>
            <a:endParaRPr lang="en-US" sz="2800" b="0" i="0" dirty="0">
              <a:effectLst/>
              <a:latin typeface="Calibri (Body)"/>
            </a:endParaRPr>
          </a:p>
          <a:p>
            <a:r>
              <a:rPr lang="en-PH" sz="2800" dirty="0">
                <a:latin typeface="Calibri (Body)"/>
              </a:rPr>
              <a:t>Pattern: </a:t>
            </a:r>
            <a:r>
              <a:rPr lang="en-PH" sz="2800" dirty="0" err="1">
                <a:latin typeface="Calibri (Body)"/>
              </a:rPr>
              <a:t>colou</a:t>
            </a:r>
            <a:r>
              <a:rPr lang="en-PH" sz="2800" b="1" dirty="0" err="1">
                <a:solidFill>
                  <a:srgbClr val="FF0000"/>
                </a:solidFill>
                <a:latin typeface="Calibri (Body)"/>
              </a:rPr>
              <a:t>?</a:t>
            </a:r>
            <a:r>
              <a:rPr lang="en-PH" sz="2800" dirty="0" err="1">
                <a:latin typeface="Calibri (Body)"/>
              </a:rPr>
              <a:t>r</a:t>
            </a:r>
            <a:endParaRPr lang="en-PH" sz="2800" dirty="0">
              <a:latin typeface="Calibri (Body)"/>
            </a:endParaRPr>
          </a:p>
          <a:p>
            <a:endParaRPr lang="en-PH" sz="28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800" dirty="0">
                <a:latin typeface="Calibri (Body)"/>
              </a:rPr>
              <a:t>Match:</a:t>
            </a:r>
          </a:p>
          <a:p>
            <a:r>
              <a:rPr lang="en-US" sz="2800" b="1" dirty="0">
                <a:solidFill>
                  <a:srgbClr val="00B050"/>
                </a:solidFill>
                <a:latin typeface="Calibri (Body)"/>
              </a:rPr>
              <a:t>color</a:t>
            </a:r>
          </a:p>
          <a:p>
            <a:r>
              <a:rPr lang="en-US" sz="2800" b="1" dirty="0" err="1">
                <a:solidFill>
                  <a:srgbClr val="00B050"/>
                </a:solidFill>
                <a:latin typeface="Calibri (Body)"/>
              </a:rPr>
              <a:t>colour</a:t>
            </a:r>
            <a:endParaRPr lang="en-US" sz="2800" b="1" dirty="0">
              <a:solidFill>
                <a:srgbClr val="00B050"/>
              </a:solidFill>
              <a:latin typeface="Calibri (Body)"/>
            </a:endParaRP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20326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Anchors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i="0" dirty="0">
                <a:effectLst/>
                <a:latin typeface="Calibri (Body)"/>
              </a:rPr>
              <a:t>Caret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Matches at the start of the string the regex pattern is applied to.</a:t>
            </a:r>
          </a:p>
          <a:p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^</a:t>
            </a:r>
            <a:r>
              <a:rPr lang="en-PH" sz="2500" b="1" dirty="0">
                <a:latin typeface="Calibri (Body)"/>
              </a:rPr>
              <a:t>.</a:t>
            </a:r>
          </a:p>
          <a:p>
            <a:endParaRPr lang="en-PH" sz="2500" b="1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</a:t>
            </a:r>
            <a:r>
              <a:rPr lang="en-PH" sz="2500" dirty="0" err="1">
                <a:latin typeface="Calibri (Body)"/>
              </a:rPr>
              <a:t>bc</a:t>
            </a:r>
            <a:endParaRPr lang="en-PH" sz="2500" dirty="0">
              <a:latin typeface="Calibri (Body)"/>
            </a:endParaRP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d</a:t>
            </a:r>
            <a:r>
              <a:rPr lang="en-PH" sz="2500" dirty="0">
                <a:latin typeface="Calibri (Body)"/>
              </a:rPr>
              <a:t>ef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g</a:t>
            </a:r>
            <a:r>
              <a:rPr lang="en-PH" sz="2500" dirty="0" err="1">
                <a:latin typeface="Calibri (Body)"/>
              </a:rPr>
              <a:t>hi</a:t>
            </a:r>
            <a:endParaRPr lang="en-PH" sz="2500" dirty="0">
              <a:latin typeface="Calibri (Body)"/>
            </a:endParaRPr>
          </a:p>
          <a:p>
            <a:endParaRPr lang="en-PH" sz="2500" b="1" dirty="0">
              <a:latin typeface="Calibri (Body)"/>
            </a:endParaRPr>
          </a:p>
          <a:p>
            <a:endParaRPr lang="en-PH" sz="2500" b="1" dirty="0">
              <a:latin typeface="Calibri (Body)"/>
            </a:endParaRPr>
          </a:p>
          <a:p>
            <a:endParaRPr lang="en-PH" sz="250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11648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Anchors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Dollar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Matches at the end of the string the regex pattern is applied to.</a:t>
            </a:r>
          </a:p>
          <a:p>
            <a:pPr marL="342900" indent="-342900">
              <a:buFontTx/>
              <a:buChar char="-"/>
            </a:pPr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</a:t>
            </a:r>
            <a:r>
              <a:rPr lang="en-PH" sz="2500" dirty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PH" sz="2500" b="1" dirty="0">
                <a:latin typeface="Calibri (Body)"/>
              </a:rPr>
              <a:t>.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$</a:t>
            </a:r>
          </a:p>
          <a:p>
            <a:endParaRPr lang="en-PH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dirty="0" err="1">
                <a:latin typeface="Calibri (Body)"/>
              </a:rPr>
              <a:t>ab</a:t>
            </a:r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c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de</a:t>
            </a:r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f</a:t>
            </a:r>
          </a:p>
          <a:p>
            <a:r>
              <a:rPr lang="en-PH" sz="2500" b="1" dirty="0" err="1">
                <a:latin typeface="Calibri (Body)"/>
              </a:rPr>
              <a:t>gh</a:t>
            </a:r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i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endParaRPr lang="en-PH" sz="2500" b="1" dirty="0">
              <a:solidFill>
                <a:srgbClr val="FF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4166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Word Boundary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10319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Word Boundary</a:t>
            </a:r>
            <a:endParaRPr lang="en-PH" sz="2500" b="1" i="0" dirty="0">
              <a:effectLst/>
              <a:latin typeface="Calibri (Body)"/>
            </a:endParaRP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Matches at a position that is followed by a word character but not preceded by a word character.</a:t>
            </a:r>
          </a:p>
          <a:p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endParaRPr lang="en-US" sz="2500" dirty="0">
              <a:latin typeface="Calibri (Body)"/>
            </a:endParaRP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\b.</a:t>
            </a:r>
          </a:p>
          <a:p>
            <a:endParaRPr lang="en-PH" sz="2500" b="1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</a:t>
            </a:r>
            <a:r>
              <a:rPr lang="en-PH" sz="2500" dirty="0" err="1">
                <a:latin typeface="Calibri (Body)"/>
              </a:rPr>
              <a:t>bc</a:t>
            </a:r>
            <a:r>
              <a:rPr lang="en-PH" sz="2500" dirty="0">
                <a:latin typeface="Calibri (Body)"/>
              </a:rPr>
              <a:t> </a:t>
            </a:r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d</a:t>
            </a:r>
            <a:r>
              <a:rPr lang="en-PH" sz="2500" dirty="0">
                <a:latin typeface="Calibri (Body)"/>
              </a:rPr>
              <a:t>ef</a:t>
            </a:r>
          </a:p>
        </p:txBody>
      </p:sp>
    </p:spTree>
    <p:extLst>
      <p:ext uri="{BB962C8B-B14F-4D97-AF65-F5344CB8AC3E}">
        <p14:creationId xmlns:p14="http://schemas.microsoft.com/office/powerpoint/2010/main" val="1138967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Word Boundary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10319"/>
            <a:ext cx="81820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Not Word Boundary</a:t>
            </a:r>
          </a:p>
          <a:p>
            <a:r>
              <a:rPr lang="en-US" sz="2500" b="0" i="0" dirty="0">
                <a:effectLst/>
                <a:latin typeface="Calibri (Body)"/>
              </a:rPr>
              <a:t>Matches any position that is not a word boundary. This matches a position, not a character.</a:t>
            </a:r>
          </a:p>
          <a:p>
            <a:endParaRPr lang="en-US" sz="2500" dirty="0">
              <a:latin typeface="Calibri (Body)"/>
            </a:endParaRP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\B.</a:t>
            </a:r>
          </a:p>
          <a:p>
            <a:endParaRPr lang="en-PH" sz="2500" dirty="0"/>
          </a:p>
          <a:p>
            <a:r>
              <a:rPr lang="en-PH" sz="2500" dirty="0"/>
              <a:t>Match:</a:t>
            </a:r>
          </a:p>
          <a:p>
            <a:r>
              <a:rPr lang="en-PH" sz="2500" dirty="0" err="1"/>
              <a:t>a</a:t>
            </a:r>
            <a:r>
              <a:rPr lang="en-PH" sz="2500" b="1" dirty="0" err="1">
                <a:solidFill>
                  <a:srgbClr val="00B050"/>
                </a:solidFill>
              </a:rPr>
              <a:t>bc</a:t>
            </a:r>
            <a:r>
              <a:rPr lang="en-PH" sz="2500" dirty="0"/>
              <a:t> d</a:t>
            </a:r>
            <a:r>
              <a:rPr lang="en-PH" sz="2500" b="1" dirty="0">
                <a:solidFill>
                  <a:srgbClr val="00B050"/>
                </a:solidFill>
              </a:rPr>
              <a:t>ef</a:t>
            </a:r>
          </a:p>
        </p:txBody>
      </p:sp>
    </p:spTree>
    <p:extLst>
      <p:ext uri="{BB962C8B-B14F-4D97-AF65-F5344CB8AC3E}">
        <p14:creationId xmlns:p14="http://schemas.microsoft.com/office/powerpoint/2010/main" val="1087783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Capture Group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13835"/>
            <a:ext cx="81820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Capture Group </a:t>
            </a:r>
            <a:r>
              <a:rPr lang="en-PH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They capture the text matched by the regex inside them into a numbered group that can be reused with a numbered backreference. They allow you to apply regex operators to the entire grouped regex.</a:t>
            </a:r>
          </a:p>
          <a:p>
            <a:pPr marL="342900" indent="-342900">
              <a:buFontTx/>
              <a:buChar char="-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The capture group construct is a pair of parentheses.</a:t>
            </a: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7997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4153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Why use Regular Expressions?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143058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Capture Group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13835"/>
            <a:ext cx="81820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alibri (Body)"/>
              </a:rPr>
              <a:t>Pattern:</a:t>
            </a:r>
            <a:r>
              <a:rPr lang="en-PH" sz="2500" dirty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(</a:t>
            </a:r>
            <a:r>
              <a:rPr lang="en-PH" sz="2500" b="1" dirty="0">
                <a:latin typeface="Calibri (Body)"/>
              </a:rPr>
              <a:t>go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)</a:t>
            </a:r>
            <a:r>
              <a:rPr lang="en-PH" sz="2500" b="1" dirty="0">
                <a:latin typeface="Calibri (Body)"/>
              </a:rPr>
              <a:t>+</a:t>
            </a:r>
          </a:p>
          <a:p>
            <a:endParaRPr lang="en-PH" sz="2500" b="1" dirty="0">
              <a:latin typeface="Calibri (Body)"/>
            </a:endParaRPr>
          </a:p>
          <a:p>
            <a:r>
              <a:rPr lang="en-PH" sz="2500" b="1" dirty="0">
                <a:latin typeface="Calibri (Body)"/>
              </a:rPr>
              <a:t>Match:</a:t>
            </a: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go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gogo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gogogo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US" sz="2500" dirty="0">
                <a:latin typeface="Calibri (Body)"/>
              </a:rPr>
              <a:t>Note: Without parentheses, the pattern </a:t>
            </a:r>
            <a:r>
              <a:rPr lang="en-US" sz="2500" b="1" dirty="0">
                <a:solidFill>
                  <a:srgbClr val="FF0000"/>
                </a:solidFill>
                <a:latin typeface="Calibri (Body)"/>
              </a:rPr>
              <a:t>go+ </a:t>
            </a:r>
            <a:r>
              <a:rPr lang="en-US" sz="2500" dirty="0">
                <a:latin typeface="Calibri (Body)"/>
              </a:rPr>
              <a:t>means g character, followed by o repeated one or more times. For instance, </a:t>
            </a:r>
            <a:r>
              <a:rPr lang="en-US" sz="2500" b="1" dirty="0" err="1">
                <a:solidFill>
                  <a:srgbClr val="00B050"/>
                </a:solidFill>
                <a:latin typeface="Calibri (Body)"/>
              </a:rPr>
              <a:t>goooo</a:t>
            </a:r>
            <a:r>
              <a:rPr lang="en-US" sz="2500" dirty="0">
                <a:latin typeface="Calibri (Body)"/>
              </a:rPr>
              <a:t> or </a:t>
            </a:r>
            <a:r>
              <a:rPr lang="en-US" sz="2500" b="1" dirty="0" err="1">
                <a:solidFill>
                  <a:srgbClr val="00B050"/>
                </a:solidFill>
                <a:latin typeface="Calibri (Body)"/>
              </a:rPr>
              <a:t>gooooooooo</a:t>
            </a:r>
            <a:r>
              <a:rPr lang="en-US" sz="2500" dirty="0">
                <a:latin typeface="Calibri (Body)"/>
              </a:rPr>
              <a:t>.</a:t>
            </a:r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55330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Backreference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64306"/>
            <a:ext cx="81820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Backreference</a:t>
            </a:r>
            <a:r>
              <a:rPr lang="en-PH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the results of a capture group. The first capture group is indicated by </a:t>
            </a:r>
            <a:r>
              <a:rPr lang="en-US" sz="2500" b="1" i="0" dirty="0">
                <a:solidFill>
                  <a:srgbClr val="FF0000"/>
                </a:solidFill>
                <a:effectLst/>
                <a:latin typeface="Calibri (Body)"/>
              </a:rPr>
              <a:t>\1</a:t>
            </a:r>
            <a:r>
              <a:rPr lang="en-US" sz="2500" b="0" i="0" dirty="0">
                <a:effectLst/>
                <a:latin typeface="Calibri (Body)"/>
              </a:rPr>
              <a:t>, the second capture indicated by </a:t>
            </a:r>
            <a:r>
              <a:rPr lang="en-US" sz="2500" b="1" i="0" dirty="0">
                <a:solidFill>
                  <a:srgbClr val="FF0000"/>
                </a:solidFill>
                <a:effectLst/>
                <a:latin typeface="Calibri (Body)"/>
              </a:rPr>
              <a:t>\2 </a:t>
            </a:r>
            <a:r>
              <a:rPr lang="en-US" sz="2500" b="0" i="0" dirty="0">
                <a:effectLst/>
                <a:latin typeface="Calibri (Body)"/>
              </a:rPr>
              <a:t>and so on.</a:t>
            </a:r>
          </a:p>
          <a:p>
            <a:pPr marL="342900" indent="-342900">
              <a:buFontTx/>
              <a:buChar char="-"/>
            </a:pPr>
            <a:endParaRPr lang="en-US" sz="2500" b="0" i="0" dirty="0">
              <a:solidFill>
                <a:srgbClr val="B7BCC0"/>
              </a:solidFill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</a:t>
            </a:r>
            <a:r>
              <a:rPr lang="en-PH" sz="2500" dirty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PH" sz="2500" dirty="0">
                <a:latin typeface="Calibri (Body)"/>
              </a:rPr>
              <a:t>(group1)(group2)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\1\2</a:t>
            </a:r>
          </a:p>
          <a:p>
            <a:endParaRPr lang="en-PH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group1group2group1group2</a:t>
            </a:r>
          </a:p>
          <a:p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US" sz="2500" b="1" dirty="0">
                <a:latin typeface="Calibri (Body)"/>
              </a:rPr>
              <a:t>Note: The first capture group is designated as </a:t>
            </a:r>
            <a:r>
              <a:rPr lang="en-US" sz="2500" b="1" dirty="0">
                <a:solidFill>
                  <a:srgbClr val="FF0000"/>
                </a:solidFill>
                <a:latin typeface="Calibri (Body)"/>
              </a:rPr>
              <a:t>\1 </a:t>
            </a:r>
            <a:r>
              <a:rPr lang="en-US" sz="2500" b="1" dirty="0">
                <a:latin typeface="Calibri (Body)"/>
              </a:rPr>
              <a:t>and the second capture group designated as </a:t>
            </a:r>
            <a:r>
              <a:rPr lang="en-US" sz="2500" b="1" dirty="0">
                <a:solidFill>
                  <a:srgbClr val="FF0000"/>
                </a:solidFill>
                <a:latin typeface="Calibri (Body)"/>
              </a:rPr>
              <a:t>\2</a:t>
            </a:r>
            <a:endParaRPr lang="en-PH" sz="2500" b="1" dirty="0">
              <a:solidFill>
                <a:srgbClr val="FF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76565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Backreference in Detail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183942"/>
            <a:ext cx="81820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500" b="0" i="0" dirty="0">
              <a:solidFill>
                <a:srgbClr val="B7BCC0"/>
              </a:solidFill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</a:t>
            </a:r>
            <a:r>
              <a:rPr lang="en-PH" sz="2500" dirty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PH" sz="2500" b="1" dirty="0">
                <a:solidFill>
                  <a:srgbClr val="7030A0"/>
                </a:solidFill>
                <a:latin typeface="Calibri (Body)"/>
              </a:rPr>
              <a:t>(group1)</a:t>
            </a:r>
            <a:r>
              <a:rPr lang="en-PH" sz="2500" b="1" dirty="0">
                <a:solidFill>
                  <a:srgbClr val="00B0F0"/>
                </a:solidFill>
                <a:latin typeface="Calibri (Body)"/>
              </a:rPr>
              <a:t>(group2)</a:t>
            </a:r>
            <a:r>
              <a:rPr lang="en-PH" sz="2500" b="1" dirty="0">
                <a:solidFill>
                  <a:srgbClr val="7030A0"/>
                </a:solidFill>
                <a:latin typeface="Calibri (Body)"/>
              </a:rPr>
              <a:t>\1</a:t>
            </a:r>
            <a:r>
              <a:rPr lang="en-PH" sz="2500" b="1" dirty="0">
                <a:solidFill>
                  <a:srgbClr val="00B0F0"/>
                </a:solidFill>
                <a:latin typeface="Calibri (Body)"/>
              </a:rPr>
              <a:t>\2</a:t>
            </a:r>
          </a:p>
          <a:p>
            <a:endParaRPr lang="en-PH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>
                <a:solidFill>
                  <a:srgbClr val="7030A0"/>
                </a:solidFill>
                <a:latin typeface="Calibri (Body)"/>
              </a:rPr>
              <a:t>group1</a:t>
            </a:r>
            <a:r>
              <a:rPr lang="en-PH" sz="2500" b="1" dirty="0">
                <a:solidFill>
                  <a:srgbClr val="00B0F0"/>
                </a:solidFill>
                <a:latin typeface="Calibri (Body)"/>
              </a:rPr>
              <a:t>group2</a:t>
            </a:r>
            <a:r>
              <a:rPr lang="en-PH" sz="2500" b="1" dirty="0">
                <a:solidFill>
                  <a:srgbClr val="7030A0"/>
                </a:solidFill>
                <a:latin typeface="Calibri (Body)"/>
              </a:rPr>
              <a:t>group1</a:t>
            </a:r>
            <a:r>
              <a:rPr lang="en-PH" sz="2500" b="1" dirty="0">
                <a:solidFill>
                  <a:srgbClr val="00B0F0"/>
                </a:solidFill>
                <a:latin typeface="Calibri (Body)"/>
              </a:rPr>
              <a:t>group2</a:t>
            </a:r>
          </a:p>
          <a:p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This pattern is the same as </a:t>
            </a:r>
            <a:r>
              <a:rPr lang="en-PH" sz="2500" b="1" dirty="0">
                <a:solidFill>
                  <a:srgbClr val="7030A0"/>
                </a:solidFill>
                <a:latin typeface="Calibri (Body)"/>
              </a:rPr>
              <a:t>(group1)</a:t>
            </a:r>
            <a:r>
              <a:rPr lang="en-PH" sz="2500" b="1" dirty="0">
                <a:solidFill>
                  <a:srgbClr val="00B0F0"/>
                </a:solidFill>
                <a:latin typeface="Calibri (Body)"/>
              </a:rPr>
              <a:t>(group2)</a:t>
            </a:r>
            <a:r>
              <a:rPr lang="en-PH" sz="2500" b="1" dirty="0">
                <a:solidFill>
                  <a:srgbClr val="7030A0"/>
                </a:solidFill>
                <a:latin typeface="Calibri (Body)"/>
              </a:rPr>
              <a:t>(group1)</a:t>
            </a:r>
            <a:r>
              <a:rPr lang="en-PH" sz="2500" b="1" dirty="0">
                <a:solidFill>
                  <a:srgbClr val="00B0F0"/>
                </a:solidFill>
                <a:latin typeface="Calibri (Body)"/>
              </a:rPr>
              <a:t>(group2)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650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 err="1"/>
              <a:t>Lookaround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357468"/>
            <a:ext cx="81820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00" b="1" dirty="0">
                <a:latin typeface="Calibri (Body)"/>
              </a:rPr>
              <a:t>Positive Lookahead</a:t>
            </a:r>
            <a:r>
              <a:rPr lang="en-PH" sz="23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300" b="0" i="0" dirty="0">
                <a:effectLst/>
                <a:latin typeface="Calibri (Body)"/>
              </a:rPr>
              <a:t>Matches a group without including it in the result.</a:t>
            </a:r>
          </a:p>
          <a:p>
            <a:pPr marL="342900" indent="-342900">
              <a:buFontTx/>
              <a:buChar char="-"/>
            </a:pPr>
            <a:r>
              <a:rPr lang="en-US" sz="2300" b="0" i="0" dirty="0">
                <a:effectLst/>
                <a:latin typeface="Calibri (Body)"/>
              </a:rPr>
              <a:t> The positive lookahead construct is a pair of parentheses, with the opening parenthesis followed by a question mark and an equals sign.</a:t>
            </a:r>
          </a:p>
          <a:p>
            <a:pPr marL="342900" indent="-342900">
              <a:buFontTx/>
              <a:buChar char="-"/>
            </a:pPr>
            <a:endParaRPr lang="en-US" sz="2300" b="0" i="0" dirty="0">
              <a:effectLst/>
              <a:latin typeface="Calibri (Body)"/>
            </a:endParaRPr>
          </a:p>
          <a:p>
            <a:r>
              <a:rPr lang="en-PH" sz="2300" dirty="0">
                <a:latin typeface="Calibri (Body)"/>
              </a:rPr>
              <a:t>Pattern: \d</a:t>
            </a:r>
            <a:r>
              <a:rPr lang="en-PH" sz="2300" b="1" dirty="0">
                <a:solidFill>
                  <a:srgbClr val="FF0000"/>
                </a:solidFill>
                <a:latin typeface="Calibri (Body)"/>
              </a:rPr>
              <a:t>(?=</a:t>
            </a:r>
            <a:r>
              <a:rPr lang="en-PH" sz="2300" dirty="0" err="1">
                <a:latin typeface="Calibri (Body)"/>
              </a:rPr>
              <a:t>px</a:t>
            </a:r>
            <a:r>
              <a:rPr lang="en-PH" sz="2300" b="1" dirty="0">
                <a:solidFill>
                  <a:srgbClr val="FF0000"/>
                </a:solidFill>
                <a:latin typeface="Calibri (Body)"/>
              </a:rPr>
              <a:t>)</a:t>
            </a:r>
          </a:p>
          <a:p>
            <a:endParaRPr lang="en-PH" sz="2300" dirty="0">
              <a:latin typeface="Calibri (Body)"/>
            </a:endParaRPr>
          </a:p>
          <a:p>
            <a:r>
              <a:rPr lang="en-PH" sz="2300" dirty="0">
                <a:latin typeface="Calibri (Body)"/>
              </a:rPr>
              <a:t>Match: 1pt</a:t>
            </a:r>
            <a:r>
              <a:rPr lang="en-PH" sz="2300" b="1" dirty="0">
                <a:latin typeface="Calibri (Body)"/>
              </a:rPr>
              <a:t> </a:t>
            </a:r>
            <a:r>
              <a:rPr lang="en-PH" sz="2300" b="1" dirty="0">
                <a:solidFill>
                  <a:srgbClr val="00B050"/>
                </a:solidFill>
                <a:latin typeface="Calibri (Body)"/>
              </a:rPr>
              <a:t>2</a:t>
            </a:r>
            <a:r>
              <a:rPr lang="en-PH" sz="2300" dirty="0">
                <a:latin typeface="Calibri (Body)"/>
              </a:rPr>
              <a:t>px</a:t>
            </a:r>
            <a:r>
              <a:rPr lang="en-PH" sz="2300" b="1" dirty="0">
                <a:latin typeface="Calibri (Body)"/>
              </a:rPr>
              <a:t> </a:t>
            </a:r>
            <a:r>
              <a:rPr lang="en-PH" sz="2300" dirty="0">
                <a:latin typeface="Calibri (Body)"/>
              </a:rPr>
              <a:t>3em</a:t>
            </a:r>
            <a:r>
              <a:rPr lang="en-PH" sz="2300" b="1" dirty="0">
                <a:latin typeface="Calibri (Body)"/>
              </a:rPr>
              <a:t> </a:t>
            </a:r>
            <a:r>
              <a:rPr lang="en-PH" sz="2300" b="1" dirty="0">
                <a:solidFill>
                  <a:srgbClr val="00B050"/>
                </a:solidFill>
                <a:latin typeface="Calibri (Body)"/>
              </a:rPr>
              <a:t>4</a:t>
            </a:r>
            <a:r>
              <a:rPr lang="en-PH" sz="2300" dirty="0">
                <a:latin typeface="Calibri (Body)"/>
              </a:rPr>
              <a:t>px</a:t>
            </a:r>
          </a:p>
          <a:p>
            <a:endParaRPr lang="en-PH" sz="2300" b="1" dirty="0">
              <a:latin typeface="Calibri (Body)"/>
            </a:endParaRPr>
          </a:p>
          <a:p>
            <a:r>
              <a:rPr lang="en-US" sz="2300" b="0" i="0" dirty="0">
                <a:effectLst/>
                <a:latin typeface="Calibri (Body)"/>
              </a:rPr>
              <a:t>matches any </a:t>
            </a:r>
            <a:r>
              <a:rPr lang="en-US" sz="2300" dirty="0">
                <a:latin typeface="Calibri (Body)"/>
              </a:rPr>
              <a:t>digit</a:t>
            </a:r>
            <a:r>
              <a:rPr lang="en-US" sz="2300" b="0" i="0" dirty="0">
                <a:effectLst/>
                <a:latin typeface="Calibri (Body)"/>
              </a:rPr>
              <a:t> that is followed by “</a:t>
            </a:r>
            <a:r>
              <a:rPr lang="en-US" sz="2300" b="0" i="0" dirty="0" err="1">
                <a:effectLst/>
                <a:latin typeface="Calibri (Body)"/>
              </a:rPr>
              <a:t>px</a:t>
            </a:r>
            <a:r>
              <a:rPr lang="en-US" sz="2300" b="0" i="0" dirty="0">
                <a:effectLst/>
                <a:latin typeface="Calibri (Body)"/>
              </a:rPr>
              <a:t>”, without making the “</a:t>
            </a:r>
            <a:r>
              <a:rPr lang="en-US" sz="2300" b="0" i="0" dirty="0" err="1">
                <a:effectLst/>
                <a:latin typeface="Calibri (Body)"/>
              </a:rPr>
              <a:t>px</a:t>
            </a:r>
            <a:r>
              <a:rPr lang="en-US" sz="2300" b="0" i="0" dirty="0">
                <a:effectLst/>
                <a:latin typeface="Calibri (Body)"/>
              </a:rPr>
              <a:t>” part of the match.</a:t>
            </a:r>
            <a:endParaRPr lang="en-PH" sz="230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4451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 err="1"/>
              <a:t>Lookaround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357468"/>
            <a:ext cx="8182099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00" b="1" dirty="0">
                <a:latin typeface="Calibri (Body)"/>
              </a:rPr>
              <a:t>Negative Lookahead</a:t>
            </a:r>
            <a:r>
              <a:rPr lang="en-PH" sz="23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300" b="0" i="0" dirty="0">
                <a:effectLst/>
                <a:latin typeface="Calibri (Body)"/>
              </a:rPr>
              <a:t>Matches a string that is not in the group without including it in the result.</a:t>
            </a:r>
          </a:p>
          <a:p>
            <a:pPr marL="342900" indent="-342900">
              <a:buFontTx/>
              <a:buChar char="-"/>
            </a:pPr>
            <a:r>
              <a:rPr lang="en-US" sz="2300" b="0" i="0" dirty="0">
                <a:solidFill>
                  <a:srgbClr val="000000"/>
                </a:solidFill>
                <a:effectLst/>
                <a:latin typeface="Calibri (Body)"/>
              </a:rPr>
              <a:t> The positive lookahead construct is a pair of parentheses, with the opening parenthesis followed by a question mark and an exclamation mark.</a:t>
            </a:r>
          </a:p>
          <a:p>
            <a:pPr marL="342900" indent="-342900">
              <a:buFontTx/>
              <a:buChar char="-"/>
            </a:pPr>
            <a:endParaRPr lang="en-US" sz="2300" b="0" i="0" dirty="0">
              <a:solidFill>
                <a:srgbClr val="B7BCC0"/>
              </a:solidFill>
              <a:effectLst/>
              <a:latin typeface="Calibri (Body)"/>
            </a:endParaRPr>
          </a:p>
          <a:p>
            <a:r>
              <a:rPr lang="en-PH" sz="2300" dirty="0">
                <a:latin typeface="Calibri (Body)"/>
              </a:rPr>
              <a:t>Pattern:</a:t>
            </a:r>
            <a:r>
              <a:rPr lang="en-PH" sz="2300" dirty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PH" sz="2300" dirty="0">
                <a:latin typeface="Calibri (Body)"/>
              </a:rPr>
              <a:t>\d</a:t>
            </a:r>
            <a:r>
              <a:rPr lang="en-PH" sz="2300" b="1" dirty="0">
                <a:solidFill>
                  <a:srgbClr val="FF0000"/>
                </a:solidFill>
                <a:latin typeface="Calibri (Body)"/>
              </a:rPr>
              <a:t>(?!</a:t>
            </a:r>
            <a:r>
              <a:rPr lang="en-PH" sz="2300" dirty="0" err="1">
                <a:latin typeface="Calibri (Body)"/>
              </a:rPr>
              <a:t>px</a:t>
            </a:r>
            <a:r>
              <a:rPr lang="en-PH" sz="2300" b="1" dirty="0">
                <a:solidFill>
                  <a:srgbClr val="FF0000"/>
                </a:solidFill>
                <a:latin typeface="Calibri (Body)"/>
              </a:rPr>
              <a:t>)</a:t>
            </a:r>
          </a:p>
          <a:p>
            <a:endParaRPr lang="en-PH" sz="2300" dirty="0">
              <a:latin typeface="Calibri (Body)"/>
            </a:endParaRPr>
          </a:p>
          <a:p>
            <a:r>
              <a:rPr lang="en-PH" sz="2300" dirty="0">
                <a:latin typeface="Calibri (Body)"/>
              </a:rPr>
              <a:t>Match: </a:t>
            </a:r>
            <a:r>
              <a:rPr lang="en-PH" sz="2300" b="1" dirty="0">
                <a:solidFill>
                  <a:srgbClr val="00B050"/>
                </a:solidFill>
                <a:latin typeface="Calibri (Body)"/>
              </a:rPr>
              <a:t>1</a:t>
            </a:r>
            <a:r>
              <a:rPr lang="en-PH" sz="2300" dirty="0">
                <a:latin typeface="Calibri (Body)"/>
              </a:rPr>
              <a:t>pt</a:t>
            </a:r>
            <a:r>
              <a:rPr lang="en-PH" sz="2300" b="1" dirty="0">
                <a:latin typeface="Calibri (Body)"/>
              </a:rPr>
              <a:t> </a:t>
            </a:r>
            <a:r>
              <a:rPr lang="en-PH" sz="2300" dirty="0">
                <a:latin typeface="Calibri (Body)"/>
              </a:rPr>
              <a:t>2px</a:t>
            </a:r>
            <a:r>
              <a:rPr lang="en-PH" sz="2300" b="1" dirty="0">
                <a:latin typeface="Calibri (Body)"/>
              </a:rPr>
              <a:t> </a:t>
            </a:r>
            <a:r>
              <a:rPr lang="en-PH" sz="2300" b="1" dirty="0">
                <a:solidFill>
                  <a:srgbClr val="00B050"/>
                </a:solidFill>
                <a:latin typeface="Calibri (Body)"/>
              </a:rPr>
              <a:t>3</a:t>
            </a:r>
            <a:r>
              <a:rPr lang="en-PH" sz="2300" dirty="0">
                <a:latin typeface="Calibri (Body)"/>
              </a:rPr>
              <a:t>em</a:t>
            </a:r>
            <a:r>
              <a:rPr lang="en-PH" sz="2300" b="1" dirty="0">
                <a:latin typeface="Calibri (Body)"/>
              </a:rPr>
              <a:t> </a:t>
            </a:r>
            <a:r>
              <a:rPr lang="en-PH" sz="2300" dirty="0">
                <a:latin typeface="Calibri (Body)"/>
              </a:rPr>
              <a:t>4px</a:t>
            </a:r>
          </a:p>
          <a:p>
            <a:endParaRPr lang="en-PH" sz="23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US" sz="2300" b="0" i="0" dirty="0">
                <a:solidFill>
                  <a:srgbClr val="000000"/>
                </a:solidFill>
                <a:effectLst/>
                <a:latin typeface="Calibri (Body)"/>
              </a:rPr>
              <a:t>matches any </a:t>
            </a:r>
            <a:r>
              <a:rPr lang="en-US" sz="2300" dirty="0">
                <a:solidFill>
                  <a:srgbClr val="000000"/>
                </a:solidFill>
                <a:latin typeface="Calibri (Body)"/>
              </a:rPr>
              <a:t>digit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Calibri (Body)"/>
              </a:rPr>
              <a:t> that is not followed by “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Calibri (Body)"/>
              </a:rPr>
              <a:t>px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Calibri (Body)"/>
              </a:rPr>
              <a:t>”, without making the “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Calibri (Body)"/>
              </a:rPr>
              <a:t>px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Calibri (Body)"/>
              </a:rPr>
              <a:t>” part of the match.</a:t>
            </a:r>
            <a:endParaRPr lang="en-PH" sz="2300" b="1" dirty="0">
              <a:solidFill>
                <a:srgbClr val="00B05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02255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Reserved Characters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357468"/>
            <a:ext cx="81820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PH" sz="2500" i="0" dirty="0">
                <a:effectLst/>
                <a:latin typeface="Calibri (Body)"/>
              </a:rPr>
              <a:t>The characters below have special meaning and should be preceded by a backslash to represent a literal character.</a:t>
            </a:r>
          </a:p>
          <a:p>
            <a:endParaRPr lang="en-PH" sz="2500" b="1" dirty="0">
              <a:latin typeface="Calibri (Body)"/>
            </a:endParaRPr>
          </a:p>
          <a:p>
            <a:pPr algn="ctr"/>
            <a:r>
              <a:rPr lang="en-PH" sz="2500" b="1" i="0" dirty="0">
                <a:effectLst/>
                <a:latin typeface="Calibri (Body)"/>
              </a:rPr>
              <a:t>+ * ? ^ $ \ . [] {} () | /</a:t>
            </a:r>
          </a:p>
          <a:p>
            <a:endParaRPr lang="en-PH" sz="2500" b="1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Example:</a:t>
            </a:r>
          </a:p>
          <a:p>
            <a:endParaRPr lang="en-PH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</a:t>
            </a:r>
            <a:r>
              <a:rPr lang="en-PH" sz="2500" b="1" i="0" dirty="0">
                <a:solidFill>
                  <a:srgbClr val="FF0000"/>
                </a:solidFill>
                <a:effectLst/>
                <a:latin typeface="Calibri (Body)"/>
              </a:rPr>
              <a:t>\</a:t>
            </a:r>
            <a:r>
              <a:rPr lang="en-PH" sz="2500" b="0" i="0" dirty="0">
                <a:effectLst/>
                <a:latin typeface="Calibri (Body)"/>
              </a:rPr>
              <a:t>+</a:t>
            </a:r>
            <a:endParaRPr lang="en-PH" sz="2500" b="1" dirty="0">
              <a:latin typeface="Calibri (Body)"/>
            </a:endParaRPr>
          </a:p>
          <a:p>
            <a:endParaRPr lang="en-PH" sz="2500" b="1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dirty="0">
                <a:latin typeface="Calibri (Body)"/>
              </a:rPr>
              <a:t>1 </a:t>
            </a:r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+</a:t>
            </a:r>
            <a:r>
              <a:rPr lang="en-PH" sz="2500" dirty="0">
                <a:latin typeface="Calibri (Body)"/>
              </a:rPr>
              <a:t> 1 = 2</a:t>
            </a:r>
          </a:p>
        </p:txBody>
      </p:sp>
    </p:spTree>
    <p:extLst>
      <p:ext uri="{BB962C8B-B14F-4D97-AF65-F5344CB8AC3E}">
        <p14:creationId xmlns:p14="http://schemas.microsoft.com/office/powerpoint/2010/main" val="3308569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61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Example of a Real World Application of using Regular Expressions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67287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Password Pattern Validation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357468"/>
            <a:ext cx="81820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>
                <a:latin typeface="Calibri (Body)"/>
              </a:rPr>
              <a:t>The password must contain at least one alphabet.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>
                <a:latin typeface="Calibri (Body)"/>
              </a:rPr>
              <a:t>The password must contain at least one digit.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>
                <a:latin typeface="Calibri (Body)"/>
              </a:rPr>
              <a:t>The password must contain at least 8 characters.</a:t>
            </a:r>
          </a:p>
        </p:txBody>
      </p:sp>
    </p:spTree>
    <p:extLst>
      <p:ext uri="{BB962C8B-B14F-4D97-AF65-F5344CB8AC3E}">
        <p14:creationId xmlns:p14="http://schemas.microsoft.com/office/powerpoint/2010/main" val="2862033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Password Pattern Validation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1879297" y="2956718"/>
            <a:ext cx="84334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900" b="1" i="0" dirty="0">
                <a:effectLst/>
                <a:latin typeface="Calibri (Body)"/>
              </a:rPr>
              <a:t>^(</a:t>
            </a:r>
            <a:r>
              <a:rPr lang="pl-PL" sz="3900" b="1" i="0" dirty="0">
                <a:effectLst/>
                <a:latin typeface="Calibri (Body)"/>
              </a:rPr>
              <a:t>?=.*[A-Za-z</a:t>
            </a:r>
            <a:r>
              <a:rPr lang="pl-PL" sz="4500" b="1" i="0" dirty="0">
                <a:effectLst/>
                <a:latin typeface="Calibri (Body)"/>
              </a:rPr>
              <a:t>])(?=.*\</a:t>
            </a:r>
            <a:r>
              <a:rPr lang="pl-PL" sz="3900" b="1" i="0" dirty="0">
                <a:effectLst/>
                <a:latin typeface="Calibri (Body)"/>
              </a:rPr>
              <a:t>d)</a:t>
            </a:r>
            <a:r>
              <a:rPr lang="en-PH" sz="3900" b="1" dirty="0">
                <a:latin typeface="Calibri (Body)"/>
              </a:rPr>
              <a:t>.</a:t>
            </a:r>
            <a:r>
              <a:rPr lang="pl-PL" sz="3900" b="1" i="0" dirty="0">
                <a:effectLst/>
                <a:latin typeface="Calibri (Body)"/>
              </a:rPr>
              <a:t>{8,}$</a:t>
            </a:r>
            <a:endParaRPr lang="en-PH" sz="390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582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Password Pattern Validation (Breakdown)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1879297" y="1459858"/>
            <a:ext cx="84334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900" b="1" i="0" dirty="0">
                <a:effectLst/>
                <a:latin typeface="Calibri (Body)"/>
              </a:rPr>
              <a:t>^</a:t>
            </a:r>
            <a:r>
              <a:rPr lang="en-PH" sz="3900" b="1" i="0" dirty="0">
                <a:solidFill>
                  <a:srgbClr val="00B050"/>
                </a:solidFill>
                <a:effectLst/>
                <a:latin typeface="Calibri (Body)"/>
              </a:rPr>
              <a:t>(</a:t>
            </a:r>
            <a:r>
              <a:rPr lang="pl-PL" sz="3900" b="1" i="0" dirty="0">
                <a:solidFill>
                  <a:srgbClr val="00B050"/>
                </a:solidFill>
                <a:effectLst/>
                <a:latin typeface="Calibri (Body)"/>
              </a:rPr>
              <a:t>?=.*[A-Za-z</a:t>
            </a:r>
            <a:r>
              <a:rPr lang="pl-PL" sz="4500" b="1" i="0" dirty="0">
                <a:solidFill>
                  <a:srgbClr val="00B050"/>
                </a:solidFill>
                <a:effectLst/>
                <a:latin typeface="Calibri (Body)"/>
              </a:rPr>
              <a:t>])</a:t>
            </a:r>
            <a:r>
              <a:rPr lang="pl-PL" sz="4500" b="1" i="0" dirty="0">
                <a:effectLst/>
                <a:latin typeface="Calibri (Body)"/>
              </a:rPr>
              <a:t>(?=.*\</a:t>
            </a:r>
            <a:r>
              <a:rPr lang="pl-PL" sz="3900" b="1" i="0" dirty="0">
                <a:effectLst/>
                <a:latin typeface="Calibri (Body)"/>
              </a:rPr>
              <a:t>d)</a:t>
            </a:r>
            <a:r>
              <a:rPr lang="en-PH" sz="3900" b="1" i="0" dirty="0">
                <a:effectLst/>
                <a:latin typeface="Calibri (Body)"/>
              </a:rPr>
              <a:t>.{</a:t>
            </a:r>
            <a:r>
              <a:rPr lang="pl-PL" sz="3900" b="1" i="0" dirty="0">
                <a:effectLst/>
                <a:latin typeface="Calibri (Body)"/>
              </a:rPr>
              <a:t>8,}$</a:t>
            </a:r>
            <a:endParaRPr lang="en-PH" sz="3900" b="1" dirty="0">
              <a:latin typeface="Calibri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63EEE-0A78-AC96-0F79-93126FAC43C8}"/>
              </a:ext>
            </a:extLst>
          </p:cNvPr>
          <p:cNvSpPr txBox="1"/>
          <p:nvPr/>
        </p:nvSpPr>
        <p:spPr>
          <a:xfrm>
            <a:off x="1879296" y="3042262"/>
            <a:ext cx="8433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Positive lookahead</a:t>
            </a:r>
          </a:p>
          <a:p>
            <a:r>
              <a:rPr lang="en-PH" dirty="0"/>
              <a:t>- Looks around if the string contains at least one </a:t>
            </a:r>
            <a:r>
              <a:rPr lang="en-PH" b="1" dirty="0"/>
              <a:t>lowercase</a:t>
            </a:r>
            <a:r>
              <a:rPr lang="en-PH" dirty="0"/>
              <a:t> or </a:t>
            </a:r>
            <a:r>
              <a:rPr lang="en-PH" b="1" dirty="0"/>
              <a:t>UPPERCASE</a:t>
            </a:r>
            <a:r>
              <a:rPr lang="en-PH" dirty="0"/>
              <a:t> alphabet from A to Z.</a:t>
            </a:r>
          </a:p>
        </p:txBody>
      </p:sp>
    </p:spTree>
    <p:extLst>
      <p:ext uri="{BB962C8B-B14F-4D97-AF65-F5344CB8AC3E}">
        <p14:creationId xmlns:p14="http://schemas.microsoft.com/office/powerpoint/2010/main" val="48402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Password pattern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14" name="Picture 13" descr="A picture containing text, businesscard, envelope&#10;&#10;Description automatically generated">
            <a:extLst>
              <a:ext uri="{FF2B5EF4-FFF2-40B4-BE49-F238E27FC236}">
                <a16:creationId xmlns:a16="http://schemas.microsoft.com/office/drawing/2014/main" id="{D8423545-C197-A441-8322-320ADD346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51" y="1407739"/>
            <a:ext cx="6052897" cy="45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60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Password Pattern Validation (Breakdown)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1879297" y="1459858"/>
            <a:ext cx="84334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900" b="1" i="0" dirty="0">
                <a:effectLst/>
                <a:latin typeface="Calibri (Body)"/>
              </a:rPr>
              <a:t>^(</a:t>
            </a:r>
            <a:r>
              <a:rPr lang="pl-PL" sz="3900" b="1" i="0" dirty="0">
                <a:effectLst/>
                <a:latin typeface="Calibri (Body)"/>
              </a:rPr>
              <a:t>?=.*[A-Za-z</a:t>
            </a:r>
            <a:r>
              <a:rPr lang="pl-PL" sz="4500" b="1" i="0" dirty="0">
                <a:effectLst/>
                <a:latin typeface="Calibri (Body)"/>
              </a:rPr>
              <a:t>])</a:t>
            </a:r>
            <a:r>
              <a:rPr lang="pl-PL" sz="4500" b="1" i="0" dirty="0">
                <a:solidFill>
                  <a:srgbClr val="00B050"/>
                </a:solidFill>
                <a:effectLst/>
                <a:latin typeface="Calibri (Body)"/>
              </a:rPr>
              <a:t>(?=.*\</a:t>
            </a:r>
            <a:r>
              <a:rPr lang="pl-PL" sz="3900" b="1" i="0" dirty="0">
                <a:solidFill>
                  <a:srgbClr val="00B050"/>
                </a:solidFill>
                <a:effectLst/>
                <a:latin typeface="Calibri (Body)"/>
              </a:rPr>
              <a:t>d)</a:t>
            </a:r>
            <a:r>
              <a:rPr lang="en-PH" sz="3900" b="1" i="0" dirty="0">
                <a:effectLst/>
                <a:latin typeface="Calibri (Body)"/>
              </a:rPr>
              <a:t>.{</a:t>
            </a:r>
            <a:r>
              <a:rPr lang="pl-PL" sz="3900" b="1" i="0" dirty="0">
                <a:effectLst/>
                <a:latin typeface="Calibri (Body)"/>
              </a:rPr>
              <a:t>8,}$</a:t>
            </a:r>
            <a:endParaRPr lang="en-PH" sz="3900" b="1" dirty="0">
              <a:latin typeface="Calibri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63EEE-0A78-AC96-0F79-93126FAC43C8}"/>
              </a:ext>
            </a:extLst>
          </p:cNvPr>
          <p:cNvSpPr txBox="1"/>
          <p:nvPr/>
        </p:nvSpPr>
        <p:spPr>
          <a:xfrm>
            <a:off x="1879296" y="3042262"/>
            <a:ext cx="843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Positive lookahead</a:t>
            </a:r>
          </a:p>
          <a:p>
            <a:r>
              <a:rPr lang="en-PH" dirty="0"/>
              <a:t>- Looks around if the string contains at least one </a:t>
            </a:r>
            <a:r>
              <a:rPr lang="en-PH" b="1" dirty="0"/>
              <a:t>digit</a:t>
            </a:r>
            <a:r>
              <a:rPr lang="en-PH" dirty="0"/>
              <a:t> from 0 to 9.</a:t>
            </a:r>
          </a:p>
        </p:txBody>
      </p:sp>
    </p:spTree>
    <p:extLst>
      <p:ext uri="{BB962C8B-B14F-4D97-AF65-F5344CB8AC3E}">
        <p14:creationId xmlns:p14="http://schemas.microsoft.com/office/powerpoint/2010/main" val="2609411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Password Pattern Validation (Breakdown)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1879297" y="1459858"/>
            <a:ext cx="84334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900" b="1" i="0" dirty="0">
                <a:effectLst/>
                <a:latin typeface="Calibri (Body)"/>
              </a:rPr>
              <a:t>^(</a:t>
            </a:r>
            <a:r>
              <a:rPr lang="pl-PL" sz="3900" b="1" i="0" dirty="0">
                <a:effectLst/>
                <a:latin typeface="Calibri (Body)"/>
              </a:rPr>
              <a:t>?=.*[A-Za-z</a:t>
            </a:r>
            <a:r>
              <a:rPr lang="pl-PL" sz="4500" b="1" i="0" dirty="0">
                <a:effectLst/>
                <a:latin typeface="Calibri (Body)"/>
              </a:rPr>
              <a:t>])(?=.*\</a:t>
            </a:r>
            <a:r>
              <a:rPr lang="pl-PL" sz="3900" b="1" i="0" dirty="0">
                <a:effectLst/>
                <a:latin typeface="Calibri (Body)"/>
              </a:rPr>
              <a:t>d)</a:t>
            </a:r>
            <a:r>
              <a:rPr lang="en-PH" sz="3900" b="1" i="0" dirty="0">
                <a:solidFill>
                  <a:srgbClr val="00B050"/>
                </a:solidFill>
                <a:effectLst/>
                <a:latin typeface="Calibri (Body)"/>
              </a:rPr>
              <a:t>.{</a:t>
            </a:r>
            <a:r>
              <a:rPr lang="pl-PL" sz="3900" b="1" i="0" dirty="0">
                <a:solidFill>
                  <a:srgbClr val="00B050"/>
                </a:solidFill>
                <a:effectLst/>
                <a:latin typeface="Calibri (Body)"/>
              </a:rPr>
              <a:t>8,}</a:t>
            </a:r>
            <a:r>
              <a:rPr lang="pl-PL" sz="3900" b="1" i="0" dirty="0">
                <a:effectLst/>
                <a:latin typeface="Calibri (Body)"/>
              </a:rPr>
              <a:t>$</a:t>
            </a:r>
            <a:endParaRPr lang="en-PH" sz="3900" b="1" dirty="0">
              <a:latin typeface="Calibri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63EEE-0A78-AC96-0F79-93126FAC43C8}"/>
              </a:ext>
            </a:extLst>
          </p:cNvPr>
          <p:cNvSpPr txBox="1"/>
          <p:nvPr/>
        </p:nvSpPr>
        <p:spPr>
          <a:xfrm>
            <a:off x="2081671" y="3678718"/>
            <a:ext cx="843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Quantifier</a:t>
            </a:r>
          </a:p>
          <a:p>
            <a:r>
              <a:rPr lang="en-PH" dirty="0"/>
              <a:t>- Sets a rule in which the password must be </a:t>
            </a:r>
            <a:r>
              <a:rPr lang="en-PH" b="1" dirty="0"/>
              <a:t>at</a:t>
            </a:r>
            <a:r>
              <a:rPr lang="en-PH" dirty="0"/>
              <a:t> </a:t>
            </a:r>
            <a:r>
              <a:rPr lang="en-PH" b="1" dirty="0"/>
              <a:t>least 8 characters or more</a:t>
            </a:r>
            <a:r>
              <a:rPr lang="en-PH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82D29-C90A-6F34-28E3-7FB2939CF7C0}"/>
              </a:ext>
            </a:extLst>
          </p:cNvPr>
          <p:cNvSpPr txBox="1"/>
          <p:nvPr/>
        </p:nvSpPr>
        <p:spPr>
          <a:xfrm>
            <a:off x="2081670" y="2856116"/>
            <a:ext cx="843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Dot</a:t>
            </a:r>
          </a:p>
          <a:p>
            <a:r>
              <a:rPr lang="en-PH" dirty="0"/>
              <a:t>- Sets a rule in where the password can contain alphabets, digits, special characters. </a:t>
            </a:r>
          </a:p>
        </p:txBody>
      </p:sp>
    </p:spTree>
    <p:extLst>
      <p:ext uri="{BB962C8B-B14F-4D97-AF65-F5344CB8AC3E}">
        <p14:creationId xmlns:p14="http://schemas.microsoft.com/office/powerpoint/2010/main" val="1751011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Password Pattern Validation (Breakdown)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1879297" y="1459858"/>
            <a:ext cx="84334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900" b="1" i="0" dirty="0">
                <a:solidFill>
                  <a:srgbClr val="00B050"/>
                </a:solidFill>
                <a:effectLst/>
                <a:latin typeface="Calibri (Body)"/>
              </a:rPr>
              <a:t>^</a:t>
            </a:r>
            <a:r>
              <a:rPr lang="en-PH" sz="3900" b="1" i="0" dirty="0">
                <a:effectLst/>
                <a:latin typeface="Calibri (Body)"/>
              </a:rPr>
              <a:t>(</a:t>
            </a:r>
            <a:r>
              <a:rPr lang="pl-PL" sz="3900" b="1" i="0" dirty="0">
                <a:effectLst/>
                <a:latin typeface="Calibri (Body)"/>
              </a:rPr>
              <a:t>?=.*[A-Za-z</a:t>
            </a:r>
            <a:r>
              <a:rPr lang="pl-PL" sz="4500" b="1" i="0" dirty="0">
                <a:effectLst/>
                <a:latin typeface="Calibri (Body)"/>
              </a:rPr>
              <a:t>])(?=.*\</a:t>
            </a:r>
            <a:r>
              <a:rPr lang="pl-PL" sz="3900" b="1" i="0" dirty="0">
                <a:effectLst/>
                <a:latin typeface="Calibri (Body)"/>
              </a:rPr>
              <a:t>d)</a:t>
            </a:r>
            <a:r>
              <a:rPr lang="en-PH" sz="3900" b="1" i="0" dirty="0">
                <a:effectLst/>
                <a:latin typeface="Calibri (Body)"/>
              </a:rPr>
              <a:t>.{</a:t>
            </a:r>
            <a:r>
              <a:rPr lang="pl-PL" sz="3900" b="1" i="0" dirty="0">
                <a:effectLst/>
                <a:latin typeface="Calibri (Body)"/>
              </a:rPr>
              <a:t>8,}</a:t>
            </a:r>
            <a:r>
              <a:rPr lang="pl-PL" sz="3900" b="1" i="0" dirty="0">
                <a:solidFill>
                  <a:srgbClr val="00B050"/>
                </a:solidFill>
                <a:effectLst/>
                <a:latin typeface="Calibri (Body)"/>
              </a:rPr>
              <a:t>$</a:t>
            </a:r>
            <a:endParaRPr lang="en-PH" sz="3900" b="1" dirty="0">
              <a:solidFill>
                <a:srgbClr val="00B050"/>
              </a:solidFill>
              <a:latin typeface="Calibri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82D29-C90A-6F34-28E3-7FB2939CF7C0}"/>
              </a:ext>
            </a:extLst>
          </p:cNvPr>
          <p:cNvSpPr txBox="1"/>
          <p:nvPr/>
        </p:nvSpPr>
        <p:spPr>
          <a:xfrm>
            <a:off x="2081670" y="2856116"/>
            <a:ext cx="8433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Caret and Dollar</a:t>
            </a:r>
          </a:p>
          <a:p>
            <a:r>
              <a:rPr lang="en-PH" dirty="0"/>
              <a:t>- </a:t>
            </a:r>
            <a:r>
              <a:rPr lang="en-PH" b="1" dirty="0"/>
              <a:t>Optional</a:t>
            </a:r>
            <a:r>
              <a:rPr lang="en-PH" dirty="0"/>
              <a:t>. In this example, it only indicates that the start and end of the password can be any character. </a:t>
            </a:r>
          </a:p>
        </p:txBody>
      </p:sp>
    </p:spTree>
    <p:extLst>
      <p:ext uri="{BB962C8B-B14F-4D97-AF65-F5344CB8AC3E}">
        <p14:creationId xmlns:p14="http://schemas.microsoft.com/office/powerpoint/2010/main" val="683824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Password Pattern Validation (Breakdown)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82D29-C90A-6F34-28E3-7FB2939CF7C0}"/>
              </a:ext>
            </a:extLst>
          </p:cNvPr>
          <p:cNvSpPr txBox="1"/>
          <p:nvPr/>
        </p:nvSpPr>
        <p:spPr>
          <a:xfrm>
            <a:off x="1879297" y="1325729"/>
            <a:ext cx="84334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2500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>
                <a:latin typeface="Calibri (Body)"/>
              </a:rPr>
              <a:t>The password must contain at least one plus symbol. </a:t>
            </a:r>
          </a:p>
          <a:p>
            <a:endParaRPr lang="en-PH" sz="2500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>
                <a:latin typeface="Calibri (Body)"/>
              </a:rPr>
              <a:t>The password must contain at least 10 characters.</a:t>
            </a:r>
          </a:p>
        </p:txBody>
      </p:sp>
    </p:spTree>
    <p:extLst>
      <p:ext uri="{BB962C8B-B14F-4D97-AF65-F5344CB8AC3E}">
        <p14:creationId xmlns:p14="http://schemas.microsoft.com/office/powerpoint/2010/main" val="194455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Email format 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DF4D7A3-6D2E-9C52-20C6-0B9037CF3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09" y="1516448"/>
            <a:ext cx="5720781" cy="42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2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Search and Replace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4F4700F-9174-2EB0-6379-776E97327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1548116"/>
            <a:ext cx="70294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7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Search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3B3164A2-723E-8B0E-FE73-212BB0746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971958"/>
            <a:ext cx="60769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Regular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2582881"/>
            <a:ext cx="9144000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en-US" sz="3500" dirty="0">
                <a:solidFill>
                  <a:srgbClr val="000000"/>
                </a:solidFill>
              </a:rPr>
            </a:br>
            <a:br>
              <a:rPr lang="en-US" sz="3500" dirty="0">
                <a:solidFill>
                  <a:srgbClr val="000000"/>
                </a:solidFill>
              </a:rPr>
            </a:b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3500" b="1" dirty="0">
                <a:solidFill>
                  <a:srgbClr val="000000"/>
                </a:solidFill>
              </a:rPr>
              <a:t>Input String: </a:t>
            </a:r>
            <a:r>
              <a:rPr lang="en-US" sz="3500" dirty="0">
                <a:solidFill>
                  <a:srgbClr val="000000"/>
                </a:solidFill>
              </a:rPr>
              <a:t>I do not know the difference between the word color and </a:t>
            </a:r>
            <a:r>
              <a:rPr lang="en-US" sz="3500" dirty="0" err="1">
                <a:solidFill>
                  <a:srgbClr val="000000"/>
                </a:solidFill>
              </a:rPr>
              <a:t>colour</a:t>
            </a:r>
            <a:r>
              <a:rPr lang="en-US" sz="3500" dirty="0">
                <a:solidFill>
                  <a:srgbClr val="000000"/>
                </a:solidFill>
              </a:rPr>
              <a:t>.</a:t>
            </a:r>
            <a:endParaRPr lang="en-US" sz="3500" dirty="0">
              <a:solidFill>
                <a:srgbClr val="273239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E68806-57C1-824E-0796-2BD7A30F7C3A}"/>
              </a:ext>
            </a:extLst>
          </p:cNvPr>
          <p:cNvSpPr txBox="1">
            <a:spLocks/>
          </p:cNvSpPr>
          <p:nvPr/>
        </p:nvSpPr>
        <p:spPr>
          <a:xfrm>
            <a:off x="1524000" y="3556661"/>
            <a:ext cx="9144000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en-US" sz="3500" dirty="0">
                <a:solidFill>
                  <a:srgbClr val="000000"/>
                </a:solidFill>
              </a:rPr>
            </a:br>
            <a:br>
              <a:rPr lang="en-US" sz="3500" dirty="0">
                <a:solidFill>
                  <a:srgbClr val="000000"/>
                </a:solidFill>
              </a:rPr>
            </a:b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3500" b="1" dirty="0">
                <a:solidFill>
                  <a:srgbClr val="000000"/>
                </a:solidFill>
              </a:rPr>
              <a:t>Pattern: </a:t>
            </a:r>
            <a:r>
              <a:rPr lang="en-US" sz="3500" dirty="0" err="1">
                <a:solidFill>
                  <a:srgbClr val="000000"/>
                </a:solidFill>
              </a:rPr>
              <a:t>colou</a:t>
            </a:r>
            <a:r>
              <a:rPr lang="en-US" sz="3500" b="1" dirty="0" err="1">
                <a:solidFill>
                  <a:srgbClr val="FF0000"/>
                </a:solidFill>
              </a:rPr>
              <a:t>?</a:t>
            </a:r>
            <a:r>
              <a:rPr lang="en-US" sz="3500" dirty="0" err="1">
                <a:solidFill>
                  <a:srgbClr val="000000"/>
                </a:solidFill>
              </a:rPr>
              <a:t>r</a:t>
            </a:r>
            <a:endParaRPr lang="en-US" sz="3500" dirty="0">
              <a:solidFill>
                <a:srgbClr val="27323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8D8C02-4896-39AB-92AE-09DD449E4E8F}"/>
              </a:ext>
            </a:extLst>
          </p:cNvPr>
          <p:cNvSpPr txBox="1">
            <a:spLocks/>
          </p:cNvSpPr>
          <p:nvPr/>
        </p:nvSpPr>
        <p:spPr>
          <a:xfrm>
            <a:off x="1524000" y="4668612"/>
            <a:ext cx="9144000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en-US" sz="3500" dirty="0">
                <a:solidFill>
                  <a:srgbClr val="000000"/>
                </a:solidFill>
              </a:rPr>
            </a:br>
            <a:br>
              <a:rPr lang="en-US" sz="3500" dirty="0">
                <a:solidFill>
                  <a:srgbClr val="000000"/>
                </a:solidFill>
              </a:rPr>
            </a:b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3500" b="1" dirty="0">
                <a:solidFill>
                  <a:srgbClr val="000000"/>
                </a:solidFill>
              </a:rPr>
              <a:t>Words that matched in the pattern: </a:t>
            </a:r>
            <a:r>
              <a:rPr lang="en-US" sz="3500" dirty="0" err="1">
                <a:solidFill>
                  <a:srgbClr val="000000"/>
                </a:solidFill>
              </a:rPr>
              <a:t>colour</a:t>
            </a:r>
            <a:r>
              <a:rPr lang="en-US" sz="3500" dirty="0">
                <a:solidFill>
                  <a:srgbClr val="000000"/>
                </a:solidFill>
              </a:rPr>
              <a:t>, color</a:t>
            </a:r>
            <a:endParaRPr lang="en-US" sz="3500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1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Character set 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in the set.				</a:t>
            </a: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[</a:t>
            </a:r>
            <a:r>
              <a:rPr lang="en-PH" sz="2500" b="1" dirty="0" err="1"/>
              <a:t>aeiou</a:t>
            </a:r>
            <a:r>
              <a:rPr lang="en-PH" sz="2500" b="1" dirty="0">
                <a:solidFill>
                  <a:srgbClr val="FF0000"/>
                </a:solidFill>
              </a:rPr>
              <a:t>]</a:t>
            </a:r>
          </a:p>
          <a:p>
            <a:endParaRPr lang="en-PH" sz="2500" dirty="0"/>
          </a:p>
          <a:p>
            <a:r>
              <a:rPr lang="en-PH" sz="2500" dirty="0"/>
              <a:t>Matches: </a:t>
            </a:r>
            <a:r>
              <a:rPr lang="en-PH" sz="2500" b="1" dirty="0" err="1">
                <a:solidFill>
                  <a:srgbClr val="00B050"/>
                </a:solidFill>
              </a:rPr>
              <a:t>aeioua</a:t>
            </a:r>
            <a:r>
              <a:rPr lang="en-PH" sz="2500" dirty="0" err="1"/>
              <a:t>bc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413951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2060</TotalTime>
  <Words>1710</Words>
  <Application>Microsoft Office PowerPoint</Application>
  <PresentationFormat>Widescreen</PresentationFormat>
  <Paragraphs>831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(Body)</vt:lpstr>
      <vt:lpstr>Calibri Light</vt:lpstr>
      <vt:lpstr>Consolas</vt:lpstr>
      <vt:lpstr>Wingdings</vt:lpstr>
      <vt:lpstr>Office Theme</vt:lpstr>
      <vt:lpstr>Regular Expressions</vt:lpstr>
      <vt:lpstr>Regular Expressions</vt:lpstr>
      <vt:lpstr>Why use Regular Expressions?</vt:lpstr>
      <vt:lpstr>Password pattern matching</vt:lpstr>
      <vt:lpstr>Email format validation</vt:lpstr>
      <vt:lpstr>Search and Replace Text</vt:lpstr>
      <vt:lpstr>Search Files</vt:lpstr>
      <vt:lpstr>Regular Expressions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Quantifiers and Alternation</vt:lpstr>
      <vt:lpstr>Quantifiers and Alternation</vt:lpstr>
      <vt:lpstr>Quantifiers and Alternation</vt:lpstr>
      <vt:lpstr>Quantifiers and Alternation</vt:lpstr>
      <vt:lpstr>Quantifiers and Alternation</vt:lpstr>
      <vt:lpstr>Quantifiers and Alternation</vt:lpstr>
      <vt:lpstr>Anchors</vt:lpstr>
      <vt:lpstr>Anchors</vt:lpstr>
      <vt:lpstr>Word Boundary</vt:lpstr>
      <vt:lpstr>Word Boundary</vt:lpstr>
      <vt:lpstr>Capture Group</vt:lpstr>
      <vt:lpstr>Capture Group</vt:lpstr>
      <vt:lpstr>Backreference</vt:lpstr>
      <vt:lpstr>Backreference in Detail</vt:lpstr>
      <vt:lpstr>Lookaround</vt:lpstr>
      <vt:lpstr>Lookaround</vt:lpstr>
      <vt:lpstr>Reserved Characters</vt:lpstr>
      <vt:lpstr>Example of a Real World Application of using Regular Expressions</vt:lpstr>
      <vt:lpstr>Password Pattern Validation</vt:lpstr>
      <vt:lpstr>Password Pattern Validation</vt:lpstr>
      <vt:lpstr>Password Pattern Validation (Breakdown)</vt:lpstr>
      <vt:lpstr>Password Pattern Validation (Breakdown)</vt:lpstr>
      <vt:lpstr>Password Pattern Validation (Breakdown)</vt:lpstr>
      <vt:lpstr>Password Pattern Validation (Breakdown)</vt:lpstr>
      <vt:lpstr>Password Pattern Validation (Breakdown)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259</cp:revision>
  <dcterms:created xsi:type="dcterms:W3CDTF">2022-05-11T03:47:05Z</dcterms:created>
  <dcterms:modified xsi:type="dcterms:W3CDTF">2023-01-10T10:56:03Z</dcterms:modified>
</cp:coreProperties>
</file>