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14" r:id="rId3"/>
    <p:sldId id="315" r:id="rId4"/>
    <p:sldId id="316" r:id="rId5"/>
    <p:sldId id="320" r:id="rId6"/>
    <p:sldId id="321" r:id="rId7"/>
    <p:sldId id="318" r:id="rId8"/>
    <p:sldId id="322" r:id="rId9"/>
    <p:sldId id="323" r:id="rId10"/>
    <p:sldId id="325" r:id="rId11"/>
    <p:sldId id="324" r:id="rId12"/>
    <p:sldId id="327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64" d="100"/>
          <a:sy n="64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590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8065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8462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744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25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79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620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177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72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067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9558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017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08/12/2022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Exception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 err="1"/>
              <a:t>printStackTrace</a:t>
            </a:r>
            <a:r>
              <a:rPr lang="en-PH" sz="5000" b="1" dirty="0"/>
              <a:t>()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latin typeface="Calibri Light (Headings)"/>
            </a:endParaRP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Calibri Light (Headings)"/>
              </a:rPr>
              <a:t>This method prints exception information.</a:t>
            </a: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  <a:latin typeface="Calibri Light (Headings)"/>
            </a:endParaRP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  <a:latin typeface="Calibri Light (Headings)"/>
            </a:endParaRP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  <a:latin typeface="Calibri Light (Headings)"/>
            </a:endParaRP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  <a:latin typeface="Calibri Light (Headings)"/>
            </a:endParaRPr>
          </a:p>
          <a:p>
            <a:pPr marL="457200" indent="-45720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latin typeface="Calibri Light (Headings)"/>
            </a:endParaRPr>
          </a:p>
          <a:p>
            <a:pPr marL="457200" indent="-45720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latin typeface="Calibri Light (Headings)"/>
            </a:endParaRPr>
          </a:p>
          <a:p>
            <a:pPr marL="457200" indent="-45720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b="1" i="0" dirty="0">
              <a:effectLst/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4895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 err="1"/>
              <a:t>printStackTrace</a:t>
            </a:r>
            <a:r>
              <a:rPr lang="en-PH" sz="5000" b="1" dirty="0"/>
              <a:t>()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F9F81-39E7-B499-C20D-0E3ED1754368}"/>
              </a:ext>
            </a:extLst>
          </p:cNvPr>
          <p:cNvSpPr txBox="1"/>
          <p:nvPr/>
        </p:nvSpPr>
        <p:spPr>
          <a:xfrm>
            <a:off x="1523999" y="1631059"/>
            <a:ext cx="7874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try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E479-339A-EE4F-5C40-3117B8D293EF}"/>
              </a:ext>
            </a:extLst>
          </p:cNvPr>
          <p:cNvSpPr txBox="1"/>
          <p:nvPr/>
        </p:nvSpPr>
        <p:spPr>
          <a:xfrm>
            <a:off x="2311401" y="1631059"/>
            <a:ext cx="526883" cy="47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5CCD6-DC91-5254-57FF-DACBADAD1017}"/>
              </a:ext>
            </a:extLst>
          </p:cNvPr>
          <p:cNvSpPr txBox="1"/>
          <p:nvPr/>
        </p:nvSpPr>
        <p:spPr>
          <a:xfrm>
            <a:off x="1995338" y="2272470"/>
            <a:ext cx="4286709" cy="47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92D050"/>
                </a:solidFill>
                <a:latin typeface="Consolas" panose="020B0609020204030204" pitchFamily="49" charset="0"/>
              </a:rPr>
              <a:t>// Block of code to try</a:t>
            </a:r>
            <a:endParaRPr lang="en-PH" sz="2500" dirty="0">
              <a:solidFill>
                <a:srgbClr val="92D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1CA2F-C0F8-4935-54AA-03B879FE7E1B}"/>
              </a:ext>
            </a:extLst>
          </p:cNvPr>
          <p:cNvSpPr txBox="1"/>
          <p:nvPr/>
        </p:nvSpPr>
        <p:spPr>
          <a:xfrm>
            <a:off x="1524000" y="2773060"/>
            <a:ext cx="471338" cy="47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316798" y="2079352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3673B-9575-831E-75A4-074EDD704F1A}"/>
              </a:ext>
            </a:extLst>
          </p:cNvPr>
          <p:cNvSpPr txBox="1"/>
          <p:nvPr/>
        </p:nvSpPr>
        <p:spPr>
          <a:xfrm>
            <a:off x="1523999" y="3369359"/>
            <a:ext cx="1147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catch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20836-4487-D327-EF36-FFDA298FB6CA}"/>
              </a:ext>
            </a:extLst>
          </p:cNvPr>
          <p:cNvSpPr txBox="1"/>
          <p:nvPr/>
        </p:nvSpPr>
        <p:spPr>
          <a:xfrm>
            <a:off x="2671948" y="3369359"/>
            <a:ext cx="2636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Exception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e)</a:t>
            </a:r>
            <a:endParaRPr lang="en-PH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B8220-E5FF-0DAA-A62C-D7B8B9B82D22}"/>
              </a:ext>
            </a:extLst>
          </p:cNvPr>
          <p:cNvSpPr txBox="1"/>
          <p:nvPr/>
        </p:nvSpPr>
        <p:spPr>
          <a:xfrm>
            <a:off x="5252030" y="3369358"/>
            <a:ext cx="526883" cy="47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CADA8-70BB-3743-B4C9-45B34EEC883E}"/>
              </a:ext>
            </a:extLst>
          </p:cNvPr>
          <p:cNvSpPr txBox="1"/>
          <p:nvPr/>
        </p:nvSpPr>
        <p:spPr>
          <a:xfrm>
            <a:off x="1995338" y="4039752"/>
            <a:ext cx="67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e.printStackTrace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  <a:endParaRPr lang="en-PH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533F08-B5AD-64B5-E06C-A45B3A855156}"/>
              </a:ext>
            </a:extLst>
          </p:cNvPr>
          <p:cNvSpPr txBox="1"/>
          <p:nvPr/>
        </p:nvSpPr>
        <p:spPr>
          <a:xfrm>
            <a:off x="1517895" y="4520484"/>
            <a:ext cx="526883" cy="47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40404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throw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>
              <a:latin typeface="Calibri Light (Headings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0" dirty="0">
                <a:effectLst/>
                <a:latin typeface="Calibri Light (Headings)"/>
              </a:rPr>
              <a:t>The throw statement allows the user to create a custom exception.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dirty="0">
              <a:latin typeface="Calibri Light (Headings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0" dirty="0">
              <a:effectLst/>
              <a:latin typeface="Calibri Light (Headings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0" dirty="0">
              <a:effectLst/>
              <a:latin typeface="Calibri Light (Headings)"/>
            </a:endParaRPr>
          </a:p>
          <a:p>
            <a:pPr algn="l" fontAlgn="base">
              <a:lnSpc>
                <a:spcPct val="150000"/>
              </a:lnSpc>
            </a:pPr>
            <a:endParaRPr lang="en-US" sz="3100" dirty="0">
              <a:latin typeface="Calibri Light (Headings)"/>
            </a:endParaRPr>
          </a:p>
          <a:p>
            <a:pPr marL="457200" indent="-45720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100" dirty="0">
              <a:latin typeface="Calibri Light (Headings)"/>
            </a:endParaRPr>
          </a:p>
          <a:p>
            <a:pPr algn="l" fontAlgn="base">
              <a:lnSpc>
                <a:spcPct val="150000"/>
              </a:lnSpc>
            </a:pPr>
            <a:endParaRPr lang="en-US" sz="3100" b="1" i="0" dirty="0">
              <a:effectLst/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28567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throw 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F9F81-39E7-B499-C20D-0E3ED1754368}"/>
              </a:ext>
            </a:extLst>
          </p:cNvPr>
          <p:cNvSpPr txBox="1"/>
          <p:nvPr/>
        </p:nvSpPr>
        <p:spPr>
          <a:xfrm>
            <a:off x="1654628" y="2880261"/>
            <a:ext cx="123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rgbClr val="7030A0"/>
                </a:solidFill>
                <a:latin typeface="Consolas" panose="020B0609020204030204" pitchFamily="49" charset="0"/>
              </a:rPr>
              <a:t>throw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E479-339A-EE4F-5C40-3117B8D293EF}"/>
              </a:ext>
            </a:extLst>
          </p:cNvPr>
          <p:cNvSpPr txBox="1"/>
          <p:nvPr/>
        </p:nvSpPr>
        <p:spPr>
          <a:xfrm>
            <a:off x="2802577" y="2880261"/>
            <a:ext cx="78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rgbClr val="00B0F0"/>
                </a:solidFill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5CCD6-DC91-5254-57FF-DACBADAD1017}"/>
              </a:ext>
            </a:extLst>
          </p:cNvPr>
          <p:cNvSpPr txBox="1"/>
          <p:nvPr/>
        </p:nvSpPr>
        <p:spPr>
          <a:xfrm>
            <a:off x="6499760" y="2851500"/>
            <a:ext cx="4845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latin typeface="Consolas" panose="020B0609020204030204" pitchFamily="49" charset="0"/>
              </a:rPr>
              <a:t>(</a:t>
            </a:r>
            <a:r>
              <a:rPr lang="en-PH" sz="2800" dirty="0">
                <a:solidFill>
                  <a:srgbClr val="92D050"/>
                </a:solidFill>
                <a:latin typeface="Consolas" panose="020B0609020204030204" pitchFamily="49" charset="0"/>
              </a:rPr>
              <a:t>“Exception Message”</a:t>
            </a:r>
            <a:r>
              <a:rPr lang="en-PH" sz="2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043666" y="3402135"/>
            <a:ext cx="7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4D4F8-DF4B-B280-AACC-23B238E15C0C}"/>
              </a:ext>
            </a:extLst>
          </p:cNvPr>
          <p:cNvSpPr txBox="1"/>
          <p:nvPr/>
        </p:nvSpPr>
        <p:spPr>
          <a:xfrm>
            <a:off x="3639951" y="2878365"/>
            <a:ext cx="2859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exceptionType</a:t>
            </a:r>
            <a:endParaRPr lang="en-PH" sz="28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7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an Exception?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An exception is an unwanted or unexpected event that occurs during program execution.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000000"/>
                </a:solidFill>
              </a:rPr>
              <a:t>It disrupts the flow of instructions which can  cause the program to terminate.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000000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sz="3000" dirty="0">
              <a:solidFill>
                <a:srgbClr val="000000"/>
              </a:solidFill>
            </a:endParaRPr>
          </a:p>
          <a:p>
            <a:pPr algn="l"/>
            <a:endParaRPr lang="en-US" sz="3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09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Causes of Exceptions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dirty="0">
              <a:solidFill>
                <a:srgbClr val="000000"/>
              </a:solidFill>
            </a:endParaRPr>
          </a:p>
          <a:p>
            <a:pPr marL="514350" indent="-5143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900" b="0" i="0" dirty="0">
                <a:solidFill>
                  <a:srgbClr val="273239"/>
                </a:solidFill>
                <a:effectLst/>
              </a:rPr>
              <a:t>Invalid user input</a:t>
            </a:r>
          </a:p>
          <a:p>
            <a:pPr marL="514350" indent="-5143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900" b="0" i="0" dirty="0">
                <a:solidFill>
                  <a:srgbClr val="273239"/>
                </a:solidFill>
                <a:effectLst/>
              </a:rPr>
              <a:t>Device failure</a:t>
            </a:r>
          </a:p>
          <a:p>
            <a:pPr marL="514350" indent="-5143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900" b="0" i="0" dirty="0">
                <a:solidFill>
                  <a:srgbClr val="273239"/>
                </a:solidFill>
                <a:effectLst/>
              </a:rPr>
              <a:t>Loss of network connection</a:t>
            </a:r>
          </a:p>
          <a:p>
            <a:pPr marL="514350" indent="-5143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900" b="0" i="0" dirty="0">
                <a:solidFill>
                  <a:srgbClr val="273239"/>
                </a:solidFill>
                <a:effectLst/>
              </a:rPr>
              <a:t>Physical limitations (out of disk memory)</a:t>
            </a:r>
          </a:p>
          <a:p>
            <a:pPr marL="514350" indent="-5143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900" b="0" i="0" dirty="0">
                <a:solidFill>
                  <a:srgbClr val="273239"/>
                </a:solidFill>
                <a:effectLst/>
              </a:rPr>
              <a:t>Code errors</a:t>
            </a:r>
          </a:p>
          <a:p>
            <a:pPr marL="514350" indent="-5143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900" b="0" i="0" dirty="0">
                <a:solidFill>
                  <a:srgbClr val="273239"/>
                </a:solidFill>
                <a:effectLst/>
              </a:rPr>
              <a:t>Opening an unavailable file</a:t>
            </a:r>
          </a:p>
          <a:p>
            <a:pPr marL="514350" indent="-514350" algn="just" fontAlgn="base">
              <a:lnSpc>
                <a:spcPct val="100000"/>
              </a:lnSpc>
              <a:buFont typeface="+mj-lt"/>
              <a:buAutoNum type="arabicPeriod"/>
            </a:pPr>
            <a:endParaRPr lang="en-US" sz="2900" dirty="0">
              <a:solidFill>
                <a:srgbClr val="273239"/>
              </a:solidFill>
            </a:endParaRPr>
          </a:p>
          <a:p>
            <a:pPr marL="514350" indent="-514350" algn="just" fontAlgn="base">
              <a:lnSpc>
                <a:spcPct val="100000"/>
              </a:lnSpc>
              <a:buFont typeface="+mj-lt"/>
              <a:buAutoNum type="arabicPeriod"/>
            </a:pPr>
            <a:endParaRPr lang="en-US" sz="2900" b="0" i="0" dirty="0">
              <a:solidFill>
                <a:srgbClr val="27323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165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Exceptions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>
              <a:solidFill>
                <a:srgbClr val="000000"/>
              </a:solidFill>
              <a:latin typeface="Calibri Light (Headings)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3000" b="1" i="0" dirty="0">
                <a:solidFill>
                  <a:srgbClr val="273239"/>
                </a:solidFill>
                <a:effectLst/>
                <a:latin typeface="Calibri Light (Headings)"/>
              </a:rPr>
              <a:t>Built-in Exception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  <a:latin typeface="Calibri Light (Headings)"/>
              </a:rPr>
              <a:t> Description of Exceptions are automatically defined.</a:t>
            </a:r>
          </a:p>
          <a:p>
            <a:pPr algn="just" fontAlgn="base">
              <a:lnSpc>
                <a:spcPct val="150000"/>
              </a:lnSpc>
            </a:pPr>
            <a:endParaRPr lang="en-US" sz="3000" b="1" i="0" dirty="0">
              <a:solidFill>
                <a:srgbClr val="273239"/>
              </a:solidFill>
              <a:effectLst/>
              <a:latin typeface="Calibri Light (Headings)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3000" b="1" i="0" dirty="0">
                <a:solidFill>
                  <a:srgbClr val="273239"/>
                </a:solidFill>
                <a:effectLst/>
                <a:latin typeface="Calibri Light (Headings)"/>
              </a:rPr>
              <a:t>User-Defined Exception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  <a:latin typeface="Calibri Light (Headings)"/>
              </a:rPr>
              <a:t> Description of exceptions can be defined by the user.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5946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Built-In Exceptions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alibri Light (Headings)"/>
              </a:rPr>
              <a:t>IllegalArgumentException</a:t>
            </a:r>
            <a:endParaRPr lang="en-US" sz="2800" b="1" dirty="0">
              <a:solidFill>
                <a:srgbClr val="000000"/>
              </a:solidFill>
              <a:latin typeface="Calibri Light (Headings)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 Light (Headings)"/>
              </a:rPr>
              <a:t>Improper use of an API.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0000"/>
              </a:solidFill>
              <a:latin typeface="Calibri Light (Headings)"/>
            </a:endParaRPr>
          </a:p>
          <a:p>
            <a:pPr algn="l">
              <a:lnSpc>
                <a:spcPct val="15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alibri Light (Headings)"/>
              </a:rPr>
              <a:t>NullPointerException</a:t>
            </a:r>
            <a:endParaRPr lang="en-US" sz="2800" b="1" dirty="0">
              <a:solidFill>
                <a:srgbClr val="000000"/>
              </a:solidFill>
              <a:latin typeface="Calibri Light (Headings)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 Light (Headings)"/>
              </a:rPr>
              <a:t>Null pointer access. 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0000"/>
              </a:solidFill>
              <a:latin typeface="Calibri Light (Headings)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0000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61513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Built-In Exceptions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alibri Light (Headings)"/>
              </a:rPr>
              <a:t>ArrayIndexOutOfBoundsException</a:t>
            </a:r>
            <a:endParaRPr lang="en-US" sz="2800" b="1" dirty="0">
              <a:solidFill>
                <a:srgbClr val="000000"/>
              </a:solidFill>
              <a:latin typeface="Calibri Light (Headings)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 Light (Headings)"/>
              </a:rPr>
              <a:t>Out-of-bounds array access.</a:t>
            </a: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rgbClr val="000000"/>
              </a:solidFill>
              <a:latin typeface="Calibri Light (Headings)"/>
            </a:endParaRPr>
          </a:p>
          <a:p>
            <a:pPr algn="l">
              <a:lnSpc>
                <a:spcPct val="15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alibri Light (Headings)"/>
              </a:rPr>
              <a:t>ArithmeticException</a:t>
            </a:r>
            <a:endParaRPr lang="en-US" sz="2800" b="1" dirty="0">
              <a:solidFill>
                <a:srgbClr val="000000"/>
              </a:solidFill>
              <a:latin typeface="Calibri Light (Headings)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 Light (Headings)"/>
              </a:rPr>
              <a:t>Dividing a number by 0. 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0000"/>
              </a:solidFill>
              <a:latin typeface="Calibri Light (Headings)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0000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4161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500" b="1" dirty="0"/>
              <a:t>Why do we need to handle exceptions?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>
              <a:solidFill>
                <a:srgbClr val="000000"/>
              </a:solidFill>
              <a:latin typeface="Calibri Light (Headings)"/>
            </a:endParaRP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  <a:latin typeface="Calibri Light (Headings)"/>
              </a:rPr>
              <a:t>To preserve/maintain the flow of the program whenever an exception occurs.</a:t>
            </a: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  <a:latin typeface="Calibri Light (Headings)"/>
              </a:rPr>
              <a:t>Meaningful error reporting.</a:t>
            </a:r>
          </a:p>
          <a:p>
            <a:pPr algn="just" fontAlgn="base">
              <a:lnSpc>
                <a:spcPct val="150000"/>
              </a:lnSpc>
            </a:pPr>
            <a:endParaRPr lang="en-US" sz="3000" dirty="0">
              <a:solidFill>
                <a:srgbClr val="273239"/>
              </a:solidFill>
              <a:latin typeface="Calibri Light (Headings)"/>
            </a:endParaRP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  <a:latin typeface="Calibri Light (Headings)"/>
            </a:endParaRPr>
          </a:p>
          <a:p>
            <a:pPr algn="just" fontAlgn="base">
              <a:lnSpc>
                <a:spcPct val="150000"/>
              </a:lnSpc>
            </a:pPr>
            <a:endParaRPr lang="en-US" sz="3000" b="1" i="0" dirty="0">
              <a:solidFill>
                <a:srgbClr val="273239"/>
              </a:solidFill>
              <a:effectLst/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28277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try and catch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>
              <a:latin typeface="Calibri Light (Headings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0" dirty="0">
                <a:effectLst/>
                <a:latin typeface="Calibri Light (Headings)"/>
              </a:rPr>
              <a:t>The try statement allows you to define a block of code to be tested for errors while it is being executed.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0" dirty="0">
              <a:effectLst/>
              <a:latin typeface="Calibri Light (Headings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0" dirty="0">
                <a:effectLst/>
                <a:latin typeface="Calibri Light (Headings)"/>
              </a:rPr>
              <a:t>The catch statement allows you to define a block of code to be executed, if an error occurs in the try block.</a:t>
            </a:r>
          </a:p>
          <a:p>
            <a:pPr marL="457200" indent="-45720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100" dirty="0">
              <a:latin typeface="Calibri Light (Headings)"/>
            </a:endParaRPr>
          </a:p>
          <a:p>
            <a:pPr marL="457200" indent="-45720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100" dirty="0">
              <a:latin typeface="Calibri Light (Headings)"/>
            </a:endParaRPr>
          </a:p>
          <a:p>
            <a:pPr algn="l" fontAlgn="base">
              <a:lnSpc>
                <a:spcPct val="150000"/>
              </a:lnSpc>
            </a:pPr>
            <a:endParaRPr lang="en-US" sz="3100" b="1" i="0" dirty="0">
              <a:effectLst/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33905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try and catch 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F9F81-39E7-B499-C20D-0E3ED1754368}"/>
              </a:ext>
            </a:extLst>
          </p:cNvPr>
          <p:cNvSpPr txBox="1"/>
          <p:nvPr/>
        </p:nvSpPr>
        <p:spPr>
          <a:xfrm>
            <a:off x="1523999" y="1631059"/>
            <a:ext cx="7874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try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E479-339A-EE4F-5C40-3117B8D293EF}"/>
              </a:ext>
            </a:extLst>
          </p:cNvPr>
          <p:cNvSpPr txBox="1"/>
          <p:nvPr/>
        </p:nvSpPr>
        <p:spPr>
          <a:xfrm>
            <a:off x="2311401" y="1631059"/>
            <a:ext cx="526883" cy="47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5CCD6-DC91-5254-57FF-DACBADAD1017}"/>
              </a:ext>
            </a:extLst>
          </p:cNvPr>
          <p:cNvSpPr txBox="1"/>
          <p:nvPr/>
        </p:nvSpPr>
        <p:spPr>
          <a:xfrm>
            <a:off x="1995338" y="2272470"/>
            <a:ext cx="4286709" cy="47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92D050"/>
                </a:solidFill>
                <a:latin typeface="Consolas" panose="020B0609020204030204" pitchFamily="49" charset="0"/>
              </a:rPr>
              <a:t>// Block of code to try</a:t>
            </a:r>
            <a:endParaRPr lang="en-PH" sz="2500" dirty="0">
              <a:solidFill>
                <a:srgbClr val="92D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1CA2F-C0F8-4935-54AA-03B879FE7E1B}"/>
              </a:ext>
            </a:extLst>
          </p:cNvPr>
          <p:cNvSpPr txBox="1"/>
          <p:nvPr/>
        </p:nvSpPr>
        <p:spPr>
          <a:xfrm>
            <a:off x="1524000" y="2773060"/>
            <a:ext cx="471338" cy="47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316798" y="2079352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3673B-9575-831E-75A4-074EDD704F1A}"/>
              </a:ext>
            </a:extLst>
          </p:cNvPr>
          <p:cNvSpPr txBox="1"/>
          <p:nvPr/>
        </p:nvSpPr>
        <p:spPr>
          <a:xfrm>
            <a:off x="1523999" y="3369359"/>
            <a:ext cx="1147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catch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20836-4487-D327-EF36-FFDA298FB6CA}"/>
              </a:ext>
            </a:extLst>
          </p:cNvPr>
          <p:cNvSpPr txBox="1"/>
          <p:nvPr/>
        </p:nvSpPr>
        <p:spPr>
          <a:xfrm>
            <a:off x="2671948" y="3369359"/>
            <a:ext cx="2636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Exception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e)</a:t>
            </a:r>
            <a:endParaRPr lang="en-PH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B8220-E5FF-0DAA-A62C-D7B8B9B82D22}"/>
              </a:ext>
            </a:extLst>
          </p:cNvPr>
          <p:cNvSpPr txBox="1"/>
          <p:nvPr/>
        </p:nvSpPr>
        <p:spPr>
          <a:xfrm>
            <a:off x="5252030" y="3369358"/>
            <a:ext cx="526883" cy="47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CADA8-70BB-3743-B4C9-45B34EEC883E}"/>
              </a:ext>
            </a:extLst>
          </p:cNvPr>
          <p:cNvSpPr txBox="1"/>
          <p:nvPr/>
        </p:nvSpPr>
        <p:spPr>
          <a:xfrm>
            <a:off x="1995338" y="4039752"/>
            <a:ext cx="6768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92D050"/>
                </a:solidFill>
                <a:latin typeface="Consolas" panose="020B0609020204030204" pitchFamily="49" charset="0"/>
              </a:rPr>
              <a:t>// Block of code to handle exceptions</a:t>
            </a:r>
            <a:endParaRPr lang="en-PH" sz="2500" dirty="0">
              <a:solidFill>
                <a:srgbClr val="92D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533F08-B5AD-64B5-E06C-A45B3A855156}"/>
              </a:ext>
            </a:extLst>
          </p:cNvPr>
          <p:cNvSpPr txBox="1"/>
          <p:nvPr/>
        </p:nvSpPr>
        <p:spPr>
          <a:xfrm>
            <a:off x="1517895" y="4520484"/>
            <a:ext cx="526883" cy="477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7279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12B758E7123A46B9E32BC143B0298B" ma:contentTypeVersion="2" ma:contentTypeDescription="Create a new document." ma:contentTypeScope="" ma:versionID="ee814903b5e8bbc48ea68fb388091121">
  <xsd:schema xmlns:xsd="http://www.w3.org/2001/XMLSchema" xmlns:xs="http://www.w3.org/2001/XMLSchema" xmlns:p="http://schemas.microsoft.com/office/2006/metadata/properties" xmlns:ns2="1557b882-2a5b-414c-af62-59ebb639a860" targetNamespace="http://schemas.microsoft.com/office/2006/metadata/properties" ma:root="true" ma:fieldsID="79359964a7c46bfaa130148bbc63210d" ns2:_="">
    <xsd:import namespace="1557b882-2a5b-414c-af62-59ebb639a8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7b882-2a5b-414c-af62-59ebb639a8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972192-E4B2-4707-90CA-A42C7B9E52E1}"/>
</file>

<file path=customXml/itemProps2.xml><?xml version="1.0" encoding="utf-8"?>
<ds:datastoreItem xmlns:ds="http://schemas.openxmlformats.org/officeDocument/2006/customXml" ds:itemID="{6B1E708B-8D47-4722-8F91-4CF14AE0B429}"/>
</file>

<file path=customXml/itemProps3.xml><?xml version="1.0" encoding="utf-8"?>
<ds:datastoreItem xmlns:ds="http://schemas.openxmlformats.org/officeDocument/2006/customXml" ds:itemID="{8496BDED-6BAE-462E-B198-EF8AF048DBAC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1127</TotalTime>
  <Words>349</Words>
  <Application>Microsoft Office PowerPoint</Application>
  <PresentationFormat>Widescreen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Calibri Light (Headings)</vt:lpstr>
      <vt:lpstr>Consolas</vt:lpstr>
      <vt:lpstr>Wingdings</vt:lpstr>
      <vt:lpstr>Office Theme</vt:lpstr>
      <vt:lpstr>Exception Handling</vt:lpstr>
      <vt:lpstr>What is an Exception?</vt:lpstr>
      <vt:lpstr>Causes of Exceptions</vt:lpstr>
      <vt:lpstr>Types of Exceptions</vt:lpstr>
      <vt:lpstr>Built-In Exceptions</vt:lpstr>
      <vt:lpstr>Built-In Exceptions</vt:lpstr>
      <vt:lpstr>Why do we need to handle exceptions?</vt:lpstr>
      <vt:lpstr>try and catch</vt:lpstr>
      <vt:lpstr>try and catch Syntax</vt:lpstr>
      <vt:lpstr>printStackTrace() Method</vt:lpstr>
      <vt:lpstr>printStackTrace() Method</vt:lpstr>
      <vt:lpstr>throw</vt:lpstr>
      <vt:lpstr>throw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112</cp:revision>
  <dcterms:created xsi:type="dcterms:W3CDTF">2022-05-11T03:47:05Z</dcterms:created>
  <dcterms:modified xsi:type="dcterms:W3CDTF">2022-12-08T12:31:01Z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0x010100E012B758E7123A46B9E32BC143B0298B</vt:lpwstr>
  </property>
</Properties>
</file>