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15" r:id="rId3"/>
    <p:sldId id="336" r:id="rId4"/>
    <p:sldId id="334" r:id="rId5"/>
    <p:sldId id="335" r:id="rId6"/>
    <p:sldId id="337" r:id="rId7"/>
    <p:sldId id="349" r:id="rId8"/>
    <p:sldId id="330" r:id="rId9"/>
    <p:sldId id="344" r:id="rId10"/>
    <p:sldId id="350" r:id="rId11"/>
    <p:sldId id="339" r:id="rId12"/>
    <p:sldId id="351" r:id="rId13"/>
    <p:sldId id="340" r:id="rId14"/>
    <p:sldId id="352" r:id="rId15"/>
    <p:sldId id="341" r:id="rId16"/>
    <p:sldId id="353" r:id="rId17"/>
    <p:sldId id="342" r:id="rId18"/>
    <p:sldId id="354" r:id="rId19"/>
    <p:sldId id="333" r:id="rId20"/>
    <p:sldId id="355" r:id="rId21"/>
    <p:sldId id="347" r:id="rId22"/>
    <p:sldId id="363" r:id="rId23"/>
    <p:sldId id="356" r:id="rId24"/>
    <p:sldId id="348" r:id="rId25"/>
    <p:sldId id="345" r:id="rId26"/>
    <p:sldId id="357" r:id="rId27"/>
    <p:sldId id="346" r:id="rId28"/>
    <p:sldId id="358" r:id="rId29"/>
    <p:sldId id="332" r:id="rId30"/>
    <p:sldId id="364" r:id="rId31"/>
    <p:sldId id="359" r:id="rId32"/>
    <p:sldId id="361" r:id="rId33"/>
    <p:sldId id="360" r:id="rId34"/>
    <p:sldId id="362" r:id="rId35"/>
    <p:sldId id="368" r:id="rId36"/>
    <p:sldId id="372" r:id="rId37"/>
    <p:sldId id="365" r:id="rId38"/>
    <p:sldId id="367" r:id="rId39"/>
    <p:sldId id="366" r:id="rId40"/>
    <p:sldId id="369" r:id="rId41"/>
    <p:sldId id="370" r:id="rId42"/>
    <p:sldId id="371" r:id="rId43"/>
    <p:sldId id="3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18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37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96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0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672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84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45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76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45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425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22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97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146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52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203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916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44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87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592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817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92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40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985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503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576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321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189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5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938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537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544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2070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96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09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84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545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Negated set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in the set.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[^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dirty="0" err="1"/>
              <a:t>aeioua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89342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Range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 within a range.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/>
              <a:t>a</a:t>
            </a:r>
            <a:r>
              <a:rPr lang="en-PH" sz="2500" b="1" dirty="0">
                <a:solidFill>
                  <a:srgbClr val="FF0000"/>
                </a:solidFill>
              </a:rPr>
              <a:t>-</a:t>
            </a:r>
            <a:r>
              <a:rPr lang="en-PH" sz="2500" b="1" dirty="0"/>
              <a:t>c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</a:t>
            </a:r>
            <a:r>
              <a:rPr lang="en-PH" sz="2500" dirty="0" err="1"/>
              <a:t>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>
              <a:solidFill>
                <a:srgbClr val="FF000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Dot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except line breaks.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.</a:t>
            </a:r>
          </a:p>
          <a:p>
            <a:endParaRPr lang="en-PH" sz="2500" dirty="0">
              <a:solidFill>
                <a:srgbClr val="FF0000"/>
              </a:solidFill>
            </a:endParaRPr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57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alphanumeric and underscore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\w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abc123_</a:t>
            </a:r>
            <a:r>
              <a:rPr lang="en-PH" sz="2500" b="1" dirty="0"/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08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an alphanumeric or an underscore.</a:t>
            </a:r>
          </a:p>
          <a:p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\W</a:t>
            </a:r>
          </a:p>
          <a:p>
            <a:endParaRPr lang="en-PH" sz="2500" dirty="0"/>
          </a:p>
          <a:p>
            <a:r>
              <a:rPr lang="en-PH" sz="2500" dirty="0"/>
              <a:t>Match: abc123</a:t>
            </a:r>
            <a:r>
              <a:rPr lang="en-PH" sz="2500" b="1" dirty="0"/>
              <a:t>_</a:t>
            </a:r>
            <a:r>
              <a:rPr lang="en-PH" sz="2500" b="1" dirty="0">
                <a:solidFill>
                  <a:srgbClr val="00B050"/>
                </a:solidFill>
              </a:rPr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58154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 any digit character (0-9).</a:t>
            </a:r>
          </a:p>
          <a:p>
            <a:r>
              <a:rPr lang="en-PH" sz="2500" dirty="0"/>
              <a:t>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\d</a:t>
            </a:r>
          </a:p>
          <a:p>
            <a:endParaRPr lang="en-PH" sz="2500" dirty="0"/>
          </a:p>
          <a:p>
            <a:r>
              <a:rPr lang="en-PH" sz="2500" dirty="0"/>
              <a:t>Match: abc</a:t>
            </a:r>
            <a:r>
              <a:rPr lang="en-PH" sz="2500" b="1" dirty="0">
                <a:solidFill>
                  <a:srgbClr val="00B050"/>
                </a:solidFill>
              </a:rPr>
              <a:t>123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23521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r>
              <a:rPr lang="en-PH" sz="2000" b="0" dirty="0">
                <a:effectLst/>
                <a:latin typeface="Consolas" panose="020B0609020204030204" pitchFamily="49" charset="0"/>
              </a:rPr>
              <a:t>	</a:t>
            </a: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digit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\D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</a:t>
            </a:r>
            <a:r>
              <a:rPr lang="en-PH" sz="2500" b="1" dirty="0"/>
              <a:t>123</a:t>
            </a:r>
          </a:p>
          <a:p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whitespace character (spaces, tabs, </a:t>
            </a:r>
            <a:r>
              <a:rPr lang="en-PH" sz="2500" dirty="0" err="1"/>
              <a:t>linebreaks</a:t>
            </a:r>
            <a:r>
              <a:rPr lang="en-PH" sz="2500" dirty="0"/>
              <a:t>).	</a:t>
            </a:r>
          </a:p>
          <a:p>
            <a:r>
              <a:rPr lang="en-PH" sz="2500" dirty="0"/>
              <a:t>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\s</a:t>
            </a:r>
          </a:p>
          <a:p>
            <a:endParaRPr lang="en-PH" sz="2500" dirty="0"/>
          </a:p>
          <a:p>
            <a:r>
              <a:rPr lang="en-PH" sz="2500" dirty="0"/>
              <a:t>Match: Hello</a:t>
            </a:r>
            <a:r>
              <a:rPr lang="en-PH" sz="2500" dirty="0">
                <a:solidFill>
                  <a:srgbClr val="00B050"/>
                </a:solidFill>
                <a:highlight>
                  <a:srgbClr val="00FF00"/>
                </a:highlight>
              </a:rPr>
              <a:t> </a:t>
            </a:r>
            <a:r>
              <a:rPr lang="en-PH" sz="2500" dirty="0"/>
              <a:t>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12495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whitespace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\S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Hello 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73039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Plus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457200" indent="-4572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1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dirty="0" err="1">
                <a:latin typeface="Calibri (Body)"/>
              </a:rPr>
              <a:t>a</a:t>
            </a:r>
            <a:r>
              <a:rPr lang="en-PH" sz="2500" b="1" dirty="0" err="1">
                <a:solidFill>
                  <a:srgbClr val="FF0000"/>
                </a:solidFill>
                <a:latin typeface="Calibri (Body)"/>
              </a:rPr>
              <a:t>+</a:t>
            </a:r>
            <a:r>
              <a:rPr lang="en-PH" sz="2500" dirty="0" err="1">
                <a:latin typeface="Calibri (Body)"/>
              </a:rPr>
              <a:t>pple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71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Regular Expression or Regex is a special sequence of characters that helps you match or find other strings or set of strings, using a specialized syntax held in a pattern.</a:t>
            </a: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algn="l" fontAlgn="base">
              <a:lnSpc>
                <a:spcPct val="150000"/>
              </a:lnSpc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Star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*</a:t>
            </a:r>
            <a:r>
              <a:rPr lang="en-US" sz="2500" dirty="0" err="1">
                <a:latin typeface="Calibri (Body)"/>
              </a:rPr>
              <a:t>pple</a:t>
            </a:r>
            <a:endParaRPr lang="en-US" sz="2500" dirty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9011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Quantifier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specified quantity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Exactly 3 a’s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 </a:t>
            </a:r>
            <a:r>
              <a:rPr lang="en-PH" sz="2500" b="1" dirty="0">
                <a:latin typeface="Calibri (Body)"/>
              </a:rPr>
              <a:t>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{1,3} </a:t>
            </a:r>
          </a:p>
          <a:p>
            <a:r>
              <a:rPr lang="en-PH" sz="2500" dirty="0">
                <a:latin typeface="Calibri (Body)"/>
              </a:rPr>
              <a:t>One to three a’s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 </a:t>
            </a:r>
            <a:r>
              <a:rPr lang="en-PH" sz="2500" b="1" dirty="0">
                <a:latin typeface="Calibri (Body)"/>
              </a:rPr>
              <a:t>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{3,} </a:t>
            </a:r>
          </a:p>
          <a:p>
            <a:r>
              <a:rPr lang="en-PH" sz="2500" dirty="0">
                <a:latin typeface="Calibri (Body)"/>
              </a:rPr>
              <a:t>Three or more a’s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32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Calibri (Body)"/>
              </a:rPr>
              <a:t>Examples</a:t>
            </a:r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b="1" dirty="0">
              <a:latin typeface="Calibri (Body)"/>
            </a:endParaRPr>
          </a:p>
          <a:p>
            <a:r>
              <a:rPr lang="en-PH" dirty="0">
                <a:latin typeface="Calibri (Body)"/>
              </a:rPr>
              <a:t>Match: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 </a:t>
            </a:r>
            <a:r>
              <a:rPr lang="en-PH" b="1" dirty="0">
                <a:latin typeface="Calibri (Body)"/>
              </a:rPr>
              <a:t>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{1,3} </a:t>
            </a:r>
          </a:p>
          <a:p>
            <a:r>
              <a:rPr lang="en-PH" dirty="0">
                <a:latin typeface="Calibri (Body)"/>
              </a:rPr>
              <a:t>Match:</a:t>
            </a:r>
            <a:endParaRPr lang="en-PH" dirty="0">
              <a:solidFill>
                <a:srgbClr val="FF0000"/>
              </a:solidFill>
              <a:latin typeface="Calibri (Body)"/>
            </a:endParaRPr>
          </a:p>
          <a:p>
            <a:r>
              <a:rPr lang="en-PH" b="1" dirty="0">
                <a:solidFill>
                  <a:srgbClr val="00B050"/>
                </a:solidFill>
                <a:latin typeface="Calibri (Body)"/>
              </a:rPr>
              <a:t>a</a:t>
            </a:r>
          </a:p>
          <a:p>
            <a:r>
              <a:rPr lang="en-PH" b="1" dirty="0">
                <a:solidFill>
                  <a:srgbClr val="00B050"/>
                </a:solidFill>
                <a:latin typeface="Calibri (Body)"/>
              </a:rPr>
              <a:t>aa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 </a:t>
            </a:r>
            <a:r>
              <a:rPr lang="en-PH" b="1" dirty="0">
                <a:latin typeface="Calibri (Body)"/>
              </a:rPr>
              <a:t>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{3,} </a:t>
            </a:r>
          </a:p>
          <a:p>
            <a:r>
              <a:rPr lang="en-PH" dirty="0">
                <a:latin typeface="Calibri (Body)"/>
              </a:rPr>
              <a:t>Match: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aaaaa</a:t>
            </a:r>
            <a:endParaRPr lang="en-US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  <a:p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690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942320" y="1215609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Pipe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Similar to the OR operator in Java.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either the part on the left side, or the part on the right side.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b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(</a:t>
            </a:r>
            <a:r>
              <a:rPr lang="en-PH" sz="2500" b="1" i="0" dirty="0" err="1">
                <a:solidFill>
                  <a:srgbClr val="FF0000"/>
                </a:solidFill>
                <a:effectLst/>
                <a:latin typeface="Calibri (Body)"/>
              </a:rPr>
              <a:t>a|e|i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)</a:t>
            </a:r>
            <a:r>
              <a:rPr lang="en-PH" sz="2500" i="0" dirty="0">
                <a:effectLst/>
                <a:latin typeface="Calibri (Body)"/>
              </a:rPr>
              <a:t>d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 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bad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bed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bid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34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Question Mark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1 of the preceding token, effectively making it optional.</a:t>
            </a:r>
          </a:p>
          <a:p>
            <a:pPr marL="342900" indent="-342900">
              <a:buFontTx/>
              <a:buChar char="-"/>
            </a:pPr>
            <a:endParaRPr lang="en-US" sz="2800" b="0" i="0" dirty="0">
              <a:effectLst/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Pattern: </a:t>
            </a:r>
            <a:r>
              <a:rPr lang="en-PH" sz="2800" dirty="0" err="1">
                <a:latin typeface="Calibri (Body)"/>
              </a:rPr>
              <a:t>colou</a:t>
            </a:r>
            <a:r>
              <a:rPr lang="en-PH" sz="2800" b="1" dirty="0" err="1">
                <a:solidFill>
                  <a:srgbClr val="FF0000"/>
                </a:solidFill>
                <a:latin typeface="Calibri (Body)"/>
              </a:rPr>
              <a:t>?r</a:t>
            </a:r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Match:</a:t>
            </a:r>
          </a:p>
          <a:p>
            <a:r>
              <a:rPr lang="en-US" sz="2800" b="1" dirty="0">
                <a:solidFill>
                  <a:srgbClr val="00B050"/>
                </a:solidFill>
                <a:latin typeface="Calibri (Body)"/>
              </a:rPr>
              <a:t>color</a:t>
            </a:r>
          </a:p>
          <a:p>
            <a:r>
              <a:rPr lang="en-US" sz="2800" b="1" dirty="0" err="1">
                <a:solidFill>
                  <a:srgbClr val="00B050"/>
                </a:solidFill>
                <a:latin typeface="Calibri (Body)"/>
              </a:rPr>
              <a:t>colour</a:t>
            </a:r>
            <a:endParaRPr lang="en-US" sz="28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032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i="0" dirty="0">
                <a:effectLst/>
                <a:latin typeface="Calibri (Body)"/>
              </a:rPr>
              <a:t>Caret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start of the string the regex pattern is applied to.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^</a:t>
            </a:r>
            <a:r>
              <a:rPr lang="en-PH" sz="2500" b="1" dirty="0">
                <a:latin typeface="Calibri (Body)"/>
              </a:rPr>
              <a:t>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endParaRPr lang="en-PH" sz="2500" dirty="0"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</a:t>
            </a:r>
            <a:r>
              <a:rPr lang="en-PH" sz="2500" dirty="0" err="1">
                <a:latin typeface="Calibri (Body)"/>
              </a:rPr>
              <a:t>hi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164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Dollar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end of the string the regex pattern is applied to.</a:t>
            </a:r>
          </a:p>
          <a:p>
            <a:pPr marL="342900" indent="-342900">
              <a:buFontTx/>
              <a:buChar char="-"/>
            </a:pPr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latin typeface="Calibri (Body)"/>
              </a:rPr>
              <a:t>.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$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 err="1">
                <a:latin typeface="Calibri (Body)"/>
              </a:rPr>
              <a:t>ab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c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de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f</a:t>
            </a:r>
          </a:p>
          <a:p>
            <a:r>
              <a:rPr lang="en-PH" sz="2500" b="1" dirty="0" err="1">
                <a:latin typeface="Calibri (Body)"/>
              </a:rPr>
              <a:t>gh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i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16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Word Boundary</a:t>
            </a:r>
            <a:endParaRPr lang="en-PH" sz="2500" b="1" i="0" dirty="0"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a position that is followed by a word character but not preceded by a word character.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r>
              <a:rPr lang="en-PH" sz="2500" dirty="0">
                <a:latin typeface="Calibri (Body)"/>
              </a:rPr>
              <a:t>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1389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Not Word Boundary</a:t>
            </a:r>
          </a:p>
          <a:p>
            <a:r>
              <a:rPr lang="en-US" sz="2500" b="0" i="0" dirty="0">
                <a:effectLst/>
                <a:latin typeface="Calibri (Body)"/>
              </a:rPr>
              <a:t>Matches any position that is not a word boundary. This matches a position, not a character.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dirty="0"/>
          </a:p>
          <a:p>
            <a:r>
              <a:rPr lang="en-PH" sz="2500" dirty="0"/>
              <a:t>Match:</a:t>
            </a:r>
          </a:p>
          <a:p>
            <a:r>
              <a:rPr lang="en-PH" sz="2500" dirty="0" err="1"/>
              <a:t>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r>
              <a:rPr lang="en-PH" sz="2500" dirty="0"/>
              <a:t> d</a:t>
            </a:r>
            <a:r>
              <a:rPr lang="en-PH" sz="2500" b="1" dirty="0">
                <a:solidFill>
                  <a:srgbClr val="00B050"/>
                </a:solidFill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08778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Capture Group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13835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Capture Group 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They capture the text matched by the regex inside them into a numbered group that can be reused with a numbered backreference. They allow you to apply regex operators to the entire grouped regex.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The capture group construct is a pair of parentheses.</a:t>
            </a: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99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415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Regular Expressions?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058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Capture Group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13835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(</a:t>
            </a:r>
            <a:r>
              <a:rPr lang="en-PH" sz="2500" b="1" dirty="0">
                <a:latin typeface="Calibri (Body)"/>
              </a:rPr>
              <a:t>go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)</a:t>
            </a:r>
            <a:r>
              <a:rPr lang="en-PH" sz="2500" b="1" dirty="0">
                <a:latin typeface="Calibri (Body)"/>
              </a:rPr>
              <a:t>+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b="1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go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gogo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gogogo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dirty="0">
                <a:latin typeface="Calibri (Body)"/>
              </a:rPr>
              <a:t>Note: Without parentheses, the pattern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go+ </a:t>
            </a:r>
            <a:r>
              <a:rPr lang="en-US" sz="2500" dirty="0">
                <a:latin typeface="Calibri (Body)"/>
              </a:rPr>
              <a:t>means g character, followed by o repeated one or more times. For instance, </a:t>
            </a:r>
            <a:r>
              <a:rPr lang="en-US" sz="2500" b="1" dirty="0" err="1">
                <a:solidFill>
                  <a:srgbClr val="00B050"/>
                </a:solidFill>
                <a:latin typeface="Calibri (Body)"/>
              </a:rPr>
              <a:t>goooo</a:t>
            </a:r>
            <a:r>
              <a:rPr lang="en-US" sz="2500" dirty="0">
                <a:latin typeface="Calibri (Body)"/>
              </a:rPr>
              <a:t> or </a:t>
            </a:r>
            <a:r>
              <a:rPr lang="en-US" sz="2500" b="1" dirty="0" err="1">
                <a:solidFill>
                  <a:srgbClr val="00B050"/>
                </a:solidFill>
                <a:latin typeface="Calibri (Body)"/>
              </a:rPr>
              <a:t>gooooooooo</a:t>
            </a:r>
            <a:r>
              <a:rPr lang="en-US" sz="2500" dirty="0">
                <a:latin typeface="Calibri (Body)"/>
              </a:rPr>
              <a:t>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5533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Backreference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64306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Backreference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results of a capture group. The first capture group is indicated by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Calibri (Body)"/>
              </a:rPr>
              <a:t>\1</a:t>
            </a:r>
            <a:r>
              <a:rPr lang="en-US" sz="2500" b="0" i="0" dirty="0">
                <a:effectLst/>
                <a:latin typeface="Calibri (Body)"/>
              </a:rPr>
              <a:t>, the second capture indicated by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Calibri (Body)"/>
              </a:rPr>
              <a:t>\2 </a:t>
            </a:r>
            <a:r>
              <a:rPr lang="en-US" sz="2500" b="0" i="0" dirty="0">
                <a:effectLst/>
                <a:latin typeface="Calibri (Body)"/>
              </a:rPr>
              <a:t>and so on.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dirty="0">
                <a:latin typeface="Calibri (Body)"/>
              </a:rPr>
              <a:t>(group1)(group2)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\1\2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group1group2group1group2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b="1" dirty="0">
                <a:latin typeface="Calibri (Body)"/>
              </a:rPr>
              <a:t>Note: The first capture group is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\1 </a:t>
            </a:r>
            <a:r>
              <a:rPr lang="en-US" sz="2500" b="1" dirty="0">
                <a:latin typeface="Calibri (Body)"/>
              </a:rPr>
              <a:t>and the second capture group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\2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7656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Backreference in Detail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183942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\1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\2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group1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group2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group1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This pattern is the same as 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650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Lookaround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00" b="1" dirty="0">
                <a:latin typeface="Calibri (Body)"/>
              </a:rPr>
              <a:t>Positive Lookahead</a:t>
            </a:r>
            <a:r>
              <a:rPr lang="en-PH" sz="23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Matches a group without including it in the result.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 The positive lookahead construct is a pair of parentheses, with the opening parenthesis followed by a question mark and an equals sign.</a:t>
            </a:r>
          </a:p>
          <a:p>
            <a:pPr marL="342900" indent="-342900">
              <a:buFontTx/>
              <a:buChar char="-"/>
            </a:pPr>
            <a:endParaRPr lang="en-US" sz="2300" b="0" i="0" dirty="0">
              <a:effectLst/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Pattern: \d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(?=</a:t>
            </a:r>
            <a:r>
              <a:rPr lang="en-PH" sz="2300" dirty="0" err="1">
                <a:latin typeface="Calibri (Body)"/>
              </a:rPr>
              <a:t>px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endParaRPr lang="en-PH" sz="2300" dirty="0"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Match: 1pt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2</a:t>
            </a:r>
            <a:r>
              <a:rPr lang="en-PH" sz="2300" dirty="0">
                <a:latin typeface="Calibri (Body)"/>
              </a:rPr>
              <a:t>px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3em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4</a:t>
            </a:r>
            <a:r>
              <a:rPr lang="en-PH" sz="2300" dirty="0">
                <a:latin typeface="Calibri (Body)"/>
              </a:rPr>
              <a:t>px</a:t>
            </a:r>
          </a:p>
          <a:p>
            <a:endParaRPr lang="en-PH" sz="2300" b="1" dirty="0">
              <a:latin typeface="Calibri (Body)"/>
            </a:endParaRPr>
          </a:p>
          <a:p>
            <a:r>
              <a:rPr lang="en-US" sz="2300" b="0" i="0" dirty="0">
                <a:effectLst/>
                <a:latin typeface="Calibri (Body)"/>
              </a:rPr>
              <a:t>matches any </a:t>
            </a:r>
            <a:r>
              <a:rPr lang="en-US" sz="2300" dirty="0">
                <a:latin typeface="Calibri (Body)"/>
              </a:rPr>
              <a:t>digit</a:t>
            </a:r>
            <a:r>
              <a:rPr lang="en-US" sz="2300" b="0" i="0" dirty="0">
                <a:effectLst/>
                <a:latin typeface="Calibri (Body)"/>
              </a:rPr>
              <a:t> that is followed by “</a:t>
            </a:r>
            <a:r>
              <a:rPr lang="en-US" sz="2300" b="0" i="0" dirty="0" err="1">
                <a:effectLst/>
                <a:latin typeface="Calibri (Body)"/>
              </a:rPr>
              <a:t>px</a:t>
            </a:r>
            <a:r>
              <a:rPr lang="en-US" sz="2300" b="0" i="0" dirty="0">
                <a:effectLst/>
                <a:latin typeface="Calibri (Body)"/>
              </a:rPr>
              <a:t>”, without making the “</a:t>
            </a:r>
            <a:r>
              <a:rPr lang="en-US" sz="2300" b="0" i="0" dirty="0" err="1">
                <a:effectLst/>
                <a:latin typeface="Calibri (Body)"/>
              </a:rPr>
              <a:t>px</a:t>
            </a:r>
            <a:r>
              <a:rPr lang="en-US" sz="2300" b="0" i="0" dirty="0">
                <a:effectLst/>
                <a:latin typeface="Calibri (Body)"/>
              </a:rPr>
              <a:t>” part of the match.</a:t>
            </a:r>
            <a:endParaRPr lang="en-PH" sz="23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45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Lookaround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00" b="1" dirty="0">
                <a:latin typeface="Calibri (Body)"/>
              </a:rPr>
              <a:t>Negative Lookahead</a:t>
            </a:r>
            <a:r>
              <a:rPr lang="en-PH" sz="23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Matches a string that is not in the group without including it in the result.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 The positive lookahead construct is a pair of parentheses, with the opening parenthesis followed by a question mark and an exclamation mark.</a:t>
            </a:r>
          </a:p>
          <a:p>
            <a:pPr marL="342900" indent="-342900">
              <a:buFontTx/>
              <a:buChar char="-"/>
            </a:pPr>
            <a:endParaRPr lang="en-US" sz="23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Pattern:</a:t>
            </a:r>
            <a:r>
              <a:rPr lang="en-PH" sz="23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\d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(?!</a:t>
            </a:r>
            <a:r>
              <a:rPr lang="en-PH" sz="2300" dirty="0" err="1">
                <a:latin typeface="Calibri (Body)"/>
              </a:rPr>
              <a:t>px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endParaRPr lang="en-PH" sz="2300" dirty="0"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Match: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1</a:t>
            </a:r>
            <a:r>
              <a:rPr lang="en-PH" sz="2300" dirty="0">
                <a:latin typeface="Calibri (Body)"/>
              </a:rPr>
              <a:t>pt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2px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3</a:t>
            </a:r>
            <a:r>
              <a:rPr lang="en-PH" sz="2300" dirty="0">
                <a:latin typeface="Calibri (Body)"/>
              </a:rPr>
              <a:t>em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4px</a:t>
            </a:r>
          </a:p>
          <a:p>
            <a:endParaRPr lang="en-PH" sz="23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matches any </a:t>
            </a:r>
            <a:r>
              <a:rPr lang="en-US" sz="2300" dirty="0">
                <a:solidFill>
                  <a:srgbClr val="000000"/>
                </a:solidFill>
                <a:latin typeface="Calibri (Body)"/>
              </a:rPr>
              <a:t>digit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 that is not followed by “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Calibri (Body)"/>
              </a:rPr>
              <a:t>px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”, without making the “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Calibri (Body)"/>
              </a:rPr>
              <a:t>px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” part of the match.</a:t>
            </a:r>
            <a:endParaRPr lang="en-PH" sz="2300" b="1" dirty="0">
              <a:solidFill>
                <a:srgbClr val="00B05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2255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Reserved Characters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PH" sz="2500" i="0" dirty="0">
                <a:effectLst/>
                <a:latin typeface="Calibri (Body)"/>
              </a:rPr>
              <a:t>The characters below have special meaning and should be preceded by a backslash to represent a literal character.</a:t>
            </a:r>
          </a:p>
          <a:p>
            <a:endParaRPr lang="en-PH" sz="2500" b="1" dirty="0">
              <a:latin typeface="Calibri (Body)"/>
            </a:endParaRPr>
          </a:p>
          <a:p>
            <a:pPr algn="ctr"/>
            <a:r>
              <a:rPr lang="en-PH" sz="2500" b="1" i="0" dirty="0">
                <a:effectLst/>
                <a:latin typeface="Calibri (Body)"/>
              </a:rPr>
              <a:t>+ * ? ^ $ \ . [] {} () | /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Example: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\</a:t>
            </a:r>
            <a:r>
              <a:rPr lang="en-PH" sz="2500" b="0" i="0" dirty="0">
                <a:effectLst/>
                <a:latin typeface="Calibri (Body)"/>
              </a:rPr>
              <a:t>+</a:t>
            </a:r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>
                <a:latin typeface="Calibri (Body)"/>
              </a:rPr>
              <a:t>1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+</a:t>
            </a:r>
            <a:r>
              <a:rPr lang="en-PH" sz="2500" dirty="0">
                <a:latin typeface="Calibri (Body)"/>
              </a:rPr>
              <a:t> 1 = 2</a:t>
            </a:r>
          </a:p>
        </p:txBody>
      </p:sp>
    </p:spTree>
    <p:extLst>
      <p:ext uri="{BB962C8B-B14F-4D97-AF65-F5344CB8AC3E}">
        <p14:creationId xmlns:p14="http://schemas.microsoft.com/office/powerpoint/2010/main" val="330856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61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Example of a Real World Application of using Regular Expressions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7287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Password Pattern Validation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alphabet.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digit.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8 characters.</a:t>
            </a:r>
          </a:p>
        </p:txBody>
      </p:sp>
    </p:spTree>
    <p:extLst>
      <p:ext uri="{BB962C8B-B14F-4D97-AF65-F5344CB8AC3E}">
        <p14:creationId xmlns:p14="http://schemas.microsoft.com/office/powerpoint/2010/main" val="286203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Password Pattern Validation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295671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dirty="0">
                <a:latin typeface="Calibri (Body)"/>
              </a:rPr>
              <a:t>.</a:t>
            </a:r>
            <a:r>
              <a:rPr lang="pl-PL" sz="3900" b="1" i="0" dirty="0">
                <a:effectLst/>
                <a:latin typeface="Calibri (Body)"/>
              </a:rPr>
              <a:t>{8,}$</a:t>
            </a:r>
            <a:endParaRPr lang="en-PH" sz="39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582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</a:t>
            </a:r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(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?=.*[A-Za-z</a:t>
            </a:r>
            <a:r>
              <a:rPr lang="pl-PL" sz="4500" b="1" i="0" dirty="0">
                <a:solidFill>
                  <a:srgbClr val="00B050"/>
                </a:solidFill>
                <a:effectLst/>
                <a:latin typeface="Calibri (Body)"/>
              </a:rPr>
              <a:t>])</a:t>
            </a:r>
            <a:r>
              <a:rPr lang="pl-PL" sz="4500" b="1" i="0" dirty="0">
                <a:effectLst/>
                <a:latin typeface="Calibri (Body)"/>
              </a:rPr>
              <a:t>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1879296" y="3042262"/>
            <a:ext cx="84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Positive lookahead</a:t>
            </a:r>
          </a:p>
          <a:p>
            <a:r>
              <a:rPr lang="en-PH" dirty="0"/>
              <a:t>- Looks around if the string contains at least one </a:t>
            </a:r>
            <a:r>
              <a:rPr lang="en-PH" b="1" dirty="0"/>
              <a:t>lowercase</a:t>
            </a:r>
            <a:r>
              <a:rPr lang="en-PH" dirty="0"/>
              <a:t> or </a:t>
            </a:r>
            <a:r>
              <a:rPr lang="en-PH" b="1" dirty="0"/>
              <a:t>UPPERCASE</a:t>
            </a:r>
            <a:r>
              <a:rPr lang="en-PH" dirty="0"/>
              <a:t> alphabet from A to Z.</a:t>
            </a:r>
          </a:p>
        </p:txBody>
      </p:sp>
    </p:spTree>
    <p:extLst>
      <p:ext uri="{BB962C8B-B14F-4D97-AF65-F5344CB8AC3E}">
        <p14:creationId xmlns:p14="http://schemas.microsoft.com/office/powerpoint/2010/main" val="484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Password pattern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14" name="Picture 13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D8423545-C197-A441-8322-320ADD34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1" y="1407739"/>
            <a:ext cx="6052897" cy="45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0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</a:t>
            </a:r>
            <a:r>
              <a:rPr lang="pl-PL" sz="4500" b="1" i="0" dirty="0">
                <a:solidFill>
                  <a:srgbClr val="00B050"/>
                </a:solidFill>
                <a:effectLst/>
                <a:latin typeface="Calibri (Body)"/>
              </a:rPr>
              <a:t>(?=.*\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1879296" y="3042262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Positive lookahead</a:t>
            </a:r>
          </a:p>
          <a:p>
            <a:r>
              <a:rPr lang="en-PH" dirty="0"/>
              <a:t>- Looks around if the string contains at least one </a:t>
            </a:r>
            <a:r>
              <a:rPr lang="en-PH" b="1" dirty="0"/>
              <a:t>digit</a:t>
            </a:r>
            <a:r>
              <a:rPr lang="en-PH" dirty="0"/>
              <a:t> from 0 to 9.</a:t>
            </a:r>
          </a:p>
        </p:txBody>
      </p:sp>
    </p:spTree>
    <p:extLst>
      <p:ext uri="{BB962C8B-B14F-4D97-AF65-F5344CB8AC3E}">
        <p14:creationId xmlns:p14="http://schemas.microsoft.com/office/powerpoint/2010/main" val="2609411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.{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8,}</a:t>
            </a:r>
            <a:r>
              <a:rPr lang="pl-PL" sz="3900" b="1" i="0" dirty="0">
                <a:effectLst/>
                <a:latin typeface="Calibri (Body)"/>
              </a:rPr>
              <a:t>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2081671" y="3678718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Quantifier</a:t>
            </a:r>
          </a:p>
          <a:p>
            <a:r>
              <a:rPr lang="en-PH" dirty="0"/>
              <a:t>- Sets a rule in which the password must be </a:t>
            </a:r>
            <a:r>
              <a:rPr lang="en-PH" b="1" dirty="0"/>
              <a:t>at</a:t>
            </a:r>
            <a:r>
              <a:rPr lang="en-PH" dirty="0"/>
              <a:t> </a:t>
            </a:r>
            <a:r>
              <a:rPr lang="en-PH" b="1" dirty="0"/>
              <a:t>least 8 characters or more</a:t>
            </a:r>
            <a:r>
              <a:rPr lang="en-PH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2081670" y="2856116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Dot</a:t>
            </a:r>
          </a:p>
          <a:p>
            <a:r>
              <a:rPr lang="en-PH" dirty="0"/>
              <a:t>- Sets a rule in where the password can contain alphabets, digits, special characters. </a:t>
            </a:r>
          </a:p>
        </p:txBody>
      </p:sp>
    </p:spTree>
    <p:extLst>
      <p:ext uri="{BB962C8B-B14F-4D97-AF65-F5344CB8AC3E}">
        <p14:creationId xmlns:p14="http://schemas.microsoft.com/office/powerpoint/2010/main" val="175101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^</a:t>
            </a:r>
            <a:r>
              <a:rPr lang="en-PH" sz="3900" b="1" i="0" dirty="0">
                <a:effectLst/>
                <a:latin typeface="Calibri (Body)"/>
              </a:rPr>
              <a:t>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$</a:t>
            </a:r>
            <a:endParaRPr lang="en-PH" sz="39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2081670" y="2856116"/>
            <a:ext cx="84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Caret and Dollar</a:t>
            </a:r>
          </a:p>
          <a:p>
            <a:r>
              <a:rPr lang="en-PH" dirty="0"/>
              <a:t>- </a:t>
            </a:r>
            <a:r>
              <a:rPr lang="en-PH" b="1" dirty="0"/>
              <a:t>Optional</a:t>
            </a:r>
            <a:r>
              <a:rPr lang="en-PH" dirty="0"/>
              <a:t>. In this example, it only indicates that the start and end of the password can be any character. </a:t>
            </a:r>
          </a:p>
        </p:txBody>
      </p:sp>
    </p:spTree>
    <p:extLst>
      <p:ext uri="{BB962C8B-B14F-4D97-AF65-F5344CB8AC3E}">
        <p14:creationId xmlns:p14="http://schemas.microsoft.com/office/powerpoint/2010/main" val="68382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1879297" y="1325729"/>
            <a:ext cx="8433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plus symbol. </a:t>
            </a:r>
          </a:p>
          <a:p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10 characters.</a:t>
            </a:r>
          </a:p>
        </p:txBody>
      </p:sp>
    </p:spTree>
    <p:extLst>
      <p:ext uri="{BB962C8B-B14F-4D97-AF65-F5344CB8AC3E}">
        <p14:creationId xmlns:p14="http://schemas.microsoft.com/office/powerpoint/2010/main" val="194455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Email format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F4D7A3-6D2E-9C52-20C6-0B9037CF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09" y="1516448"/>
            <a:ext cx="5720781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and Replace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4700F-9174-2EB0-6379-776E97327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548116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B3164A2-723E-8B0E-FE73-212BB07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971958"/>
            <a:ext cx="6076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258288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Input String: </a:t>
            </a:r>
            <a:r>
              <a:rPr lang="en-US" sz="3500" dirty="0">
                <a:solidFill>
                  <a:srgbClr val="000000"/>
                </a:solidFill>
              </a:rPr>
              <a:t>I do not know the difference between the word color and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.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68806-57C1-824E-0796-2BD7A30F7C3A}"/>
              </a:ext>
            </a:extLst>
          </p:cNvPr>
          <p:cNvSpPr txBox="1">
            <a:spLocks/>
          </p:cNvSpPr>
          <p:nvPr/>
        </p:nvSpPr>
        <p:spPr>
          <a:xfrm>
            <a:off x="1524000" y="355666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Pattern: </a:t>
            </a:r>
            <a:r>
              <a:rPr lang="en-US" sz="3500" dirty="0" err="1">
                <a:solidFill>
                  <a:srgbClr val="000000"/>
                </a:solidFill>
              </a:rPr>
              <a:t>colou</a:t>
            </a:r>
            <a:r>
              <a:rPr lang="en-US" sz="3500" b="1" dirty="0" err="1">
                <a:solidFill>
                  <a:srgbClr val="FF0000"/>
                </a:solidFill>
              </a:rPr>
              <a:t>?</a:t>
            </a:r>
            <a:r>
              <a:rPr lang="en-US" sz="3500" dirty="0" err="1">
                <a:solidFill>
                  <a:srgbClr val="000000"/>
                </a:solidFill>
              </a:rPr>
              <a:t>r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8D8C02-4896-39AB-92AE-09DD449E4E8F}"/>
              </a:ext>
            </a:extLst>
          </p:cNvPr>
          <p:cNvSpPr txBox="1">
            <a:spLocks/>
          </p:cNvSpPr>
          <p:nvPr/>
        </p:nvSpPr>
        <p:spPr>
          <a:xfrm>
            <a:off x="1524000" y="4668612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Words that matched in the pattern: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, color</a:t>
            </a:r>
            <a:endParaRPr lang="en-US" sz="3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Character set 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set.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b="1" dirty="0" err="1">
                <a:solidFill>
                  <a:srgbClr val="00B050"/>
                </a:solidFill>
              </a:rPr>
              <a:t>aeiou</a:t>
            </a:r>
            <a:r>
              <a:rPr lang="en-PH" sz="2500" dirty="0" err="1"/>
              <a:t>abc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2029</TotalTime>
  <Words>1710</Words>
  <Application>Microsoft Office PowerPoint</Application>
  <PresentationFormat>Widescreen</PresentationFormat>
  <Paragraphs>831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Regular Expressions</vt:lpstr>
      <vt:lpstr>Regular Expressions</vt:lpstr>
      <vt:lpstr>Why use Regular Expressions?</vt:lpstr>
      <vt:lpstr>Password pattern matching</vt:lpstr>
      <vt:lpstr>Email format validation</vt:lpstr>
      <vt:lpstr>Search and Replace Text</vt:lpstr>
      <vt:lpstr>Search Files</vt:lpstr>
      <vt:lpstr>Regular Expressions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Anchors</vt:lpstr>
      <vt:lpstr>Anchors</vt:lpstr>
      <vt:lpstr>Word Boundary</vt:lpstr>
      <vt:lpstr>Word Boundary</vt:lpstr>
      <vt:lpstr>Capture Group</vt:lpstr>
      <vt:lpstr>Capture Group</vt:lpstr>
      <vt:lpstr>Backreference</vt:lpstr>
      <vt:lpstr>Backreference in Detail</vt:lpstr>
      <vt:lpstr>Lookaround</vt:lpstr>
      <vt:lpstr>Lookaround</vt:lpstr>
      <vt:lpstr>Reserved Characters</vt:lpstr>
      <vt:lpstr>Example of a Real World Application of using Regular Expressions</vt:lpstr>
      <vt:lpstr>Password Pattern Validation</vt:lpstr>
      <vt:lpstr>Password Pattern Validation</vt:lpstr>
      <vt:lpstr>Password Pattern Validation (Breakdown)</vt:lpstr>
      <vt:lpstr>Password Pattern Validation (Breakdown)</vt:lpstr>
      <vt:lpstr>Password Pattern Validation (Breakdown)</vt:lpstr>
      <vt:lpstr>Password Pattern Validation (Breakdown)</vt:lpstr>
      <vt:lpstr>Password Pattern Validation (Breakdown)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255</cp:revision>
  <dcterms:created xsi:type="dcterms:W3CDTF">2022-05-11T03:47:05Z</dcterms:created>
  <dcterms:modified xsi:type="dcterms:W3CDTF">2023-01-10T02:38:25Z</dcterms:modified>
</cp:coreProperties>
</file>