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15" r:id="rId3"/>
    <p:sldId id="344" r:id="rId4"/>
    <p:sldId id="350" r:id="rId5"/>
    <p:sldId id="363" r:id="rId6"/>
    <p:sldId id="360" r:id="rId7"/>
    <p:sldId id="339" r:id="rId8"/>
    <p:sldId id="362" r:id="rId9"/>
    <p:sldId id="35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79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142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1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768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2659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895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7657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18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16/01/2023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In object-oriented programming, objects are related to each other and use the common functionality between them. This is where the topics of Inheritance, Association, Aggregation, and Composition in Java programs come.</a:t>
            </a:r>
          </a:p>
          <a:p>
            <a:pPr algn="l"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5165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Relationships in Java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225235" y="221356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DF625-6E01-0E98-A84B-B1213A2E4016}"/>
              </a:ext>
            </a:extLst>
          </p:cNvPr>
          <p:cNvSpPr/>
          <p:nvPr/>
        </p:nvSpPr>
        <p:spPr>
          <a:xfrm>
            <a:off x="4945987" y="2035422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Relationships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62F8D-EFFF-1C83-56CA-3A07687BB010}"/>
              </a:ext>
            </a:extLst>
          </p:cNvPr>
          <p:cNvSpPr/>
          <p:nvPr/>
        </p:nvSpPr>
        <p:spPr>
          <a:xfrm>
            <a:off x="3243491" y="3139800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Inheritance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9FEB1-6B2A-9B46-84A6-39492E8480E8}"/>
              </a:ext>
            </a:extLst>
          </p:cNvPr>
          <p:cNvSpPr/>
          <p:nvPr/>
        </p:nvSpPr>
        <p:spPr>
          <a:xfrm>
            <a:off x="6648483" y="3139800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Association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71BCE6-08DB-23C8-B51F-F6AE6A8236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94739" y="2455044"/>
            <a:ext cx="1702496" cy="684756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0DFCF5-2924-F4B7-BEF2-F5EDF576EB9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797235" y="2455044"/>
            <a:ext cx="1702496" cy="684756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0192CE-E2CE-FAF8-9656-A47F0B1A5CA9}"/>
              </a:ext>
            </a:extLst>
          </p:cNvPr>
          <p:cNvSpPr/>
          <p:nvPr/>
        </p:nvSpPr>
        <p:spPr>
          <a:xfrm>
            <a:off x="4945987" y="4181098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Aggregation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AB61D-0500-F20E-0B24-14973D54AEA9}"/>
              </a:ext>
            </a:extLst>
          </p:cNvPr>
          <p:cNvSpPr/>
          <p:nvPr/>
        </p:nvSpPr>
        <p:spPr>
          <a:xfrm>
            <a:off x="8350979" y="4199224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Composition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5809BD-F7B2-652F-DA9B-E4B7575B1DFD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5797235" y="3559422"/>
            <a:ext cx="1702496" cy="621676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7DE858-C4EB-66A2-3800-9FC86C9FA4DD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499731" y="3559422"/>
            <a:ext cx="1702496" cy="639802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1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Relationships in Java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Inheritance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An IS-A relationship signifies that one object is a type of another. It is implemented using ‘extends’ and ‘implements’ keywords.</a:t>
            </a:r>
          </a:p>
          <a:p>
            <a:pPr marL="342900" indent="-342900">
              <a:buFontTx/>
              <a:buChar char="-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r>
              <a:rPr lang="en-PH" sz="2500" i="0" dirty="0">
                <a:solidFill>
                  <a:srgbClr val="000000"/>
                </a:solidFill>
                <a:effectLst/>
                <a:latin typeface="Calibri (Body)"/>
              </a:rPr>
              <a:t>Example</a:t>
            </a:r>
            <a:r>
              <a:rPr lang="en-PH" sz="2500" b="1" i="0" dirty="0">
                <a:solidFill>
                  <a:srgbClr val="000000"/>
                </a:solidFill>
                <a:effectLst/>
                <a:latin typeface="Calibri (Body)"/>
              </a:rPr>
              <a:t>:</a:t>
            </a:r>
            <a:r>
              <a:rPr lang="en-PH" sz="2500" b="0" i="0" dirty="0">
                <a:solidFill>
                  <a:srgbClr val="000000"/>
                </a:solidFill>
                <a:effectLst/>
                <a:latin typeface="Calibri (Body)"/>
              </a:rPr>
              <a:t> A car is a type of vehicle.</a:t>
            </a: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934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Relationships in Java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Association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A HAS-A relationship signifies that a class has a relationship with another class. </a:t>
            </a:r>
            <a:endParaRPr lang="en-PH" sz="2500" dirty="0">
              <a:latin typeface="Calibri (Body)"/>
            </a:endParaRPr>
          </a:p>
          <a:p>
            <a:endParaRPr lang="en-PH" sz="2500" dirty="0">
              <a:latin typeface="Calibri (Body)"/>
            </a:endParaRPr>
          </a:p>
          <a:p>
            <a:r>
              <a:rPr lang="en-US" sz="2500" i="0" dirty="0">
                <a:solidFill>
                  <a:srgbClr val="000000"/>
                </a:solidFill>
                <a:effectLst/>
                <a:latin typeface="Calibri (Body)"/>
              </a:rPr>
              <a:t>Example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Calibri (Body)"/>
              </a:rPr>
              <a:t>: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 </a:t>
            </a:r>
            <a:r>
              <a:rPr lang="en-PH" sz="2500" b="0" i="0" dirty="0">
                <a:solidFill>
                  <a:srgbClr val="000000"/>
                </a:solidFill>
                <a:effectLst/>
                <a:latin typeface="Calibri (Body)"/>
              </a:rPr>
              <a:t>A car has an engine.</a:t>
            </a:r>
            <a:endParaRPr lang="en-PH" sz="2500" dirty="0"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6498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Relationships in Java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C725F-4662-B29A-4A1F-BE6BD7BCAD29}"/>
              </a:ext>
            </a:extLst>
          </p:cNvPr>
          <p:cNvSpPr/>
          <p:nvPr/>
        </p:nvSpPr>
        <p:spPr>
          <a:xfrm>
            <a:off x="7097560" y="2036572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19967-1A01-5A0C-7B1E-A76E6433339B}"/>
              </a:ext>
            </a:extLst>
          </p:cNvPr>
          <p:cNvSpPr/>
          <p:nvPr/>
        </p:nvSpPr>
        <p:spPr>
          <a:xfrm>
            <a:off x="3329810" y="2854110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Car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5B387-E4E6-1774-8365-7B576CD72E0E}"/>
              </a:ext>
            </a:extLst>
          </p:cNvPr>
          <p:cNvSpPr/>
          <p:nvPr/>
        </p:nvSpPr>
        <p:spPr>
          <a:xfrm>
            <a:off x="7097560" y="3661741"/>
            <a:ext cx="1702496" cy="4196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Vehicle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EDFE503-1352-34A2-E62D-A98EAE89ADF8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5340399" y="2114391"/>
            <a:ext cx="597820" cy="29165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E821BFE-19D1-9F57-DF1C-F9FDCB9B0510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5400000" flipH="1" flipV="1">
            <a:off x="5335446" y="1091996"/>
            <a:ext cx="607727" cy="29165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02BDD6-0016-9BD3-E2DD-709057E5EDCB}"/>
              </a:ext>
            </a:extLst>
          </p:cNvPr>
          <p:cNvSpPr txBox="1"/>
          <p:nvPr/>
        </p:nvSpPr>
        <p:spPr>
          <a:xfrm>
            <a:off x="5472437" y="3931145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is a</a:t>
            </a:r>
          </a:p>
          <a:p>
            <a:endParaRPr lang="en-PH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99AD1-BD11-AC00-AF7C-3B563E903AD4}"/>
              </a:ext>
            </a:extLst>
          </p:cNvPr>
          <p:cNvSpPr txBox="1"/>
          <p:nvPr/>
        </p:nvSpPr>
        <p:spPr>
          <a:xfrm>
            <a:off x="5438774" y="183802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has an</a:t>
            </a:r>
          </a:p>
        </p:txBody>
      </p:sp>
      <p:pic>
        <p:nvPicPr>
          <p:cNvPr id="26" name="Picture 25" descr="White muscle car with top down">
            <a:extLst>
              <a:ext uri="{FF2B5EF4-FFF2-40B4-BE49-F238E27FC236}">
                <a16:creationId xmlns:a16="http://schemas.microsoft.com/office/drawing/2014/main" id="{C4F59847-DDC1-18DA-7D36-281A8DEC8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2" y="2388020"/>
            <a:ext cx="1917736" cy="1273721"/>
          </a:xfrm>
          <a:prstGeom prst="rect">
            <a:avLst/>
          </a:prstGeom>
        </p:spPr>
      </p:pic>
      <p:pic>
        <p:nvPicPr>
          <p:cNvPr id="30" name="Picture 29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BC2633F1-8C9F-4FF0-9800-E4DB12FD7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74" y="3374468"/>
            <a:ext cx="1297806" cy="1833408"/>
          </a:xfrm>
          <a:prstGeom prst="rect">
            <a:avLst/>
          </a:prstGeom>
        </p:spPr>
      </p:pic>
      <p:pic>
        <p:nvPicPr>
          <p:cNvPr id="32" name="Picture 31" descr="A picture containing engine&#10;&#10;Description automatically generated">
            <a:extLst>
              <a:ext uri="{FF2B5EF4-FFF2-40B4-BE49-F238E27FC236}">
                <a16:creationId xmlns:a16="http://schemas.microsoft.com/office/drawing/2014/main" id="{3B83293F-2B29-614A-5D17-861DAC4EE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422" y="1206351"/>
            <a:ext cx="2950311" cy="1660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6FCEAD-9FA0-78D9-60CC-B8DE091A9D86}"/>
              </a:ext>
            </a:extLst>
          </p:cNvPr>
          <p:cNvSpPr txBox="1"/>
          <p:nvPr/>
        </p:nvSpPr>
        <p:spPr>
          <a:xfrm>
            <a:off x="5217606" y="2278632"/>
            <a:ext cx="133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Association</a:t>
            </a:r>
          </a:p>
          <a:p>
            <a:endParaRPr lang="en-PH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B4380-E96E-E8E5-A41A-58615244C292}"/>
              </a:ext>
            </a:extLst>
          </p:cNvPr>
          <p:cNvSpPr txBox="1"/>
          <p:nvPr/>
        </p:nvSpPr>
        <p:spPr>
          <a:xfrm>
            <a:off x="5174862" y="4313903"/>
            <a:ext cx="133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Inheritance</a:t>
            </a:r>
          </a:p>
          <a:p>
            <a:endParaRPr lang="en-P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/>
      <p:bldP spid="24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Aggregation and Composition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proxima_novaregular"/>
              </a:rPr>
              <a:t>Aggregation</a:t>
            </a:r>
          </a:p>
          <a:p>
            <a:pPr marL="457200" indent="-457200">
              <a:buFontTx/>
              <a:buChar char="-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An aggregation container class and referenced class can have an independent existence. 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proxima_novaregular"/>
            </a:endParaRPr>
          </a:p>
          <a:p>
            <a:endParaRPr lang="en-US" sz="2800" dirty="0">
              <a:solidFill>
                <a:srgbClr val="000000"/>
              </a:solidFill>
              <a:latin typeface="proxima_novaregular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proxima_novaregular"/>
              </a:rPr>
              <a:t>Composition</a:t>
            </a:r>
          </a:p>
          <a:p>
            <a:pPr marL="457200" indent="-457200">
              <a:buFontTx/>
              <a:buChar char="-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A composition reference class cannot exist if the container class is destroyed.</a:t>
            </a:r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98178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Composition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00"/>
                </a:solidFill>
                <a:latin typeface="proxima_novaregular"/>
              </a:rPr>
              <a:t>Is a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strong relationship between one class and another. </a:t>
            </a:r>
          </a:p>
          <a:p>
            <a:pPr marL="457200" indent="-457200">
              <a:buFontTx/>
              <a:buChar char="-"/>
            </a:pPr>
            <a:endParaRPr lang="en-US" sz="2800" b="0" i="0" dirty="0">
              <a:solidFill>
                <a:srgbClr val="000000"/>
              </a:solidFill>
              <a:effectLst/>
              <a:latin typeface="proxima_novaregular"/>
            </a:endParaRPr>
          </a:p>
          <a:p>
            <a:pPr marL="457200" indent="-457200">
              <a:buFontTx/>
              <a:buChar char="-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Other classes cannot exist without the owner or parent class. </a:t>
            </a:r>
          </a:p>
          <a:p>
            <a:pPr marL="457200" indent="-457200">
              <a:buFontTx/>
              <a:buChar char="-"/>
            </a:pPr>
            <a:endParaRPr lang="en-US" sz="2800" b="0" i="0" dirty="0">
              <a:solidFill>
                <a:srgbClr val="000000"/>
              </a:solidFill>
              <a:effectLst/>
              <a:latin typeface="proxima_novaregular"/>
            </a:endParaRPr>
          </a:p>
          <a:p>
            <a:pPr marL="457200" indent="-457200">
              <a:buFontTx/>
              <a:buChar char="-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For example, A ‘Human’ class is a composition of </a:t>
            </a:r>
            <a:r>
              <a:rPr lang="en-US" sz="2800" dirty="0">
                <a:solidFill>
                  <a:srgbClr val="000000"/>
                </a:solidFill>
                <a:latin typeface="proxima_novaregular"/>
              </a:rPr>
              <a:t>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eart and lungs. When the human object dies, nobody parts exist.</a:t>
            </a:r>
            <a:endParaRPr lang="en-PH" sz="2500" dirty="0">
              <a:solidFill>
                <a:srgbClr val="FF0000"/>
              </a:solidFill>
            </a:endParaRP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84630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Why use Composition?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Composition offers flexibility and robust code. 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proxima_novaregular"/>
            </a:endParaRPr>
          </a:p>
          <a:p>
            <a:pPr marL="457200" indent="-457200">
              <a:buFontTx/>
              <a:buChar char="-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roxima_novaregular"/>
              </a:rPr>
              <a:t>Its code reusability feature helps in avoiding code duplication and achieving cost-effectiveness.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proxima_novaregular"/>
            </a:endParaRPr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07578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1975</TotalTime>
  <Words>319</Words>
  <Application>Microsoft Office PowerPoint</Application>
  <PresentationFormat>Widescreen</PresentationFormat>
  <Paragraphs>154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Consolas</vt:lpstr>
      <vt:lpstr>proxima_novaregular</vt:lpstr>
      <vt:lpstr>Office Theme</vt:lpstr>
      <vt:lpstr>Composition</vt:lpstr>
      <vt:lpstr>Relationships</vt:lpstr>
      <vt:lpstr>Relationships in Java</vt:lpstr>
      <vt:lpstr>Relationships in Java</vt:lpstr>
      <vt:lpstr>Relationships in Java</vt:lpstr>
      <vt:lpstr>Relationships in Java</vt:lpstr>
      <vt:lpstr>Aggregation and Composition</vt:lpstr>
      <vt:lpstr>Composition</vt:lpstr>
      <vt:lpstr>Why use Composition?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217</cp:revision>
  <dcterms:created xsi:type="dcterms:W3CDTF">2022-05-11T03:47:05Z</dcterms:created>
  <dcterms:modified xsi:type="dcterms:W3CDTF">2023-01-16T15:04:11Z</dcterms:modified>
</cp:coreProperties>
</file>