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315" r:id="rId3"/>
    <p:sldId id="336" r:id="rId4"/>
    <p:sldId id="334" r:id="rId5"/>
    <p:sldId id="335" r:id="rId6"/>
    <p:sldId id="337" r:id="rId7"/>
    <p:sldId id="349" r:id="rId8"/>
    <p:sldId id="330" r:id="rId9"/>
    <p:sldId id="344" r:id="rId10"/>
    <p:sldId id="350" r:id="rId11"/>
    <p:sldId id="339" r:id="rId12"/>
    <p:sldId id="351" r:id="rId13"/>
    <p:sldId id="340" r:id="rId14"/>
    <p:sldId id="352" r:id="rId15"/>
    <p:sldId id="341" r:id="rId16"/>
    <p:sldId id="353" r:id="rId17"/>
    <p:sldId id="342" r:id="rId18"/>
    <p:sldId id="354" r:id="rId19"/>
    <p:sldId id="333" r:id="rId20"/>
    <p:sldId id="355" r:id="rId21"/>
    <p:sldId id="347" r:id="rId22"/>
    <p:sldId id="356" r:id="rId23"/>
    <p:sldId id="348" r:id="rId24"/>
    <p:sldId id="345" r:id="rId25"/>
    <p:sldId id="357" r:id="rId26"/>
    <p:sldId id="346" r:id="rId27"/>
    <p:sldId id="358" r:id="rId28"/>
    <p:sldId id="332" r:id="rId29"/>
    <p:sldId id="35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1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8956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181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6378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3961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005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6727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843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9450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176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792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457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6425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1973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1468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352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1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2039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7916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6448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081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487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593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897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209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584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545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142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Negated set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in the set.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[^</a:t>
            </a:r>
            <a:r>
              <a:rPr lang="en-PH" sz="2500" b="1" dirty="0" err="1"/>
              <a:t>aeiou</a:t>
            </a:r>
            <a:r>
              <a:rPr lang="en-PH" sz="2500" b="1" dirty="0">
                <a:solidFill>
                  <a:srgbClr val="FF0000"/>
                </a:solidFill>
              </a:rPr>
              <a:t>]</a:t>
            </a:r>
          </a:p>
          <a:p>
            <a:endParaRPr lang="en-PH" sz="2500" dirty="0"/>
          </a:p>
          <a:p>
            <a:r>
              <a:rPr lang="en-PH" sz="2500" dirty="0"/>
              <a:t>Matches: </a:t>
            </a:r>
            <a:r>
              <a:rPr lang="en-PH" sz="2500" dirty="0" err="1"/>
              <a:t>aeioua</a:t>
            </a:r>
            <a:r>
              <a:rPr lang="en-PH" sz="2500" b="1" dirty="0" err="1">
                <a:solidFill>
                  <a:srgbClr val="00B050"/>
                </a:solidFill>
              </a:rPr>
              <a:t>bc</a:t>
            </a:r>
            <a:endParaRPr lang="en-PH" sz="2500" b="1" dirty="0">
              <a:solidFill>
                <a:srgbClr val="00B050"/>
              </a:solidFill>
            </a:endParaRP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89342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Range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in the set within a range.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[</a:t>
            </a:r>
            <a:r>
              <a:rPr lang="en-PH" sz="2500" b="1" dirty="0"/>
              <a:t>a</a:t>
            </a:r>
            <a:r>
              <a:rPr lang="en-PH" sz="2500" b="1" dirty="0">
                <a:solidFill>
                  <a:srgbClr val="FF0000"/>
                </a:solidFill>
              </a:rPr>
              <a:t>-</a:t>
            </a:r>
            <a:r>
              <a:rPr lang="en-PH" sz="2500" b="1" dirty="0"/>
              <a:t>c</a:t>
            </a:r>
            <a:r>
              <a:rPr lang="en-PH" sz="2500" b="1" dirty="0">
                <a:solidFill>
                  <a:srgbClr val="FF0000"/>
                </a:solidFill>
              </a:rPr>
              <a:t>]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 err="1">
                <a:solidFill>
                  <a:srgbClr val="00B050"/>
                </a:solidFill>
              </a:rPr>
              <a:t>abc</a:t>
            </a:r>
            <a:r>
              <a:rPr lang="en-PH" sz="2500" dirty="0" err="1"/>
              <a:t>defghi</a:t>
            </a:r>
            <a:endParaRPr lang="en-PH" sz="2500" b="1" dirty="0">
              <a:solidFill>
                <a:srgbClr val="00B050"/>
              </a:solidFill>
            </a:endParaRPr>
          </a:p>
          <a:p>
            <a:endParaRPr lang="en-PH" sz="2500" dirty="0">
              <a:solidFill>
                <a:srgbClr val="FF0000"/>
              </a:solidFill>
            </a:endParaRP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98178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Dot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except </a:t>
            </a:r>
            <a:r>
              <a:rPr lang="en-PH" sz="2500" dirty="0" err="1"/>
              <a:t>linebreaks</a:t>
            </a:r>
            <a:r>
              <a:rPr lang="en-PH" sz="2500" dirty="0"/>
              <a:t>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.</a:t>
            </a:r>
          </a:p>
          <a:p>
            <a:endParaRPr lang="en-PH" sz="2500" dirty="0">
              <a:solidFill>
                <a:srgbClr val="FF0000"/>
              </a:solidFill>
            </a:endParaRPr>
          </a:p>
          <a:p>
            <a:r>
              <a:rPr lang="en-PH" sz="2500" dirty="0"/>
              <a:t>Match: </a:t>
            </a:r>
            <a:r>
              <a:rPr lang="en-PH" sz="2500" b="1" dirty="0" err="1">
                <a:solidFill>
                  <a:srgbClr val="00B050"/>
                </a:solidFill>
              </a:rPr>
              <a:t>abcdefghi</a:t>
            </a:r>
            <a:endParaRPr lang="en-PH" sz="2500" b="1" dirty="0">
              <a:solidFill>
                <a:srgbClr val="00B050"/>
              </a:solidFill>
            </a:endParaRP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07578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Word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alphanumeric and underscore		</a:t>
            </a:r>
          </a:p>
          <a:p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\w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>
                <a:solidFill>
                  <a:srgbClr val="00B050"/>
                </a:solidFill>
              </a:rPr>
              <a:t>abc123_</a:t>
            </a:r>
            <a:r>
              <a:rPr lang="en-PH" sz="2500" b="1" dirty="0"/>
              <a:t>!@#$%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07089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Not Word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an alphanumeric or an underscore.</a:t>
            </a:r>
          </a:p>
          <a:p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\W</a:t>
            </a:r>
          </a:p>
          <a:p>
            <a:endParaRPr lang="en-PH" sz="2500" dirty="0"/>
          </a:p>
          <a:p>
            <a:r>
              <a:rPr lang="en-PH" sz="2500" dirty="0"/>
              <a:t>Match: abc123</a:t>
            </a:r>
            <a:r>
              <a:rPr lang="en-PH" sz="2500" b="1" dirty="0"/>
              <a:t>_</a:t>
            </a:r>
            <a:r>
              <a:rPr lang="en-PH" sz="2500" b="1" dirty="0">
                <a:solidFill>
                  <a:srgbClr val="00B050"/>
                </a:solidFill>
              </a:rPr>
              <a:t>!@#$%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58154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Digit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 any digit character (0-9).</a:t>
            </a:r>
          </a:p>
          <a:p>
            <a:r>
              <a:rPr lang="en-PH" sz="2500" dirty="0"/>
              <a:t>		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\d</a:t>
            </a:r>
          </a:p>
          <a:p>
            <a:endParaRPr lang="en-PH" sz="2500" dirty="0"/>
          </a:p>
          <a:p>
            <a:r>
              <a:rPr lang="en-PH" sz="2500" dirty="0"/>
              <a:t>Match: abc</a:t>
            </a:r>
            <a:r>
              <a:rPr lang="en-PH" sz="2500" b="1" dirty="0">
                <a:solidFill>
                  <a:srgbClr val="00B050"/>
                </a:solidFill>
              </a:rPr>
              <a:t>123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23521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r>
              <a:rPr lang="en-PH" sz="2000" b="0" dirty="0">
                <a:effectLst/>
                <a:latin typeface="Consolas" panose="020B0609020204030204" pitchFamily="49" charset="0"/>
              </a:rPr>
              <a:t>	</a:t>
            </a: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Not Digit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 digit character.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\D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>
                <a:solidFill>
                  <a:srgbClr val="00B050"/>
                </a:solidFill>
              </a:rPr>
              <a:t>abc</a:t>
            </a:r>
            <a:r>
              <a:rPr lang="en-PH" sz="2500" b="1" dirty="0"/>
              <a:t>123</a:t>
            </a:r>
          </a:p>
          <a:p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Whitespace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whitespace character (spaces, tabs, </a:t>
            </a:r>
            <a:r>
              <a:rPr lang="en-PH" sz="2500" dirty="0" err="1"/>
              <a:t>linebreaks</a:t>
            </a:r>
            <a:r>
              <a:rPr lang="en-PH" sz="2500" dirty="0"/>
              <a:t>).	</a:t>
            </a:r>
          </a:p>
          <a:p>
            <a:r>
              <a:rPr lang="en-PH" sz="2500" dirty="0"/>
              <a:t>	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\s</a:t>
            </a:r>
          </a:p>
          <a:p>
            <a:endParaRPr lang="en-PH" sz="2500" dirty="0"/>
          </a:p>
          <a:p>
            <a:r>
              <a:rPr lang="en-PH" sz="2500" dirty="0"/>
              <a:t>Match: Hello</a:t>
            </a:r>
            <a:r>
              <a:rPr lang="en-PH" sz="2500" dirty="0">
                <a:solidFill>
                  <a:srgbClr val="00B050"/>
                </a:solidFill>
                <a:highlight>
                  <a:srgbClr val="00FF00"/>
                </a:highlight>
              </a:rPr>
              <a:t> </a:t>
            </a:r>
            <a:r>
              <a:rPr lang="en-PH" sz="2500" dirty="0"/>
              <a:t>Java!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12495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Not Whitespace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 whitespace character.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\S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>
                <a:solidFill>
                  <a:srgbClr val="00B050"/>
                </a:solidFill>
              </a:rPr>
              <a:t>Hello Java!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73039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Plus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457200" indent="-4572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1 or more of the previous token.</a:t>
            </a:r>
          </a:p>
          <a:p>
            <a:endParaRPr lang="en-US" sz="2500" b="0" i="0" dirty="0"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</a:t>
            </a:r>
            <a:r>
              <a:rPr lang="en-PH" sz="2500" dirty="0" err="1">
                <a:latin typeface="Calibri (Body)"/>
              </a:rPr>
              <a:t>a</a:t>
            </a:r>
            <a:r>
              <a:rPr lang="en-PH" sz="2500" b="1" dirty="0" err="1">
                <a:solidFill>
                  <a:srgbClr val="FF0000"/>
                </a:solidFill>
                <a:latin typeface="Calibri (Body)"/>
              </a:rPr>
              <a:t>+</a:t>
            </a:r>
            <a:r>
              <a:rPr lang="en-PH" sz="2500" dirty="0" err="1">
                <a:latin typeface="Calibri (Body)"/>
              </a:rPr>
              <a:t>pple</a:t>
            </a:r>
            <a:endParaRPr lang="en-PH" sz="2500" dirty="0">
              <a:latin typeface="Calibri (Body)"/>
            </a:endParaRP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apple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871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Regular Expression or Regex is a special sequence of characters that helps you match or find other strings or set of strings, using a specialized syntax held in a pattern.</a:t>
            </a: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algn="l" fontAlgn="base">
              <a:lnSpc>
                <a:spcPct val="150000"/>
              </a:lnSpc>
            </a:pPr>
            <a:endParaRPr lang="en-US" sz="2500" b="0" i="0" dirty="0">
              <a:solidFill>
                <a:srgbClr val="273239"/>
              </a:solidFill>
              <a:effectLst/>
              <a:latin typeface="Calibri (Body)"/>
            </a:endParaRPr>
          </a:p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51659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 (Body)"/>
              </a:rPr>
              <a:t>Star</a:t>
            </a:r>
            <a:r>
              <a:rPr lang="en-US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0 or more of the previous token.</a:t>
            </a:r>
          </a:p>
          <a:p>
            <a:endParaRPr lang="en-US" sz="2500" b="0" i="0" dirty="0"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a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*</a:t>
            </a:r>
            <a:r>
              <a:rPr lang="en-US" sz="2500" dirty="0" err="1">
                <a:latin typeface="Calibri (Body)"/>
              </a:rPr>
              <a:t>pple</a:t>
            </a:r>
            <a:endParaRPr lang="en-US" sz="2500" dirty="0">
              <a:latin typeface="Calibri (Body)"/>
            </a:endParaRP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apple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9011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5609"/>
            <a:ext cx="81820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Quantifier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the specified quantity of the previous token.</a:t>
            </a:r>
          </a:p>
          <a:p>
            <a:endParaRPr lang="en-US" sz="2500" b="0" i="0" dirty="0">
              <a:effectLst/>
              <a:latin typeface="Calibri (Body)"/>
            </a:endParaRPr>
          </a:p>
          <a:p>
            <a:r>
              <a:rPr lang="en-PH" sz="1600" dirty="0">
                <a:latin typeface="Calibri (Body)"/>
              </a:rPr>
              <a:t>Pattern: a </a:t>
            </a:r>
            <a:r>
              <a:rPr lang="en-PH" sz="1600" b="1" dirty="0">
                <a:solidFill>
                  <a:srgbClr val="FF0000"/>
                </a:solidFill>
                <a:latin typeface="Calibri (Body)"/>
              </a:rPr>
              <a:t>{3}</a:t>
            </a:r>
            <a:endParaRPr lang="en-PH" sz="1600" b="1" dirty="0">
              <a:latin typeface="Calibri (Body)"/>
            </a:endParaRPr>
          </a:p>
          <a:p>
            <a:r>
              <a:rPr lang="en-PH" sz="1600" dirty="0">
                <a:latin typeface="Calibri (Body)"/>
              </a:rPr>
              <a:t>Match:</a:t>
            </a:r>
          </a:p>
          <a:p>
            <a:r>
              <a:rPr lang="en-PH" sz="1600" b="1" dirty="0" err="1">
                <a:solidFill>
                  <a:srgbClr val="00B050"/>
                </a:solidFill>
                <a:latin typeface="Calibri (Body)"/>
              </a:rPr>
              <a:t>aaa</a:t>
            </a:r>
            <a:endParaRPr lang="en-PH" sz="1600" b="1" dirty="0">
              <a:solidFill>
                <a:srgbClr val="00B050"/>
              </a:solidFill>
              <a:latin typeface="Calibri (Body)"/>
            </a:endParaRPr>
          </a:p>
          <a:p>
            <a:endParaRPr lang="en-PH" sz="16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1600" dirty="0">
                <a:latin typeface="Calibri (Body)"/>
              </a:rPr>
              <a:t>Pattern:  </a:t>
            </a:r>
            <a:r>
              <a:rPr lang="en-PH" sz="1600" b="1" dirty="0">
                <a:latin typeface="Calibri (Body)"/>
              </a:rPr>
              <a:t>a</a:t>
            </a:r>
            <a:r>
              <a:rPr lang="en-PH" sz="1600" b="1" dirty="0">
                <a:solidFill>
                  <a:srgbClr val="FF0000"/>
                </a:solidFill>
                <a:latin typeface="Calibri (Body)"/>
              </a:rPr>
              <a:t> {1,3} </a:t>
            </a:r>
          </a:p>
          <a:p>
            <a:r>
              <a:rPr lang="en-PH" sz="1600" dirty="0">
                <a:latin typeface="Calibri (Body)"/>
              </a:rPr>
              <a:t>Match:</a:t>
            </a:r>
            <a:endParaRPr lang="en-PH" sz="1600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1600" b="1" dirty="0">
                <a:solidFill>
                  <a:srgbClr val="00B050"/>
                </a:solidFill>
                <a:latin typeface="Calibri (Body)"/>
              </a:rPr>
              <a:t>a</a:t>
            </a:r>
          </a:p>
          <a:p>
            <a:r>
              <a:rPr lang="en-PH" sz="1600" b="1" dirty="0">
                <a:solidFill>
                  <a:srgbClr val="00B050"/>
                </a:solidFill>
                <a:latin typeface="Calibri (Body)"/>
              </a:rPr>
              <a:t>aa</a:t>
            </a:r>
          </a:p>
          <a:p>
            <a:r>
              <a:rPr lang="en-PH" sz="1600" b="1" dirty="0" err="1">
                <a:solidFill>
                  <a:srgbClr val="00B050"/>
                </a:solidFill>
                <a:latin typeface="Calibri (Body)"/>
              </a:rPr>
              <a:t>aaa</a:t>
            </a:r>
            <a:endParaRPr lang="en-PH" sz="1600" b="1" dirty="0">
              <a:solidFill>
                <a:srgbClr val="00B050"/>
              </a:solidFill>
              <a:latin typeface="Calibri (Body)"/>
            </a:endParaRPr>
          </a:p>
          <a:p>
            <a:endParaRPr lang="en-PH" sz="16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1600" dirty="0">
                <a:latin typeface="Calibri (Body)"/>
              </a:rPr>
              <a:t>Pattern:  </a:t>
            </a:r>
            <a:r>
              <a:rPr lang="en-PH" sz="1600" b="1" dirty="0">
                <a:latin typeface="Calibri (Body)"/>
              </a:rPr>
              <a:t>a</a:t>
            </a:r>
            <a:r>
              <a:rPr lang="en-PH" sz="1600" b="1" dirty="0">
                <a:solidFill>
                  <a:srgbClr val="FF0000"/>
                </a:solidFill>
                <a:latin typeface="Calibri (Body)"/>
              </a:rPr>
              <a:t> {3,} </a:t>
            </a:r>
          </a:p>
          <a:p>
            <a:r>
              <a:rPr lang="en-PH" sz="1600" dirty="0">
                <a:latin typeface="Calibri (Body)"/>
              </a:rPr>
              <a:t>Match:</a:t>
            </a:r>
          </a:p>
          <a:p>
            <a:r>
              <a:rPr lang="en-PH" sz="1600" b="1" dirty="0" err="1">
                <a:solidFill>
                  <a:srgbClr val="00B050"/>
                </a:solidFill>
                <a:latin typeface="Calibri (Body)"/>
              </a:rPr>
              <a:t>aaa</a:t>
            </a:r>
            <a:endParaRPr lang="en-PH" sz="16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1600" b="1" dirty="0" err="1">
                <a:solidFill>
                  <a:srgbClr val="00B050"/>
                </a:solidFill>
                <a:latin typeface="Calibri (Body)"/>
              </a:rPr>
              <a:t>aaaa</a:t>
            </a:r>
            <a:endParaRPr lang="en-PH" sz="16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1600" b="1" dirty="0" err="1">
                <a:solidFill>
                  <a:srgbClr val="00B050"/>
                </a:solidFill>
                <a:latin typeface="Calibri (Body)"/>
              </a:rPr>
              <a:t>aaaaa</a:t>
            </a:r>
            <a:endParaRPr lang="en-US" sz="1600" dirty="0">
              <a:solidFill>
                <a:srgbClr val="00B050"/>
              </a:solidFill>
              <a:latin typeface="Calibri (Body)"/>
            </a:endParaRPr>
          </a:p>
          <a:p>
            <a:endParaRPr lang="en-PH" sz="28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endParaRPr lang="en-US" sz="2500" b="1" dirty="0">
              <a:solidFill>
                <a:srgbClr val="FF0000"/>
              </a:solidFill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47326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942320" y="1215609"/>
            <a:ext cx="81820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 (Body)"/>
              </a:rPr>
              <a:t>Pipe</a:t>
            </a:r>
            <a:r>
              <a:rPr lang="en-US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Similar to the OR operator in Java.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either the part on the left side, or the part on the right side.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b</a:t>
            </a:r>
            <a:r>
              <a:rPr lang="en-PH" sz="2500" b="1" i="0" dirty="0">
                <a:solidFill>
                  <a:srgbClr val="FF0000"/>
                </a:solidFill>
                <a:effectLst/>
                <a:latin typeface="Calibri (Body)"/>
              </a:rPr>
              <a:t>(</a:t>
            </a:r>
            <a:r>
              <a:rPr lang="en-PH" sz="2500" b="1" i="0" dirty="0" err="1">
                <a:solidFill>
                  <a:srgbClr val="FF0000"/>
                </a:solidFill>
                <a:effectLst/>
                <a:latin typeface="Calibri (Body)"/>
              </a:rPr>
              <a:t>a|e|i</a:t>
            </a:r>
            <a:r>
              <a:rPr lang="en-PH" sz="2500" b="1" i="0" dirty="0">
                <a:solidFill>
                  <a:srgbClr val="FF0000"/>
                </a:solidFill>
                <a:effectLst/>
                <a:latin typeface="Calibri (Body)"/>
              </a:rPr>
              <a:t>)</a:t>
            </a:r>
            <a:r>
              <a:rPr lang="en-PH" sz="2500" i="0" dirty="0">
                <a:effectLst/>
                <a:latin typeface="Calibri (Body)"/>
              </a:rPr>
              <a:t>d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 </a:t>
            </a:r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bad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bed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bid</a:t>
            </a:r>
          </a:p>
          <a:p>
            <a:endParaRPr lang="en-US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434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Question Mark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0 or 1 of the preceding token, effectively making it optional.</a:t>
            </a:r>
          </a:p>
          <a:p>
            <a:pPr marL="342900" indent="-342900">
              <a:buFontTx/>
              <a:buChar char="-"/>
            </a:pPr>
            <a:endParaRPr lang="en-US" sz="2800" b="0" i="0" dirty="0">
              <a:effectLst/>
              <a:latin typeface="Calibri (Body)"/>
            </a:endParaRPr>
          </a:p>
          <a:p>
            <a:r>
              <a:rPr lang="en-PH" sz="2800" dirty="0">
                <a:latin typeface="Calibri (Body)"/>
              </a:rPr>
              <a:t>Pattern: </a:t>
            </a:r>
            <a:r>
              <a:rPr lang="en-PH" sz="2800" dirty="0" err="1">
                <a:latin typeface="Calibri (Body)"/>
              </a:rPr>
              <a:t>colou</a:t>
            </a:r>
            <a:r>
              <a:rPr lang="en-PH" sz="2800" b="1" dirty="0" err="1">
                <a:solidFill>
                  <a:srgbClr val="FF0000"/>
                </a:solidFill>
                <a:latin typeface="Calibri (Body)"/>
              </a:rPr>
              <a:t>?r</a:t>
            </a:r>
            <a:endParaRPr lang="en-PH" sz="2800" b="1" dirty="0">
              <a:solidFill>
                <a:srgbClr val="FF0000"/>
              </a:solidFill>
              <a:latin typeface="Calibri (Body)"/>
            </a:endParaRPr>
          </a:p>
          <a:p>
            <a:endParaRPr lang="en-PH" sz="28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800" dirty="0">
                <a:latin typeface="Calibri (Body)"/>
              </a:rPr>
              <a:t>Match:</a:t>
            </a:r>
          </a:p>
          <a:p>
            <a:r>
              <a:rPr lang="en-US" sz="2800" b="1" dirty="0">
                <a:solidFill>
                  <a:srgbClr val="00B050"/>
                </a:solidFill>
                <a:latin typeface="Calibri (Body)"/>
              </a:rPr>
              <a:t>color</a:t>
            </a:r>
          </a:p>
          <a:p>
            <a:r>
              <a:rPr lang="en-US" sz="2800" b="1" dirty="0" err="1">
                <a:solidFill>
                  <a:srgbClr val="00B050"/>
                </a:solidFill>
                <a:latin typeface="Calibri (Body)"/>
              </a:rPr>
              <a:t>colour</a:t>
            </a:r>
            <a:endParaRPr lang="en-US" sz="2800" b="1" dirty="0">
              <a:solidFill>
                <a:srgbClr val="00B050"/>
              </a:solidFill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032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Anchors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i="0" dirty="0">
                <a:effectLst/>
                <a:latin typeface="Calibri (Body)"/>
              </a:rPr>
              <a:t>Caret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at the start of the string the regex pattern is applied to.</a:t>
            </a:r>
          </a:p>
          <a:p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^</a:t>
            </a:r>
            <a:r>
              <a:rPr lang="en-PH" sz="2500" b="1" dirty="0">
                <a:latin typeface="Calibri (Body)"/>
              </a:rPr>
              <a:t>.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</a:t>
            </a:r>
            <a:r>
              <a:rPr lang="en-PH" sz="2500" dirty="0" err="1">
                <a:latin typeface="Calibri (Body)"/>
              </a:rPr>
              <a:t>bc</a:t>
            </a:r>
            <a:endParaRPr lang="en-PH" sz="2500" dirty="0">
              <a:latin typeface="Calibri (Body)"/>
            </a:endParaRP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d</a:t>
            </a:r>
            <a:r>
              <a:rPr lang="en-PH" sz="2500" dirty="0">
                <a:latin typeface="Calibri (Body)"/>
              </a:rPr>
              <a:t>ef</a:t>
            </a:r>
          </a:p>
          <a:p>
            <a:endParaRPr lang="en-PH" sz="2500" b="1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1164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Anchors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Dollar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at the end of the string the regex pattern is applied to.</a:t>
            </a:r>
          </a:p>
          <a:p>
            <a:pPr marL="342900" indent="-342900">
              <a:buFontTx/>
              <a:buChar char="-"/>
            </a:pPr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b="1" dirty="0">
                <a:latin typeface="Calibri (Body)"/>
              </a:rPr>
              <a:t>.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$</a:t>
            </a: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dirty="0" err="1">
                <a:latin typeface="Calibri (Body)"/>
              </a:rPr>
              <a:t>ab</a:t>
            </a:r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c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de</a:t>
            </a:r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f</a:t>
            </a: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416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Word Boundary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0319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Word Boundary</a:t>
            </a:r>
            <a:endParaRPr lang="en-PH" sz="2500" b="1" i="0" dirty="0">
              <a:effectLst/>
              <a:latin typeface="Calibri (Body)"/>
            </a:endParaRP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at a position that is followed by a word character but not preceded by a word character.</a:t>
            </a:r>
          </a:p>
          <a:p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endParaRPr lang="en-US" sz="2500" dirty="0">
              <a:latin typeface="Calibri (Body)"/>
            </a:endParaRP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\b.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</a:t>
            </a:r>
            <a:r>
              <a:rPr lang="en-PH" sz="2500" dirty="0" err="1">
                <a:latin typeface="Calibri (Body)"/>
              </a:rPr>
              <a:t>bc</a:t>
            </a:r>
            <a:r>
              <a:rPr lang="en-PH" sz="2500" dirty="0">
                <a:latin typeface="Calibri (Body)"/>
              </a:rPr>
              <a:t> </a:t>
            </a:r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d</a:t>
            </a:r>
            <a:r>
              <a:rPr lang="en-PH" sz="2500" dirty="0">
                <a:latin typeface="Calibri (Body)"/>
              </a:rPr>
              <a:t>ef</a:t>
            </a:r>
          </a:p>
        </p:txBody>
      </p:sp>
    </p:spTree>
    <p:extLst>
      <p:ext uri="{BB962C8B-B14F-4D97-AF65-F5344CB8AC3E}">
        <p14:creationId xmlns:p14="http://schemas.microsoft.com/office/powerpoint/2010/main" val="1138967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Word Boundary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0319"/>
            <a:ext cx="81820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Not Word Boundary</a:t>
            </a:r>
          </a:p>
          <a:p>
            <a:r>
              <a:rPr lang="en-US" sz="2500" b="0" i="0" dirty="0">
                <a:effectLst/>
                <a:latin typeface="Calibri (Body)"/>
              </a:rPr>
              <a:t>Matches any position that is not a word boundary. This matches a position, not a character.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\B.</a:t>
            </a:r>
          </a:p>
          <a:p>
            <a:endParaRPr lang="en-PH" sz="2500" dirty="0"/>
          </a:p>
          <a:p>
            <a:r>
              <a:rPr lang="en-PH" sz="2500" dirty="0"/>
              <a:t>Match:</a:t>
            </a:r>
          </a:p>
          <a:p>
            <a:r>
              <a:rPr lang="en-PH" sz="2500" dirty="0" err="1"/>
              <a:t>a</a:t>
            </a:r>
            <a:r>
              <a:rPr lang="en-PH" sz="2500" b="1" dirty="0" err="1">
                <a:solidFill>
                  <a:srgbClr val="00B050"/>
                </a:solidFill>
              </a:rPr>
              <a:t>bc</a:t>
            </a:r>
            <a:r>
              <a:rPr lang="en-PH" sz="2500" dirty="0"/>
              <a:t> d</a:t>
            </a:r>
            <a:r>
              <a:rPr lang="en-PH" sz="2500" b="1" dirty="0">
                <a:solidFill>
                  <a:srgbClr val="00B050"/>
                </a:solidFill>
              </a:rPr>
              <a:t>ef</a:t>
            </a:r>
          </a:p>
        </p:txBody>
      </p:sp>
    </p:spTree>
    <p:extLst>
      <p:ext uri="{BB962C8B-B14F-4D97-AF65-F5344CB8AC3E}">
        <p14:creationId xmlns:p14="http://schemas.microsoft.com/office/powerpoint/2010/main" val="1087783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Groups and References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Calibri Light (Body)"/>
              </a:rPr>
              <a:t>Capturing Group </a:t>
            </a:r>
            <a:r>
              <a:rPr lang="en-PH" sz="2000" dirty="0">
                <a:latin typeface="Calibri Light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 Light (Body)"/>
              </a:rPr>
              <a:t>They capture the text matched by the regex inside them into a numbered group that can be reused with a numbered backreference. They allow you to apply regex operators to the entire grouped regex.</a:t>
            </a:r>
          </a:p>
          <a:p>
            <a:endParaRPr lang="en-PH" sz="2000" dirty="0">
              <a:latin typeface="Calibri Light (Body)"/>
            </a:endParaRPr>
          </a:p>
          <a:p>
            <a:r>
              <a:rPr lang="en-PH" sz="2000" dirty="0">
                <a:latin typeface="Calibri Light (Body)"/>
              </a:rPr>
              <a:t>Pattern:</a:t>
            </a:r>
            <a:r>
              <a:rPr lang="en-PH" sz="2000" dirty="0">
                <a:solidFill>
                  <a:srgbClr val="FF0000"/>
                </a:solidFill>
                <a:latin typeface="Calibri Light (Body)"/>
              </a:rPr>
              <a:t> </a:t>
            </a:r>
            <a:r>
              <a:rPr lang="en-PH" sz="2000" b="1" dirty="0">
                <a:solidFill>
                  <a:srgbClr val="FF0000"/>
                </a:solidFill>
                <a:latin typeface="Calibri Light (Body)"/>
              </a:rPr>
              <a:t>(</a:t>
            </a:r>
            <a:r>
              <a:rPr lang="en-PH" sz="2000" b="1" dirty="0">
                <a:latin typeface="Calibri Light (Body)"/>
              </a:rPr>
              <a:t>go</a:t>
            </a:r>
            <a:r>
              <a:rPr lang="en-PH" sz="2000" b="1" dirty="0">
                <a:solidFill>
                  <a:srgbClr val="FF0000"/>
                </a:solidFill>
                <a:latin typeface="Calibri Light (Body)"/>
              </a:rPr>
              <a:t>)</a:t>
            </a:r>
            <a:r>
              <a:rPr lang="en-PH" sz="2000" b="1" dirty="0">
                <a:latin typeface="Calibri Light (Body)"/>
              </a:rPr>
              <a:t>+</a:t>
            </a:r>
          </a:p>
          <a:p>
            <a:r>
              <a:rPr lang="en-PH" sz="2000" b="1" dirty="0">
                <a:solidFill>
                  <a:srgbClr val="00B050"/>
                </a:solidFill>
                <a:latin typeface="Calibri Light (Body)"/>
              </a:rPr>
              <a:t>go</a:t>
            </a:r>
          </a:p>
          <a:p>
            <a:r>
              <a:rPr lang="en-PH" sz="2000" b="1" dirty="0" err="1">
                <a:solidFill>
                  <a:srgbClr val="00B050"/>
                </a:solidFill>
                <a:latin typeface="Calibri Light (Body)"/>
              </a:rPr>
              <a:t>gogo</a:t>
            </a:r>
            <a:endParaRPr lang="en-PH" sz="2000" b="1" dirty="0">
              <a:solidFill>
                <a:srgbClr val="00B050"/>
              </a:solidFill>
              <a:latin typeface="Calibri Light (Body)"/>
            </a:endParaRPr>
          </a:p>
          <a:p>
            <a:r>
              <a:rPr lang="en-PH" sz="2000" b="1" dirty="0" err="1">
                <a:solidFill>
                  <a:srgbClr val="00B050"/>
                </a:solidFill>
                <a:latin typeface="Calibri Light (Body)"/>
              </a:rPr>
              <a:t>gogogo</a:t>
            </a:r>
            <a:endParaRPr lang="en-PH" sz="2000" b="1" dirty="0">
              <a:solidFill>
                <a:srgbClr val="00B050"/>
              </a:solidFill>
              <a:latin typeface="Calibri Light (Body)"/>
            </a:endParaRPr>
          </a:p>
          <a:p>
            <a:endParaRPr lang="en-PH" sz="2000" b="1" dirty="0">
              <a:solidFill>
                <a:srgbClr val="00B050"/>
              </a:solidFill>
              <a:latin typeface="Calibri Light (Body)"/>
            </a:endParaRPr>
          </a:p>
          <a:p>
            <a:r>
              <a:rPr lang="en-US" sz="2000" b="1" dirty="0">
                <a:latin typeface="Calibri Light (Body)"/>
              </a:rPr>
              <a:t>Note: Without parentheses, the pattern </a:t>
            </a:r>
            <a:r>
              <a:rPr lang="en-US" sz="2000" b="1" dirty="0">
                <a:solidFill>
                  <a:srgbClr val="FF0000"/>
                </a:solidFill>
                <a:latin typeface="Calibri Light (Body)"/>
              </a:rPr>
              <a:t>go+ </a:t>
            </a:r>
            <a:r>
              <a:rPr lang="en-US" sz="2000" b="1" dirty="0">
                <a:latin typeface="Calibri Light (Body)"/>
              </a:rPr>
              <a:t>means g character, followed by o repeated one or more times. For instance, </a:t>
            </a:r>
            <a:r>
              <a:rPr lang="en-US" sz="2000" b="1" dirty="0" err="1">
                <a:solidFill>
                  <a:srgbClr val="00B050"/>
                </a:solidFill>
                <a:latin typeface="Calibri Light (Body)"/>
              </a:rPr>
              <a:t>goooo</a:t>
            </a:r>
            <a:r>
              <a:rPr lang="en-US" sz="2000" b="1" dirty="0">
                <a:latin typeface="Calibri Light (Body)"/>
              </a:rPr>
              <a:t> or </a:t>
            </a:r>
            <a:r>
              <a:rPr lang="en-US" sz="2000" b="1" dirty="0" err="1">
                <a:solidFill>
                  <a:srgbClr val="00B050"/>
                </a:solidFill>
                <a:latin typeface="Calibri Light (Body)"/>
              </a:rPr>
              <a:t>gooooooooo</a:t>
            </a:r>
            <a:r>
              <a:rPr lang="en-US" sz="2000" b="1" dirty="0">
                <a:latin typeface="Calibri Light (Body)"/>
              </a:rPr>
              <a:t>.</a:t>
            </a:r>
            <a:endParaRPr lang="en-PH" sz="2000" b="1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79970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Groups and References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Backreference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the results of a capture group.</a:t>
            </a:r>
          </a:p>
          <a:p>
            <a:pPr marL="342900" indent="-342900">
              <a:buFontTx/>
              <a:buChar char="-"/>
            </a:pPr>
            <a:endParaRPr lang="en-US" sz="2500" b="0" i="0" dirty="0">
              <a:solidFill>
                <a:srgbClr val="B7BCC0"/>
              </a:solidFill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dirty="0">
                <a:latin typeface="Calibri (Body)"/>
              </a:rPr>
              <a:t>(group1)(group2)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\1\2</a:t>
            </a:r>
            <a:endParaRPr lang="en-PH" sz="2500" b="1" dirty="0">
              <a:latin typeface="Calibri (Body)"/>
            </a:endParaRPr>
          </a:p>
          <a:p>
            <a:endParaRPr lang="en-PH" sz="2500" dirty="0">
              <a:latin typeface="Calibri (Body)"/>
            </a:endParaRP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group1group2group1group2</a:t>
            </a:r>
          </a:p>
          <a:p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US" sz="2500" b="1" dirty="0">
                <a:latin typeface="Calibri (Body)"/>
              </a:rPr>
              <a:t>Note: The first capture group is designated as 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\1 </a:t>
            </a:r>
            <a:r>
              <a:rPr lang="en-US" sz="2500" b="1" dirty="0">
                <a:latin typeface="Calibri (Body)"/>
              </a:rPr>
              <a:t>and the second capture group designated as 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\2</a:t>
            </a:r>
            <a:endParaRPr lang="en-PH" sz="2500" b="1" dirty="0">
              <a:solidFill>
                <a:srgbClr val="FF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7656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4153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Why use Regular Expressions?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14305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Password pattern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14" name="Picture 13" descr="A picture containing text, businesscard, envelope&#10;&#10;Description automatically generated">
            <a:extLst>
              <a:ext uri="{FF2B5EF4-FFF2-40B4-BE49-F238E27FC236}">
                <a16:creationId xmlns:a16="http://schemas.microsoft.com/office/drawing/2014/main" id="{D8423545-C197-A441-8322-320ADD346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51" y="1407739"/>
            <a:ext cx="6052897" cy="45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6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Email format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DF4D7A3-6D2E-9C52-20C6-0B9037CF3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09" y="1516448"/>
            <a:ext cx="5720781" cy="4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2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Search and Replace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F4700F-9174-2EB0-6379-776E97327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548116"/>
            <a:ext cx="70294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7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Search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3B3164A2-723E-8B0E-FE73-212BB0746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971958"/>
            <a:ext cx="60769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2582881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Input String: </a:t>
            </a:r>
            <a:r>
              <a:rPr lang="en-US" sz="3500" dirty="0">
                <a:solidFill>
                  <a:srgbClr val="000000"/>
                </a:solidFill>
              </a:rPr>
              <a:t>I do not know the difference between the word color and </a:t>
            </a:r>
            <a:r>
              <a:rPr lang="en-US" sz="3500" dirty="0" err="1">
                <a:solidFill>
                  <a:srgbClr val="000000"/>
                </a:solidFill>
              </a:rPr>
              <a:t>colour</a:t>
            </a:r>
            <a:r>
              <a:rPr lang="en-US" sz="3500" dirty="0">
                <a:solidFill>
                  <a:srgbClr val="000000"/>
                </a:solidFill>
              </a:rPr>
              <a:t>.</a:t>
            </a:r>
            <a:endParaRPr lang="en-US" sz="3500" dirty="0">
              <a:solidFill>
                <a:srgbClr val="273239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E68806-57C1-824E-0796-2BD7A30F7C3A}"/>
              </a:ext>
            </a:extLst>
          </p:cNvPr>
          <p:cNvSpPr txBox="1">
            <a:spLocks/>
          </p:cNvSpPr>
          <p:nvPr/>
        </p:nvSpPr>
        <p:spPr>
          <a:xfrm>
            <a:off x="1524000" y="3556661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Pattern: </a:t>
            </a:r>
            <a:r>
              <a:rPr lang="en-US" sz="3500" dirty="0" err="1">
                <a:solidFill>
                  <a:srgbClr val="000000"/>
                </a:solidFill>
              </a:rPr>
              <a:t>colou</a:t>
            </a:r>
            <a:r>
              <a:rPr lang="en-US" sz="3500" b="1" dirty="0" err="1">
                <a:solidFill>
                  <a:srgbClr val="FF0000"/>
                </a:solidFill>
              </a:rPr>
              <a:t>?</a:t>
            </a:r>
            <a:r>
              <a:rPr lang="en-US" sz="3500" dirty="0" err="1">
                <a:solidFill>
                  <a:srgbClr val="000000"/>
                </a:solidFill>
              </a:rPr>
              <a:t>r</a:t>
            </a:r>
            <a:endParaRPr lang="en-US" sz="3500" dirty="0">
              <a:solidFill>
                <a:srgbClr val="27323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8D8C02-4896-39AB-92AE-09DD449E4E8F}"/>
              </a:ext>
            </a:extLst>
          </p:cNvPr>
          <p:cNvSpPr txBox="1">
            <a:spLocks/>
          </p:cNvSpPr>
          <p:nvPr/>
        </p:nvSpPr>
        <p:spPr>
          <a:xfrm>
            <a:off x="1524000" y="4668612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Words that matched in the pattern: </a:t>
            </a:r>
            <a:r>
              <a:rPr lang="en-US" sz="3500" dirty="0" err="1">
                <a:solidFill>
                  <a:srgbClr val="000000"/>
                </a:solidFill>
              </a:rPr>
              <a:t>colour</a:t>
            </a:r>
            <a:r>
              <a:rPr lang="en-US" sz="3500" dirty="0">
                <a:solidFill>
                  <a:srgbClr val="000000"/>
                </a:solidFill>
              </a:rPr>
              <a:t>, color</a:t>
            </a:r>
            <a:endParaRPr lang="en-US" sz="35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1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Character set 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in the set.		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[</a:t>
            </a:r>
            <a:r>
              <a:rPr lang="en-PH" sz="2500" b="1" dirty="0" err="1"/>
              <a:t>aeiou</a:t>
            </a:r>
            <a:r>
              <a:rPr lang="en-PH" sz="2500" b="1" dirty="0">
                <a:solidFill>
                  <a:srgbClr val="FF0000"/>
                </a:solidFill>
              </a:rPr>
              <a:t>]</a:t>
            </a:r>
          </a:p>
          <a:p>
            <a:endParaRPr lang="en-PH" sz="2500" dirty="0"/>
          </a:p>
          <a:p>
            <a:r>
              <a:rPr lang="en-PH" sz="2500" dirty="0"/>
              <a:t>Matches: </a:t>
            </a:r>
            <a:r>
              <a:rPr lang="en-PH" sz="2500" b="1" dirty="0" err="1">
                <a:solidFill>
                  <a:srgbClr val="00B050"/>
                </a:solidFill>
              </a:rPr>
              <a:t>aeiou</a:t>
            </a:r>
            <a:r>
              <a:rPr lang="en-PH" sz="2500" dirty="0" err="1"/>
              <a:t>abc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413951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1761</TotalTime>
  <Words>1072</Words>
  <Application>Microsoft Office PowerPoint</Application>
  <PresentationFormat>Widescreen</PresentationFormat>
  <Paragraphs>547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(Body)</vt:lpstr>
      <vt:lpstr>Calibri Light</vt:lpstr>
      <vt:lpstr>Calibri Light (Body)</vt:lpstr>
      <vt:lpstr>Consolas</vt:lpstr>
      <vt:lpstr>Source Code Pro</vt:lpstr>
      <vt:lpstr>Wingdings</vt:lpstr>
      <vt:lpstr>Office Theme</vt:lpstr>
      <vt:lpstr>Regular Expressions</vt:lpstr>
      <vt:lpstr>Regular Expressions</vt:lpstr>
      <vt:lpstr>Why use Regular Expressions?</vt:lpstr>
      <vt:lpstr>Password pattern matching</vt:lpstr>
      <vt:lpstr>Email format validation</vt:lpstr>
      <vt:lpstr>Search and Replace Text</vt:lpstr>
      <vt:lpstr>Search Files</vt:lpstr>
      <vt:lpstr>Regular Expressions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Quantifiers and Alternation</vt:lpstr>
      <vt:lpstr>Quantifiers and Alternation</vt:lpstr>
      <vt:lpstr>Quantifiers and Alternation</vt:lpstr>
      <vt:lpstr>Quantifiers and Alternation</vt:lpstr>
      <vt:lpstr>Quantifiers and Alternation</vt:lpstr>
      <vt:lpstr>Anchors</vt:lpstr>
      <vt:lpstr>Anchors</vt:lpstr>
      <vt:lpstr>Word Boundary</vt:lpstr>
      <vt:lpstr>Word Boundary</vt:lpstr>
      <vt:lpstr>Groups and References</vt:lpstr>
      <vt:lpstr>Groups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203</cp:revision>
  <dcterms:created xsi:type="dcterms:W3CDTF">2022-05-11T03:47:05Z</dcterms:created>
  <dcterms:modified xsi:type="dcterms:W3CDTF">2023-01-07T08:47:20Z</dcterms:modified>
</cp:coreProperties>
</file>