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24" r:id="rId3"/>
    <p:sldId id="325" r:id="rId4"/>
    <p:sldId id="326" r:id="rId5"/>
    <p:sldId id="327" r:id="rId6"/>
    <p:sldId id="328" r:id="rId7"/>
    <p:sldId id="32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2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806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115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541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429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353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94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05/01/2023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Matcher and Pattern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Java Regex Package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0" i="0" dirty="0">
                <a:solidFill>
                  <a:srgbClr val="333333"/>
                </a:solidFill>
                <a:effectLst/>
                <a:latin typeface="Calibri (Body)"/>
              </a:rPr>
              <a:t>The </a:t>
            </a:r>
            <a:r>
              <a:rPr lang="en-US" sz="2500" b="0" i="0" dirty="0" err="1">
                <a:solidFill>
                  <a:srgbClr val="333333"/>
                </a:solidFill>
                <a:effectLst/>
                <a:latin typeface="Calibri (Body)"/>
              </a:rPr>
              <a:t>java.util.regex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Calibri (Body)"/>
              </a:rPr>
              <a:t> package provides following classes and interfaces for regular expressions.</a:t>
            </a:r>
            <a:endParaRPr lang="en-PH" sz="2500" dirty="0">
              <a:latin typeface="Calibri (Body)"/>
            </a:endParaRPr>
          </a:p>
          <a:p>
            <a:pPr algn="l"/>
            <a:r>
              <a:rPr lang="en-PH" sz="2500" b="0" dirty="0">
                <a:effectLst/>
                <a:latin typeface="Calibri (Body)"/>
              </a:rPr>
              <a:t>                         </a:t>
            </a:r>
          </a:p>
          <a:p>
            <a:pPr algn="l"/>
            <a:r>
              <a:rPr lang="en-PH" sz="2500" b="0" dirty="0">
                <a:effectLst/>
                <a:latin typeface="Calibri (Body)"/>
              </a:rPr>
              <a:t>       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b="0" i="0" dirty="0" err="1">
                <a:solidFill>
                  <a:srgbClr val="000000"/>
                </a:solidFill>
                <a:effectLst/>
                <a:latin typeface="Calibri (Body)"/>
              </a:rPr>
              <a:t>MatchResult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 interface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Matcher class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Pattern class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b="0" i="0" dirty="0" err="1">
                <a:solidFill>
                  <a:srgbClr val="000000"/>
                </a:solidFill>
                <a:effectLst/>
                <a:latin typeface="Calibri (Body)"/>
              </a:rPr>
              <a:t>PatternSyntaxException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 class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algn="l"/>
            <a:endParaRPr lang="en-PH" sz="2500" dirty="0">
              <a:latin typeface="Calibri (Body)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0404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Java Matcher and Pattern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PH" sz="2500" b="1" dirty="0">
                <a:effectLst/>
                <a:latin typeface="Calibri (Body)"/>
              </a:rPr>
              <a:t>Pattern Class    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Defines a pattern (to be used in a search).</a:t>
            </a:r>
            <a:r>
              <a:rPr lang="en-PH" sz="2500" b="0" dirty="0">
                <a:effectLst/>
                <a:latin typeface="Calibri (Body)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PH" sz="2500" b="0" dirty="0">
              <a:effectLst/>
              <a:latin typeface="Calibri (Body)"/>
            </a:endParaRPr>
          </a:p>
          <a:p>
            <a:pPr algn="l">
              <a:lnSpc>
                <a:spcPct val="150000"/>
              </a:lnSpc>
            </a:pPr>
            <a:r>
              <a:rPr lang="en-PH" sz="2500" b="1" dirty="0">
                <a:effectLst/>
                <a:latin typeface="Calibri (Body)"/>
              </a:rPr>
              <a:t>Matcher Class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Used to search for the pattern.</a:t>
            </a:r>
            <a:endParaRPr lang="en-PH" sz="2500" b="0" dirty="0">
              <a:effectLst/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PH" sz="2500" b="0" dirty="0">
              <a:effectLst/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PH" sz="2500" dirty="0"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PH" sz="2500" b="0" dirty="0">
              <a:effectLst/>
              <a:latin typeface="Calibri (Body)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1778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Java Matcher and Pattern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F9F81-39E7-B499-C20D-0E3ED1754368}"/>
              </a:ext>
            </a:extLst>
          </p:cNvPr>
          <p:cNvSpPr txBox="1"/>
          <p:nvPr/>
        </p:nvSpPr>
        <p:spPr>
          <a:xfrm>
            <a:off x="1501472" y="2618772"/>
            <a:ext cx="13233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3E479-339A-EE4F-5C40-3117B8D293EF}"/>
              </a:ext>
            </a:extLst>
          </p:cNvPr>
          <p:cNvSpPr txBox="1"/>
          <p:nvPr/>
        </p:nvSpPr>
        <p:spPr>
          <a:xfrm>
            <a:off x="2824844" y="2604867"/>
            <a:ext cx="4514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java.util.regex</a:t>
            </a:r>
            <a:r>
              <a:rPr lang="en-PH" sz="25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PH" sz="2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Matcher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16E-DA18-1D80-5DCD-4D479BDCFBFF}"/>
              </a:ext>
            </a:extLst>
          </p:cNvPr>
          <p:cNvSpPr txBox="1"/>
          <p:nvPr/>
        </p:nvSpPr>
        <p:spPr>
          <a:xfrm>
            <a:off x="1524000" y="3371076"/>
            <a:ext cx="13233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07015-5368-A121-6FF2-1321E3BBD34B}"/>
              </a:ext>
            </a:extLst>
          </p:cNvPr>
          <p:cNvSpPr txBox="1"/>
          <p:nvPr/>
        </p:nvSpPr>
        <p:spPr>
          <a:xfrm>
            <a:off x="2847373" y="3357171"/>
            <a:ext cx="44915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java.io.regex</a:t>
            </a:r>
            <a:r>
              <a:rPr lang="en-PH" sz="25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PH" sz="2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7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Matcher Class Methods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F9F81-39E7-B499-C20D-0E3ED1754368}"/>
              </a:ext>
            </a:extLst>
          </p:cNvPr>
          <p:cNvSpPr txBox="1"/>
          <p:nvPr/>
        </p:nvSpPr>
        <p:spPr>
          <a:xfrm>
            <a:off x="1524000" y="1923873"/>
            <a:ext cx="14170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boolean</a:t>
            </a:r>
            <a:endParaRPr lang="en-PH" sz="2500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3E479-339A-EE4F-5C40-3117B8D293EF}"/>
              </a:ext>
            </a:extLst>
          </p:cNvPr>
          <p:cNvSpPr txBox="1"/>
          <p:nvPr/>
        </p:nvSpPr>
        <p:spPr>
          <a:xfrm>
            <a:off x="2941092" y="1923873"/>
            <a:ext cx="4514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onsolas" panose="020B0609020204030204" pitchFamily="49" charset="0"/>
              </a:rPr>
              <a:t>matches()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16E-DA18-1D80-5DCD-4D479BDCFBFF}"/>
              </a:ext>
            </a:extLst>
          </p:cNvPr>
          <p:cNvSpPr txBox="1"/>
          <p:nvPr/>
        </p:nvSpPr>
        <p:spPr>
          <a:xfrm>
            <a:off x="1569057" y="3891067"/>
            <a:ext cx="14170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boolean</a:t>
            </a:r>
            <a:endParaRPr lang="en-PH" sz="25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07015-5368-A121-6FF2-1321E3BBD34B}"/>
              </a:ext>
            </a:extLst>
          </p:cNvPr>
          <p:cNvSpPr txBox="1"/>
          <p:nvPr/>
        </p:nvSpPr>
        <p:spPr>
          <a:xfrm>
            <a:off x="2963621" y="3891067"/>
            <a:ext cx="44915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onsolas" panose="020B0609020204030204" pitchFamily="49" charset="0"/>
              </a:rPr>
              <a:t>find()</a:t>
            </a:r>
            <a:endParaRPr lang="en-PH" sz="25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D10E99-584F-4862-6FE2-95730AC7F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92193"/>
              </p:ext>
            </p:extLst>
          </p:nvPr>
        </p:nvGraphicFramePr>
        <p:xfrm>
          <a:off x="1628383" y="2552907"/>
          <a:ext cx="8079288" cy="853356"/>
        </p:xfrm>
        <a:graphic>
          <a:graphicData uri="http://schemas.openxmlformats.org/drawingml/2006/table">
            <a:tbl>
              <a:tblPr/>
              <a:tblGrid>
                <a:gridCol w="8079288">
                  <a:extLst>
                    <a:ext uri="{9D8B030D-6E8A-4147-A177-3AD203B41FA5}">
                      <a16:colId xmlns:a16="http://schemas.microsoft.com/office/drawing/2014/main" val="3150150017"/>
                    </a:ext>
                  </a:extLst>
                </a:gridCol>
              </a:tblGrid>
              <a:tr h="379345">
                <a:tc>
                  <a:txBody>
                    <a:bodyPr/>
                    <a:lstStyle/>
                    <a:p>
                      <a:pPr algn="just" fontAlgn="t"/>
                      <a:b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Calibri (Body)"/>
                        </a:rPr>
                        <a:t>Test whether the regular expression matches the pattern.</a:t>
                      </a:r>
                    </a:p>
                  </a:txBody>
                  <a:tcPr marL="45678" marR="45678" marT="45678" marB="45678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579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14722A-DCD1-66F3-F019-B342DE8A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82043"/>
              </p:ext>
            </p:extLst>
          </p:nvPr>
        </p:nvGraphicFramePr>
        <p:xfrm>
          <a:off x="1628383" y="4400904"/>
          <a:ext cx="8079287" cy="853356"/>
        </p:xfrm>
        <a:graphic>
          <a:graphicData uri="http://schemas.openxmlformats.org/drawingml/2006/table">
            <a:tbl>
              <a:tblPr/>
              <a:tblGrid>
                <a:gridCol w="8079287">
                  <a:extLst>
                    <a:ext uri="{9D8B030D-6E8A-4147-A177-3AD203B41FA5}">
                      <a16:colId xmlns:a16="http://schemas.microsoft.com/office/drawing/2014/main" val="3476817914"/>
                    </a:ext>
                  </a:extLst>
                </a:gridCol>
              </a:tblGrid>
              <a:tr h="420240">
                <a:tc>
                  <a:txBody>
                    <a:bodyPr/>
                    <a:lstStyle/>
                    <a:p>
                      <a:pPr algn="just" fontAlgn="t"/>
                      <a:br>
                        <a:rPr lang="en-US" sz="2500" dirty="0">
                          <a:solidFill>
                            <a:srgbClr val="333333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Finds the next expression that matches the pattern.</a:t>
                      </a:r>
                      <a:endParaRPr lang="en-US" sz="2500" dirty="0">
                        <a:solidFill>
                          <a:srgbClr val="333333"/>
                        </a:solidFill>
                        <a:effectLst/>
                        <a:latin typeface="Calibri (Body)"/>
                      </a:endParaRPr>
                    </a:p>
                  </a:txBody>
                  <a:tcPr marL="45678" marR="45678" marT="45678" marB="45678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00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38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Pattern Class Methods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3E479-339A-EE4F-5C40-3117B8D293EF}"/>
              </a:ext>
            </a:extLst>
          </p:cNvPr>
          <p:cNvSpPr txBox="1"/>
          <p:nvPr/>
        </p:nvSpPr>
        <p:spPr>
          <a:xfrm>
            <a:off x="1569057" y="2124149"/>
            <a:ext cx="4514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onsolas" panose="020B0609020204030204" pitchFamily="49" charset="0"/>
              </a:rPr>
              <a:t>compile()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D10E99-584F-4862-6FE2-95730AC7F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77388"/>
              </p:ext>
            </p:extLst>
          </p:nvPr>
        </p:nvGraphicFramePr>
        <p:xfrm>
          <a:off x="1644130" y="2734558"/>
          <a:ext cx="8079288" cy="853356"/>
        </p:xfrm>
        <a:graphic>
          <a:graphicData uri="http://schemas.openxmlformats.org/drawingml/2006/table">
            <a:tbl>
              <a:tblPr/>
              <a:tblGrid>
                <a:gridCol w="8079288">
                  <a:extLst>
                    <a:ext uri="{9D8B030D-6E8A-4147-A177-3AD203B41FA5}">
                      <a16:colId xmlns:a16="http://schemas.microsoft.com/office/drawing/2014/main" val="3150150017"/>
                    </a:ext>
                  </a:extLst>
                </a:gridCol>
              </a:tblGrid>
              <a:tr h="3793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Compiles the given regex and returns the instance of the Pattern.</a:t>
                      </a:r>
                      <a:endParaRPr lang="en-US" sz="2500" dirty="0">
                        <a:solidFill>
                          <a:srgbClr val="333333"/>
                        </a:solidFill>
                        <a:effectLst/>
                        <a:latin typeface="Calibri (Body)"/>
                      </a:endParaRPr>
                    </a:p>
                  </a:txBody>
                  <a:tcPr marL="45678" marR="45678" marT="45678" marB="45678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5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1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String Class </a:t>
            </a:r>
            <a:r>
              <a:rPr lang="en-PH" sz="5400" b="1" dirty="0" err="1"/>
              <a:t>replaceAll</a:t>
            </a:r>
            <a:r>
              <a:rPr lang="en-PH" sz="5400" b="1" dirty="0"/>
              <a:t>() Method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3E479-339A-EE4F-5C40-3117B8D293EF}"/>
              </a:ext>
            </a:extLst>
          </p:cNvPr>
          <p:cNvSpPr txBox="1"/>
          <p:nvPr/>
        </p:nvSpPr>
        <p:spPr>
          <a:xfrm>
            <a:off x="1569057" y="2124149"/>
            <a:ext cx="4514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 err="1">
                <a:latin typeface="Consolas" panose="020B0609020204030204" pitchFamily="49" charset="0"/>
              </a:rPr>
              <a:t>replaceAll</a:t>
            </a:r>
            <a:r>
              <a:rPr lang="en-PH" sz="2500" b="1" dirty="0">
                <a:latin typeface="Consolas" panose="020B0609020204030204" pitchFamily="49" charset="0"/>
              </a:rPr>
              <a:t>()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D10E99-584F-4862-6FE2-95730AC7F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87375"/>
              </p:ext>
            </p:extLst>
          </p:nvPr>
        </p:nvGraphicFramePr>
        <p:xfrm>
          <a:off x="1644130" y="2734558"/>
          <a:ext cx="8079288" cy="853356"/>
        </p:xfrm>
        <a:graphic>
          <a:graphicData uri="http://schemas.openxmlformats.org/drawingml/2006/table">
            <a:tbl>
              <a:tblPr/>
              <a:tblGrid>
                <a:gridCol w="8079288">
                  <a:extLst>
                    <a:ext uri="{9D8B030D-6E8A-4147-A177-3AD203B41FA5}">
                      <a16:colId xmlns:a16="http://schemas.microsoft.com/office/drawing/2014/main" val="3150150017"/>
                    </a:ext>
                  </a:extLst>
                </a:gridCol>
              </a:tblGrid>
              <a:tr h="3793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500" b="0" i="0" kern="1200" dirty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Returns a string replacing all the sequence of characters matching regex and replacement string.</a:t>
                      </a:r>
                      <a:endParaRPr lang="en-US" sz="2500" dirty="0">
                        <a:solidFill>
                          <a:srgbClr val="333333"/>
                        </a:solidFill>
                        <a:effectLst/>
                        <a:latin typeface="Calibri (Body)"/>
                      </a:endParaRPr>
                    </a:p>
                  </a:txBody>
                  <a:tcPr marL="45678" marR="45678" marT="45678" marB="45678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5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2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1648</TotalTime>
  <Words>199</Words>
  <Application>Microsoft Office PowerPoint</Application>
  <PresentationFormat>Widescreen</PresentationFormat>
  <Paragraphs>99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Matcher and Pattern Class</vt:lpstr>
      <vt:lpstr>Java Regex Package</vt:lpstr>
      <vt:lpstr>Java Matcher and Pattern Class</vt:lpstr>
      <vt:lpstr>Java Matcher and Pattern Class</vt:lpstr>
      <vt:lpstr>Matcher Class Methods</vt:lpstr>
      <vt:lpstr>Pattern Class Methods</vt:lpstr>
      <vt:lpstr>String Class replaceAll()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135</cp:revision>
  <dcterms:created xsi:type="dcterms:W3CDTF">2022-05-11T03:47:05Z</dcterms:created>
  <dcterms:modified xsi:type="dcterms:W3CDTF">2023-01-05T14:42:39Z</dcterms:modified>
</cp:coreProperties>
</file>