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15" r:id="rId3"/>
    <p:sldId id="336" r:id="rId4"/>
    <p:sldId id="334" r:id="rId5"/>
    <p:sldId id="335" r:id="rId6"/>
    <p:sldId id="337" r:id="rId7"/>
    <p:sldId id="349" r:id="rId8"/>
    <p:sldId id="330" r:id="rId9"/>
    <p:sldId id="331" r:id="rId10"/>
    <p:sldId id="344" r:id="rId11"/>
    <p:sldId id="339" r:id="rId12"/>
    <p:sldId id="340" r:id="rId13"/>
    <p:sldId id="341" r:id="rId14"/>
    <p:sldId id="342" r:id="rId15"/>
    <p:sldId id="343" r:id="rId16"/>
    <p:sldId id="345" r:id="rId17"/>
    <p:sldId id="346" r:id="rId18"/>
    <p:sldId id="333" r:id="rId19"/>
    <p:sldId id="347" r:id="rId20"/>
    <p:sldId id="348" r:id="rId21"/>
    <p:sldId id="3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2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95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378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05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84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285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52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2039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766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42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146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44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8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9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09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84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545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336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Character set </a:t>
            </a:r>
          </a:p>
          <a:p>
            <a:r>
              <a:rPr lang="en-PH" sz="2500" dirty="0"/>
              <a:t>- Match any character in the set.		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dirty="0">
                <a:solidFill>
                  <a:srgbClr val="FF0000"/>
                </a:solidFill>
              </a:rPr>
              <a:t>[</a:t>
            </a:r>
            <a:r>
              <a:rPr lang="en-PH" sz="2500" dirty="0" err="1">
                <a:solidFill>
                  <a:srgbClr val="FF0000"/>
                </a:solidFill>
              </a:rPr>
              <a:t>aeiou</a:t>
            </a:r>
            <a:r>
              <a:rPr lang="en-PH" sz="2500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b="1" dirty="0"/>
              <a:t>Negated set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 any character that is not in the set.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dirty="0">
                <a:solidFill>
                  <a:srgbClr val="FF0000"/>
                </a:solidFill>
              </a:rPr>
              <a:t>[^</a:t>
            </a:r>
            <a:r>
              <a:rPr lang="en-PH" sz="2500" dirty="0" err="1">
                <a:solidFill>
                  <a:srgbClr val="FF0000"/>
                </a:solidFill>
              </a:rPr>
              <a:t>aeiou</a:t>
            </a:r>
            <a:r>
              <a:rPr lang="en-PH" sz="2500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13951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Range</a:t>
            </a:r>
          </a:p>
          <a:p>
            <a:r>
              <a:rPr lang="en-PH" sz="2500" dirty="0"/>
              <a:t>- Match any character in the set.		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dirty="0">
                <a:solidFill>
                  <a:srgbClr val="FF0000"/>
                </a:solidFill>
              </a:rPr>
              <a:t>[a-g]</a:t>
            </a:r>
          </a:p>
          <a:p>
            <a:endParaRPr lang="en-PH" sz="2500" dirty="0"/>
          </a:p>
          <a:p>
            <a:r>
              <a:rPr lang="en-PH" sz="2500" b="1" dirty="0"/>
              <a:t>Dot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except </a:t>
            </a:r>
            <a:r>
              <a:rPr lang="en-PH" sz="2500" dirty="0" err="1"/>
              <a:t>linebreaks</a:t>
            </a:r>
            <a:r>
              <a:rPr lang="en-PH" sz="2500" dirty="0"/>
              <a:t>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dirty="0">
                <a:solidFill>
                  <a:srgbClr val="FF0000"/>
                </a:solidFill>
              </a:rPr>
              <a:t>.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817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alphanumeric and underscore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\w</a:t>
            </a:r>
          </a:p>
          <a:p>
            <a:endParaRPr lang="en-PH" sz="2500" dirty="0"/>
          </a:p>
          <a:p>
            <a:r>
              <a:rPr lang="en-PH" sz="2500" b="1" dirty="0"/>
              <a:t>Not 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an alphanumeric or an underscore.</a:t>
            </a:r>
          </a:p>
          <a:p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\W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089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Digit</a:t>
            </a:r>
          </a:p>
          <a:p>
            <a:r>
              <a:rPr lang="en-PH" sz="2500" dirty="0"/>
              <a:t>- Match any digit character (0-9).		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\d</a:t>
            </a:r>
          </a:p>
          <a:p>
            <a:endParaRPr lang="en-PH" sz="2500" dirty="0"/>
          </a:p>
          <a:p>
            <a:r>
              <a:rPr lang="en-PH" sz="2500" b="1" dirty="0"/>
              <a:t>Not 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digit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\D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2352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Whitespace</a:t>
            </a:r>
          </a:p>
          <a:p>
            <a:r>
              <a:rPr lang="en-PH" sz="2500" dirty="0"/>
              <a:t>- Match any whitespace character (spaces, tabs, </a:t>
            </a:r>
            <a:r>
              <a:rPr lang="en-PH" sz="2500" dirty="0" err="1"/>
              <a:t>linebreaks</a:t>
            </a:r>
            <a:r>
              <a:rPr lang="en-PH" sz="2500" dirty="0"/>
              <a:t>).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\s</a:t>
            </a:r>
          </a:p>
          <a:p>
            <a:endParaRPr lang="en-PH" sz="2500" dirty="0"/>
          </a:p>
          <a:p>
            <a:r>
              <a:rPr lang="en-PH" sz="2500" b="1" dirty="0"/>
              <a:t>Not 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whitespace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\S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12495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Anchors match a position within a string, not a character.</a:t>
            </a: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0379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i="0" dirty="0">
                <a:effectLst/>
                <a:latin typeface="Calibri (Body)"/>
              </a:rPr>
              <a:t>Beginning</a:t>
            </a:r>
          </a:p>
          <a:p>
            <a:r>
              <a:rPr lang="en-US" sz="2500" b="0" i="0" dirty="0">
                <a:effectLst/>
                <a:latin typeface="Calibri (Body)"/>
              </a:rPr>
              <a:t>Matches the beginning of the string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^</a:t>
            </a: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r>
              <a:rPr lang="en-PH" sz="2500" b="1" dirty="0">
                <a:latin typeface="Calibri (Body)"/>
              </a:rPr>
              <a:t>End</a:t>
            </a:r>
          </a:p>
          <a:p>
            <a:r>
              <a:rPr lang="en-US" sz="2500" b="0" i="0" dirty="0">
                <a:effectLst/>
                <a:latin typeface="Calibri (Body)"/>
              </a:rPr>
              <a:t>Matches the end of the string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$</a:t>
            </a:r>
          </a:p>
          <a:p>
            <a:endParaRPr lang="en-PH" sz="25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1164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Word Boundary</a:t>
            </a:r>
            <a:endParaRPr lang="en-PH" sz="2500" b="1" i="0" dirty="0">
              <a:effectLst/>
              <a:latin typeface="Calibri (Body)"/>
            </a:endParaRPr>
          </a:p>
          <a:p>
            <a:r>
              <a:rPr lang="en-US" sz="2500" b="0" i="0" dirty="0">
                <a:effectLst/>
                <a:latin typeface="Calibri (Body)"/>
              </a:rPr>
              <a:t>Matches a word boundary position between a word character and non-word character or position (start / end of string)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b="1" dirty="0">
                <a:latin typeface="Calibri (Body)"/>
              </a:rPr>
              <a:t>Not Word Boundary</a:t>
            </a:r>
          </a:p>
          <a:p>
            <a:r>
              <a:rPr lang="en-US" sz="2500" b="0" i="0" dirty="0">
                <a:effectLst/>
                <a:latin typeface="Calibri (Body)"/>
              </a:rPr>
              <a:t>Matches any position that is not a word boundary. This matches a position, not a character.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</a:t>
            </a:r>
          </a:p>
          <a:p>
            <a:endParaRPr lang="en-PH" sz="25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3896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Plus</a:t>
            </a:r>
            <a:r>
              <a:rPr lang="en-PH" sz="2500" dirty="0">
                <a:latin typeface="Calibri (Body)"/>
              </a:rPr>
              <a:t>			</a:t>
            </a:r>
          </a:p>
          <a:p>
            <a:r>
              <a:rPr lang="en-US" sz="2800" b="0" i="0" dirty="0">
                <a:effectLst/>
                <a:latin typeface="Calibri (Body)"/>
              </a:rPr>
              <a:t>Matches 1 or more of the preceding token.</a:t>
            </a:r>
          </a:p>
          <a:p>
            <a:endParaRPr lang="en-US" sz="2800" b="0" i="0" dirty="0">
              <a:effectLst/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Pattern: </a:t>
            </a:r>
            <a:r>
              <a:rPr lang="en-PH" sz="2800" b="1" dirty="0">
                <a:solidFill>
                  <a:srgbClr val="FF0000"/>
                </a:solidFill>
                <a:latin typeface="Calibri (Body)"/>
              </a:rPr>
              <a:t>+</a:t>
            </a:r>
          </a:p>
          <a:p>
            <a:endParaRPr lang="en-US" sz="2800" dirty="0">
              <a:latin typeface="Calibri (Body)"/>
            </a:endParaRPr>
          </a:p>
          <a:p>
            <a:r>
              <a:rPr lang="en-US" sz="2800" b="1" dirty="0">
                <a:latin typeface="Calibri (Body)"/>
              </a:rPr>
              <a:t>Star</a:t>
            </a:r>
            <a:r>
              <a:rPr lang="en-US" sz="2800" dirty="0">
                <a:latin typeface="Calibri (Body)"/>
              </a:rPr>
              <a:t>			</a:t>
            </a:r>
          </a:p>
          <a:p>
            <a:r>
              <a:rPr lang="en-US" sz="2800" b="0" i="0" dirty="0">
                <a:effectLst/>
                <a:latin typeface="Calibri (Body)"/>
              </a:rPr>
              <a:t>Matches 0 or more of the preceding token.</a:t>
            </a:r>
          </a:p>
          <a:p>
            <a:endParaRPr lang="en-US" sz="2800" dirty="0">
              <a:latin typeface="Calibri (Body)"/>
            </a:endParaRPr>
          </a:p>
          <a:p>
            <a:r>
              <a:rPr lang="en-PH" sz="2400" dirty="0">
                <a:latin typeface="Calibri (Body)"/>
              </a:rPr>
              <a:t>Pattern: 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*</a:t>
            </a: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713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Quantifier</a:t>
            </a:r>
            <a:r>
              <a:rPr lang="en-PH" sz="2500" dirty="0">
                <a:latin typeface="Calibri (Body)"/>
              </a:rPr>
              <a:t>			</a:t>
            </a:r>
          </a:p>
          <a:p>
            <a:r>
              <a:rPr lang="en-US" sz="2500" b="0" i="0" dirty="0">
                <a:effectLst/>
                <a:latin typeface="Calibri (Body)"/>
              </a:rPr>
              <a:t>Matches the specified quantity of the previous token..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{1,3} </a:t>
            </a:r>
            <a:r>
              <a:rPr lang="en-PH" sz="2500" b="1" dirty="0">
                <a:latin typeface="Calibri (Body)"/>
              </a:rPr>
              <a:t>(1 to 3)</a:t>
            </a:r>
          </a:p>
          <a:p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{3} </a:t>
            </a:r>
            <a:r>
              <a:rPr lang="en-PH" sz="2500" b="1" dirty="0">
                <a:latin typeface="Calibri (Body)"/>
              </a:rPr>
              <a:t>(Exactly 3)</a:t>
            </a:r>
          </a:p>
          <a:p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{3, } </a:t>
            </a:r>
            <a:r>
              <a:rPr lang="en-PH" sz="2500" b="1" dirty="0">
                <a:latin typeface="Calibri (Body)"/>
              </a:rPr>
              <a:t>(3 or more)</a:t>
            </a:r>
          </a:p>
          <a:p>
            <a:endParaRPr lang="en-US" sz="2500" dirty="0">
              <a:latin typeface="Calibri (Body)"/>
            </a:endParaRPr>
          </a:p>
          <a:p>
            <a:r>
              <a:rPr lang="en-US" sz="2500" b="1" dirty="0">
                <a:latin typeface="Calibri (Body)"/>
              </a:rPr>
              <a:t>Alternation</a:t>
            </a:r>
            <a:r>
              <a:rPr lang="en-US" sz="2500" dirty="0">
                <a:latin typeface="Calibri (Body)"/>
              </a:rPr>
              <a:t>			</a:t>
            </a:r>
          </a:p>
          <a:p>
            <a:r>
              <a:rPr lang="en-US" sz="2500" b="0" i="0" dirty="0">
                <a:effectLst/>
                <a:latin typeface="Calibri (Body)"/>
              </a:rPr>
              <a:t>Similar to the OR operator.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|</a:t>
            </a:r>
          </a:p>
          <a:p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b(</a:t>
            </a:r>
            <a:r>
              <a:rPr lang="en-PH" sz="2500" b="1" i="0" dirty="0" err="1">
                <a:solidFill>
                  <a:srgbClr val="FF0000"/>
                </a:solidFill>
                <a:effectLst/>
                <a:latin typeface="Calibri (Body)"/>
              </a:rPr>
              <a:t>a|e|i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)d</a:t>
            </a:r>
          </a:p>
          <a:p>
            <a:endParaRPr lang="en-PH" sz="28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473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Regular Expression or Regex is a special sequence of characters that helps you match or find other strings or set of strings, using a specialized syntax held in a pattern.</a:t>
            </a: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algn="l" fontAlgn="base">
              <a:lnSpc>
                <a:spcPct val="150000"/>
              </a:lnSpc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Optional</a:t>
            </a:r>
            <a:r>
              <a:rPr lang="en-PH" sz="2500" dirty="0">
                <a:latin typeface="Calibri (Body)"/>
              </a:rPr>
              <a:t>			</a:t>
            </a:r>
          </a:p>
          <a:p>
            <a:r>
              <a:rPr lang="en-US" sz="2500" b="0" i="0" dirty="0">
                <a:effectLst/>
                <a:latin typeface="Calibri (Body)"/>
              </a:rPr>
              <a:t>Matches 0 or 1 of the preceding token, effectively making it optional.</a:t>
            </a:r>
          </a:p>
          <a:p>
            <a:endParaRPr lang="en-US" sz="2800" b="0" i="0" dirty="0">
              <a:effectLst/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Pattern: </a:t>
            </a:r>
            <a:r>
              <a:rPr lang="en-PH" sz="2800" b="1" dirty="0">
                <a:solidFill>
                  <a:srgbClr val="FF0000"/>
                </a:solidFill>
                <a:latin typeface="Calibri (Body)"/>
              </a:rPr>
              <a:t>?</a:t>
            </a:r>
          </a:p>
          <a:p>
            <a:endParaRPr lang="en-US" sz="28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032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Groups and References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Capturing Group </a:t>
            </a:r>
            <a:r>
              <a:rPr lang="en-PH" sz="2500" dirty="0">
                <a:latin typeface="Calibri (Body)"/>
              </a:rPr>
              <a:t>			</a:t>
            </a:r>
          </a:p>
          <a:p>
            <a:r>
              <a:rPr lang="en-US" sz="2500" b="0" i="0" dirty="0">
                <a:effectLst/>
                <a:latin typeface="Calibri (Body)"/>
              </a:rPr>
              <a:t>Groups multiple tokens together and creates a capture group for extracting a substring or using a backreference.</a:t>
            </a:r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(ABC)</a:t>
            </a:r>
          </a:p>
        </p:txBody>
      </p:sp>
    </p:spTree>
    <p:extLst>
      <p:ext uri="{BB962C8B-B14F-4D97-AF65-F5344CB8AC3E}">
        <p14:creationId xmlns:p14="http://schemas.microsoft.com/office/powerpoint/2010/main" val="187997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415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Regular Expressions?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305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Password pattern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14" name="Picture 13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D8423545-C197-A441-8322-320ADD34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51" y="1407739"/>
            <a:ext cx="6052897" cy="45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Email format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F4D7A3-6D2E-9C52-20C6-0B9037CF3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09" y="1516448"/>
            <a:ext cx="5720781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and Replace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4700F-9174-2EB0-6379-776E97327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548116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B3164A2-723E-8B0E-FE73-212BB074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971958"/>
            <a:ext cx="6076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258288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Input String: </a:t>
            </a:r>
            <a:r>
              <a:rPr lang="en-US" sz="3500" dirty="0">
                <a:solidFill>
                  <a:srgbClr val="000000"/>
                </a:solidFill>
              </a:rPr>
              <a:t>I do not know the difference between the word color and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.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68806-57C1-824E-0796-2BD7A30F7C3A}"/>
              </a:ext>
            </a:extLst>
          </p:cNvPr>
          <p:cNvSpPr txBox="1">
            <a:spLocks/>
          </p:cNvSpPr>
          <p:nvPr/>
        </p:nvSpPr>
        <p:spPr>
          <a:xfrm>
            <a:off x="1524000" y="355666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Pattern: </a:t>
            </a:r>
            <a:r>
              <a:rPr lang="en-US" sz="3500" dirty="0" err="1">
                <a:solidFill>
                  <a:srgbClr val="000000"/>
                </a:solidFill>
              </a:rPr>
              <a:t>colou</a:t>
            </a:r>
            <a:r>
              <a:rPr lang="en-US" sz="3500" b="1" dirty="0" err="1">
                <a:solidFill>
                  <a:srgbClr val="FF0000"/>
                </a:solidFill>
              </a:rPr>
              <a:t>?</a:t>
            </a:r>
            <a:r>
              <a:rPr lang="en-US" sz="3500" dirty="0" err="1">
                <a:solidFill>
                  <a:srgbClr val="000000"/>
                </a:solidFill>
              </a:rPr>
              <a:t>r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8D8C02-4896-39AB-92AE-09DD449E4E8F}"/>
              </a:ext>
            </a:extLst>
          </p:cNvPr>
          <p:cNvSpPr txBox="1">
            <a:spLocks/>
          </p:cNvSpPr>
          <p:nvPr/>
        </p:nvSpPr>
        <p:spPr>
          <a:xfrm>
            <a:off x="1524000" y="4668612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Words that matched in the pattern: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, color</a:t>
            </a:r>
            <a:endParaRPr lang="en-US" sz="35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effectLst/>
                <a:latin typeface="Calibri (Body)"/>
              </a:rPr>
              <a:t>Character classes match a character from a specific set.</a:t>
            </a:r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574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1681</TotalTime>
  <Words>808</Words>
  <Application>Microsoft Office PowerPoint</Application>
  <PresentationFormat>Widescreen</PresentationFormat>
  <Paragraphs>353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Consolas</vt:lpstr>
      <vt:lpstr>Source Code Pro</vt:lpstr>
      <vt:lpstr>Wingdings</vt:lpstr>
      <vt:lpstr>Office Theme</vt:lpstr>
      <vt:lpstr>Regular Expressions</vt:lpstr>
      <vt:lpstr>Regular Expressions</vt:lpstr>
      <vt:lpstr>Why use Regular Expressions?</vt:lpstr>
      <vt:lpstr>Password pattern matching</vt:lpstr>
      <vt:lpstr>Email format validation</vt:lpstr>
      <vt:lpstr>Search and Replace Text</vt:lpstr>
      <vt:lpstr>Search Files</vt:lpstr>
      <vt:lpstr>Regular Expressions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Anchors</vt:lpstr>
      <vt:lpstr>Anchors</vt:lpstr>
      <vt:lpstr>Anchors</vt:lpstr>
      <vt:lpstr>Quantifiers and Alternation</vt:lpstr>
      <vt:lpstr>Quantifiers and Alternation</vt:lpstr>
      <vt:lpstr>Quantifiers and Alternation</vt:lpstr>
      <vt:lpstr>Groups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142</cp:revision>
  <dcterms:created xsi:type="dcterms:W3CDTF">2022-05-11T03:47:05Z</dcterms:created>
  <dcterms:modified xsi:type="dcterms:W3CDTF">2023-01-05T14:52:10Z</dcterms:modified>
</cp:coreProperties>
</file>