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15" r:id="rId3"/>
    <p:sldId id="317" r:id="rId4"/>
    <p:sldId id="322" r:id="rId5"/>
    <p:sldId id="320" r:id="rId6"/>
    <p:sldId id="321" r:id="rId7"/>
    <p:sldId id="323" r:id="rId8"/>
    <p:sldId id="325" r:id="rId9"/>
    <p:sldId id="326" r:id="rId10"/>
    <p:sldId id="324" r:id="rId11"/>
    <p:sldId id="327" r:id="rId12"/>
    <p:sldId id="328" r:id="rId13"/>
    <p:sldId id="3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2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12/01/2023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366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65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7668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113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79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533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371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876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5687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0869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1087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Regular expressions are widely used in software development and every developer should have a good understanding of them and know how to use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19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12/01/2023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Stack Overflow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411FD-29D5-5F3E-92C8-0BC603535462}"/>
              </a:ext>
            </a:extLst>
          </p:cNvPr>
          <p:cNvSpPr txBox="1"/>
          <p:nvPr/>
        </p:nvSpPr>
        <p:spPr>
          <a:xfrm>
            <a:off x="697539" y="2252640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static void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9FEC8-DA34-BCF3-0101-0BA65D4C1698}"/>
              </a:ext>
            </a:extLst>
          </p:cNvPr>
          <p:cNvSpPr txBox="1"/>
          <p:nvPr/>
        </p:nvSpPr>
        <p:spPr>
          <a:xfrm>
            <a:off x="2861412" y="2260612"/>
            <a:ext cx="2050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myFunction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473FE-842B-D12D-9CC7-B3B301B2E278}"/>
              </a:ext>
            </a:extLst>
          </p:cNvPr>
          <p:cNvSpPr txBox="1"/>
          <p:nvPr/>
        </p:nvSpPr>
        <p:spPr>
          <a:xfrm>
            <a:off x="4696472" y="2249866"/>
            <a:ext cx="5396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2B7A4-4CE2-C248-68FD-5EF4F8C7B032}"/>
              </a:ext>
            </a:extLst>
          </p:cNvPr>
          <p:cNvSpPr txBox="1"/>
          <p:nvPr/>
        </p:nvSpPr>
        <p:spPr>
          <a:xfrm>
            <a:off x="5160981" y="2249866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B3278-0604-6062-222F-5BEB54F06148}"/>
              </a:ext>
            </a:extLst>
          </p:cNvPr>
          <p:cNvSpPr txBox="1"/>
          <p:nvPr/>
        </p:nvSpPr>
        <p:spPr>
          <a:xfrm>
            <a:off x="1244509" y="2773201"/>
            <a:ext cx="2517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myFunction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  <a:endParaRPr lang="en-PH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621B9-C1BF-F12E-E9AA-B709B76A7A23}"/>
              </a:ext>
            </a:extLst>
          </p:cNvPr>
          <p:cNvSpPr txBox="1"/>
          <p:nvPr/>
        </p:nvSpPr>
        <p:spPr>
          <a:xfrm>
            <a:off x="697539" y="3209460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FA6B2F0D-BD43-4F45-8EEE-DF9D7C7340EF}"/>
              </a:ext>
            </a:extLst>
          </p:cNvPr>
          <p:cNvGraphicFramePr>
            <a:graphicFrameLocks noGrp="1"/>
          </p:cNvGraphicFramePr>
          <p:nvPr/>
        </p:nvGraphicFramePr>
        <p:xfrm>
          <a:off x="8649452" y="1584542"/>
          <a:ext cx="2700000" cy="3977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1635404424"/>
                    </a:ext>
                  </a:extLst>
                </a:gridCol>
              </a:tblGrid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0279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48918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3356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15412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88092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93003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54742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3483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1F0EC65-4020-8B2F-2D06-6226AF0239CE}"/>
              </a:ext>
            </a:extLst>
          </p:cNvPr>
          <p:cNvSpPr txBox="1"/>
          <p:nvPr/>
        </p:nvSpPr>
        <p:spPr>
          <a:xfrm>
            <a:off x="8859904" y="5084502"/>
            <a:ext cx="2279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myFunction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8650C-BAE9-758E-C411-67B35B787317}"/>
              </a:ext>
            </a:extLst>
          </p:cNvPr>
          <p:cNvSpPr txBox="1"/>
          <p:nvPr/>
        </p:nvSpPr>
        <p:spPr>
          <a:xfrm>
            <a:off x="8859904" y="4607446"/>
            <a:ext cx="2279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myFunction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17B53-17F1-D2B7-5BFE-B511AE34481F}"/>
              </a:ext>
            </a:extLst>
          </p:cNvPr>
          <p:cNvSpPr txBox="1"/>
          <p:nvPr/>
        </p:nvSpPr>
        <p:spPr>
          <a:xfrm>
            <a:off x="8859904" y="4079928"/>
            <a:ext cx="2279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myFunction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55746C-F844-70EF-048E-44ED61CF4E7C}"/>
              </a:ext>
            </a:extLst>
          </p:cNvPr>
          <p:cNvSpPr txBox="1"/>
          <p:nvPr/>
        </p:nvSpPr>
        <p:spPr>
          <a:xfrm>
            <a:off x="8859904" y="3552409"/>
            <a:ext cx="2279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myFunction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D8BE41-359D-A6CA-90D1-AFE7F6172FBE}"/>
              </a:ext>
            </a:extLst>
          </p:cNvPr>
          <p:cNvSpPr txBox="1"/>
          <p:nvPr/>
        </p:nvSpPr>
        <p:spPr>
          <a:xfrm>
            <a:off x="8859904" y="3050123"/>
            <a:ext cx="2279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myFunction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DD2774-9FC2-C29B-B020-DA233E740E34}"/>
              </a:ext>
            </a:extLst>
          </p:cNvPr>
          <p:cNvSpPr txBox="1"/>
          <p:nvPr/>
        </p:nvSpPr>
        <p:spPr>
          <a:xfrm>
            <a:off x="8859904" y="2573068"/>
            <a:ext cx="2279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myFunction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BBB4D9-E0E3-41B1-CFE1-DB4AFEE28033}"/>
              </a:ext>
            </a:extLst>
          </p:cNvPr>
          <p:cNvSpPr txBox="1"/>
          <p:nvPr/>
        </p:nvSpPr>
        <p:spPr>
          <a:xfrm>
            <a:off x="8859904" y="2087369"/>
            <a:ext cx="2279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myFunction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EE6787-DE73-CCEB-6497-BAF6303FF627}"/>
              </a:ext>
            </a:extLst>
          </p:cNvPr>
          <p:cNvSpPr txBox="1"/>
          <p:nvPr/>
        </p:nvSpPr>
        <p:spPr>
          <a:xfrm>
            <a:off x="8859904" y="1610313"/>
            <a:ext cx="2279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myFunction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AF967B-B014-3EE4-296B-7E6AE8E4A5D8}"/>
              </a:ext>
            </a:extLst>
          </p:cNvPr>
          <p:cNvSpPr txBox="1"/>
          <p:nvPr/>
        </p:nvSpPr>
        <p:spPr>
          <a:xfrm>
            <a:off x="8649452" y="1094603"/>
            <a:ext cx="2700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  <a:latin typeface="Consolas" panose="020B0609020204030204" pitchFamily="49" charset="0"/>
              </a:rPr>
              <a:t>STACK OVERFLOW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AE0BA-BA68-1262-D711-F4539E757612}"/>
              </a:ext>
            </a:extLst>
          </p:cNvPr>
          <p:cNvSpPr txBox="1"/>
          <p:nvPr/>
        </p:nvSpPr>
        <p:spPr>
          <a:xfrm>
            <a:off x="842548" y="4467198"/>
            <a:ext cx="674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a base case, the function will call itself until the stack reaches its full capacity generating a </a:t>
            </a:r>
            <a:r>
              <a:rPr lang="en-US" b="1" dirty="0">
                <a:solidFill>
                  <a:srgbClr val="FF0000"/>
                </a:solidFill>
              </a:rPr>
              <a:t>STACK OVERFLOW </a:t>
            </a:r>
            <a:r>
              <a:rPr lang="en-US" b="1" dirty="0"/>
              <a:t>exception.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4848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Steps when using Recursion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What is the base case? When can I no longer continue?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000000"/>
                </a:solidFill>
                <a:latin typeface="Calibri (Body)"/>
              </a:rPr>
              <a:t>What is the smallest task that I can do to reach the goal each time I repeat the procedure?</a:t>
            </a: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3613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Base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BBB12-EBCA-BD9B-8100-C6FA6DDF5126}"/>
              </a:ext>
            </a:extLst>
          </p:cNvPr>
          <p:cNvSpPr txBox="1"/>
          <p:nvPr/>
        </p:nvSpPr>
        <p:spPr>
          <a:xfrm>
            <a:off x="1317321" y="1169139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static void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1E1D3-028C-E6F8-6406-9597BF61D6E5}"/>
              </a:ext>
            </a:extLst>
          </p:cNvPr>
          <p:cNvSpPr txBox="1"/>
          <p:nvPr/>
        </p:nvSpPr>
        <p:spPr>
          <a:xfrm>
            <a:off x="3456142" y="1169139"/>
            <a:ext cx="971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cook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5FE03-7BEB-DF48-4E61-FCFC2E987B66}"/>
              </a:ext>
            </a:extLst>
          </p:cNvPr>
          <p:cNvSpPr txBox="1"/>
          <p:nvPr/>
        </p:nvSpPr>
        <p:spPr>
          <a:xfrm>
            <a:off x="4285987" y="1166909"/>
            <a:ext cx="1493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(food)</a:t>
            </a:r>
            <a:endParaRPr lang="en-PH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076E3-9C8D-A484-2C11-9C27C5E22410}"/>
              </a:ext>
            </a:extLst>
          </p:cNvPr>
          <p:cNvSpPr txBox="1"/>
          <p:nvPr/>
        </p:nvSpPr>
        <p:spPr>
          <a:xfrm>
            <a:off x="5640366" y="116666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18C04-EDAD-3416-C704-5F66EF59F117}"/>
              </a:ext>
            </a:extLst>
          </p:cNvPr>
          <p:cNvSpPr txBox="1"/>
          <p:nvPr/>
        </p:nvSpPr>
        <p:spPr>
          <a:xfrm>
            <a:off x="1864290" y="1689700"/>
            <a:ext cx="3196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taste(food);</a:t>
            </a:r>
            <a:endParaRPr lang="en-PH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75D668-78CE-1418-E5E6-80B89AEA74FD}"/>
              </a:ext>
            </a:extLst>
          </p:cNvPr>
          <p:cNvSpPr txBox="1"/>
          <p:nvPr/>
        </p:nvSpPr>
        <p:spPr>
          <a:xfrm>
            <a:off x="1864286" y="4278458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53B8-B4DC-A218-D46F-CCF305459052}"/>
              </a:ext>
            </a:extLst>
          </p:cNvPr>
          <p:cNvSpPr txBox="1"/>
          <p:nvPr/>
        </p:nvSpPr>
        <p:spPr>
          <a:xfrm>
            <a:off x="1864286" y="2239904"/>
            <a:ext cx="35991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getFeedBack</a:t>
            </a:r>
            <a:r>
              <a:rPr lang="en-PH" sz="2500" dirty="0">
                <a:latin typeface="Consolas" panose="020B0609020204030204" pitchFamily="49" charset="0"/>
              </a:rPr>
              <a:t>(food);</a:t>
            </a:r>
            <a:endParaRPr lang="en-PH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350D5D-02FC-9EBA-C9B6-D7BEDB103AD1}"/>
              </a:ext>
            </a:extLst>
          </p:cNvPr>
          <p:cNvSpPr txBox="1"/>
          <p:nvPr/>
        </p:nvSpPr>
        <p:spPr>
          <a:xfrm>
            <a:off x="1864286" y="2813882"/>
            <a:ext cx="548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 err="1">
                <a:latin typeface="Consolas" panose="020B0609020204030204" pitchFamily="49" charset="0"/>
              </a:rPr>
              <a:t>feedback.equals</a:t>
            </a:r>
            <a:r>
              <a:rPr lang="en-PH" sz="2500" dirty="0">
                <a:latin typeface="Consolas" panose="020B0609020204030204" pitchFamily="49" charset="0"/>
              </a:rPr>
              <a:t>(“</a:t>
            </a:r>
            <a:r>
              <a:rPr lang="en-PH" sz="2500" b="1" dirty="0">
                <a:solidFill>
                  <a:srgbClr val="FF0000"/>
                </a:solidFill>
                <a:latin typeface="Consolas" panose="020B0609020204030204" pitchFamily="49" charset="0"/>
              </a:rPr>
              <a:t>negative</a:t>
            </a:r>
            <a:r>
              <a:rPr lang="en-PH" sz="2500" dirty="0">
                <a:latin typeface="Consolas" panose="020B0609020204030204" pitchFamily="49" charset="0"/>
              </a:rPr>
              <a:t>”)</a:t>
            </a:r>
            <a:endParaRPr lang="en-PH" sz="2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89D1DB-BF15-84CE-4916-7F660FBD06D5}"/>
              </a:ext>
            </a:extLst>
          </p:cNvPr>
          <p:cNvSpPr txBox="1"/>
          <p:nvPr/>
        </p:nvSpPr>
        <p:spPr>
          <a:xfrm>
            <a:off x="7350686" y="2813163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55C505-1CC8-C4DD-CD78-3CD0E4F51EE9}"/>
              </a:ext>
            </a:extLst>
          </p:cNvPr>
          <p:cNvSpPr txBox="1"/>
          <p:nvPr/>
        </p:nvSpPr>
        <p:spPr>
          <a:xfrm>
            <a:off x="1461370" y="5618980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86A89C-B678-1A11-9CE7-BEA058440CF7}"/>
              </a:ext>
            </a:extLst>
          </p:cNvPr>
          <p:cNvSpPr txBox="1"/>
          <p:nvPr/>
        </p:nvSpPr>
        <p:spPr>
          <a:xfrm>
            <a:off x="2290175" y="3297670"/>
            <a:ext cx="37416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fixRecipe</a:t>
            </a:r>
            <a:r>
              <a:rPr lang="en-PH" sz="2500" dirty="0">
                <a:latin typeface="Consolas" panose="020B0609020204030204" pitchFamily="49" charset="0"/>
              </a:rPr>
              <a:t>(food);</a:t>
            </a:r>
            <a:endParaRPr lang="en-PH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19F352-BABB-F954-737B-1671971FFAEC}"/>
              </a:ext>
            </a:extLst>
          </p:cNvPr>
          <p:cNvSpPr txBox="1"/>
          <p:nvPr/>
        </p:nvSpPr>
        <p:spPr>
          <a:xfrm>
            <a:off x="2290176" y="3818232"/>
            <a:ext cx="35991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cook(food);</a:t>
            </a:r>
            <a:endParaRPr lang="en-PH" sz="2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19E35F-17AB-4D63-16B3-00CA91D6309D}"/>
              </a:ext>
            </a:extLst>
          </p:cNvPr>
          <p:cNvSpPr txBox="1"/>
          <p:nvPr/>
        </p:nvSpPr>
        <p:spPr>
          <a:xfrm>
            <a:off x="2096275" y="4287632"/>
            <a:ext cx="63024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else if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 err="1">
                <a:latin typeface="Consolas" panose="020B0609020204030204" pitchFamily="49" charset="0"/>
              </a:rPr>
              <a:t>feedback.equals</a:t>
            </a:r>
            <a:r>
              <a:rPr lang="en-PH" sz="2500" dirty="0">
                <a:latin typeface="Consolas" panose="020B0609020204030204" pitchFamily="49" charset="0"/>
              </a:rPr>
              <a:t>(“</a:t>
            </a:r>
            <a:r>
              <a:rPr lang="en-PH" sz="2500" b="1" dirty="0">
                <a:solidFill>
                  <a:srgbClr val="00B050"/>
                </a:solidFill>
                <a:latin typeface="Consolas" panose="020B0609020204030204" pitchFamily="49" charset="0"/>
              </a:rPr>
              <a:t>positive</a:t>
            </a:r>
            <a:r>
              <a:rPr lang="en-PH" sz="2500" dirty="0">
                <a:latin typeface="Consolas" panose="020B0609020204030204" pitchFamily="49" charset="0"/>
              </a:rPr>
              <a:t>”)</a:t>
            </a:r>
            <a:endParaRPr lang="en-PH" sz="2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347EE-D026-B803-027F-6FE34BBE7CC5}"/>
              </a:ext>
            </a:extLst>
          </p:cNvPr>
          <p:cNvSpPr txBox="1"/>
          <p:nvPr/>
        </p:nvSpPr>
        <p:spPr>
          <a:xfrm>
            <a:off x="8393218" y="4287632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E6F3D8-0E36-839D-E01A-FE49D4BF191D}"/>
              </a:ext>
            </a:extLst>
          </p:cNvPr>
          <p:cNvSpPr txBox="1"/>
          <p:nvPr/>
        </p:nvSpPr>
        <p:spPr>
          <a:xfrm>
            <a:off x="2218934" y="4824391"/>
            <a:ext cx="37416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serve(food);</a:t>
            </a:r>
            <a:endParaRPr lang="en-PH" sz="2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A5B6-147E-68EA-8B57-DD54E739E7C8}"/>
              </a:ext>
            </a:extLst>
          </p:cNvPr>
          <p:cNvSpPr txBox="1"/>
          <p:nvPr/>
        </p:nvSpPr>
        <p:spPr>
          <a:xfrm>
            <a:off x="1864286" y="5286792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18546-4D68-21C6-3896-23D004EA5961}"/>
              </a:ext>
            </a:extLst>
          </p:cNvPr>
          <p:cNvSpPr txBox="1"/>
          <p:nvPr/>
        </p:nvSpPr>
        <p:spPr>
          <a:xfrm>
            <a:off x="9005165" y="2831900"/>
            <a:ext cx="15480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Base Case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FD81C73-CA6F-B327-D2D6-AB66AF8FE817}"/>
              </a:ext>
            </a:extLst>
          </p:cNvPr>
          <p:cNvSpPr/>
          <p:nvPr/>
        </p:nvSpPr>
        <p:spPr>
          <a:xfrm>
            <a:off x="7825629" y="282447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E1D73-77E4-9AC7-7332-A0841ECF6EA9}"/>
              </a:ext>
            </a:extLst>
          </p:cNvPr>
          <p:cNvSpPr txBox="1"/>
          <p:nvPr/>
        </p:nvSpPr>
        <p:spPr>
          <a:xfrm>
            <a:off x="6031802" y="3799747"/>
            <a:ext cx="22985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Recursive Call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A5C6140-0539-601F-520A-82E2D455C301}"/>
              </a:ext>
            </a:extLst>
          </p:cNvPr>
          <p:cNvSpPr/>
          <p:nvPr/>
        </p:nvSpPr>
        <p:spPr>
          <a:xfrm>
            <a:off x="4852266" y="379231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1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500" b="1" dirty="0"/>
              <a:t>When and When not to use Recursion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0124336-1AE5-BCC9-1B61-5C7375894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47694"/>
              </p:ext>
            </p:extLst>
          </p:nvPr>
        </p:nvGraphicFramePr>
        <p:xfrm>
          <a:off x="2032000" y="1847589"/>
          <a:ext cx="8128000" cy="3670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702569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84026181"/>
                    </a:ext>
                  </a:extLst>
                </a:gridCol>
              </a:tblGrid>
              <a:tr h="39457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Pros 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22381"/>
                  </a:ext>
                </a:extLst>
              </a:tr>
              <a:tr h="134875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Reduces the need for complex loops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 lead to out of memory error/stack overflow exception 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39872"/>
                  </a:ext>
                </a:extLst>
              </a:tr>
              <a:tr h="192679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When implemented correctly, it makes the code shorter and reduces time complexity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 be unnecessarily complex and unreadable if poorly constructed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7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68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Recursion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>
              <a:lnSpc>
                <a:spcPct val="150000"/>
              </a:lnSpc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Recursion is </a:t>
            </a:r>
            <a:r>
              <a:rPr lang="en-US" sz="2500" dirty="0">
                <a:solidFill>
                  <a:srgbClr val="000000"/>
                </a:solidFill>
                <a:latin typeface="Calibri (Body)"/>
              </a:rPr>
              <a:t>a way of solving a problem by having a function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call itself.</a:t>
            </a:r>
          </a:p>
          <a:p>
            <a:pPr lvl="1">
              <a:lnSpc>
                <a:spcPct val="150000"/>
              </a:lnSpc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1">
              <a:lnSpc>
                <a:spcPct val="150000"/>
              </a:lnSpc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1"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lvl="1"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lvl="1"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lvl="1">
              <a:lnSpc>
                <a:spcPct val="150000"/>
              </a:lnSpc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5165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Recursion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A47D6-EA41-8976-C605-6D3F7341373B}"/>
              </a:ext>
            </a:extLst>
          </p:cNvPr>
          <p:cNvSpPr txBox="1"/>
          <p:nvPr/>
        </p:nvSpPr>
        <p:spPr>
          <a:xfrm>
            <a:off x="2112981" y="2019137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void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B10DB-76F8-93C5-5E4B-0875C8EC167D}"/>
              </a:ext>
            </a:extLst>
          </p:cNvPr>
          <p:cNvSpPr txBox="1"/>
          <p:nvPr/>
        </p:nvSpPr>
        <p:spPr>
          <a:xfrm>
            <a:off x="5396887" y="2019137"/>
            <a:ext cx="903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B763D-4AF4-5852-E3AC-8FAC039E0969}"/>
              </a:ext>
            </a:extLst>
          </p:cNvPr>
          <p:cNvSpPr txBox="1"/>
          <p:nvPr/>
        </p:nvSpPr>
        <p:spPr>
          <a:xfrm>
            <a:off x="6249443" y="2020493"/>
            <a:ext cx="28695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(String[] </a:t>
            </a:r>
            <a:r>
              <a:rPr lang="en-PH" sz="2500" dirty="0" err="1">
                <a:latin typeface="Consolas" panose="020B0609020204030204" pitchFamily="49" charset="0"/>
              </a:rPr>
              <a:t>args</a:t>
            </a:r>
            <a:r>
              <a:rPr lang="en-PH" sz="2500" dirty="0">
                <a:latin typeface="Consolas" panose="020B0609020204030204" pitchFamily="49" charset="0"/>
              </a:rPr>
              <a:t>)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6D32B-DC3F-48BE-8162-85A04B2F2056}"/>
              </a:ext>
            </a:extLst>
          </p:cNvPr>
          <p:cNvSpPr txBox="1"/>
          <p:nvPr/>
        </p:nvSpPr>
        <p:spPr>
          <a:xfrm>
            <a:off x="8977241" y="2016363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15F4E-F0A9-8344-3FD5-C8EB48DD6E03}"/>
              </a:ext>
            </a:extLst>
          </p:cNvPr>
          <p:cNvSpPr txBox="1"/>
          <p:nvPr/>
        </p:nvSpPr>
        <p:spPr>
          <a:xfrm>
            <a:off x="2641159" y="2573707"/>
            <a:ext cx="2535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myFunction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  <a:endParaRPr lang="en-PH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5C7DD-8A90-3C8E-5C3B-FB28B6580887}"/>
              </a:ext>
            </a:extLst>
          </p:cNvPr>
          <p:cNvSpPr txBox="1"/>
          <p:nvPr/>
        </p:nvSpPr>
        <p:spPr>
          <a:xfrm>
            <a:off x="2112981" y="2981455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BBB12-EBCA-BD9B-8100-C6FA6DDF5126}"/>
              </a:ext>
            </a:extLst>
          </p:cNvPr>
          <p:cNvSpPr txBox="1"/>
          <p:nvPr/>
        </p:nvSpPr>
        <p:spPr>
          <a:xfrm>
            <a:off x="2112981" y="3774552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static void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1E1D3-028C-E6F8-6406-9597BF61D6E5}"/>
              </a:ext>
            </a:extLst>
          </p:cNvPr>
          <p:cNvSpPr txBox="1"/>
          <p:nvPr/>
        </p:nvSpPr>
        <p:spPr>
          <a:xfrm>
            <a:off x="4276854" y="3782524"/>
            <a:ext cx="2050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myFunction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5FE03-7BEB-DF48-4E61-FCFC2E987B66}"/>
              </a:ext>
            </a:extLst>
          </p:cNvPr>
          <p:cNvSpPr txBox="1"/>
          <p:nvPr/>
        </p:nvSpPr>
        <p:spPr>
          <a:xfrm>
            <a:off x="6111914" y="3771778"/>
            <a:ext cx="5396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076E3-9C8D-A484-2C11-9C27C5E22410}"/>
              </a:ext>
            </a:extLst>
          </p:cNvPr>
          <p:cNvSpPr txBox="1"/>
          <p:nvPr/>
        </p:nvSpPr>
        <p:spPr>
          <a:xfrm>
            <a:off x="6576423" y="3771778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18C04-EDAD-3416-C704-5F66EF59F117}"/>
              </a:ext>
            </a:extLst>
          </p:cNvPr>
          <p:cNvSpPr txBox="1"/>
          <p:nvPr/>
        </p:nvSpPr>
        <p:spPr>
          <a:xfrm>
            <a:off x="2659951" y="4295113"/>
            <a:ext cx="2517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myFunction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  <a:endParaRPr lang="en-PH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75D668-78CE-1418-E5E6-80B89AEA74FD}"/>
              </a:ext>
            </a:extLst>
          </p:cNvPr>
          <p:cNvSpPr txBox="1"/>
          <p:nvPr/>
        </p:nvSpPr>
        <p:spPr>
          <a:xfrm>
            <a:off x="2112981" y="4731372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F813B-C61D-1833-C2EC-4DF97893F42F}"/>
              </a:ext>
            </a:extLst>
          </p:cNvPr>
          <p:cNvSpPr txBox="1"/>
          <p:nvPr/>
        </p:nvSpPr>
        <p:spPr>
          <a:xfrm>
            <a:off x="6576423" y="2611472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Normal Method 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50CCF1-03B0-723D-9949-AC5AD42454B1}"/>
              </a:ext>
            </a:extLst>
          </p:cNvPr>
          <p:cNvSpPr txBox="1"/>
          <p:nvPr/>
        </p:nvSpPr>
        <p:spPr>
          <a:xfrm>
            <a:off x="6684981" y="4370642"/>
            <a:ext cx="2073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Recursive Call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6C8266E3-BDDE-5275-8927-FA64EC878F2A}"/>
              </a:ext>
            </a:extLst>
          </p:cNvPr>
          <p:cNvSpPr/>
          <p:nvPr/>
        </p:nvSpPr>
        <p:spPr>
          <a:xfrm>
            <a:off x="5396887" y="260404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CB45F5A3-246F-AF70-CA0F-904FED318C5A}"/>
              </a:ext>
            </a:extLst>
          </p:cNvPr>
          <p:cNvSpPr/>
          <p:nvPr/>
        </p:nvSpPr>
        <p:spPr>
          <a:xfrm>
            <a:off x="5396887" y="434903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9C036-8448-BE62-972C-E1A7DF3C588D}"/>
              </a:ext>
            </a:extLst>
          </p:cNvPr>
          <p:cNvSpPr txBox="1"/>
          <p:nvPr/>
        </p:nvSpPr>
        <p:spPr>
          <a:xfrm>
            <a:off x="1638038" y="1421344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App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B044CA-F9EA-A9C0-ACAE-A6F6C4EAB97F}"/>
              </a:ext>
            </a:extLst>
          </p:cNvPr>
          <p:cNvSpPr txBox="1"/>
          <p:nvPr/>
        </p:nvSpPr>
        <p:spPr>
          <a:xfrm>
            <a:off x="3838185" y="1409762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07134-C9BE-6270-47A1-CFC43810E586}"/>
              </a:ext>
            </a:extLst>
          </p:cNvPr>
          <p:cNvSpPr txBox="1"/>
          <p:nvPr/>
        </p:nvSpPr>
        <p:spPr>
          <a:xfrm>
            <a:off x="1638038" y="532190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237478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5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Cooking Analogy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pic>
        <p:nvPicPr>
          <p:cNvPr id="6" name="Picture 5" descr="A person holding a plate of food&#10;&#10;Description automatically generated with medium confidence">
            <a:extLst>
              <a:ext uri="{FF2B5EF4-FFF2-40B4-BE49-F238E27FC236}">
                <a16:creationId xmlns:a16="http://schemas.microsoft.com/office/drawing/2014/main" id="{70E5F390-BBF8-D242-7931-4B2DDA31F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2095500"/>
            <a:ext cx="47434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5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Cooking Analogy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BBB12-EBCA-BD9B-8100-C6FA6DDF5126}"/>
              </a:ext>
            </a:extLst>
          </p:cNvPr>
          <p:cNvSpPr txBox="1"/>
          <p:nvPr/>
        </p:nvSpPr>
        <p:spPr>
          <a:xfrm>
            <a:off x="1317321" y="1169139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static void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1E1D3-028C-E6F8-6406-9597BF61D6E5}"/>
              </a:ext>
            </a:extLst>
          </p:cNvPr>
          <p:cNvSpPr txBox="1"/>
          <p:nvPr/>
        </p:nvSpPr>
        <p:spPr>
          <a:xfrm>
            <a:off x="3456142" y="1169139"/>
            <a:ext cx="971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cook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5FE03-7BEB-DF48-4E61-FCFC2E987B66}"/>
              </a:ext>
            </a:extLst>
          </p:cNvPr>
          <p:cNvSpPr txBox="1"/>
          <p:nvPr/>
        </p:nvSpPr>
        <p:spPr>
          <a:xfrm>
            <a:off x="4285987" y="1166909"/>
            <a:ext cx="1493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(food)</a:t>
            </a:r>
            <a:endParaRPr lang="en-PH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076E3-9C8D-A484-2C11-9C27C5E22410}"/>
              </a:ext>
            </a:extLst>
          </p:cNvPr>
          <p:cNvSpPr txBox="1"/>
          <p:nvPr/>
        </p:nvSpPr>
        <p:spPr>
          <a:xfrm>
            <a:off x="5640366" y="116666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18C04-EDAD-3416-C704-5F66EF59F117}"/>
              </a:ext>
            </a:extLst>
          </p:cNvPr>
          <p:cNvSpPr txBox="1"/>
          <p:nvPr/>
        </p:nvSpPr>
        <p:spPr>
          <a:xfrm>
            <a:off x="1864290" y="1689700"/>
            <a:ext cx="3196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taste(food);</a:t>
            </a:r>
            <a:endParaRPr lang="en-PH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75D668-78CE-1418-E5E6-80B89AEA74FD}"/>
              </a:ext>
            </a:extLst>
          </p:cNvPr>
          <p:cNvSpPr txBox="1"/>
          <p:nvPr/>
        </p:nvSpPr>
        <p:spPr>
          <a:xfrm>
            <a:off x="1864286" y="4278458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53B8-B4DC-A218-D46F-CCF305459052}"/>
              </a:ext>
            </a:extLst>
          </p:cNvPr>
          <p:cNvSpPr txBox="1"/>
          <p:nvPr/>
        </p:nvSpPr>
        <p:spPr>
          <a:xfrm>
            <a:off x="1864286" y="2239904"/>
            <a:ext cx="35991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getFeedBack</a:t>
            </a:r>
            <a:r>
              <a:rPr lang="en-PH" sz="2500" dirty="0">
                <a:latin typeface="Consolas" panose="020B0609020204030204" pitchFamily="49" charset="0"/>
              </a:rPr>
              <a:t>(food);</a:t>
            </a:r>
            <a:endParaRPr lang="en-PH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350D5D-02FC-9EBA-C9B6-D7BEDB103AD1}"/>
              </a:ext>
            </a:extLst>
          </p:cNvPr>
          <p:cNvSpPr txBox="1"/>
          <p:nvPr/>
        </p:nvSpPr>
        <p:spPr>
          <a:xfrm>
            <a:off x="1864286" y="2813882"/>
            <a:ext cx="548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 err="1">
                <a:latin typeface="Consolas" panose="020B0609020204030204" pitchFamily="49" charset="0"/>
              </a:rPr>
              <a:t>feedback.equals</a:t>
            </a:r>
            <a:r>
              <a:rPr lang="en-PH" sz="2500" dirty="0">
                <a:latin typeface="Consolas" panose="020B0609020204030204" pitchFamily="49" charset="0"/>
              </a:rPr>
              <a:t>(“</a:t>
            </a:r>
            <a:r>
              <a:rPr lang="en-PH" sz="2500" b="1" dirty="0">
                <a:solidFill>
                  <a:srgbClr val="FF0000"/>
                </a:solidFill>
                <a:latin typeface="Consolas" panose="020B0609020204030204" pitchFamily="49" charset="0"/>
              </a:rPr>
              <a:t>negative</a:t>
            </a:r>
            <a:r>
              <a:rPr lang="en-PH" sz="2500" dirty="0">
                <a:latin typeface="Consolas" panose="020B0609020204030204" pitchFamily="49" charset="0"/>
              </a:rPr>
              <a:t>”)</a:t>
            </a:r>
            <a:endParaRPr lang="en-PH" sz="2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89D1DB-BF15-84CE-4916-7F660FBD06D5}"/>
              </a:ext>
            </a:extLst>
          </p:cNvPr>
          <p:cNvSpPr txBox="1"/>
          <p:nvPr/>
        </p:nvSpPr>
        <p:spPr>
          <a:xfrm>
            <a:off x="7350686" y="2813163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55C505-1CC8-C4DD-CD78-3CD0E4F51EE9}"/>
              </a:ext>
            </a:extLst>
          </p:cNvPr>
          <p:cNvSpPr txBox="1"/>
          <p:nvPr/>
        </p:nvSpPr>
        <p:spPr>
          <a:xfrm>
            <a:off x="1461370" y="5618980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86A89C-B678-1A11-9CE7-BEA058440CF7}"/>
              </a:ext>
            </a:extLst>
          </p:cNvPr>
          <p:cNvSpPr txBox="1"/>
          <p:nvPr/>
        </p:nvSpPr>
        <p:spPr>
          <a:xfrm>
            <a:off x="2290175" y="3297670"/>
            <a:ext cx="37416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latin typeface="Consolas" panose="020B0609020204030204" pitchFamily="49" charset="0"/>
              </a:rPr>
              <a:t>fixRecipe</a:t>
            </a:r>
            <a:r>
              <a:rPr lang="en-PH" sz="2500" dirty="0">
                <a:latin typeface="Consolas" panose="020B0609020204030204" pitchFamily="49" charset="0"/>
              </a:rPr>
              <a:t>(food);</a:t>
            </a:r>
            <a:endParaRPr lang="en-PH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19F352-BABB-F954-737B-1671971FFAEC}"/>
              </a:ext>
            </a:extLst>
          </p:cNvPr>
          <p:cNvSpPr txBox="1"/>
          <p:nvPr/>
        </p:nvSpPr>
        <p:spPr>
          <a:xfrm>
            <a:off x="2290176" y="3818232"/>
            <a:ext cx="35991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cook(food);</a:t>
            </a:r>
            <a:endParaRPr lang="en-PH" sz="2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19E35F-17AB-4D63-16B3-00CA91D6309D}"/>
              </a:ext>
            </a:extLst>
          </p:cNvPr>
          <p:cNvSpPr txBox="1"/>
          <p:nvPr/>
        </p:nvSpPr>
        <p:spPr>
          <a:xfrm>
            <a:off x="2096275" y="4287632"/>
            <a:ext cx="63024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else if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 err="1">
                <a:latin typeface="Consolas" panose="020B0609020204030204" pitchFamily="49" charset="0"/>
              </a:rPr>
              <a:t>feedback.equals</a:t>
            </a:r>
            <a:r>
              <a:rPr lang="en-PH" sz="2500" dirty="0">
                <a:latin typeface="Consolas" panose="020B0609020204030204" pitchFamily="49" charset="0"/>
              </a:rPr>
              <a:t>(“</a:t>
            </a:r>
            <a:r>
              <a:rPr lang="en-PH" sz="2500" b="1" dirty="0">
                <a:solidFill>
                  <a:srgbClr val="00B050"/>
                </a:solidFill>
                <a:latin typeface="Consolas" panose="020B0609020204030204" pitchFamily="49" charset="0"/>
              </a:rPr>
              <a:t>positive</a:t>
            </a:r>
            <a:r>
              <a:rPr lang="en-PH" sz="2500" dirty="0">
                <a:latin typeface="Consolas" panose="020B0609020204030204" pitchFamily="49" charset="0"/>
              </a:rPr>
              <a:t>”)</a:t>
            </a:r>
            <a:endParaRPr lang="en-PH" sz="2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B347EE-D026-B803-027F-6FE34BBE7CC5}"/>
              </a:ext>
            </a:extLst>
          </p:cNvPr>
          <p:cNvSpPr txBox="1"/>
          <p:nvPr/>
        </p:nvSpPr>
        <p:spPr>
          <a:xfrm>
            <a:off x="8393218" y="4287632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E6F3D8-0E36-839D-E01A-FE49D4BF191D}"/>
              </a:ext>
            </a:extLst>
          </p:cNvPr>
          <p:cNvSpPr txBox="1"/>
          <p:nvPr/>
        </p:nvSpPr>
        <p:spPr>
          <a:xfrm>
            <a:off x="2218934" y="4824391"/>
            <a:ext cx="37416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serve(food);</a:t>
            </a:r>
            <a:endParaRPr lang="en-PH" sz="2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9A5B6-147E-68EA-8B57-DD54E739E7C8}"/>
              </a:ext>
            </a:extLst>
          </p:cNvPr>
          <p:cNvSpPr txBox="1"/>
          <p:nvPr/>
        </p:nvSpPr>
        <p:spPr>
          <a:xfrm>
            <a:off x="1864286" y="5286792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42733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8" grpId="0"/>
      <p:bldP spid="15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Bedtime Story Analogy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215609"/>
            <a:ext cx="9144000" cy="47031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>
              <a:lnSpc>
                <a:spcPct val="150000"/>
              </a:lnSpc>
            </a:pPr>
            <a:r>
              <a:rPr lang="en-US" sz="2300" b="0" i="1" dirty="0">
                <a:solidFill>
                  <a:srgbClr val="282829"/>
                </a:solidFill>
                <a:effectLst/>
                <a:latin typeface="-apple-system"/>
              </a:rPr>
              <a:t>A child couldn't sleep, so his mother told him a story about a little frog,</a:t>
            </a:r>
            <a:br>
              <a:rPr lang="en-US" sz="2300" i="1" dirty="0"/>
            </a:br>
            <a:r>
              <a:rPr lang="en-US" sz="2300" b="0" i="1" dirty="0">
                <a:solidFill>
                  <a:srgbClr val="282829"/>
                </a:solidFill>
                <a:effectLst/>
                <a:latin typeface="-apple-system"/>
              </a:rPr>
              <a:t>who couldn't sleep, so the frog's mother told him a story about a little bear,</a:t>
            </a:r>
            <a:br>
              <a:rPr lang="en-US" sz="2300" i="1" dirty="0"/>
            </a:br>
            <a:r>
              <a:rPr lang="en-US" sz="2300" b="0" i="1" dirty="0">
                <a:solidFill>
                  <a:srgbClr val="282829"/>
                </a:solidFill>
                <a:effectLst/>
                <a:latin typeface="-apple-system"/>
              </a:rPr>
              <a:t>who couldn't sleep, so the bear's mother told him a story about a little weasel...</a:t>
            </a:r>
            <a:br>
              <a:rPr lang="en-US" sz="2300" i="1" dirty="0"/>
            </a:br>
            <a:r>
              <a:rPr lang="en-US" sz="2300" b="0" i="1" dirty="0">
                <a:solidFill>
                  <a:srgbClr val="282829"/>
                </a:solidFill>
                <a:effectLst/>
                <a:latin typeface="-apple-system"/>
              </a:rPr>
              <a:t>who fell asleep.</a:t>
            </a:r>
            <a:br>
              <a:rPr lang="en-US" sz="2300" i="1" dirty="0"/>
            </a:br>
            <a:r>
              <a:rPr lang="en-US" sz="2300" b="0" i="1" dirty="0">
                <a:solidFill>
                  <a:srgbClr val="282829"/>
                </a:solidFill>
                <a:effectLst/>
                <a:latin typeface="-apple-system"/>
              </a:rPr>
              <a:t>..and the little bear fell asleep;</a:t>
            </a:r>
            <a:br>
              <a:rPr lang="en-US" sz="2300" i="1" dirty="0"/>
            </a:br>
            <a:r>
              <a:rPr lang="en-US" sz="2300" b="0" i="1" dirty="0">
                <a:solidFill>
                  <a:srgbClr val="282829"/>
                </a:solidFill>
                <a:effectLst/>
                <a:latin typeface="-apple-system"/>
              </a:rPr>
              <a:t>...and the little frog fell asleep;</a:t>
            </a:r>
            <a:br>
              <a:rPr lang="en-US" sz="2300" i="1" dirty="0"/>
            </a:br>
            <a:r>
              <a:rPr lang="en-US" sz="2300" b="0" i="1" dirty="0">
                <a:solidFill>
                  <a:srgbClr val="282829"/>
                </a:solidFill>
                <a:effectLst/>
                <a:latin typeface="-apple-system"/>
              </a:rPr>
              <a:t>...and the child fell asleep. </a:t>
            </a:r>
            <a:endParaRPr lang="en-US" sz="2300" i="1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608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Call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411FD-29D5-5F3E-92C8-0BC603535462}"/>
              </a:ext>
            </a:extLst>
          </p:cNvPr>
          <p:cNvSpPr txBox="1"/>
          <p:nvPr/>
        </p:nvSpPr>
        <p:spPr>
          <a:xfrm>
            <a:off x="553490" y="1218383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string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9FEC8-DA34-BCF3-0101-0BA65D4C1698}"/>
              </a:ext>
            </a:extLst>
          </p:cNvPr>
          <p:cNvSpPr txBox="1"/>
          <p:nvPr/>
        </p:nvSpPr>
        <p:spPr>
          <a:xfrm>
            <a:off x="3031588" y="1219480"/>
            <a:ext cx="746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A()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2B7A4-4CE2-C248-68FD-5EF4F8C7B032}"/>
              </a:ext>
            </a:extLst>
          </p:cNvPr>
          <p:cNvSpPr txBox="1"/>
          <p:nvPr/>
        </p:nvSpPr>
        <p:spPr>
          <a:xfrm>
            <a:off x="3742411" y="1223581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B3278-0604-6062-222F-5BEB54F06148}"/>
              </a:ext>
            </a:extLst>
          </p:cNvPr>
          <p:cNvSpPr txBox="1"/>
          <p:nvPr/>
        </p:nvSpPr>
        <p:spPr>
          <a:xfrm>
            <a:off x="1100460" y="1738944"/>
            <a:ext cx="3358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return “I” + B();</a:t>
            </a:r>
            <a:endParaRPr lang="en-PH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621B9-C1BF-F12E-E9AA-B709B76A7A23}"/>
              </a:ext>
            </a:extLst>
          </p:cNvPr>
          <p:cNvSpPr txBox="1"/>
          <p:nvPr/>
        </p:nvSpPr>
        <p:spPr>
          <a:xfrm>
            <a:off x="553490" y="2175203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FA6B2F0D-BD43-4F45-8EEE-DF9D7C734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5269"/>
              </p:ext>
            </p:extLst>
          </p:nvPr>
        </p:nvGraphicFramePr>
        <p:xfrm>
          <a:off x="8649452" y="1584542"/>
          <a:ext cx="3456000" cy="3977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000">
                  <a:extLst>
                    <a:ext uri="{9D8B030D-6E8A-4147-A177-3AD203B41FA5}">
                      <a16:colId xmlns:a16="http://schemas.microsoft.com/office/drawing/2014/main" val="1635404424"/>
                    </a:ext>
                  </a:extLst>
                </a:gridCol>
              </a:tblGrid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0279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48918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3356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15412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88092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93003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54742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3483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1F0EC65-4020-8B2F-2D06-6226AF0239CE}"/>
              </a:ext>
            </a:extLst>
          </p:cNvPr>
          <p:cNvSpPr txBox="1"/>
          <p:nvPr/>
        </p:nvSpPr>
        <p:spPr>
          <a:xfrm>
            <a:off x="9528452" y="5074955"/>
            <a:ext cx="2279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“I”</a:t>
            </a:r>
            <a:r>
              <a:rPr lang="en-US" sz="2500" dirty="0">
                <a:solidFill>
                  <a:schemeClr val="accent1"/>
                </a:solidFill>
                <a:latin typeface="Consolas" panose="020B0609020204030204" pitchFamily="49" charset="0"/>
              </a:rPr>
              <a:t> + B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8650C-BAE9-758E-C411-67B35B787317}"/>
              </a:ext>
            </a:extLst>
          </p:cNvPr>
          <p:cNvSpPr txBox="1"/>
          <p:nvPr/>
        </p:nvSpPr>
        <p:spPr>
          <a:xfrm>
            <a:off x="9273263" y="4607645"/>
            <a:ext cx="2279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“LOVE” + C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17B53-17F1-D2B7-5BFE-B511AE34481F}"/>
              </a:ext>
            </a:extLst>
          </p:cNvPr>
          <p:cNvSpPr txBox="1"/>
          <p:nvPr/>
        </p:nvSpPr>
        <p:spPr>
          <a:xfrm>
            <a:off x="9686622" y="4077428"/>
            <a:ext cx="1452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“JAVA!”</a:t>
            </a:r>
            <a:endParaRPr lang="en-PH" sz="2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03DE63-B884-9A77-A252-5D05A66F5CD7}"/>
              </a:ext>
            </a:extLst>
          </p:cNvPr>
          <p:cNvSpPr txBox="1"/>
          <p:nvPr/>
        </p:nvSpPr>
        <p:spPr>
          <a:xfrm>
            <a:off x="553490" y="2928431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string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C5AC9-82E4-A84D-AF2A-533C6A9DC9DF}"/>
              </a:ext>
            </a:extLst>
          </p:cNvPr>
          <p:cNvSpPr txBox="1"/>
          <p:nvPr/>
        </p:nvSpPr>
        <p:spPr>
          <a:xfrm>
            <a:off x="3031588" y="2929528"/>
            <a:ext cx="746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B()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488C4-EB8D-AD71-BDE9-0AB414F27689}"/>
              </a:ext>
            </a:extLst>
          </p:cNvPr>
          <p:cNvSpPr txBox="1"/>
          <p:nvPr/>
        </p:nvSpPr>
        <p:spPr>
          <a:xfrm>
            <a:off x="3742411" y="2933629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79408-258C-7D2A-4425-34A7369D5EBE}"/>
              </a:ext>
            </a:extLst>
          </p:cNvPr>
          <p:cNvSpPr txBox="1"/>
          <p:nvPr/>
        </p:nvSpPr>
        <p:spPr>
          <a:xfrm>
            <a:off x="1100460" y="3448992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return “LOVE + C();</a:t>
            </a:r>
            <a:endParaRPr lang="en-PH" sz="2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8BBFD4-7340-82F4-4DF6-FC026E989E71}"/>
              </a:ext>
            </a:extLst>
          </p:cNvPr>
          <p:cNvSpPr txBox="1"/>
          <p:nvPr/>
        </p:nvSpPr>
        <p:spPr>
          <a:xfrm>
            <a:off x="553490" y="3885251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859F04-4C16-E3AF-B517-64FF887784B8}"/>
              </a:ext>
            </a:extLst>
          </p:cNvPr>
          <p:cNvSpPr txBox="1"/>
          <p:nvPr/>
        </p:nvSpPr>
        <p:spPr>
          <a:xfrm>
            <a:off x="553490" y="4602447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string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66F568-73DE-632E-6A44-A966C7FFB6E0}"/>
              </a:ext>
            </a:extLst>
          </p:cNvPr>
          <p:cNvSpPr txBox="1"/>
          <p:nvPr/>
        </p:nvSpPr>
        <p:spPr>
          <a:xfrm>
            <a:off x="3031588" y="4603544"/>
            <a:ext cx="746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C()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55BF2-B7CC-1F2D-7BF2-387201742544}"/>
              </a:ext>
            </a:extLst>
          </p:cNvPr>
          <p:cNvSpPr txBox="1"/>
          <p:nvPr/>
        </p:nvSpPr>
        <p:spPr>
          <a:xfrm>
            <a:off x="3742411" y="4607645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789BC2-4050-A441-E7D0-282933C23271}"/>
              </a:ext>
            </a:extLst>
          </p:cNvPr>
          <p:cNvSpPr txBox="1"/>
          <p:nvPr/>
        </p:nvSpPr>
        <p:spPr>
          <a:xfrm>
            <a:off x="1100459" y="5123008"/>
            <a:ext cx="34151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return “JAVA!”;</a:t>
            </a:r>
            <a:endParaRPr lang="en-PH" sz="2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F08D11-8E05-B4BC-5A9E-54983F5C0E97}"/>
              </a:ext>
            </a:extLst>
          </p:cNvPr>
          <p:cNvSpPr txBox="1"/>
          <p:nvPr/>
        </p:nvSpPr>
        <p:spPr>
          <a:xfrm>
            <a:off x="553490" y="5559267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2804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Call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411FD-29D5-5F3E-92C8-0BC603535462}"/>
              </a:ext>
            </a:extLst>
          </p:cNvPr>
          <p:cNvSpPr txBox="1"/>
          <p:nvPr/>
        </p:nvSpPr>
        <p:spPr>
          <a:xfrm>
            <a:off x="553490" y="1218383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string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9FEC8-DA34-BCF3-0101-0BA65D4C1698}"/>
              </a:ext>
            </a:extLst>
          </p:cNvPr>
          <p:cNvSpPr txBox="1"/>
          <p:nvPr/>
        </p:nvSpPr>
        <p:spPr>
          <a:xfrm>
            <a:off x="3031588" y="1219480"/>
            <a:ext cx="746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A()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2B7A4-4CE2-C248-68FD-5EF4F8C7B032}"/>
              </a:ext>
            </a:extLst>
          </p:cNvPr>
          <p:cNvSpPr txBox="1"/>
          <p:nvPr/>
        </p:nvSpPr>
        <p:spPr>
          <a:xfrm>
            <a:off x="3742411" y="1223581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B3278-0604-6062-222F-5BEB54F06148}"/>
              </a:ext>
            </a:extLst>
          </p:cNvPr>
          <p:cNvSpPr txBox="1"/>
          <p:nvPr/>
        </p:nvSpPr>
        <p:spPr>
          <a:xfrm>
            <a:off x="1100460" y="1738944"/>
            <a:ext cx="3358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return “I” + B();</a:t>
            </a:r>
            <a:endParaRPr lang="en-PH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621B9-C1BF-F12E-E9AA-B709B76A7A23}"/>
              </a:ext>
            </a:extLst>
          </p:cNvPr>
          <p:cNvSpPr txBox="1"/>
          <p:nvPr/>
        </p:nvSpPr>
        <p:spPr>
          <a:xfrm>
            <a:off x="553490" y="2175203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FA6B2F0D-BD43-4F45-8EEE-DF9D7C7340EF}"/>
              </a:ext>
            </a:extLst>
          </p:cNvPr>
          <p:cNvGraphicFramePr>
            <a:graphicFrameLocks noGrp="1"/>
          </p:cNvGraphicFramePr>
          <p:nvPr/>
        </p:nvGraphicFramePr>
        <p:xfrm>
          <a:off x="8649452" y="1584542"/>
          <a:ext cx="3456000" cy="3977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000">
                  <a:extLst>
                    <a:ext uri="{9D8B030D-6E8A-4147-A177-3AD203B41FA5}">
                      <a16:colId xmlns:a16="http://schemas.microsoft.com/office/drawing/2014/main" val="1635404424"/>
                    </a:ext>
                  </a:extLst>
                </a:gridCol>
              </a:tblGrid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0279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48918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3356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15412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88092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93003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54742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3483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1F0EC65-4020-8B2F-2D06-6226AF0239CE}"/>
              </a:ext>
            </a:extLst>
          </p:cNvPr>
          <p:cNvSpPr txBox="1"/>
          <p:nvPr/>
        </p:nvSpPr>
        <p:spPr>
          <a:xfrm>
            <a:off x="9528452" y="5074955"/>
            <a:ext cx="2279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“I”</a:t>
            </a:r>
            <a:r>
              <a:rPr lang="en-US" sz="2500" dirty="0">
                <a:solidFill>
                  <a:schemeClr val="accent1"/>
                </a:solidFill>
                <a:latin typeface="Consolas" panose="020B0609020204030204" pitchFamily="49" charset="0"/>
              </a:rPr>
              <a:t> + B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8650C-BAE9-758E-C411-67B35B787317}"/>
              </a:ext>
            </a:extLst>
          </p:cNvPr>
          <p:cNvSpPr txBox="1"/>
          <p:nvPr/>
        </p:nvSpPr>
        <p:spPr>
          <a:xfrm>
            <a:off x="8947730" y="4588352"/>
            <a:ext cx="30394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“LOVE” + “JAVA”!</a:t>
            </a:r>
            <a:endParaRPr lang="en-PH" sz="2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03DE63-B884-9A77-A252-5D05A66F5CD7}"/>
              </a:ext>
            </a:extLst>
          </p:cNvPr>
          <p:cNvSpPr txBox="1"/>
          <p:nvPr/>
        </p:nvSpPr>
        <p:spPr>
          <a:xfrm>
            <a:off x="553490" y="2928431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string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C5AC9-82E4-A84D-AF2A-533C6A9DC9DF}"/>
              </a:ext>
            </a:extLst>
          </p:cNvPr>
          <p:cNvSpPr txBox="1"/>
          <p:nvPr/>
        </p:nvSpPr>
        <p:spPr>
          <a:xfrm>
            <a:off x="3031588" y="2929528"/>
            <a:ext cx="746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B()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488C4-EB8D-AD71-BDE9-0AB414F27689}"/>
              </a:ext>
            </a:extLst>
          </p:cNvPr>
          <p:cNvSpPr txBox="1"/>
          <p:nvPr/>
        </p:nvSpPr>
        <p:spPr>
          <a:xfrm>
            <a:off x="3742411" y="2933629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79408-258C-7D2A-4425-34A7369D5EBE}"/>
              </a:ext>
            </a:extLst>
          </p:cNvPr>
          <p:cNvSpPr txBox="1"/>
          <p:nvPr/>
        </p:nvSpPr>
        <p:spPr>
          <a:xfrm>
            <a:off x="1100460" y="3448992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return “LOVE + C();</a:t>
            </a:r>
            <a:endParaRPr lang="en-PH" sz="2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8BBFD4-7340-82F4-4DF6-FC026E989E71}"/>
              </a:ext>
            </a:extLst>
          </p:cNvPr>
          <p:cNvSpPr txBox="1"/>
          <p:nvPr/>
        </p:nvSpPr>
        <p:spPr>
          <a:xfrm>
            <a:off x="553490" y="3885251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859F04-4C16-E3AF-B517-64FF887784B8}"/>
              </a:ext>
            </a:extLst>
          </p:cNvPr>
          <p:cNvSpPr txBox="1"/>
          <p:nvPr/>
        </p:nvSpPr>
        <p:spPr>
          <a:xfrm>
            <a:off x="553490" y="4602447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string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66F568-73DE-632E-6A44-A966C7FFB6E0}"/>
              </a:ext>
            </a:extLst>
          </p:cNvPr>
          <p:cNvSpPr txBox="1"/>
          <p:nvPr/>
        </p:nvSpPr>
        <p:spPr>
          <a:xfrm>
            <a:off x="3031588" y="4603544"/>
            <a:ext cx="746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C()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55BF2-B7CC-1F2D-7BF2-387201742544}"/>
              </a:ext>
            </a:extLst>
          </p:cNvPr>
          <p:cNvSpPr txBox="1"/>
          <p:nvPr/>
        </p:nvSpPr>
        <p:spPr>
          <a:xfrm>
            <a:off x="3742411" y="4607645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789BC2-4050-A441-E7D0-282933C23271}"/>
              </a:ext>
            </a:extLst>
          </p:cNvPr>
          <p:cNvSpPr txBox="1"/>
          <p:nvPr/>
        </p:nvSpPr>
        <p:spPr>
          <a:xfrm>
            <a:off x="1100459" y="5123008"/>
            <a:ext cx="34151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return “JAVA!”;</a:t>
            </a:r>
            <a:endParaRPr lang="en-PH" sz="2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F08D11-8E05-B4BC-5A9E-54983F5C0E97}"/>
              </a:ext>
            </a:extLst>
          </p:cNvPr>
          <p:cNvSpPr txBox="1"/>
          <p:nvPr/>
        </p:nvSpPr>
        <p:spPr>
          <a:xfrm>
            <a:off x="553490" y="5559267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5B4CA-02B9-4D06-42C0-F6FB3747B38C}"/>
              </a:ext>
            </a:extLst>
          </p:cNvPr>
          <p:cNvSpPr txBox="1"/>
          <p:nvPr/>
        </p:nvSpPr>
        <p:spPr>
          <a:xfrm>
            <a:off x="9686622" y="4077428"/>
            <a:ext cx="1452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“JAVA!”</a:t>
            </a:r>
            <a:endParaRPr lang="en-PH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B00A2-C352-2AC0-16BC-B4E1A4A28D17}"/>
              </a:ext>
            </a:extLst>
          </p:cNvPr>
          <p:cNvSpPr txBox="1"/>
          <p:nvPr/>
        </p:nvSpPr>
        <p:spPr>
          <a:xfrm>
            <a:off x="9273263" y="4607645"/>
            <a:ext cx="2279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“LOVE” + C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042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Call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 – Intermediate 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411FD-29D5-5F3E-92C8-0BC603535462}"/>
              </a:ext>
            </a:extLst>
          </p:cNvPr>
          <p:cNvSpPr txBox="1"/>
          <p:nvPr/>
        </p:nvSpPr>
        <p:spPr>
          <a:xfrm>
            <a:off x="553490" y="1218383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string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9FEC8-DA34-BCF3-0101-0BA65D4C1698}"/>
              </a:ext>
            </a:extLst>
          </p:cNvPr>
          <p:cNvSpPr txBox="1"/>
          <p:nvPr/>
        </p:nvSpPr>
        <p:spPr>
          <a:xfrm>
            <a:off x="3031588" y="1219480"/>
            <a:ext cx="746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A()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2B7A4-4CE2-C248-68FD-5EF4F8C7B032}"/>
              </a:ext>
            </a:extLst>
          </p:cNvPr>
          <p:cNvSpPr txBox="1"/>
          <p:nvPr/>
        </p:nvSpPr>
        <p:spPr>
          <a:xfrm>
            <a:off x="3742411" y="1223581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B3278-0604-6062-222F-5BEB54F06148}"/>
              </a:ext>
            </a:extLst>
          </p:cNvPr>
          <p:cNvSpPr txBox="1"/>
          <p:nvPr/>
        </p:nvSpPr>
        <p:spPr>
          <a:xfrm>
            <a:off x="1100460" y="1738944"/>
            <a:ext cx="3358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return “I” + B();</a:t>
            </a:r>
            <a:endParaRPr lang="en-PH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621B9-C1BF-F12E-E9AA-B709B76A7A23}"/>
              </a:ext>
            </a:extLst>
          </p:cNvPr>
          <p:cNvSpPr txBox="1"/>
          <p:nvPr/>
        </p:nvSpPr>
        <p:spPr>
          <a:xfrm>
            <a:off x="553490" y="2175203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FA6B2F0D-BD43-4F45-8EEE-DF9D7C7340EF}"/>
              </a:ext>
            </a:extLst>
          </p:cNvPr>
          <p:cNvGraphicFramePr>
            <a:graphicFrameLocks noGrp="1"/>
          </p:cNvGraphicFramePr>
          <p:nvPr/>
        </p:nvGraphicFramePr>
        <p:xfrm>
          <a:off x="8649452" y="1584542"/>
          <a:ext cx="3456000" cy="3977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000">
                  <a:extLst>
                    <a:ext uri="{9D8B030D-6E8A-4147-A177-3AD203B41FA5}">
                      <a16:colId xmlns:a16="http://schemas.microsoft.com/office/drawing/2014/main" val="1635404424"/>
                    </a:ext>
                  </a:extLst>
                </a:gridCol>
              </a:tblGrid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0279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48918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3356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15412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88092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93003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54742"/>
                  </a:ext>
                </a:extLst>
              </a:tr>
              <a:tr h="49712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3483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1F0EC65-4020-8B2F-2D06-6226AF0239CE}"/>
              </a:ext>
            </a:extLst>
          </p:cNvPr>
          <p:cNvSpPr txBox="1"/>
          <p:nvPr/>
        </p:nvSpPr>
        <p:spPr>
          <a:xfrm>
            <a:off x="9528452" y="5074955"/>
            <a:ext cx="2279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“I”</a:t>
            </a:r>
            <a:r>
              <a:rPr lang="en-US" sz="2500" dirty="0">
                <a:solidFill>
                  <a:schemeClr val="accent1"/>
                </a:solidFill>
                <a:latin typeface="Consolas" panose="020B0609020204030204" pitchFamily="49" charset="0"/>
              </a:rPr>
              <a:t> + B</a:t>
            </a:r>
            <a:r>
              <a:rPr lang="en-PH" sz="2500" dirty="0">
                <a:latin typeface="Consolas" panose="020B0609020204030204" pitchFamily="49" charset="0"/>
              </a:rPr>
              <a:t>()</a:t>
            </a:r>
            <a:endParaRPr lang="en-PH" sz="2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8650C-BAE9-758E-C411-67B35B787317}"/>
              </a:ext>
            </a:extLst>
          </p:cNvPr>
          <p:cNvSpPr txBox="1"/>
          <p:nvPr/>
        </p:nvSpPr>
        <p:spPr>
          <a:xfrm>
            <a:off x="8947730" y="4588352"/>
            <a:ext cx="30394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“LOVE” + “JAVA”!</a:t>
            </a:r>
            <a:endParaRPr lang="en-PH" sz="2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03DE63-B884-9A77-A252-5D05A66F5CD7}"/>
              </a:ext>
            </a:extLst>
          </p:cNvPr>
          <p:cNvSpPr txBox="1"/>
          <p:nvPr/>
        </p:nvSpPr>
        <p:spPr>
          <a:xfrm>
            <a:off x="553490" y="2928431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string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C5AC9-82E4-A84D-AF2A-533C6A9DC9DF}"/>
              </a:ext>
            </a:extLst>
          </p:cNvPr>
          <p:cNvSpPr txBox="1"/>
          <p:nvPr/>
        </p:nvSpPr>
        <p:spPr>
          <a:xfrm>
            <a:off x="3031588" y="2929528"/>
            <a:ext cx="746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B()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488C4-EB8D-AD71-BDE9-0AB414F27689}"/>
              </a:ext>
            </a:extLst>
          </p:cNvPr>
          <p:cNvSpPr txBox="1"/>
          <p:nvPr/>
        </p:nvSpPr>
        <p:spPr>
          <a:xfrm>
            <a:off x="3742411" y="2933629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79408-258C-7D2A-4425-34A7369D5EBE}"/>
              </a:ext>
            </a:extLst>
          </p:cNvPr>
          <p:cNvSpPr txBox="1"/>
          <p:nvPr/>
        </p:nvSpPr>
        <p:spPr>
          <a:xfrm>
            <a:off x="1100460" y="3448992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return “LOVE + C();</a:t>
            </a:r>
            <a:endParaRPr lang="en-PH" sz="2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8BBFD4-7340-82F4-4DF6-FC026E989E71}"/>
              </a:ext>
            </a:extLst>
          </p:cNvPr>
          <p:cNvSpPr txBox="1"/>
          <p:nvPr/>
        </p:nvSpPr>
        <p:spPr>
          <a:xfrm>
            <a:off x="553490" y="3885251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859F04-4C16-E3AF-B517-64FF887784B8}"/>
              </a:ext>
            </a:extLst>
          </p:cNvPr>
          <p:cNvSpPr txBox="1"/>
          <p:nvPr/>
        </p:nvSpPr>
        <p:spPr>
          <a:xfrm>
            <a:off x="553490" y="4602447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string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66F568-73DE-632E-6A44-A966C7FFB6E0}"/>
              </a:ext>
            </a:extLst>
          </p:cNvPr>
          <p:cNvSpPr txBox="1"/>
          <p:nvPr/>
        </p:nvSpPr>
        <p:spPr>
          <a:xfrm>
            <a:off x="3031588" y="4603544"/>
            <a:ext cx="7460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C()</a:t>
            </a:r>
            <a:endParaRPr lang="en-PH" sz="2500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55BF2-B7CC-1F2D-7BF2-387201742544}"/>
              </a:ext>
            </a:extLst>
          </p:cNvPr>
          <p:cNvSpPr txBox="1"/>
          <p:nvPr/>
        </p:nvSpPr>
        <p:spPr>
          <a:xfrm>
            <a:off x="3742411" y="4607645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789BC2-4050-A441-E7D0-282933C23271}"/>
              </a:ext>
            </a:extLst>
          </p:cNvPr>
          <p:cNvSpPr txBox="1"/>
          <p:nvPr/>
        </p:nvSpPr>
        <p:spPr>
          <a:xfrm>
            <a:off x="1100459" y="5123008"/>
            <a:ext cx="34151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return “JAVA!”;</a:t>
            </a:r>
            <a:endParaRPr lang="en-PH" sz="2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F08D11-8E05-B4BC-5A9E-54983F5C0E97}"/>
              </a:ext>
            </a:extLst>
          </p:cNvPr>
          <p:cNvSpPr txBox="1"/>
          <p:nvPr/>
        </p:nvSpPr>
        <p:spPr>
          <a:xfrm>
            <a:off x="553490" y="5559267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57D02-B8C0-2756-972F-8F909FF04B5D}"/>
              </a:ext>
            </a:extLst>
          </p:cNvPr>
          <p:cNvSpPr txBox="1"/>
          <p:nvPr/>
        </p:nvSpPr>
        <p:spPr>
          <a:xfrm>
            <a:off x="8788646" y="5074955"/>
            <a:ext cx="3456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“I”</a:t>
            </a:r>
            <a:r>
              <a:rPr lang="en-US" sz="2500" dirty="0">
                <a:solidFill>
                  <a:schemeClr val="accent1"/>
                </a:solidFill>
                <a:latin typeface="Consolas" panose="020B0609020204030204" pitchFamily="49" charset="0"/>
              </a:rPr>
              <a:t> + </a:t>
            </a:r>
            <a:r>
              <a:rPr lang="en-PH" sz="2500" dirty="0">
                <a:solidFill>
                  <a:schemeClr val="accent1"/>
                </a:solidFill>
                <a:latin typeface="Consolas" panose="020B0609020204030204" pitchFamily="49" charset="0"/>
              </a:rPr>
              <a:t>“LOVE JAVA!”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21741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2303</TotalTime>
  <Words>921</Words>
  <Application>Microsoft Office PowerPoint</Application>
  <PresentationFormat>Widescreen</PresentationFormat>
  <Paragraphs>192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Recursion</vt:lpstr>
      <vt:lpstr>Recursion</vt:lpstr>
      <vt:lpstr>Recursion</vt:lpstr>
      <vt:lpstr>Cooking Analogy</vt:lpstr>
      <vt:lpstr>Cooking Analogy</vt:lpstr>
      <vt:lpstr>Bedtime Story Analogy</vt:lpstr>
      <vt:lpstr>Call Stack</vt:lpstr>
      <vt:lpstr>Call Stack</vt:lpstr>
      <vt:lpstr>Call Stack</vt:lpstr>
      <vt:lpstr>Stack Overflow</vt:lpstr>
      <vt:lpstr>Steps when using Recursion</vt:lpstr>
      <vt:lpstr>Base Case</vt:lpstr>
      <vt:lpstr>When and When not to use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229</cp:revision>
  <dcterms:created xsi:type="dcterms:W3CDTF">2022-05-11T03:47:05Z</dcterms:created>
  <dcterms:modified xsi:type="dcterms:W3CDTF">2023-01-12T15:03:36Z</dcterms:modified>
</cp:coreProperties>
</file>