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14" r:id="rId3"/>
    <p:sldId id="315" r:id="rId4"/>
    <p:sldId id="316" r:id="rId5"/>
    <p:sldId id="317" r:id="rId6"/>
    <p:sldId id="318" r:id="rId7"/>
    <p:sldId id="319" r:id="rId8"/>
    <p:sldId id="32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137" autoAdjust="0"/>
  </p:normalViewPr>
  <p:slideViewPr>
    <p:cSldViewPr snapToGrid="0">
      <p:cViewPr varScale="1">
        <p:scale>
          <a:sx n="153" d="100"/>
          <a:sy n="153" d="100"/>
        </p:scale>
        <p:origin x="6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17/01/2023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5251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445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8889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6390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338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1596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34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17/01/2023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17/01/2023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17/01/2023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17/01/2023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Methods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A 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Calibri (Body)"/>
              </a:rPr>
              <a:t>method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 is a block of code </a:t>
            </a:r>
            <a:r>
              <a:rPr lang="en-US" sz="2500" b="0" i="0" dirty="0">
                <a:effectLst/>
                <a:latin typeface="Calibri (Body)"/>
              </a:rPr>
              <a:t>that performs a specific task which only runs when it is called.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algn="l"/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2098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Types of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b="1" i="0" dirty="0">
                <a:effectLst/>
                <a:latin typeface="Calibri (Body)"/>
              </a:rPr>
              <a:t>User-defined Methods</a:t>
            </a:r>
            <a:endParaRPr lang="en-US" sz="2500" b="0" i="0" dirty="0">
              <a:effectLst/>
              <a:latin typeface="Calibri (Body)"/>
            </a:endParaRPr>
          </a:p>
          <a:p>
            <a:pPr marL="342900" indent="-342900" algn="l">
              <a:buFontTx/>
              <a:buChar char="-"/>
            </a:pPr>
            <a:r>
              <a:rPr lang="en-US" sz="2500" dirty="0">
                <a:latin typeface="Calibri (Body)"/>
              </a:rPr>
              <a:t>M</a:t>
            </a:r>
            <a:r>
              <a:rPr lang="en-US" sz="2500" b="0" i="0" dirty="0">
                <a:effectLst/>
                <a:latin typeface="Calibri (Body)"/>
              </a:rPr>
              <a:t>ethods created by the user that is based on some specific  requirements.</a:t>
            </a:r>
          </a:p>
          <a:p>
            <a:pPr algn="l"/>
            <a:endParaRPr lang="en-US" sz="2500" b="0" i="0" dirty="0">
              <a:effectLst/>
              <a:latin typeface="Calibri (Body)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500" b="0" i="0" dirty="0">
              <a:effectLst/>
              <a:latin typeface="Calibri (Body)"/>
            </a:endParaRPr>
          </a:p>
          <a:p>
            <a:pPr algn="l"/>
            <a:r>
              <a:rPr lang="en-US" sz="2500" b="1" i="0" dirty="0">
                <a:effectLst/>
                <a:latin typeface="Calibri (Body)"/>
              </a:rPr>
              <a:t>Standard Library Methods</a:t>
            </a:r>
            <a:endParaRPr lang="en-US" sz="2500" b="0" i="0" dirty="0">
              <a:effectLst/>
              <a:latin typeface="Calibri (Body)"/>
            </a:endParaRPr>
          </a:p>
          <a:p>
            <a:pPr marL="342900" indent="-342900" algn="l">
              <a:buFontTx/>
              <a:buChar char="-"/>
            </a:pPr>
            <a:r>
              <a:rPr lang="en-US" sz="2500" b="0" i="0" dirty="0">
                <a:effectLst/>
                <a:latin typeface="Calibri (Body)"/>
              </a:rPr>
              <a:t>These are built-in methods in Java that are available to use.</a:t>
            </a:r>
          </a:p>
          <a:p>
            <a:pPr algn="l"/>
            <a:endParaRPr lang="en-US" sz="2500" b="0" i="0" dirty="0">
              <a:effectLst/>
              <a:latin typeface="Calibri (Body)"/>
            </a:endParaRPr>
          </a:p>
          <a:p>
            <a:pPr algn="l"/>
            <a:endParaRPr lang="en-US" sz="2500" dirty="0">
              <a:latin typeface="Calibri (Body)"/>
            </a:endParaRPr>
          </a:p>
          <a:p>
            <a:pPr algn="l"/>
            <a:endParaRPr lang="en-US" sz="2500" b="0" i="0" dirty="0">
              <a:effectLst/>
              <a:latin typeface="Calibri (Body)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500" dirty="0">
              <a:latin typeface="Calibri (Body)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500" b="0" i="0" dirty="0">
              <a:effectLst/>
              <a:latin typeface="Calibri (Body)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275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Why use methods?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500" b="1" dirty="0">
                <a:latin typeface="Calibri (Body)"/>
              </a:rPr>
              <a:t>C</a:t>
            </a:r>
            <a:r>
              <a:rPr lang="en-US" sz="2500" b="1" i="0" dirty="0">
                <a:effectLst/>
                <a:latin typeface="Calibri (Body)"/>
              </a:rPr>
              <a:t>ode reusability</a:t>
            </a:r>
            <a:r>
              <a:rPr lang="en-US" sz="2500" b="0" i="0" dirty="0">
                <a:effectLst/>
                <a:latin typeface="Calibri (Body)"/>
              </a:rPr>
              <a:t>. Once a method is created, it can be used multiple times. We do not have to rewrite the entire code each time. “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500" dirty="0">
                <a:latin typeface="Calibri (Body)"/>
              </a:rPr>
              <a:t>W</a:t>
            </a:r>
            <a:r>
              <a:rPr lang="en-US" sz="2500" b="0" i="0" dirty="0">
                <a:effectLst/>
                <a:latin typeface="Calibri (Body)"/>
              </a:rPr>
              <a:t>rite once, reuse multiple times.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3345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Syntax to declare a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097DE-2E41-E649-960B-1A1DAE1754D6}"/>
              </a:ext>
            </a:extLst>
          </p:cNvPr>
          <p:cNvSpPr txBox="1"/>
          <p:nvPr/>
        </p:nvSpPr>
        <p:spPr>
          <a:xfrm>
            <a:off x="1523999" y="1631059"/>
            <a:ext cx="1947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returnType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A035E-A5EC-0B05-5CC3-FD23097C82D9}"/>
              </a:ext>
            </a:extLst>
          </p:cNvPr>
          <p:cNvSpPr txBox="1"/>
          <p:nvPr/>
        </p:nvSpPr>
        <p:spPr>
          <a:xfrm>
            <a:off x="3471796" y="1627471"/>
            <a:ext cx="1947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methodName</a:t>
            </a:r>
            <a:endParaRPr lang="en-PH" sz="25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EA570-FF3A-93E3-554B-B36164415D90}"/>
              </a:ext>
            </a:extLst>
          </p:cNvPr>
          <p:cNvSpPr txBox="1"/>
          <p:nvPr/>
        </p:nvSpPr>
        <p:spPr>
          <a:xfrm>
            <a:off x="5353310" y="1604973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()</a:t>
            </a:r>
            <a:endParaRPr lang="en-PH" sz="25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FEFFC-C3D0-0002-FBA9-CA49BE6E677D}"/>
              </a:ext>
            </a:extLst>
          </p:cNvPr>
          <p:cNvGrpSpPr/>
          <p:nvPr/>
        </p:nvGrpSpPr>
        <p:grpSpPr>
          <a:xfrm>
            <a:off x="1529914" y="1604973"/>
            <a:ext cx="4621693" cy="1649175"/>
            <a:chOff x="1529914" y="1604973"/>
            <a:chExt cx="4621693" cy="16491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858D8B-8E8E-0BAB-E6B4-E5A558D655B4}"/>
                </a:ext>
              </a:extLst>
            </p:cNvPr>
            <p:cNvSpPr txBox="1"/>
            <p:nvPr/>
          </p:nvSpPr>
          <p:spPr>
            <a:xfrm>
              <a:off x="5811837" y="1604973"/>
              <a:ext cx="33977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latin typeface="Consolas" panose="020B0609020204030204" pitchFamily="49" charset="0"/>
                </a:rPr>
                <a:t>{</a:t>
              </a:r>
              <a:endParaRPr lang="en-PH" sz="25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3D5DE3-3F38-42DC-CA05-47344D299D72}"/>
                </a:ext>
              </a:extLst>
            </p:cNvPr>
            <p:cNvSpPr txBox="1"/>
            <p:nvPr/>
          </p:nvSpPr>
          <p:spPr>
            <a:xfrm>
              <a:off x="2070969" y="2205134"/>
              <a:ext cx="266908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solidFill>
                    <a:srgbClr val="92D050"/>
                  </a:solidFill>
                  <a:latin typeface="Consolas" panose="020B0609020204030204" pitchFamily="49" charset="0"/>
                </a:rPr>
                <a:t>// Method Body</a:t>
              </a:r>
              <a:endParaRPr lang="en-PH" sz="2500" dirty="0">
                <a:solidFill>
                  <a:srgbClr val="92D05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FB4130-ABA0-6D8A-19A3-94142673BCEB}"/>
                </a:ext>
              </a:extLst>
            </p:cNvPr>
            <p:cNvSpPr txBox="1"/>
            <p:nvPr/>
          </p:nvSpPr>
          <p:spPr>
            <a:xfrm>
              <a:off x="1529914" y="2777094"/>
              <a:ext cx="36116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latin typeface="Consolas" panose="020B0609020204030204" pitchFamily="49" charset="0"/>
                </a:rPr>
                <a:t>}</a:t>
              </a:r>
              <a:endParaRPr lang="en-PH" sz="25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5FF2EFC-B6EA-76B7-ABB2-D9700C1D0449}"/>
              </a:ext>
            </a:extLst>
          </p:cNvPr>
          <p:cNvSpPr txBox="1"/>
          <p:nvPr/>
        </p:nvSpPr>
        <p:spPr>
          <a:xfrm>
            <a:off x="1316798" y="2079352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042DB0-5AAE-C40D-7AFA-8FEA618047BE}"/>
              </a:ext>
            </a:extLst>
          </p:cNvPr>
          <p:cNvSpPr txBox="1"/>
          <p:nvPr/>
        </p:nvSpPr>
        <p:spPr>
          <a:xfrm>
            <a:off x="1272673" y="3582558"/>
            <a:ext cx="101936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returnType</a:t>
            </a:r>
            <a:r>
              <a:rPr lang="en-US" dirty="0"/>
              <a:t> </a:t>
            </a:r>
            <a:r>
              <a:rPr lang="en-US" b="1" dirty="0"/>
              <a:t>(mandatory)</a:t>
            </a:r>
          </a:p>
          <a:p>
            <a:r>
              <a:rPr lang="en-US" dirty="0"/>
              <a:t>- It specifies what type of value a method returns.</a:t>
            </a:r>
          </a:p>
          <a:p>
            <a:endParaRPr lang="en-US" dirty="0"/>
          </a:p>
          <a:p>
            <a:r>
              <a:rPr lang="en-US" b="1" dirty="0" err="1">
                <a:solidFill>
                  <a:schemeClr val="accent1"/>
                </a:solidFill>
              </a:rPr>
              <a:t>methodName</a:t>
            </a:r>
            <a:r>
              <a:rPr lang="en-US" dirty="0"/>
              <a:t> </a:t>
            </a:r>
            <a:r>
              <a:rPr lang="en-US" b="1" dirty="0"/>
              <a:t>(mandatory)</a:t>
            </a:r>
            <a:endParaRPr lang="en-US" dirty="0"/>
          </a:p>
          <a:p>
            <a:r>
              <a:rPr lang="en-US" dirty="0"/>
              <a:t>- The name of the method.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b="1" dirty="0">
                <a:solidFill>
                  <a:srgbClr val="92D050"/>
                </a:solidFill>
              </a:rPr>
              <a:t>Method Body </a:t>
            </a:r>
            <a:r>
              <a:rPr lang="en-US" b="1" dirty="0"/>
              <a:t>(mandatory)</a:t>
            </a:r>
            <a:endParaRPr lang="en-US" b="1" dirty="0">
              <a:solidFill>
                <a:srgbClr val="92D050"/>
              </a:solidFill>
            </a:endParaRPr>
          </a:p>
          <a:p>
            <a:r>
              <a:rPr lang="en-US" dirty="0"/>
              <a:t>- Block of code to perform some task. The method body is enclosed inside the curly braces { }.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6469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Simple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097DE-2E41-E649-960B-1A1DAE1754D6}"/>
              </a:ext>
            </a:extLst>
          </p:cNvPr>
          <p:cNvSpPr txBox="1"/>
          <p:nvPr/>
        </p:nvSpPr>
        <p:spPr>
          <a:xfrm>
            <a:off x="1523999" y="1631059"/>
            <a:ext cx="9738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void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A035E-A5EC-0B05-5CC3-FD23097C82D9}"/>
              </a:ext>
            </a:extLst>
          </p:cNvPr>
          <p:cNvSpPr txBox="1"/>
          <p:nvPr/>
        </p:nvSpPr>
        <p:spPr>
          <a:xfrm>
            <a:off x="2359066" y="1631059"/>
            <a:ext cx="1947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chemeClr val="accent1"/>
                </a:solidFill>
                <a:latin typeface="Consolas" panose="020B0609020204030204" pitchFamily="49" charset="0"/>
              </a:rPr>
              <a:t>helloJava</a:t>
            </a:r>
            <a:endParaRPr lang="en-PH" sz="25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EA570-FF3A-93E3-554B-B36164415D90}"/>
              </a:ext>
            </a:extLst>
          </p:cNvPr>
          <p:cNvSpPr txBox="1"/>
          <p:nvPr/>
        </p:nvSpPr>
        <p:spPr>
          <a:xfrm>
            <a:off x="4013550" y="1576923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()</a:t>
            </a:r>
            <a:endParaRPr lang="en-PH" sz="25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FEFFC-C3D0-0002-FBA9-CA49BE6E677D}"/>
              </a:ext>
            </a:extLst>
          </p:cNvPr>
          <p:cNvGrpSpPr/>
          <p:nvPr/>
        </p:nvGrpSpPr>
        <p:grpSpPr>
          <a:xfrm>
            <a:off x="1524000" y="1576923"/>
            <a:ext cx="7124700" cy="1330402"/>
            <a:chOff x="1524000" y="1576923"/>
            <a:chExt cx="7124700" cy="133040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858D8B-8E8E-0BAB-E6B4-E5A558D655B4}"/>
                </a:ext>
              </a:extLst>
            </p:cNvPr>
            <p:cNvSpPr txBox="1"/>
            <p:nvPr/>
          </p:nvSpPr>
          <p:spPr>
            <a:xfrm>
              <a:off x="4560520" y="1576923"/>
              <a:ext cx="54697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latin typeface="Consolas" panose="020B0609020204030204" pitchFamily="49" charset="0"/>
                </a:rPr>
                <a:t>{</a:t>
              </a:r>
              <a:endParaRPr lang="en-PH" sz="25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3D5DE3-3F38-42DC-CA05-47344D299D72}"/>
                </a:ext>
              </a:extLst>
            </p:cNvPr>
            <p:cNvSpPr txBox="1"/>
            <p:nvPr/>
          </p:nvSpPr>
          <p:spPr>
            <a:xfrm>
              <a:off x="2497898" y="2049008"/>
              <a:ext cx="615080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 err="1">
                  <a:latin typeface="Consolas" panose="020B0609020204030204" pitchFamily="49" charset="0"/>
                </a:rPr>
                <a:t>System.out.println</a:t>
              </a:r>
              <a:r>
                <a:rPr lang="en-PH" sz="2500" dirty="0">
                  <a:latin typeface="Consolas" panose="020B0609020204030204" pitchFamily="49" charset="0"/>
                </a:rPr>
                <a:t>(“Hello Java!”);</a:t>
              </a:r>
              <a:endParaRPr lang="en-PH" sz="25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FB4130-ABA0-6D8A-19A3-94142673BCEB}"/>
                </a:ext>
              </a:extLst>
            </p:cNvPr>
            <p:cNvSpPr txBox="1"/>
            <p:nvPr/>
          </p:nvSpPr>
          <p:spPr>
            <a:xfrm>
              <a:off x="1524000" y="2430271"/>
              <a:ext cx="54697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latin typeface="Consolas" panose="020B0609020204030204" pitchFamily="49" charset="0"/>
                </a:rPr>
                <a:t>}</a:t>
              </a:r>
              <a:endParaRPr lang="en-PH" sz="25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B2773ED-B09F-BC5C-2DE3-0B0078F265CD}"/>
              </a:ext>
            </a:extLst>
          </p:cNvPr>
          <p:cNvSpPr txBox="1"/>
          <p:nvPr/>
        </p:nvSpPr>
        <p:spPr>
          <a:xfrm>
            <a:off x="1523999" y="3710192"/>
            <a:ext cx="13016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String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4532D7-56ED-1B2F-27B7-1FA5481ABE5B}"/>
              </a:ext>
            </a:extLst>
          </p:cNvPr>
          <p:cNvSpPr txBox="1"/>
          <p:nvPr/>
        </p:nvSpPr>
        <p:spPr>
          <a:xfrm>
            <a:off x="2743199" y="3716566"/>
            <a:ext cx="1947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chemeClr val="accent1"/>
                </a:solidFill>
                <a:latin typeface="Consolas" panose="020B0609020204030204" pitchFamily="49" charset="0"/>
              </a:rPr>
              <a:t>helloJava</a:t>
            </a:r>
            <a:endParaRPr lang="en-PH" sz="25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49BB87-6545-B11F-8FD5-28753E34C9FF}"/>
              </a:ext>
            </a:extLst>
          </p:cNvPr>
          <p:cNvSpPr txBox="1"/>
          <p:nvPr/>
        </p:nvSpPr>
        <p:spPr>
          <a:xfrm>
            <a:off x="4417511" y="3701324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()</a:t>
            </a:r>
            <a:endParaRPr lang="en-PH" sz="25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F0CB06-9A4D-17D7-1A2C-1CEA1566FD07}"/>
              </a:ext>
            </a:extLst>
          </p:cNvPr>
          <p:cNvGrpSpPr/>
          <p:nvPr/>
        </p:nvGrpSpPr>
        <p:grpSpPr>
          <a:xfrm>
            <a:off x="1524000" y="3708945"/>
            <a:ext cx="7124700" cy="1454448"/>
            <a:chOff x="1524001" y="1462167"/>
            <a:chExt cx="7124700" cy="14544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F82416F-3A18-9439-45DB-9A6F8CFE0FEE}"/>
                </a:ext>
              </a:extLst>
            </p:cNvPr>
            <p:cNvSpPr txBox="1"/>
            <p:nvPr/>
          </p:nvSpPr>
          <p:spPr>
            <a:xfrm>
              <a:off x="4901851" y="1462167"/>
              <a:ext cx="54697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latin typeface="Consolas" panose="020B0609020204030204" pitchFamily="49" charset="0"/>
                </a:rPr>
                <a:t>{</a:t>
              </a:r>
              <a:endParaRPr lang="en-PH" sz="25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94078A-8403-6BDB-1363-AF73764D1A58}"/>
                </a:ext>
              </a:extLst>
            </p:cNvPr>
            <p:cNvSpPr txBox="1"/>
            <p:nvPr/>
          </p:nvSpPr>
          <p:spPr>
            <a:xfrm>
              <a:off x="2497899" y="1993052"/>
              <a:ext cx="615080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latin typeface="Consolas" panose="020B0609020204030204" pitchFamily="49" charset="0"/>
                </a:rPr>
                <a:t>return “Hello Java!”;</a:t>
              </a:r>
              <a:endParaRPr lang="en-PH" sz="25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C1F239-2A32-864E-1D93-64F77D223CA5}"/>
                </a:ext>
              </a:extLst>
            </p:cNvPr>
            <p:cNvSpPr txBox="1"/>
            <p:nvPr/>
          </p:nvSpPr>
          <p:spPr>
            <a:xfrm>
              <a:off x="1524001" y="2439561"/>
              <a:ext cx="54697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latin typeface="Consolas" panose="020B0609020204030204" pitchFamily="49" charset="0"/>
                </a:rPr>
                <a:t>}</a:t>
              </a:r>
              <a:endParaRPr lang="en-PH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913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Optional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097DE-2E41-E649-960B-1A1DAE1754D6}"/>
              </a:ext>
            </a:extLst>
          </p:cNvPr>
          <p:cNvSpPr txBox="1"/>
          <p:nvPr/>
        </p:nvSpPr>
        <p:spPr>
          <a:xfrm>
            <a:off x="3349840" y="1598474"/>
            <a:ext cx="1947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returnType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A035E-A5EC-0B05-5CC3-FD23097C82D9}"/>
              </a:ext>
            </a:extLst>
          </p:cNvPr>
          <p:cNvSpPr txBox="1"/>
          <p:nvPr/>
        </p:nvSpPr>
        <p:spPr>
          <a:xfrm>
            <a:off x="5194996" y="1602743"/>
            <a:ext cx="1947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rgbClr val="0070C0"/>
                </a:solidFill>
                <a:latin typeface="Consolas" panose="020B0609020204030204" pitchFamily="49" charset="0"/>
              </a:rPr>
              <a:t>methodName</a:t>
            </a:r>
            <a:endParaRPr lang="en-PH" sz="25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EA570-FF3A-93E3-554B-B36164415D90}"/>
              </a:ext>
            </a:extLst>
          </p:cNvPr>
          <p:cNvSpPr txBox="1"/>
          <p:nvPr/>
        </p:nvSpPr>
        <p:spPr>
          <a:xfrm>
            <a:off x="6987957" y="1588435"/>
            <a:ext cx="45493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0000"/>
                </a:solidFill>
                <a:latin typeface="Consolas" panose="020B0609020204030204" pitchFamily="49" charset="0"/>
              </a:rPr>
              <a:t>(parameter1, parameter2…)</a:t>
            </a:r>
            <a:endParaRPr lang="en-PH" sz="2500" dirty="0">
              <a:solidFill>
                <a:srgbClr val="FF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FEFFC-C3D0-0002-FBA9-CA49BE6E677D}"/>
              </a:ext>
            </a:extLst>
          </p:cNvPr>
          <p:cNvGrpSpPr/>
          <p:nvPr/>
        </p:nvGrpSpPr>
        <p:grpSpPr>
          <a:xfrm>
            <a:off x="696413" y="1586187"/>
            <a:ext cx="11289713" cy="1659365"/>
            <a:chOff x="176583" y="1623765"/>
            <a:chExt cx="11289713" cy="16593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858D8B-8E8E-0BAB-E6B4-E5A558D655B4}"/>
                </a:ext>
              </a:extLst>
            </p:cNvPr>
            <p:cNvSpPr txBox="1"/>
            <p:nvPr/>
          </p:nvSpPr>
          <p:spPr>
            <a:xfrm>
              <a:off x="10919326" y="1623765"/>
              <a:ext cx="54697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latin typeface="Consolas" panose="020B0609020204030204" pitchFamily="49" charset="0"/>
                </a:rPr>
                <a:t>{</a:t>
              </a:r>
              <a:endParaRPr lang="en-PH" sz="25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3D5DE3-3F38-42DC-CA05-47344D299D72}"/>
                </a:ext>
              </a:extLst>
            </p:cNvPr>
            <p:cNvSpPr txBox="1"/>
            <p:nvPr/>
          </p:nvSpPr>
          <p:spPr>
            <a:xfrm>
              <a:off x="645612" y="2223127"/>
              <a:ext cx="266908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// Method Body</a:t>
              </a:r>
              <a:endParaRPr lang="en-PH" sz="2500" dirty="0">
                <a:solidFill>
                  <a:srgbClr val="00B05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FB4130-ABA0-6D8A-19A3-94142673BCEB}"/>
                </a:ext>
              </a:extLst>
            </p:cNvPr>
            <p:cNvSpPr txBox="1"/>
            <p:nvPr/>
          </p:nvSpPr>
          <p:spPr>
            <a:xfrm>
              <a:off x="176583" y="2806076"/>
              <a:ext cx="54697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latin typeface="Consolas" panose="020B0609020204030204" pitchFamily="49" charset="0"/>
                </a:rPr>
                <a:t>}</a:t>
              </a:r>
              <a:endParaRPr lang="en-PH" sz="25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5FF2EFC-B6EA-76B7-ABB2-D9700C1D0449}"/>
              </a:ext>
            </a:extLst>
          </p:cNvPr>
          <p:cNvSpPr txBox="1"/>
          <p:nvPr/>
        </p:nvSpPr>
        <p:spPr>
          <a:xfrm>
            <a:off x="1836628" y="2041774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042DB0-5AAE-C40D-7AFA-8FEA618047BE}"/>
              </a:ext>
            </a:extLst>
          </p:cNvPr>
          <p:cNvSpPr txBox="1"/>
          <p:nvPr/>
        </p:nvSpPr>
        <p:spPr>
          <a:xfrm>
            <a:off x="1214219" y="3245552"/>
            <a:ext cx="101936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modifier</a:t>
            </a:r>
            <a:r>
              <a:rPr lang="en-US" dirty="0"/>
              <a:t> </a:t>
            </a:r>
            <a:r>
              <a:rPr lang="en-US" b="1" dirty="0"/>
              <a:t>(optional)</a:t>
            </a:r>
          </a:p>
          <a:p>
            <a:r>
              <a:rPr lang="en-US" dirty="0"/>
              <a:t> - It defines access types whether the method is public, private or protected. This is mainly used for encapsulation</a:t>
            </a:r>
          </a:p>
          <a:p>
            <a:endParaRPr lang="en-US" dirty="0"/>
          </a:p>
          <a:p>
            <a:r>
              <a:rPr lang="en-US" b="1" dirty="0">
                <a:solidFill>
                  <a:srgbClr val="FFC000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/>
              <a:t>(optional)</a:t>
            </a:r>
          </a:p>
          <a:p>
            <a:r>
              <a:rPr lang="en-US" dirty="0"/>
              <a:t>- Using static will allow the method to be used without creating objects.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Parameter </a:t>
            </a:r>
            <a:r>
              <a:rPr lang="en-US" b="1" dirty="0"/>
              <a:t>(optional)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- These are values passed to a method. We can pass any number of arguments to a method.</a:t>
            </a:r>
            <a:endParaRPr lang="en-P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1958FB-0B97-CB74-CCFE-D109C89DF6FD}"/>
              </a:ext>
            </a:extLst>
          </p:cNvPr>
          <p:cNvSpPr txBox="1"/>
          <p:nvPr/>
        </p:nvSpPr>
        <p:spPr>
          <a:xfrm>
            <a:off x="2203883" y="1603746"/>
            <a:ext cx="12546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C000"/>
                </a:solidFill>
                <a:latin typeface="Consolas" panose="020B0609020204030204" pitchFamily="49" charset="0"/>
              </a:rPr>
              <a:t>static</a:t>
            </a:r>
            <a:endParaRPr lang="en-PH" sz="2500" dirty="0"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0B5968-E231-9F52-D2BE-A368114573C1}"/>
              </a:ext>
            </a:extLst>
          </p:cNvPr>
          <p:cNvSpPr txBox="1"/>
          <p:nvPr/>
        </p:nvSpPr>
        <p:spPr>
          <a:xfrm>
            <a:off x="696413" y="1598474"/>
            <a:ext cx="16209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2"/>
                </a:solidFill>
                <a:latin typeface="Consolas" panose="020B0609020204030204" pitchFamily="49" charset="0"/>
              </a:rPr>
              <a:t>modifier</a:t>
            </a:r>
            <a:endParaRPr lang="en-PH" sz="25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52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/>
          </a:bodyPr>
          <a:lstStyle/>
          <a:p>
            <a:r>
              <a:rPr lang="en-PH" sz="4500" b="1" dirty="0"/>
              <a:t>Method declaration with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097DE-2E41-E649-960B-1A1DAE1754D6}"/>
              </a:ext>
            </a:extLst>
          </p:cNvPr>
          <p:cNvSpPr txBox="1"/>
          <p:nvPr/>
        </p:nvSpPr>
        <p:spPr>
          <a:xfrm>
            <a:off x="3698830" y="1529959"/>
            <a:ext cx="7275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A035E-A5EC-0B05-5CC3-FD23097C82D9}"/>
              </a:ext>
            </a:extLst>
          </p:cNvPr>
          <p:cNvSpPr txBox="1"/>
          <p:nvPr/>
        </p:nvSpPr>
        <p:spPr>
          <a:xfrm>
            <a:off x="4457590" y="1529695"/>
            <a:ext cx="7858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/>
                </a:solidFill>
                <a:latin typeface="Consolas" panose="020B0609020204030204" pitchFamily="49" charset="0"/>
              </a:rPr>
              <a:t>add</a:t>
            </a:r>
            <a:endParaRPr lang="en-PH" sz="25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EA570-FF3A-93E3-554B-B36164415D90}"/>
              </a:ext>
            </a:extLst>
          </p:cNvPr>
          <p:cNvSpPr txBox="1"/>
          <p:nvPr/>
        </p:nvSpPr>
        <p:spPr>
          <a:xfrm>
            <a:off x="5176774" y="1529695"/>
            <a:ext cx="26409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0000"/>
                </a:solidFill>
                <a:latin typeface="Consolas" panose="020B0609020204030204" pitchFamily="49" charset="0"/>
              </a:rPr>
              <a:t>(int x, int y)</a:t>
            </a:r>
            <a:endParaRPr lang="en-PH" sz="2500" dirty="0">
              <a:solidFill>
                <a:srgbClr val="FF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FEFFC-C3D0-0002-FBA9-CA49BE6E677D}"/>
              </a:ext>
            </a:extLst>
          </p:cNvPr>
          <p:cNvGrpSpPr/>
          <p:nvPr/>
        </p:nvGrpSpPr>
        <p:grpSpPr>
          <a:xfrm>
            <a:off x="1327498" y="1529695"/>
            <a:ext cx="6922152" cy="1515576"/>
            <a:chOff x="1200498" y="1592751"/>
            <a:chExt cx="6922152" cy="15155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858D8B-8E8E-0BAB-E6B4-E5A558D655B4}"/>
                </a:ext>
              </a:extLst>
            </p:cNvPr>
            <p:cNvSpPr txBox="1"/>
            <p:nvPr/>
          </p:nvSpPr>
          <p:spPr>
            <a:xfrm>
              <a:off x="7690678" y="1592751"/>
              <a:ext cx="43197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latin typeface="Consolas" panose="020B0609020204030204" pitchFamily="49" charset="0"/>
                </a:rPr>
                <a:t>{</a:t>
              </a:r>
              <a:endParaRPr lang="en-PH" sz="25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3D5DE3-3F38-42DC-CA05-47344D299D72}"/>
                </a:ext>
              </a:extLst>
            </p:cNvPr>
            <p:cNvSpPr txBox="1"/>
            <p:nvPr/>
          </p:nvSpPr>
          <p:spPr>
            <a:xfrm>
              <a:off x="1851132" y="2132118"/>
              <a:ext cx="24794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latin typeface="Consolas" panose="020B0609020204030204" pitchFamily="49" charset="0"/>
                </a:rPr>
                <a:t>return x + y;</a:t>
              </a:r>
              <a:endParaRPr lang="en-PH" sz="25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FB4130-ABA0-6D8A-19A3-94142673BCEB}"/>
                </a:ext>
              </a:extLst>
            </p:cNvPr>
            <p:cNvSpPr txBox="1"/>
            <p:nvPr/>
          </p:nvSpPr>
          <p:spPr>
            <a:xfrm>
              <a:off x="1200498" y="2631273"/>
              <a:ext cx="4968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latin typeface="Consolas" panose="020B0609020204030204" pitchFamily="49" charset="0"/>
                </a:rPr>
                <a:t>}</a:t>
              </a:r>
              <a:endParaRPr lang="en-PH" sz="25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89C1B0-F5A8-24D0-596A-856C802592CA}"/>
              </a:ext>
            </a:extLst>
          </p:cNvPr>
          <p:cNvSpPr txBox="1"/>
          <p:nvPr/>
        </p:nvSpPr>
        <p:spPr>
          <a:xfrm>
            <a:off x="1327498" y="1532670"/>
            <a:ext cx="16209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2"/>
                </a:solidFill>
                <a:latin typeface="Consolas" panose="020B0609020204030204" pitchFamily="49" charset="0"/>
              </a:rPr>
              <a:t>public</a:t>
            </a:r>
            <a:endParaRPr lang="en-PH" sz="25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A16F01-FBF1-02AE-29AE-D75749AEA93A}"/>
              </a:ext>
            </a:extLst>
          </p:cNvPr>
          <p:cNvSpPr txBox="1"/>
          <p:nvPr/>
        </p:nvSpPr>
        <p:spPr>
          <a:xfrm>
            <a:off x="2517555" y="1529695"/>
            <a:ext cx="12546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C000"/>
                </a:solidFill>
                <a:latin typeface="Consolas" panose="020B0609020204030204" pitchFamily="49" charset="0"/>
              </a:rPr>
              <a:t>static</a:t>
            </a:r>
            <a:endParaRPr lang="en-PH" sz="25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11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1092</TotalTime>
  <Words>316</Words>
  <Application>Microsoft Office PowerPoint</Application>
  <PresentationFormat>Widescreen</PresentationFormat>
  <Paragraphs>149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(Body)</vt:lpstr>
      <vt:lpstr>Calibri Light</vt:lpstr>
      <vt:lpstr>Consolas</vt:lpstr>
      <vt:lpstr>Wingdings</vt:lpstr>
      <vt:lpstr>Office Theme</vt:lpstr>
      <vt:lpstr>Methods in Java</vt:lpstr>
      <vt:lpstr>Methods</vt:lpstr>
      <vt:lpstr>Types of Methods</vt:lpstr>
      <vt:lpstr>Why use methods?</vt:lpstr>
      <vt:lpstr>Syntax to declare a method</vt:lpstr>
      <vt:lpstr>Simple method</vt:lpstr>
      <vt:lpstr>Optional fields</vt:lpstr>
      <vt:lpstr>Method declaration with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129</cp:revision>
  <dcterms:created xsi:type="dcterms:W3CDTF">2022-05-11T03:47:05Z</dcterms:created>
  <dcterms:modified xsi:type="dcterms:W3CDTF">2023-01-17T02:12:20Z</dcterms:modified>
</cp:coreProperties>
</file>