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ode.visualstudio.com/download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Intro to HTML5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HTML5</a:t>
            </a:r>
          </a:p>
        </p:txBody>
      </p:sp>
      <p:sp>
        <p:nvSpPr>
          <p:cNvPr id="139" name="Instructor: Kwame C. Bry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Instructor: Kwame C. Bryan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tml3.html break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html3.html breakdown</a:t>
            </a:r>
          </a:p>
        </p:txBody>
      </p:sp>
      <p:pic>
        <p:nvPicPr>
          <p:cNvPr id="165" name="html3.png" descr="html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99" y="2518767"/>
            <a:ext cx="11099801" cy="5751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dding links to other webpages in 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links to other webpages in HTML</a:t>
            </a:r>
          </a:p>
        </p:txBody>
      </p:sp>
      <p:sp>
        <p:nvSpPr>
          <p:cNvPr id="168" name="Websites wouldn’t be very useful if all the information we wanted to access was all on one p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Websites wouldn’t be very useful if all the information we wanted to access was all on one page.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Anchors allow us to traverse to different webpages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The first thing we need to do is create another page to test our anchoring code.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The syntax (Code) we will be adding is the element &lt;a href = “the page we want to go to” &gt;The name of the link&lt;/a&gt; closing element 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We can break &lt;a href&gt; to an anchor that handles a reference to a 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html4.html break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html4.html breakdown</a:t>
            </a:r>
          </a:p>
        </p:txBody>
      </p:sp>
      <p:pic>
        <p:nvPicPr>
          <p:cNvPr id="171" name="Screen Shot 2019-05-16 at 1.04.39 PM.png" descr="Screen Shot 2019-05-16 at 1.04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594" y="2552700"/>
            <a:ext cx="9169401" cy="637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dding inter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interactivity</a:t>
            </a:r>
          </a:p>
        </p:txBody>
      </p:sp>
      <p:sp>
        <p:nvSpPr>
          <p:cNvPr id="174" name="Now we are ready to have a main page link to another p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Now we are ready to have a main page link to another page.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Asked discussed in the last slide we need to tell the anchor what page we would like to visit.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In our example we will create another .html page called page2.html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Go to file new file Save As the file with your other .html files and name the file page2.html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Then we will modify our main .html page so that it knows that page2.html exist.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tml5.html break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html5.html breakdown</a:t>
            </a:r>
          </a:p>
        </p:txBody>
      </p:sp>
      <p:pic>
        <p:nvPicPr>
          <p:cNvPr id="177" name="Screen Shot 2019-05-16 at 1.16.48 PM.png" descr="Screen Shot 2019-05-16 at 1.16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5586" y="2051049"/>
            <a:ext cx="9641565" cy="7091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alling elements by n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Calling elements by name</a:t>
            </a:r>
          </a:p>
        </p:txBody>
      </p:sp>
      <p:sp>
        <p:nvSpPr>
          <p:cNvPr id="180" name="Now we are going to give unique identifiers to elements in our .html docu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we are going to give unique identifiers to elements in our .html document.</a:t>
            </a:r>
          </a:p>
          <a:p>
            <a:pPr/>
            <a:r>
              <a:t>This will allow us to easily modify properties within the desired element (i.e colour / font / size etc).</a:t>
            </a:r>
          </a:p>
          <a:p>
            <a:pPr/>
            <a:r>
              <a:t>we will add the keyword class = “” to the element and now we can add modifications ie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tml6.html break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html6.html breakdown</a:t>
            </a:r>
          </a:p>
        </p:txBody>
      </p:sp>
      <p:pic>
        <p:nvPicPr>
          <p:cNvPr id="183" name="html6.png" descr="html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2473" y="2198687"/>
            <a:ext cx="9761082" cy="6903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dding images to our .html doc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images to our .html document</a:t>
            </a:r>
          </a:p>
        </p:txBody>
      </p:sp>
      <p:sp>
        <p:nvSpPr>
          <p:cNvPr id="186" name="In this section we will add multi-medi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this section we will add multi-media.</a:t>
            </a:r>
          </a:p>
          <a:p>
            <a:pPr/>
            <a:r>
              <a:t>The form our media that we will add is images.</a:t>
            </a:r>
          </a:p>
          <a:p>
            <a:pPr/>
            <a:r>
              <a:t>You would be surprised with all the work do far you should start seeing similarities </a:t>
            </a:r>
          </a:p>
          <a:p>
            <a:pPr marL="0" indent="0" defTabSz="457200">
              <a:lnSpc>
                <a:spcPts val="4500"/>
              </a:lnSpc>
              <a:spcBef>
                <a:spcPts val="0"/>
              </a:spcBef>
              <a:buClrTx/>
              <a:buSzTx/>
              <a:buNone/>
              <a:defRPr sz="23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lvl="1" marL="0" indent="0" defTabSz="457200">
              <a:lnSpc>
                <a:spcPts val="4500"/>
              </a:lnSpc>
              <a:spcBef>
                <a:spcPts val="0"/>
              </a:spcBef>
              <a:buClrTx/>
              <a:buSzTx/>
              <a:buNone/>
              <a:defRPr sz="23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img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src</a:t>
            </a:r>
            <a:r>
              <a:rPr>
                <a:solidFill>
                  <a:srgbClr val="D4D4D4"/>
                </a:solidFill>
              </a:rPr>
              <a:t>=</a:t>
            </a:r>
            <a:r>
              <a:t>"/images/html7.png"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alt</a:t>
            </a:r>
            <a:r>
              <a:rPr>
                <a:solidFill>
                  <a:srgbClr val="D4D4D4"/>
                </a:solidFill>
              </a:rPr>
              <a:t>=</a:t>
            </a:r>
            <a:r>
              <a:t>"html7"</a:t>
            </a:r>
            <a:r>
              <a:rPr>
                <a:solidFill>
                  <a:srgbClr val="D4D4D4"/>
                </a:solidFill>
              </a:rPr>
              <a:t> </a:t>
            </a:r>
            <a:endParaRPr>
              <a:solidFill>
                <a:srgbClr val="D4D4D4"/>
              </a:solidFill>
            </a:endParaRPr>
          </a:p>
          <a:p>
            <a:pPr marL="0" indent="0" defTabSz="457200">
              <a:lnSpc>
                <a:spcPts val="4500"/>
              </a:lnSpc>
              <a:spcBef>
                <a:spcPts val="0"/>
              </a:spcBef>
              <a:buClrTx/>
              <a:buSzTx/>
              <a:buNone/>
              <a:defRPr sz="23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9CDCFE"/>
                </a:solidFill>
              </a:rPr>
              <a:t>style</a:t>
            </a:r>
            <a:r>
              <a:rPr>
                <a:solidFill>
                  <a:srgbClr val="D4D4D4"/>
                </a:solidFill>
              </a:rPr>
              <a:t>=</a:t>
            </a:r>
            <a:r>
              <a:t>"width:200px"</a:t>
            </a:r>
            <a:r>
              <a:rPr>
                <a:solidFill>
                  <a:srgbClr val="808080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tml7.html break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html7.html breakdown</a:t>
            </a:r>
          </a:p>
        </p:txBody>
      </p:sp>
      <p:pic>
        <p:nvPicPr>
          <p:cNvPr id="189" name="screen7.png" descr="screen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1058" y="2059037"/>
            <a:ext cx="9132064" cy="736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ascading Styleshe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 Stylesheets</a:t>
            </a:r>
          </a:p>
        </p:txBody>
      </p:sp>
      <p:sp>
        <p:nvSpPr>
          <p:cNvPr id="192" name="Cascading StylesSheets allow the web-designer the ability to add custom functionality or customization to an el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 StylesSheets allow the web-designer the ability to add custom functionality or customization to an element.</a:t>
            </a:r>
          </a:p>
          <a:p>
            <a:pPr/>
            <a:r>
              <a:t>We’ll start by adding the element style to the &lt;head&gt; of our document &lt;style&gt;&lt;/style&gt;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igh Level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 Level Overview</a:t>
            </a:r>
          </a:p>
        </p:txBody>
      </p:sp>
      <p:sp>
        <p:nvSpPr>
          <p:cNvPr id="142" name="HTML (hypertext markup languag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HTML (hypertext markup language)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Tim Berners-Lee is the inventor of HTML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The initial release of HTML was done in 1993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Elements in a HTML documents are defined and grouped by tags.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These tags are then interpreted from our browsers and rendered to our screens.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CSS (cascading style sheets) allows us to alter and manipulate the properties of an element by defining it as a class or unique identifier.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html8.html break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html8.html breakdown</a:t>
            </a:r>
          </a:p>
        </p:txBody>
      </p:sp>
      <p:pic>
        <p:nvPicPr>
          <p:cNvPr id="195" name="Screen Shot 2019-05-16 at 5.16.38 PM.png" descr="Screen Shot 2019-05-16 at 5.16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475" y="2413000"/>
            <a:ext cx="9709618" cy="6143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TML 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Assignment</a:t>
            </a:r>
          </a:p>
        </p:txBody>
      </p:sp>
      <p:sp>
        <p:nvSpPr>
          <p:cNvPr id="198" name="In this assignment you will complete the html code we have been working 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this assignment you will complete the html code we have been working on.</a:t>
            </a:r>
          </a:p>
          <a:p>
            <a:pPr/>
            <a:r>
              <a:t>All the links most be active.</a:t>
            </a:r>
          </a:p>
          <a:p>
            <a:pPr/>
            <a:r>
              <a:t>using css give all your &lt;h1&gt; tag on each page a different colour</a:t>
            </a:r>
          </a:p>
          <a:p>
            <a:pPr/>
            <a:r>
              <a:t>Also, give each page a different title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TML Development Enviro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HTML Development Environment</a:t>
            </a:r>
          </a:p>
        </p:txBody>
      </p:sp>
      <p:sp>
        <p:nvSpPr>
          <p:cNvPr id="145" name="For this lesson and further lessons we will use an I.D.E (integrated development environment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this lesson and further lessons we will use an I.D.E (integrated development environment).</a:t>
            </a:r>
          </a:p>
          <a:p>
            <a:pPr/>
            <a:r>
              <a:t>Developers use these in order to structure and organize the source files etc .html file and any other files like images and audio files.</a:t>
            </a:r>
          </a:p>
          <a:p>
            <a:pPr/>
            <a:r>
              <a:t>We’ll use an I.D.E called Microsoft code.</a:t>
            </a:r>
          </a:p>
          <a:p>
            <a:pPr/>
            <a:r>
              <a:t>This I.D.E works on all major operating systems and can be found at. </a:t>
            </a:r>
            <a:r>
              <a:rPr u="sng">
                <a:hlinkClick r:id="rId2" invalidUrl="" action="" tgtFrame="" tooltip="" history="1" highlightClick="0" endSnd="0"/>
              </a:rPr>
              <a:t>https://code.visualstudio.com/download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tructure of an HTML Document and Setting up Our Projec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5766"/>
            </a:lvl1pPr>
          </a:lstStyle>
          <a:p>
            <a:pPr/>
            <a:r>
              <a:t>Structure of an HTML Document and Setting up Our Project.</a:t>
            </a:r>
          </a:p>
        </p:txBody>
      </p:sp>
      <p:sp>
        <p:nvSpPr>
          <p:cNvPr id="148" name="The first thing we should think about when creating a HTML files is having a vision for what we want our outcome to be in the e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first thing we should think about when creating a HTML files is having a vision for what we want our outcome to be in the end.</a:t>
            </a:r>
          </a:p>
          <a:p>
            <a:pPr/>
            <a:r>
              <a:t>I usually take out a piece of paper and try to sketch out what I would like my website to look like before I started coding it out.</a:t>
            </a:r>
          </a:p>
          <a:p>
            <a:pPr/>
            <a:r>
              <a:t>For the purpose of this lesson we’ll all have the same vision of how we would like our website to look like.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webpagelayout.png" descr="webpagelayo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749300"/>
            <a:ext cx="5080000" cy="825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tml1.html break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html1.html breakdown</a:t>
            </a:r>
          </a:p>
        </p:txBody>
      </p:sp>
      <p:sp>
        <p:nvSpPr>
          <p:cNvPr id="153" name="&lt;!DOCTYPE html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569CD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&lt;!</a:t>
            </a:r>
            <a: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&lt;!--nested element--&gt;</a:t>
            </a:r>
            <a:endParaRPr>
              <a:solidFill>
                <a:srgbClr val="D4D4D4"/>
              </a:solidFill>
            </a:endParaR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 Lorem ipsum dolor sit amet, consectetur adipiscing elit,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sed do eiusmod tempor incididunt ut labore et dolore magna aliqua.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Ut enim ad minim veniam, quis nostrud exercitation ullamco laboris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nisi ut aliquip ex ea commodo consequat.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br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 </a:t>
            </a:r>
            <a:r>
              <a:rPr>
                <a:solidFill>
                  <a:srgbClr val="6A9955"/>
                </a:solidFill>
              </a:rPr>
              <a:t>&lt;!-- break row tag --&gt;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Duis aute irure dolor in reprehenderit in voluptate velit esse cillum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dolore eu fugiat nulla pariatur. Excepteur sint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occaecat cupidatat non proident,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sunt in culpa qui officia deserunt mollit anim id est laborum.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&lt;!-- end of paragraph tag --&gt;</a:t>
            </a:r>
            <a:endParaRPr>
              <a:solidFill>
                <a:srgbClr val="D4D4D4"/>
              </a:solidFill>
            </a:endParaR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None/>
              <a:defRPr sz="1900">
                <a:solidFill>
                  <a:srgbClr val="569CD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efining the head and body in a html doc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defining the head and body in a html document</a:t>
            </a:r>
          </a:p>
        </p:txBody>
      </p:sp>
      <p:sp>
        <p:nvSpPr>
          <p:cNvPr id="156" name="Our current .html file has only the bare bones of a real web p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current .html file has only the bare bones of a real web page. </a:t>
            </a:r>
          </a:p>
          <a:p>
            <a:pPr/>
            <a:r>
              <a:t>Adding the head and body is quite simple we simply only need to add the elements </a:t>
            </a:r>
            <a:r>
              <a:rPr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rPr>
              <a:t>&lt;head&gt;&lt;/head&gt;</a:t>
            </a:r>
            <a:r>
              <a:t> and </a:t>
            </a:r>
            <a:r>
              <a:rPr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rPr>
              <a:t>&lt;body&gt;&lt;/body&gt;</a:t>
            </a:r>
            <a:r>
              <a:t> within our </a:t>
            </a:r>
            <a:r>
              <a:rPr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rPr>
              <a:t>&lt;html&gt;&lt;/html&gt; </a:t>
            </a:r>
            <a:r>
              <a:t>element.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tml2.html break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html2.html breakdown</a:t>
            </a:r>
          </a:p>
        </p:txBody>
      </p:sp>
      <p:sp>
        <p:nvSpPr>
          <p:cNvPr id="159" name="&lt;!DOCTYPE html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569CD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&lt;!</a:t>
            </a:r>
            <a: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head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head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body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&lt;!--nested element--&gt;</a:t>
            </a:r>
            <a:endParaRPr>
              <a:solidFill>
                <a:srgbClr val="D4D4D4"/>
              </a:solidFill>
            </a:endParaR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 Lorem ipsum dolor sit amet, consectetur adipiscing elit, 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sed do eiusmod tempor incididunt ut labore et dolore magna aliqua. 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Ut enim ad minim veniam, quis nostrud exercitation ullamco laboris 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nisi ut aliquip ex ea commodo consequat.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br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 </a:t>
            </a:r>
            <a:r>
              <a:rPr>
                <a:solidFill>
                  <a:srgbClr val="6A9955"/>
                </a:solidFill>
              </a:rPr>
              <a:t>&lt;!-- break row tag --&gt;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Duis aute irure dolor in reprehenderit in voluptate velit esse cillum 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dolore eu fugiat nulla pariatur. Excepteur sint 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occaecat cupidatat non proident, 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sunt in culpa qui officia deserunt mollit anim id est laborum. 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&lt;!-- end of paragraph tag --&gt;</a:t>
            </a:r>
            <a:endParaRPr>
              <a:solidFill>
                <a:srgbClr val="D4D4D4"/>
              </a:solidFill>
            </a:endParaR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body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569CD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ividing our html doc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Dividing our html documents</a:t>
            </a:r>
          </a:p>
        </p:txBody>
      </p:sp>
      <p:sp>
        <p:nvSpPr>
          <p:cNvPr id="162" name="Now that we have our .html document structured properly let’s look at how we can divide our pro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that we have our .html document structured properly let’s look at how we can divide our project.</a:t>
            </a:r>
          </a:p>
          <a:p>
            <a:pPr/>
            <a:r>
              <a:t>This allows the web designer to work sections of the webpage without having to worry if it will affect other areas of the web page.</a:t>
            </a:r>
          </a:p>
          <a:p>
            <a:pPr/>
            <a:r>
              <a:t>An example of the code for this is found on the next slide.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