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Corbel"/>
      <p:regular r:id="rId40"/>
      <p:bold r:id="rId41"/>
      <p:italic r:id="rId42"/>
      <p:boldItalic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regular.fntdata"/><Relationship Id="rId20" Type="http://schemas.openxmlformats.org/officeDocument/2006/relationships/slide" Target="slides/slide15.xml"/><Relationship Id="rId42" Type="http://schemas.openxmlformats.org/officeDocument/2006/relationships/font" Target="fonts/Corbel-italic.fntdata"/><Relationship Id="rId41" Type="http://schemas.openxmlformats.org/officeDocument/2006/relationships/font" Target="fonts/Corbel-bold.fntdata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Corbel-bold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371599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Start video on slack signup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Switch to event subscription video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play challenge1 clip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challenge 2 clip followed by leave join 1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 to IBM clip, queued up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Switch to Slack intro video, queued up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371599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to Show npm init video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29840" y="365125"/>
            <a:ext cx="7886700" cy="3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29840" y="4489398"/>
            <a:ext cx="78855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9840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/>
          <p:nvPr>
            <p:ph idx="2" type="pic"/>
          </p:nvPr>
        </p:nvSpPr>
        <p:spPr>
          <a:xfrm>
            <a:off x="3887390" y="987425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45833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52380"/>
              <a:buFont typeface="Arial"/>
              <a:buNone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61111"/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73333"/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73333"/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840000" y="2057400"/>
            <a:ext cx="273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657350" y="4464028"/>
            <a:ext cx="6858000" cy="1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Font typeface="Corbel"/>
              <a:buNone/>
              <a:defRPr b="0" i="0" sz="72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1657349" y="3694375"/>
            <a:ext cx="68580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r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840000" y="1825625"/>
            <a:ext cx="767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640899" y="4464028"/>
            <a:ext cx="6858000" cy="16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2E2E2"/>
              </a:buClr>
              <a:buFont typeface="Corbel"/>
              <a:buNone/>
              <a:defRPr b="0" i="0" sz="7200" u="none" cap="none" strike="noStrike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640899" y="3693673"/>
            <a:ext cx="68580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40000" y="1825625"/>
            <a:ext cx="3768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739879" y="1825625"/>
            <a:ext cx="37755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62984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840000" y="1681163"/>
            <a:ext cx="3768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840000" y="2505075"/>
            <a:ext cx="3768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3" type="body"/>
          </p:nvPr>
        </p:nvSpPr>
        <p:spPr>
          <a:xfrm>
            <a:off x="4739879" y="1681163"/>
            <a:ext cx="377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4" type="body"/>
          </p:nvPr>
        </p:nvSpPr>
        <p:spPr>
          <a:xfrm>
            <a:off x="4739879" y="2505075"/>
            <a:ext cx="3776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5" name="Shape 10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629840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887390" y="987425"/>
            <a:ext cx="46290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840000" y="2057400"/>
            <a:ext cx="2739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noramic Picture with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29840" y="4367160"/>
            <a:ext cx="78867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/>
          <p:nvPr>
            <p:ph idx="2" type="pic"/>
          </p:nvPr>
        </p:nvSpPr>
        <p:spPr>
          <a:xfrm>
            <a:off x="629840" y="987425"/>
            <a:ext cx="7886700" cy="3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45833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52380"/>
              <a:buFont typeface="Arial"/>
              <a:buNone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61111"/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73333"/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73333"/>
              <a:buFont typeface="Arial"/>
              <a:buNone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29840" y="5186516"/>
            <a:ext cx="78855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 with Caption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084659" y="365125"/>
            <a:ext cx="69771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33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290482" y="3365557"/>
            <a:ext cx="65643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628650" y="4501728"/>
            <a:ext cx="78843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  <p:sp>
        <p:nvSpPr>
          <p:cNvPr id="133" name="Shape 133"/>
          <p:cNvSpPr txBox="1"/>
          <p:nvPr/>
        </p:nvSpPr>
        <p:spPr>
          <a:xfrm>
            <a:off x="833283" y="786824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828358" y="2743200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orbel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Name Card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29840" y="2326966"/>
            <a:ext cx="7886700" cy="25118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29840" y="4850580"/>
            <a:ext cx="7885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Colum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1002961" y="1885950"/>
            <a:ext cx="2210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1017598" y="2571750"/>
            <a:ext cx="21954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3440995" y="1885950"/>
            <a:ext cx="2202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4" type="body"/>
          </p:nvPr>
        </p:nvSpPr>
        <p:spPr>
          <a:xfrm>
            <a:off x="3433080" y="2571750"/>
            <a:ext cx="2210100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5" type="body"/>
          </p:nvPr>
        </p:nvSpPr>
        <p:spPr>
          <a:xfrm>
            <a:off x="5871776" y="1885950"/>
            <a:ext cx="2198999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-1778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8" name="Shape 148"/>
          <p:cNvSpPr txBox="1"/>
          <p:nvPr>
            <p:ph idx="6" type="body"/>
          </p:nvPr>
        </p:nvSpPr>
        <p:spPr>
          <a:xfrm>
            <a:off x="5871776" y="2571750"/>
            <a:ext cx="2198999" cy="3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0" name="Shape 15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3 Picture Colum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999063" y="4297503"/>
            <a:ext cx="2205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5" name="Shape 155"/>
          <p:cNvSpPr/>
          <p:nvPr>
            <p:ph idx="2" type="pic"/>
          </p:nvPr>
        </p:nvSpPr>
        <p:spPr>
          <a:xfrm>
            <a:off x="999063" y="2256353"/>
            <a:ext cx="220500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6" name="Shape 156"/>
          <p:cNvSpPr txBox="1"/>
          <p:nvPr>
            <p:ph idx="3" type="body"/>
          </p:nvPr>
        </p:nvSpPr>
        <p:spPr>
          <a:xfrm>
            <a:off x="999063" y="4873764"/>
            <a:ext cx="2205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7" name="Shape 157"/>
          <p:cNvSpPr txBox="1"/>
          <p:nvPr>
            <p:ph idx="4" type="body"/>
          </p:nvPr>
        </p:nvSpPr>
        <p:spPr>
          <a:xfrm>
            <a:off x="3426747" y="4297503"/>
            <a:ext cx="2197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8" name="Shape 158"/>
          <p:cNvSpPr/>
          <p:nvPr>
            <p:ph idx="5" type="pic"/>
          </p:nvPr>
        </p:nvSpPr>
        <p:spPr>
          <a:xfrm>
            <a:off x="3426747" y="2256353"/>
            <a:ext cx="219780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9" name="Shape 159"/>
          <p:cNvSpPr txBox="1"/>
          <p:nvPr>
            <p:ph idx="6" type="body"/>
          </p:nvPr>
        </p:nvSpPr>
        <p:spPr>
          <a:xfrm>
            <a:off x="3425733" y="4873764"/>
            <a:ext cx="2200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0" name="Shape 160"/>
          <p:cNvSpPr txBox="1"/>
          <p:nvPr>
            <p:ph idx="7" type="body"/>
          </p:nvPr>
        </p:nvSpPr>
        <p:spPr>
          <a:xfrm>
            <a:off x="5853241" y="4297503"/>
            <a:ext cx="2199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1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1" name="Shape 161"/>
          <p:cNvSpPr/>
          <p:nvPr>
            <p:ph idx="8" type="pic"/>
          </p:nvPr>
        </p:nvSpPr>
        <p:spPr>
          <a:xfrm>
            <a:off x="5853240" y="2256353"/>
            <a:ext cx="219900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91666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9" type="body"/>
          </p:nvPr>
        </p:nvSpPr>
        <p:spPr>
          <a:xfrm>
            <a:off x="5853147" y="4873762"/>
            <a:ext cx="2202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Font typeface="Arial"/>
              <a:buNone/>
              <a:defRPr b="0" i="0" sz="1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Font typeface="Arial"/>
              <a:buNone/>
              <a:defRPr b="0" i="0" sz="7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 rot="5400000">
            <a:off x="2502150" y="163625"/>
            <a:ext cx="4351200" cy="7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6829"/>
              <a:buFont typeface="Corbel"/>
              <a:buNone/>
              <a:defRPr b="0" i="0" sz="4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840000" y="1825625"/>
            <a:ext cx="7675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rgbClr val="EDEDED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629841" y="2114550"/>
            <a:ext cx="7886700" cy="29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EDEDED"/>
              </a:buClr>
              <a:buSzPct val="25000"/>
              <a:buFont typeface="Corbel"/>
              <a:buNone/>
            </a:pPr>
            <a:r>
              <a:rPr i="0" lang="en" sz="3600" u="none" cap="none" strike="noStrike">
                <a:solidFill>
                  <a:srgbClr val="EDEDED"/>
                </a:solidFill>
                <a:latin typeface="Open Sans"/>
                <a:ea typeface="Open Sans"/>
                <a:cs typeface="Open Sans"/>
                <a:sym typeface="Open Sans"/>
              </a:rPr>
              <a:t>Bot Chat:</a:t>
            </a:r>
            <a:br>
              <a:rPr i="0" lang="en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i="0" lang="en" sz="3600" u="none" cap="none" strike="noStrike">
                <a:solidFill>
                  <a:srgbClr val="EDEDED"/>
                </a:solidFill>
                <a:latin typeface="Open Sans"/>
                <a:ea typeface="Open Sans"/>
                <a:cs typeface="Open Sans"/>
                <a:sym typeface="Open Sans"/>
              </a:rPr>
              <a:t>Creating your first Slack bot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29841" y="4752975"/>
            <a:ext cx="78855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r>
              <a:rPr i="0" lang="en" sz="2200" u="none" cap="none" strike="noStrike">
                <a:solidFill>
                  <a:srgbClr val="EDEDED"/>
                </a:solidFill>
                <a:latin typeface="Open Sans"/>
                <a:ea typeface="Open Sans"/>
                <a:cs typeface="Open Sans"/>
                <a:sym typeface="Open Sans"/>
              </a:rPr>
              <a:t>Brice McIver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EDEDED"/>
              </a:buClr>
              <a:buSzPct val="25000"/>
              <a:buFont typeface="Arial"/>
              <a:buNone/>
            </a:pPr>
            <a:r>
              <a:rPr i="0" lang="en" sz="2200" u="none" cap="none" strike="noStrike">
                <a:solidFill>
                  <a:srgbClr val="EDEDED"/>
                </a:solidFill>
                <a:latin typeface="Open Sans"/>
                <a:ea typeface="Open Sans"/>
                <a:cs typeface="Open Sans"/>
                <a:sym typeface="Open Sans"/>
              </a:rPr>
              <a:t>Keyhole Software</a:t>
            </a:r>
          </a:p>
          <a:p>
            <a:pPr indent="0" lvl="0" marL="0" marR="0" rtl="0" algn="ctr">
              <a:lnSpc>
                <a:spcPct val="80000"/>
              </a:lnSpc>
              <a:spcBef>
                <a:spcPts val="800"/>
              </a:spcBef>
              <a:buClr>
                <a:srgbClr val="EDEDED"/>
              </a:buClr>
              <a:buSzPct val="25000"/>
              <a:buFont typeface="Arial"/>
              <a:buNone/>
            </a:pPr>
            <a:r>
              <a:rPr lang="en" sz="2200">
                <a:latin typeface="Open Sans"/>
                <a:ea typeface="Open Sans"/>
                <a:cs typeface="Open Sans"/>
                <a:sym typeface="Open Sans"/>
              </a:rPr>
              <a:t>August 4</a:t>
            </a:r>
            <a:r>
              <a:rPr i="0" lang="en" sz="2200" u="none" cap="none" strike="noStrike">
                <a:solidFill>
                  <a:srgbClr val="EDEDED"/>
                </a:solidFill>
                <a:latin typeface="Open Sans"/>
                <a:ea typeface="Open Sans"/>
                <a:cs typeface="Open Sans"/>
                <a:sym typeface="Open Sans"/>
              </a:rPr>
              <a:t>, 2017</a:t>
            </a:r>
          </a:p>
        </p:txBody>
      </p:sp>
      <p:pic>
        <p:nvPicPr>
          <p:cNvPr descr="Slack_Mark_Web.png" id="185" name="Shape 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440" y="571500"/>
            <a:ext cx="1435500" cy="14367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Slack_Mark_Web.png"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2822" y="571500"/>
            <a:ext cx="1435500" cy="14367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descr="Slack_Mark_Web.png" id="187" name="Shape 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2530" y="571500"/>
            <a:ext cx="1435500" cy="14367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  <a:effectLst>
            <a:outerShdw blurRad="54999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p.js.png"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9061"/>
            <a:ext cx="8839200" cy="523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rome-helloworld.png"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12" y="1011395"/>
            <a:ext cx="8461574" cy="4835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/>
        </p:nvSpPr>
        <p:spPr>
          <a:xfrm>
            <a:off x="1223550" y="2585700"/>
            <a:ext cx="6696900" cy="16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Post Messages Using Incoming Webhooks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tman.png"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149"/>
            <a:ext cx="8839199" cy="532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ck.png"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539"/>
            <a:ext cx="8839199" cy="432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1713450" y="2591850"/>
            <a:ext cx="5717100" cy="1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Event Subscriptions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.app.png"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8954"/>
            <a:ext cx="8839200" cy="536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.helloworld.png"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8954"/>
            <a:ext cx="8839200" cy="536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de.procfile.png"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8954"/>
            <a:ext cx="8839200" cy="536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ku1.png"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399"/>
            <a:ext cx="8839197" cy="63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Outline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840000" y="1825625"/>
            <a:ext cx="7675200" cy="4351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Background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Setup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Post messages (incoming webhooks)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Event Subscriptions</a:t>
            </a:r>
          </a:p>
          <a:p>
            <a:pPr indent="-457200" lvl="0" marL="457200" rtl="0">
              <a:spcBef>
                <a:spcPts val="0"/>
              </a:spcBef>
              <a:buSzPct val="100000"/>
            </a:pPr>
            <a:r>
              <a:rPr lang="en" sz="3600"/>
              <a:t>Slack Developer Kit for Node.js</a:t>
            </a:r>
          </a:p>
          <a:p>
            <a:pPr indent="-457200" lvl="0" marL="457200">
              <a:spcBef>
                <a:spcPts val="0"/>
              </a:spcBef>
              <a:buSzPct val="100000"/>
            </a:pPr>
            <a:r>
              <a:rPr lang="en" sz="3600"/>
              <a:t>Easier solutions :-)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ku2.png"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399"/>
            <a:ext cx="8839197" cy="63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roku3.png"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6598"/>
            <a:ext cx="8839197" cy="63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s1.png" id="307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5458"/>
            <a:ext cx="8839201" cy="570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2.png"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5458"/>
            <a:ext cx="8839201" cy="570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s3.png"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5458"/>
            <a:ext cx="8839201" cy="570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vejoin1.png" id="322" name="Shape 3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5458"/>
            <a:ext cx="8839201" cy="570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llogoodbye.png"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1344"/>
            <a:ext cx="8839201" cy="5895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vejoin2.png"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3442"/>
            <a:ext cx="8839202" cy="477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994200" y="2920500"/>
            <a:ext cx="7155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Slack Developer Kit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cklib1.png"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2241"/>
            <a:ext cx="8839200" cy="4513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Background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Launched in August 2013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Started as an internal tool for collaboration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Original backend was an IRC server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ckage.json.4.png" id="347" name="Shape 3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6996"/>
            <a:ext cx="8839200" cy="4624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llogoodbyesuccess.png"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3442"/>
            <a:ext cx="8839202" cy="4771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/>
        </p:nvSpPr>
        <p:spPr>
          <a:xfrm>
            <a:off x="1403400" y="2964000"/>
            <a:ext cx="63372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Easier Solutions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Bot Libraries</a:t>
            </a: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840000" y="1825625"/>
            <a:ext cx="7675200" cy="4351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Open Sans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Howdy’s BotKit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Open Sans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Microsoft Bot Framework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Open Sans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Gupshup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Open Sans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API.AI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Open Sans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Wit.ai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Visual-based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Open Sans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TextIt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Open Sans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Sonar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Open Sans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Smooch</a:t>
            </a:r>
          </a:p>
          <a:p>
            <a:pPr indent="-228600" lvl="0" marL="457200" rtl="0">
              <a:spcBef>
                <a:spcPts val="0"/>
              </a:spcBef>
              <a:buClr>
                <a:schemeClr val="lt1"/>
              </a:buClr>
              <a:buFont typeface="Open Sans"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Telegram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840000" y="1825625"/>
            <a:ext cx="7675200" cy="4351200"/>
          </a:xfrm>
          <a:prstGeom prst="rect">
            <a:avLst/>
          </a:prstGeom>
        </p:spPr>
        <p:txBody>
          <a:bodyPr anchorCtr="0" anchor="t" bIns="68575" lIns="68575" rIns="68575" tIns="6857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Incoming Webhooks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Simple to set up and a quick win for messaging needs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Event subscriptions</a:t>
            </a:r>
          </a:p>
          <a:p>
            <a:pPr indent="-3810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More advanced functionality</a:t>
            </a:r>
          </a:p>
          <a:p>
            <a:pPr indent="-381000" lvl="0" marL="45720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Unless you’re sure that Slack is the only platform you want to support, use a library that supports multiple platforms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Success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 3 million users each work day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>
              <a:spcBef>
                <a:spcPts val="0"/>
              </a:spcBef>
              <a:buClr>
                <a:schemeClr val="lt1"/>
              </a:buClr>
              <a:buSzPct val="100000"/>
              <a:buFont typeface="Open Sans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Reached $1 billion valuation in 15 months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</p:spPr>
        <p:txBody>
          <a:bodyPr anchorCtr="0" anchor="ctr" bIns="68575" lIns="68575" rIns="68575" tIns="685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latin typeface="Open Sans"/>
                <a:ea typeface="Open Sans"/>
                <a:cs typeface="Open Sans"/>
                <a:sym typeface="Open Sans"/>
              </a:rPr>
              <a:t>Prerequisites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5332364" y="1788375"/>
            <a:ext cx="32673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5332364" y="5150500"/>
            <a:ext cx="32673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4" name="Shape 214"/>
          <p:cNvGrpSpPr/>
          <p:nvPr/>
        </p:nvGrpSpPr>
        <p:grpSpPr>
          <a:xfrm>
            <a:off x="628650" y="1675574"/>
            <a:ext cx="7664814" cy="1325700"/>
            <a:chOff x="628650" y="1675574"/>
            <a:chExt cx="7664814" cy="1325700"/>
          </a:xfrm>
        </p:grpSpPr>
        <p:sp>
          <p:nvSpPr>
            <p:cNvPr id="215" name="Shape 215"/>
            <p:cNvSpPr txBox="1"/>
            <p:nvPr/>
          </p:nvSpPr>
          <p:spPr>
            <a:xfrm>
              <a:off x="628650" y="1788375"/>
              <a:ext cx="3267300" cy="12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457200" lvl="0" marL="457200">
                <a:spcBef>
                  <a:spcPts val="0"/>
                </a:spcBef>
                <a:buClr>
                  <a:schemeClr val="lt1"/>
                </a:buClr>
                <a:buSzPct val="100000"/>
                <a:buFont typeface="Open Sans"/>
                <a:buChar char="-"/>
              </a:pPr>
              <a:r>
                <a:rPr lang="en" sz="3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NodeJS</a:t>
              </a:r>
            </a:p>
          </p:txBody>
        </p:sp>
        <p:pic>
          <p:nvPicPr>
            <p:cNvPr descr="nodejs-new-pantone-white.png" id="216" name="Shape 2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29353" y="1675574"/>
              <a:ext cx="2164110" cy="1325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Shape 217"/>
          <p:cNvGrpSpPr/>
          <p:nvPr/>
        </p:nvGrpSpPr>
        <p:grpSpPr>
          <a:xfrm>
            <a:off x="628650" y="3469437"/>
            <a:ext cx="7103846" cy="1227292"/>
            <a:chOff x="628650" y="3469437"/>
            <a:chExt cx="7103846" cy="1227292"/>
          </a:xfrm>
        </p:grpSpPr>
        <p:sp>
          <p:nvSpPr>
            <p:cNvPr id="218" name="Shape 218"/>
            <p:cNvSpPr txBox="1"/>
            <p:nvPr/>
          </p:nvSpPr>
          <p:spPr>
            <a:xfrm>
              <a:off x="628650" y="3469437"/>
              <a:ext cx="3267300" cy="12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457200" lvl="0" marL="457200" rtl="0">
                <a:spcBef>
                  <a:spcPts val="0"/>
                </a:spcBef>
                <a:buClr>
                  <a:schemeClr val="lt1"/>
                </a:buClr>
                <a:buSzPct val="100000"/>
                <a:buFont typeface="Open Sans"/>
                <a:buChar char="-"/>
              </a:pPr>
              <a:r>
                <a:rPr lang="en" sz="3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IDE</a:t>
              </a:r>
            </a:p>
          </p:txBody>
        </p:sp>
        <p:pic>
          <p:nvPicPr>
            <p:cNvPr descr="64px-Visual_Studio_Code_0.10.1_icon.png" id="219" name="Shape 2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90321" y="3654555"/>
              <a:ext cx="1042175" cy="10421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Shape 220"/>
          <p:cNvGrpSpPr/>
          <p:nvPr/>
        </p:nvGrpSpPr>
        <p:grpSpPr>
          <a:xfrm>
            <a:off x="628650" y="5150500"/>
            <a:ext cx="7692633" cy="1212900"/>
            <a:chOff x="628650" y="5150500"/>
            <a:chExt cx="7692633" cy="1212900"/>
          </a:xfrm>
        </p:grpSpPr>
        <p:sp>
          <p:nvSpPr>
            <p:cNvPr id="221" name="Shape 221"/>
            <p:cNvSpPr txBox="1"/>
            <p:nvPr/>
          </p:nvSpPr>
          <p:spPr>
            <a:xfrm>
              <a:off x="628650" y="5150500"/>
              <a:ext cx="3267300" cy="12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indent="-457200" lvl="0" marL="457200" rtl="0">
                <a:spcBef>
                  <a:spcPts val="0"/>
                </a:spcBef>
                <a:buClr>
                  <a:schemeClr val="lt1"/>
                </a:buClr>
                <a:buSzPct val="100000"/>
                <a:buFont typeface="Open Sans"/>
                <a:buChar char="-"/>
              </a:pPr>
              <a:r>
                <a:rPr lang="en" sz="36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Browser / Testing tool</a:t>
              </a:r>
            </a:p>
          </p:txBody>
        </p:sp>
        <p:pic>
          <p:nvPicPr>
            <p:cNvPr descr="xlogo.png,qx38712.pagespeed.ic.-5TLkMuk70.png" id="222" name="Shape 2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1534" y="5350010"/>
              <a:ext cx="2219749" cy="813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/>
        </p:nvSpPr>
        <p:spPr>
          <a:xfrm>
            <a:off x="1018950" y="2951550"/>
            <a:ext cx="7106100" cy="9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Basic Node Express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ckage.json.png"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1241480"/>
            <a:ext cx="8839200" cy="437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ckage.json.2.png"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1480"/>
            <a:ext cx="8839200" cy="4375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ckage.json.3.png"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27236"/>
            <a:ext cx="8839200" cy="600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