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Source Sans Pr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0BCE97-91CE-4BA2-9513-87FE666394DA}">
  <a:tblStyle styleId="{D20BCE97-91CE-4BA2-9513-87FE666394D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SourceSansPro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SourceSansPro-italic.fntdata"/><Relationship Id="rId47" Type="http://schemas.openxmlformats.org/officeDocument/2006/relationships/font" Target="fonts/SourceSansPro-bold.fntdata"/><Relationship Id="rId49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Meetups - Big Data DC, DC Postgres User Group; Social - That Car Podcast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Shape 6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hape 6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Shape 6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Shape 6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Shape 7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Shape 7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hape 9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Shape 9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hape 10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Shape 10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22312" y="2180034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3" type="body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575050" y="204787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6" name="Shape 2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image" Target="../media/image41.png"/><Relationship Id="rId20" Type="http://schemas.openxmlformats.org/officeDocument/2006/relationships/image" Target="../media/image16.gif"/><Relationship Id="rId42" Type="http://schemas.openxmlformats.org/officeDocument/2006/relationships/image" Target="../media/image39.png"/><Relationship Id="rId41" Type="http://schemas.openxmlformats.org/officeDocument/2006/relationships/image" Target="../media/image36.png"/><Relationship Id="rId22" Type="http://schemas.openxmlformats.org/officeDocument/2006/relationships/image" Target="../media/image20.png"/><Relationship Id="rId21" Type="http://schemas.openxmlformats.org/officeDocument/2006/relationships/image" Target="../media/image15.png"/><Relationship Id="rId43" Type="http://schemas.openxmlformats.org/officeDocument/2006/relationships/image" Target="../media/image40.png"/><Relationship Id="rId24" Type="http://schemas.openxmlformats.org/officeDocument/2006/relationships/image" Target="../media/image27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26" Type="http://schemas.openxmlformats.org/officeDocument/2006/relationships/image" Target="../media/image24.png"/><Relationship Id="rId25" Type="http://schemas.openxmlformats.org/officeDocument/2006/relationships/image" Target="../media/image23.jpg"/><Relationship Id="rId28" Type="http://schemas.openxmlformats.org/officeDocument/2006/relationships/image" Target="../media/image22.png"/><Relationship Id="rId27" Type="http://schemas.openxmlformats.org/officeDocument/2006/relationships/image" Target="../media/image26.jp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29" Type="http://schemas.openxmlformats.org/officeDocument/2006/relationships/image" Target="../media/image34.png"/><Relationship Id="rId7" Type="http://schemas.openxmlformats.org/officeDocument/2006/relationships/image" Target="../media/image10.png"/><Relationship Id="rId8" Type="http://schemas.openxmlformats.org/officeDocument/2006/relationships/image" Target="../media/image1.png"/><Relationship Id="rId31" Type="http://schemas.openxmlformats.org/officeDocument/2006/relationships/image" Target="../media/image38.png"/><Relationship Id="rId30" Type="http://schemas.openxmlformats.org/officeDocument/2006/relationships/image" Target="../media/image25.png"/><Relationship Id="rId11" Type="http://schemas.openxmlformats.org/officeDocument/2006/relationships/image" Target="../media/image2.png"/><Relationship Id="rId33" Type="http://schemas.openxmlformats.org/officeDocument/2006/relationships/image" Target="../media/image29.png"/><Relationship Id="rId10" Type="http://schemas.openxmlformats.org/officeDocument/2006/relationships/image" Target="../media/image8.png"/><Relationship Id="rId32" Type="http://schemas.openxmlformats.org/officeDocument/2006/relationships/image" Target="../media/image32.png"/><Relationship Id="rId13" Type="http://schemas.openxmlformats.org/officeDocument/2006/relationships/image" Target="../media/image13.png"/><Relationship Id="rId35" Type="http://schemas.openxmlformats.org/officeDocument/2006/relationships/image" Target="../media/image33.png"/><Relationship Id="rId12" Type="http://schemas.openxmlformats.org/officeDocument/2006/relationships/image" Target="../media/image9.png"/><Relationship Id="rId34" Type="http://schemas.openxmlformats.org/officeDocument/2006/relationships/image" Target="../media/image30.png"/><Relationship Id="rId15" Type="http://schemas.openxmlformats.org/officeDocument/2006/relationships/image" Target="../media/image14.png"/><Relationship Id="rId37" Type="http://schemas.openxmlformats.org/officeDocument/2006/relationships/image" Target="../media/image28.png"/><Relationship Id="rId14" Type="http://schemas.openxmlformats.org/officeDocument/2006/relationships/image" Target="../media/image11.png"/><Relationship Id="rId36" Type="http://schemas.openxmlformats.org/officeDocument/2006/relationships/image" Target="../media/image31.png"/><Relationship Id="rId17" Type="http://schemas.openxmlformats.org/officeDocument/2006/relationships/image" Target="../media/image17.png"/><Relationship Id="rId39" Type="http://schemas.openxmlformats.org/officeDocument/2006/relationships/image" Target="../media/image37.png"/><Relationship Id="rId16" Type="http://schemas.openxmlformats.org/officeDocument/2006/relationships/image" Target="../media/image12.png"/><Relationship Id="rId38" Type="http://schemas.openxmlformats.org/officeDocument/2006/relationships/image" Target="../media/image35.png"/><Relationship Id="rId19" Type="http://schemas.openxmlformats.org/officeDocument/2006/relationships/image" Target="../media/image19.jpg"/><Relationship Id="rId18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gif"/><Relationship Id="rId4" Type="http://schemas.openxmlformats.org/officeDocument/2006/relationships/image" Target="../media/image48.png"/><Relationship Id="rId5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2.png"/><Relationship Id="rId4" Type="http://schemas.openxmlformats.org/officeDocument/2006/relationships/hyperlink" Target="https://goo.gl/5Peu5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hyperlink" Target="https://goo.gl/FnAFHC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40" Type="http://schemas.openxmlformats.org/officeDocument/2006/relationships/image" Target="../media/image41.png"/><Relationship Id="rId20" Type="http://schemas.openxmlformats.org/officeDocument/2006/relationships/image" Target="../media/image16.gif"/><Relationship Id="rId42" Type="http://schemas.openxmlformats.org/officeDocument/2006/relationships/image" Target="../media/image39.png"/><Relationship Id="rId41" Type="http://schemas.openxmlformats.org/officeDocument/2006/relationships/image" Target="../media/image36.png"/><Relationship Id="rId22" Type="http://schemas.openxmlformats.org/officeDocument/2006/relationships/image" Target="../media/image20.png"/><Relationship Id="rId21" Type="http://schemas.openxmlformats.org/officeDocument/2006/relationships/image" Target="../media/image15.png"/><Relationship Id="rId43" Type="http://schemas.openxmlformats.org/officeDocument/2006/relationships/image" Target="../media/image40.png"/><Relationship Id="rId24" Type="http://schemas.openxmlformats.org/officeDocument/2006/relationships/image" Target="../media/image27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26" Type="http://schemas.openxmlformats.org/officeDocument/2006/relationships/image" Target="../media/image24.png"/><Relationship Id="rId25" Type="http://schemas.openxmlformats.org/officeDocument/2006/relationships/image" Target="../media/image23.jpg"/><Relationship Id="rId28" Type="http://schemas.openxmlformats.org/officeDocument/2006/relationships/image" Target="../media/image22.png"/><Relationship Id="rId27" Type="http://schemas.openxmlformats.org/officeDocument/2006/relationships/image" Target="../media/image26.jp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29" Type="http://schemas.openxmlformats.org/officeDocument/2006/relationships/image" Target="../media/image34.png"/><Relationship Id="rId7" Type="http://schemas.openxmlformats.org/officeDocument/2006/relationships/image" Target="../media/image10.png"/><Relationship Id="rId8" Type="http://schemas.openxmlformats.org/officeDocument/2006/relationships/image" Target="../media/image1.png"/><Relationship Id="rId31" Type="http://schemas.openxmlformats.org/officeDocument/2006/relationships/image" Target="../media/image38.png"/><Relationship Id="rId30" Type="http://schemas.openxmlformats.org/officeDocument/2006/relationships/image" Target="../media/image25.png"/><Relationship Id="rId11" Type="http://schemas.openxmlformats.org/officeDocument/2006/relationships/image" Target="../media/image2.png"/><Relationship Id="rId33" Type="http://schemas.openxmlformats.org/officeDocument/2006/relationships/image" Target="../media/image29.png"/><Relationship Id="rId10" Type="http://schemas.openxmlformats.org/officeDocument/2006/relationships/image" Target="../media/image8.png"/><Relationship Id="rId32" Type="http://schemas.openxmlformats.org/officeDocument/2006/relationships/image" Target="../media/image32.png"/><Relationship Id="rId13" Type="http://schemas.openxmlformats.org/officeDocument/2006/relationships/image" Target="../media/image13.png"/><Relationship Id="rId35" Type="http://schemas.openxmlformats.org/officeDocument/2006/relationships/image" Target="../media/image33.png"/><Relationship Id="rId12" Type="http://schemas.openxmlformats.org/officeDocument/2006/relationships/image" Target="../media/image9.png"/><Relationship Id="rId34" Type="http://schemas.openxmlformats.org/officeDocument/2006/relationships/image" Target="../media/image30.png"/><Relationship Id="rId15" Type="http://schemas.openxmlformats.org/officeDocument/2006/relationships/image" Target="../media/image14.png"/><Relationship Id="rId37" Type="http://schemas.openxmlformats.org/officeDocument/2006/relationships/image" Target="../media/image28.png"/><Relationship Id="rId14" Type="http://schemas.openxmlformats.org/officeDocument/2006/relationships/image" Target="../media/image11.png"/><Relationship Id="rId36" Type="http://schemas.openxmlformats.org/officeDocument/2006/relationships/image" Target="../media/image31.png"/><Relationship Id="rId17" Type="http://schemas.openxmlformats.org/officeDocument/2006/relationships/image" Target="../media/image17.png"/><Relationship Id="rId39" Type="http://schemas.openxmlformats.org/officeDocument/2006/relationships/image" Target="../media/image37.png"/><Relationship Id="rId16" Type="http://schemas.openxmlformats.org/officeDocument/2006/relationships/image" Target="../media/image12.png"/><Relationship Id="rId38" Type="http://schemas.openxmlformats.org/officeDocument/2006/relationships/image" Target="../media/image35.png"/><Relationship Id="rId19" Type="http://schemas.openxmlformats.org/officeDocument/2006/relationships/image" Target="../media/image19.jpg"/><Relationship Id="rId18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40" Type="http://schemas.openxmlformats.org/officeDocument/2006/relationships/image" Target="../media/image41.png"/><Relationship Id="rId20" Type="http://schemas.openxmlformats.org/officeDocument/2006/relationships/image" Target="../media/image16.gif"/><Relationship Id="rId42" Type="http://schemas.openxmlformats.org/officeDocument/2006/relationships/image" Target="../media/image39.png"/><Relationship Id="rId41" Type="http://schemas.openxmlformats.org/officeDocument/2006/relationships/image" Target="../media/image36.png"/><Relationship Id="rId22" Type="http://schemas.openxmlformats.org/officeDocument/2006/relationships/image" Target="../media/image20.png"/><Relationship Id="rId21" Type="http://schemas.openxmlformats.org/officeDocument/2006/relationships/image" Target="../media/image15.png"/><Relationship Id="rId43" Type="http://schemas.openxmlformats.org/officeDocument/2006/relationships/image" Target="../media/image40.png"/><Relationship Id="rId24" Type="http://schemas.openxmlformats.org/officeDocument/2006/relationships/image" Target="../media/image27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26" Type="http://schemas.openxmlformats.org/officeDocument/2006/relationships/image" Target="../media/image24.png"/><Relationship Id="rId25" Type="http://schemas.openxmlformats.org/officeDocument/2006/relationships/image" Target="../media/image23.jpg"/><Relationship Id="rId28" Type="http://schemas.openxmlformats.org/officeDocument/2006/relationships/image" Target="../media/image22.png"/><Relationship Id="rId27" Type="http://schemas.openxmlformats.org/officeDocument/2006/relationships/image" Target="../media/image26.jp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29" Type="http://schemas.openxmlformats.org/officeDocument/2006/relationships/image" Target="../media/image34.png"/><Relationship Id="rId7" Type="http://schemas.openxmlformats.org/officeDocument/2006/relationships/image" Target="../media/image10.png"/><Relationship Id="rId8" Type="http://schemas.openxmlformats.org/officeDocument/2006/relationships/image" Target="../media/image1.png"/><Relationship Id="rId31" Type="http://schemas.openxmlformats.org/officeDocument/2006/relationships/image" Target="../media/image38.png"/><Relationship Id="rId30" Type="http://schemas.openxmlformats.org/officeDocument/2006/relationships/image" Target="../media/image25.png"/><Relationship Id="rId11" Type="http://schemas.openxmlformats.org/officeDocument/2006/relationships/image" Target="../media/image2.png"/><Relationship Id="rId33" Type="http://schemas.openxmlformats.org/officeDocument/2006/relationships/image" Target="../media/image29.png"/><Relationship Id="rId10" Type="http://schemas.openxmlformats.org/officeDocument/2006/relationships/image" Target="../media/image8.png"/><Relationship Id="rId32" Type="http://schemas.openxmlformats.org/officeDocument/2006/relationships/image" Target="../media/image32.png"/><Relationship Id="rId13" Type="http://schemas.openxmlformats.org/officeDocument/2006/relationships/image" Target="../media/image13.png"/><Relationship Id="rId35" Type="http://schemas.openxmlformats.org/officeDocument/2006/relationships/image" Target="../media/image33.png"/><Relationship Id="rId12" Type="http://schemas.openxmlformats.org/officeDocument/2006/relationships/image" Target="../media/image9.png"/><Relationship Id="rId34" Type="http://schemas.openxmlformats.org/officeDocument/2006/relationships/image" Target="../media/image30.png"/><Relationship Id="rId15" Type="http://schemas.openxmlformats.org/officeDocument/2006/relationships/image" Target="../media/image14.png"/><Relationship Id="rId37" Type="http://schemas.openxmlformats.org/officeDocument/2006/relationships/image" Target="../media/image28.png"/><Relationship Id="rId14" Type="http://schemas.openxmlformats.org/officeDocument/2006/relationships/image" Target="../media/image11.png"/><Relationship Id="rId36" Type="http://schemas.openxmlformats.org/officeDocument/2006/relationships/image" Target="../media/image31.png"/><Relationship Id="rId17" Type="http://schemas.openxmlformats.org/officeDocument/2006/relationships/image" Target="../media/image17.png"/><Relationship Id="rId39" Type="http://schemas.openxmlformats.org/officeDocument/2006/relationships/image" Target="../media/image37.png"/><Relationship Id="rId16" Type="http://schemas.openxmlformats.org/officeDocument/2006/relationships/image" Target="../media/image12.png"/><Relationship Id="rId38" Type="http://schemas.openxmlformats.org/officeDocument/2006/relationships/image" Target="../media/image35.png"/><Relationship Id="rId19" Type="http://schemas.openxmlformats.org/officeDocument/2006/relationships/image" Target="../media/image19.jpg"/><Relationship Id="rId18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4.png"/><Relationship Id="rId4" Type="http://schemas.openxmlformats.org/officeDocument/2006/relationships/image" Target="../media/image4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1.png"/><Relationship Id="rId4" Type="http://schemas.openxmlformats.org/officeDocument/2006/relationships/image" Target="../media/image4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0.png"/><Relationship Id="rId4" Type="http://schemas.openxmlformats.org/officeDocument/2006/relationships/image" Target="../media/image4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26B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Shape 238"/>
          <p:cNvGraphicFramePr/>
          <p:nvPr/>
        </p:nvGraphicFramePr>
        <p:xfrm>
          <a:off x="85746" y="57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{D20BCE97-91CE-4BA2-9513-87FE666394DA}</a:tableStyleId>
              </a:tblPr>
              <a:tblGrid>
                <a:gridCol w="8956900"/>
              </a:tblGrid>
              <a:tr h="1292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sng" cap="none" strike="noStrike">
                          <a:solidFill>
                            <a:srgbClr val="9B26B1"/>
                          </a:solidFill>
                        </a:rPr>
                        <a:t>TITANIUM SPONSORS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Paige Technologies.png"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367" y="356837"/>
            <a:ext cx="2250900" cy="961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Shape 240"/>
          <p:cNvGraphicFramePr/>
          <p:nvPr/>
        </p:nvGraphicFramePr>
        <p:xfrm>
          <a:off x="77503" y="1433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{D20BCE97-91CE-4BA2-9513-87FE666394DA}</a:tableStyleId>
              </a:tblPr>
              <a:tblGrid>
                <a:gridCol w="8956900"/>
              </a:tblGrid>
              <a:tr h="202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sng" cap="none" strike="noStrike">
                          <a:solidFill>
                            <a:srgbClr val="9B26B1"/>
                          </a:solidFill>
                        </a:rPr>
                        <a:t>Platinum Sponsors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Adaptive Solutions Group.png"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8087" y="59459"/>
            <a:ext cx="3932999" cy="57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" name="Shape 242"/>
          <p:cNvGraphicFramePr/>
          <p:nvPr/>
        </p:nvGraphicFramePr>
        <p:xfrm>
          <a:off x="85746" y="35167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{D20BCE97-91CE-4BA2-9513-87FE666394DA}</a:tableStyleId>
              </a:tblPr>
              <a:tblGrid>
                <a:gridCol w="8956900"/>
              </a:tblGrid>
              <a:tr h="155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9B26B1"/>
                          </a:solidFill>
                        </a:rPr>
                        <a:t>Gold Sponsors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Centriq Training.png" id="243" name="Shape 2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4126" y="3515505"/>
            <a:ext cx="1273500" cy="40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rner.png" id="244" name="Shape 2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16163" y="3628004"/>
            <a:ext cx="1167600" cy="23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SI.png" id="245" name="Shape 2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311" y="4327025"/>
            <a:ext cx="870000" cy="21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rmin.png" id="246" name="Shape 2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13285" y="4121316"/>
            <a:ext cx="1221900" cy="24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hole Software.png" id="247" name="Shape 2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18712" y="1947503"/>
            <a:ext cx="1788900" cy="48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 Edwards Campus.png" id="248" name="Shape 24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13675" y="3575072"/>
            <a:ext cx="870900" cy="52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ckify.png" id="249" name="Shape 2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72587" y="3914862"/>
            <a:ext cx="1294799" cy="32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lance Innovations.png" id="250" name="Shape 25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76778" y="4056610"/>
            <a:ext cx="662399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ck Henry And Associates.png" id="251" name="Shape 25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13637" y="1519623"/>
            <a:ext cx="2277900" cy="4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80690" y="1497925"/>
            <a:ext cx="2218500" cy="400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1_Commerce_4C.PNG" id="253" name="Shape 25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897318" y="4768851"/>
            <a:ext cx="17268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5575" y="1832115"/>
            <a:ext cx="23994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048847" y="1889554"/>
            <a:ext cx="2134200" cy="5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-1397000" y="3238500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969299" y="3546685"/>
            <a:ext cx="1117200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944309" y="4563867"/>
            <a:ext cx="972600" cy="3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249377" y="3938822"/>
            <a:ext cx="1208999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730421" y="3557047"/>
            <a:ext cx="1383300" cy="1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43331" y="2889503"/>
            <a:ext cx="2537400" cy="4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8318" y="3865701"/>
            <a:ext cx="1278600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182992" y="3923503"/>
            <a:ext cx="1131000" cy="34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H KC blue white" id="264" name="Shape 26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58998" y="4717277"/>
            <a:ext cx="1556700" cy="2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874557" y="2252876"/>
            <a:ext cx="2828700" cy="163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51864" y="475203"/>
            <a:ext cx="2500200" cy="8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10515600" y="2943225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815089" y="650828"/>
            <a:ext cx="2680200" cy="67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6222755" y="2373052"/>
            <a:ext cx="2568000" cy="4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474703" y="2966044"/>
            <a:ext cx="2969100" cy="64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3480157" y="2755684"/>
            <a:ext cx="2372100" cy="2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7592881" y="1459938"/>
            <a:ext cx="1329300" cy="63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2533573" y="2319692"/>
            <a:ext cx="24897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213621" y="2316010"/>
            <a:ext cx="2136900" cy="4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923917" y="2924481"/>
            <a:ext cx="1619399" cy="4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2050658" y="4390665"/>
            <a:ext cx="1244400" cy="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3812951" y="4035551"/>
            <a:ext cx="1340700" cy="4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3432114" y="4467333"/>
            <a:ext cx="1287300" cy="2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6541048" y="4413444"/>
            <a:ext cx="1403399" cy="2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6610828" y="4787093"/>
            <a:ext cx="1193400" cy="1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4443766" y="4692191"/>
            <a:ext cx="1119600" cy="3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262310" y="4294268"/>
            <a:ext cx="1153200" cy="3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3461041" y="3776063"/>
            <a:ext cx="1111200" cy="2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479900" y="8870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Website Tools by AddThis 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4376100" y="1775453"/>
            <a:ext cx="391800" cy="0"/>
          </a:xfrm>
          <a:prstGeom prst="straightConnector1">
            <a:avLst/>
          </a:prstGeom>
          <a:noFill/>
          <a:ln cap="flat" cmpd="sng" w="28575">
            <a:solidFill>
              <a:srgbClr val="FEBE1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3" name="Shape 393"/>
          <p:cNvSpPr txBox="1"/>
          <p:nvPr/>
        </p:nvSpPr>
        <p:spPr>
          <a:xfrm>
            <a:off x="1270050" y="1936300"/>
            <a:ext cx="66039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Same idea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all tools on AddThis.com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different results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560361" y="288137"/>
            <a:ext cx="8060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      #kcdc2017          @kc_dc                                                  @AddThis          @jgrodel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947" y="373150"/>
            <a:ext cx="1654924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016675"/>
            <a:ext cx="4762500" cy="217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" name="Shape 401"/>
          <p:cNvGrpSpPr/>
          <p:nvPr/>
        </p:nvGrpSpPr>
        <p:grpSpPr>
          <a:xfrm>
            <a:off x="3439725" y="1036850"/>
            <a:ext cx="2466999" cy="543300"/>
            <a:chOff x="3439725" y="1036850"/>
            <a:chExt cx="2466999" cy="543300"/>
          </a:xfrm>
        </p:grpSpPr>
        <p:sp>
          <p:nvSpPr>
            <p:cNvPr id="402" name="Shape 402"/>
            <p:cNvSpPr txBox="1"/>
            <p:nvPr/>
          </p:nvSpPr>
          <p:spPr>
            <a:xfrm>
              <a:off x="5055025" y="1036850"/>
              <a:ext cx="8517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ct val="50000"/>
                <a:buFont typeface="Arial"/>
                <a:buNone/>
              </a:pPr>
              <a:r>
                <a:rPr lang="en" sz="22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4.6 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03" name="Shape 40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9725" y="1127750"/>
              <a:ext cx="1751399" cy="361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4" name="Shape 404"/>
          <p:cNvSpPr txBox="1"/>
          <p:nvPr/>
        </p:nvSpPr>
        <p:spPr>
          <a:xfrm>
            <a:off x="560361" y="288137"/>
            <a:ext cx="8060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      #kcdc2017          @kc_dc                                                  @AddThis          @jgrodel</a:t>
            </a:r>
          </a:p>
        </p:txBody>
      </p:sp>
      <p:pic>
        <p:nvPicPr>
          <p:cNvPr id="405" name="Shape 4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6947" y="373150"/>
            <a:ext cx="1654924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Shape 410"/>
          <p:cNvCxnSpPr/>
          <p:nvPr/>
        </p:nvCxnSpPr>
        <p:spPr>
          <a:xfrm>
            <a:off x="4376100" y="1775453"/>
            <a:ext cx="391800" cy="0"/>
          </a:xfrm>
          <a:prstGeom prst="straightConnector1">
            <a:avLst/>
          </a:prstGeom>
          <a:noFill/>
          <a:ln cap="flat" cmpd="sng" w="28575">
            <a:solidFill>
              <a:srgbClr val="FEBE1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1" name="Shape 411"/>
          <p:cNvSpPr txBox="1"/>
          <p:nvPr/>
        </p:nvSpPr>
        <p:spPr>
          <a:xfrm>
            <a:off x="1632175" y="1925575"/>
            <a:ext cx="66039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Char char="●"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Avoid c</a:t>
            </a: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hanging the output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Char char="●"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Avoid taking a feature away from an existing user if they’re using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Char char="●"/>
            </a:pPr>
            <a:r>
              <a:rPr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 and communicate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479900" y="8870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Takeaways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60361" y="288137"/>
            <a:ext cx="8060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      #kcdc2017          @kc_dc                                                  @AddThis          @jgrodel</a:t>
            </a:r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947" y="373150"/>
            <a:ext cx="1654924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479900" y="9632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Semantic Version Numbers</a:t>
            </a: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cxnSp>
        <p:nvCxnSpPr>
          <p:cNvPr id="420" name="Shape 420"/>
          <p:cNvCxnSpPr/>
          <p:nvPr/>
        </p:nvCxnSpPr>
        <p:spPr>
          <a:xfrm>
            <a:off x="4376100" y="1851653"/>
            <a:ext cx="391800" cy="0"/>
          </a:xfrm>
          <a:prstGeom prst="straightConnector1">
            <a:avLst/>
          </a:prstGeom>
          <a:noFill/>
          <a:ln cap="flat" cmpd="sng" w="28575">
            <a:solidFill>
              <a:srgbClr val="FEBE1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1" name="Shape 421"/>
          <p:cNvSpPr txBox="1"/>
          <p:nvPr/>
        </p:nvSpPr>
        <p:spPr>
          <a:xfrm>
            <a:off x="2745600" y="2001775"/>
            <a:ext cx="36528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1.0.</a:t>
            </a:r>
            <a:r>
              <a:rPr lang="en" sz="2800">
                <a:solidFill>
                  <a:srgbClr val="EA4E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Bug fixes only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</a:t>
            </a:r>
            <a:r>
              <a:rPr lang="en" sz="2800">
                <a:solidFill>
                  <a:srgbClr val="EA4E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.0 New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EA4E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.0.0 Breaking changes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560361" y="288137"/>
            <a:ext cx="8060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      #kcdc2017          @kc_dc                                                  @AddThis          @jgrodel</a:t>
            </a:r>
          </a:p>
        </p:txBody>
      </p: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947" y="373150"/>
            <a:ext cx="1654924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/>
        </p:nvSpPr>
        <p:spPr>
          <a:xfrm>
            <a:off x="385950" y="20681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407961" y="135737"/>
            <a:ext cx="8060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      #kcdc2017          @kc_dc                                                  @AddThis          @jgrodel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547" y="220750"/>
            <a:ext cx="1654924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85950" y="20681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Oh No You Didn’t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407961" y="135737"/>
            <a:ext cx="8060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      #kcdc2017          @kc_dc                                                  @AddThis          @jgrodel</a:t>
            </a:r>
          </a:p>
        </p:txBody>
      </p:sp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547" y="220750"/>
            <a:ext cx="1654924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Shape 442"/>
          <p:cNvCxnSpPr/>
          <p:nvPr/>
        </p:nvCxnSpPr>
        <p:spPr>
          <a:xfrm>
            <a:off x="4376100" y="1242053"/>
            <a:ext cx="391800" cy="0"/>
          </a:xfrm>
          <a:prstGeom prst="straightConnector1">
            <a:avLst/>
          </a:prstGeom>
          <a:noFill/>
          <a:ln cap="flat" cmpd="sng" w="28575">
            <a:solidFill>
              <a:srgbClr val="FEBE1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3" name="Shape 443"/>
          <p:cNvSpPr txBox="1"/>
          <p:nvPr/>
        </p:nvSpPr>
        <p:spPr>
          <a:xfrm>
            <a:off x="631800" y="1392175"/>
            <a:ext cx="78804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($password = get_option('addthis_password'))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$addthis_new_options['password'] = $password;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// save settings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add_option('addthis_settings', $addthis_new_options);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479900" y="3536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Oh No You Didn’t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65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9" name="Shape 449"/>
          <p:cNvCxnSpPr/>
          <p:nvPr/>
        </p:nvCxnSpPr>
        <p:spPr>
          <a:xfrm>
            <a:off x="4376100" y="1242053"/>
            <a:ext cx="391800" cy="0"/>
          </a:xfrm>
          <a:prstGeom prst="straightConnector1">
            <a:avLst/>
          </a:prstGeom>
          <a:noFill/>
          <a:ln cap="flat" cmpd="sng" w="28575">
            <a:solidFill>
              <a:srgbClr val="FEBE1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0" name="Shape 450"/>
          <p:cNvSpPr txBox="1"/>
          <p:nvPr/>
        </p:nvSpPr>
        <p:spPr>
          <a:xfrm>
            <a:off x="631800" y="1392175"/>
            <a:ext cx="78804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($password = get_option('addthis_password'))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$addthis_new_options['password'] = $</a:t>
            </a:r>
            <a:r>
              <a:rPr lang="en" sz="2400">
                <a:solidFill>
                  <a:srgbClr val="EA4E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password</a:t>
            </a: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// save settings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add_option('addthis_settings', $addthis_new_options);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479900" y="3536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Oh No You Didn’t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65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Shape 456"/>
          <p:cNvCxnSpPr/>
          <p:nvPr/>
        </p:nvCxnSpPr>
        <p:spPr>
          <a:xfrm>
            <a:off x="4376100" y="1242053"/>
            <a:ext cx="391800" cy="0"/>
          </a:xfrm>
          <a:prstGeom prst="straightConnector1">
            <a:avLst/>
          </a:prstGeom>
          <a:noFill/>
          <a:ln cap="flat" cmpd="sng" w="28575">
            <a:solidFill>
              <a:srgbClr val="FEBE1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7" name="Shape 457"/>
          <p:cNvSpPr txBox="1"/>
          <p:nvPr/>
        </p:nvSpPr>
        <p:spPr>
          <a:xfrm>
            <a:off x="631800" y="1392175"/>
            <a:ext cx="78804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$url = $endpoint .</a:t>
            </a:r>
          </a:p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'&amp;username='.$username .</a:t>
            </a:r>
          </a:p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'&amp;</a:t>
            </a:r>
            <a:r>
              <a:rPr lang="en" sz="2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password</a:t>
            </a: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='.$password;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$result = wp_remote_get($url);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79900" y="3536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Oh No You Didn’t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65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Shape 463"/>
          <p:cNvCxnSpPr/>
          <p:nvPr/>
        </p:nvCxnSpPr>
        <p:spPr>
          <a:xfrm>
            <a:off x="4376100" y="1242053"/>
            <a:ext cx="391800" cy="0"/>
          </a:xfrm>
          <a:prstGeom prst="straightConnector1">
            <a:avLst/>
          </a:prstGeom>
          <a:noFill/>
          <a:ln cap="flat" cmpd="sng" w="28575">
            <a:solidFill>
              <a:srgbClr val="FEBE1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4" name="Shape 464"/>
          <p:cNvSpPr txBox="1"/>
          <p:nvPr/>
        </p:nvSpPr>
        <p:spPr>
          <a:xfrm>
            <a:off x="631800" y="1392175"/>
            <a:ext cx="78804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$url = $endpoint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'&amp;username='.$username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'&amp;</a:t>
            </a:r>
            <a:r>
              <a:rPr lang="en" sz="2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password</a:t>
            </a: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='.$</a:t>
            </a:r>
            <a:r>
              <a:rPr lang="en" sz="2800">
                <a:solidFill>
                  <a:srgbClr val="EA4E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password</a:t>
            </a: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$result = wp_remote_get($url);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479900" y="3536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Oh No You Didn’t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65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335900" y="2069750"/>
            <a:ext cx="8457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Little Mistakes That Cost Big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Lessons Learned in Providing Open Source Software</a:t>
            </a:r>
          </a:p>
        </p:txBody>
      </p:sp>
      <p:grpSp>
        <p:nvGrpSpPr>
          <p:cNvPr id="289" name="Shape 289"/>
          <p:cNvGrpSpPr/>
          <p:nvPr/>
        </p:nvGrpSpPr>
        <p:grpSpPr>
          <a:xfrm>
            <a:off x="407961" y="135737"/>
            <a:ext cx="8060700" cy="477900"/>
            <a:chOff x="407961" y="135737"/>
            <a:chExt cx="8060700" cy="477900"/>
          </a:xfrm>
        </p:grpSpPr>
        <p:sp>
          <p:nvSpPr>
            <p:cNvPr id="290" name="Shape 290"/>
            <p:cNvSpPr txBox="1"/>
            <p:nvPr/>
          </p:nvSpPr>
          <p:spPr>
            <a:xfrm>
              <a:off x="407961" y="135737"/>
              <a:ext cx="80607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595959"/>
                  </a:solidFill>
                </a:rPr>
                <a:t>      </a:t>
              </a:r>
              <a:r>
                <a:rPr lang="en">
                  <a:solidFill>
                    <a:srgbClr val="595959"/>
                  </a:solidFill>
                </a:rPr>
                <a:t>#kcdc2017          </a:t>
              </a:r>
              <a:r>
                <a:rPr lang="en">
                  <a:solidFill>
                    <a:srgbClr val="595959"/>
                  </a:solidFill>
                </a:rPr>
                <a:t>@kc_dc                                                  </a:t>
              </a:r>
              <a:r>
                <a:rPr lang="en">
                  <a:solidFill>
                    <a:srgbClr val="595959"/>
                  </a:solidFill>
                </a:rPr>
                <a:t>@AddThis          @jgrodel</a:t>
              </a:r>
            </a:p>
          </p:txBody>
        </p:sp>
        <p:pic>
          <p:nvPicPr>
            <p:cNvPr id="291" name="Shape 2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4547" y="220750"/>
              <a:ext cx="1654924" cy="323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Shape 292"/>
          <p:cNvSpPr txBox="1"/>
          <p:nvPr/>
        </p:nvSpPr>
        <p:spPr>
          <a:xfrm>
            <a:off x="794475" y="4345750"/>
            <a:ext cx="3168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Slides: </a:t>
            </a:r>
            <a:r>
              <a:rPr b="1" lang="en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https://goo.gl/5Peu5T</a:t>
            </a:r>
            <a:r>
              <a:rPr b="1" lang="en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Shape 470"/>
          <p:cNvCxnSpPr/>
          <p:nvPr/>
        </p:nvCxnSpPr>
        <p:spPr>
          <a:xfrm>
            <a:off x="4376100" y="1242053"/>
            <a:ext cx="391800" cy="0"/>
          </a:xfrm>
          <a:prstGeom prst="straightConnector1">
            <a:avLst/>
          </a:prstGeom>
          <a:noFill/>
          <a:ln cap="flat" cmpd="sng" w="28575">
            <a:solidFill>
              <a:srgbClr val="FEBE1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1" name="Shape 471"/>
          <p:cNvSpPr txBox="1"/>
          <p:nvPr/>
        </p:nvSpPr>
        <p:spPr>
          <a:xfrm>
            <a:off x="631800" y="1392175"/>
            <a:ext cx="78804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 _choose_icons($options) {</a:t>
            </a:r>
          </a:p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extract($options);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($name == 'above') {</a:t>
            </a:r>
          </a:p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$option = $above;</a:t>
            </a:r>
          </a:p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...</a:t>
            </a:r>
          </a:p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479900" y="3536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Oh No You Didn’t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65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7" name="Shape 477"/>
          <p:cNvCxnSpPr/>
          <p:nvPr/>
        </p:nvCxnSpPr>
        <p:spPr>
          <a:xfrm>
            <a:off x="4376100" y="1242053"/>
            <a:ext cx="391800" cy="0"/>
          </a:xfrm>
          <a:prstGeom prst="straightConnector1">
            <a:avLst/>
          </a:prstGeom>
          <a:noFill/>
          <a:ln cap="flat" cmpd="sng" w="28575">
            <a:solidFill>
              <a:srgbClr val="FEBE1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8" name="Shape 478"/>
          <p:cNvSpPr txBox="1"/>
          <p:nvPr/>
        </p:nvSpPr>
        <p:spPr>
          <a:xfrm>
            <a:off x="631800" y="1392175"/>
            <a:ext cx="78804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 _choose_icons($options)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extract($options);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($</a:t>
            </a:r>
            <a:r>
              <a:rPr lang="en" sz="2800">
                <a:solidFill>
                  <a:srgbClr val="EA4E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</a:t>
            </a: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== 'above')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$option = $</a:t>
            </a:r>
            <a:r>
              <a:rPr lang="en" sz="2800">
                <a:solidFill>
                  <a:srgbClr val="EA4E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above</a:t>
            </a: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479900" y="3536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Oh No You Didn’t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65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4" name="Shape 484"/>
          <p:cNvCxnSpPr/>
          <p:nvPr/>
        </p:nvCxnSpPr>
        <p:spPr>
          <a:xfrm>
            <a:off x="4376100" y="1242053"/>
            <a:ext cx="391800" cy="0"/>
          </a:xfrm>
          <a:prstGeom prst="straightConnector1">
            <a:avLst/>
          </a:prstGeom>
          <a:noFill/>
          <a:ln cap="flat" cmpd="sng" w="28575">
            <a:solidFill>
              <a:srgbClr val="FEBE1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5" name="Shape 485"/>
          <p:cNvSpPr txBox="1"/>
          <p:nvPr/>
        </p:nvSpPr>
        <p:spPr>
          <a:xfrm>
            <a:off x="631800" y="1392175"/>
            <a:ext cx="78804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 _choose_icons($options)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2800">
                <a:solidFill>
                  <a:srgbClr val="EA4E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</a:t>
            </a: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($options);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($name == 'above')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$option = $above;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479900" y="3536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Oh No You Didn’t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65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/>
        </p:nvSpPr>
        <p:spPr>
          <a:xfrm>
            <a:off x="2892900" y="922275"/>
            <a:ext cx="33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2" y="1390650"/>
            <a:ext cx="75723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133050" y="2631925"/>
            <a:ext cx="866100" cy="7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4E3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4" name="Shape 494"/>
          <p:cNvGrpSpPr/>
          <p:nvPr/>
        </p:nvGrpSpPr>
        <p:grpSpPr>
          <a:xfrm>
            <a:off x="407961" y="135737"/>
            <a:ext cx="8060700" cy="477900"/>
            <a:chOff x="407961" y="135737"/>
            <a:chExt cx="8060700" cy="477900"/>
          </a:xfrm>
        </p:grpSpPr>
        <p:sp>
          <p:nvSpPr>
            <p:cNvPr id="495" name="Shape 495"/>
            <p:cNvSpPr txBox="1"/>
            <p:nvPr/>
          </p:nvSpPr>
          <p:spPr>
            <a:xfrm>
              <a:off x="407961" y="135737"/>
              <a:ext cx="80607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595959"/>
                  </a:solidFill>
                </a:rPr>
                <a:t>      #kcdc2017          @kc_dc                                                  @AddThis          @jgrodel</a:t>
              </a:r>
            </a:p>
          </p:txBody>
        </p:sp>
        <p:pic>
          <p:nvPicPr>
            <p:cNvPr id="496" name="Shape 4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44547" y="220750"/>
              <a:ext cx="1654924" cy="323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/>
        </p:nvSpPr>
        <p:spPr>
          <a:xfrm>
            <a:off x="385950" y="20681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Leave the Campground Cleaner than You Found It</a:t>
            </a:r>
          </a:p>
        </p:txBody>
      </p:sp>
      <p:grpSp>
        <p:nvGrpSpPr>
          <p:cNvPr id="502" name="Shape 502"/>
          <p:cNvGrpSpPr/>
          <p:nvPr/>
        </p:nvGrpSpPr>
        <p:grpSpPr>
          <a:xfrm>
            <a:off x="407961" y="135737"/>
            <a:ext cx="8060700" cy="477900"/>
            <a:chOff x="407961" y="135737"/>
            <a:chExt cx="8060700" cy="477900"/>
          </a:xfrm>
        </p:grpSpPr>
        <p:sp>
          <p:nvSpPr>
            <p:cNvPr id="503" name="Shape 503"/>
            <p:cNvSpPr txBox="1"/>
            <p:nvPr/>
          </p:nvSpPr>
          <p:spPr>
            <a:xfrm>
              <a:off x="407961" y="135737"/>
              <a:ext cx="80607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595959"/>
                  </a:solidFill>
                </a:rPr>
                <a:t>      #kcdc2017          @kc_dc                                                  @AddThis          @jgrodel</a:t>
              </a:r>
            </a:p>
          </p:txBody>
        </p:sp>
        <p:pic>
          <p:nvPicPr>
            <p:cNvPr id="504" name="Shape 5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4547" y="220750"/>
              <a:ext cx="1654924" cy="323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385950" y="1103575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Bad Reviews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2033100" y="1784575"/>
            <a:ext cx="5077800" cy="25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595959"/>
              </a:buClr>
              <a:buSzPct val="100000"/>
              <a:buFont typeface="Source Sans Pro"/>
              <a:buChar char="●"/>
            </a:pPr>
            <a:r>
              <a:rPr b="1" lang="en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Respond</a:t>
            </a:r>
          </a:p>
          <a:p>
            <a:pPr indent="-381000" lvl="0" marL="457200" rtl="0">
              <a:spcBef>
                <a:spcPts val="0"/>
              </a:spcBef>
              <a:buClr>
                <a:srgbClr val="595959"/>
              </a:buClr>
              <a:buSzPct val="100000"/>
              <a:buFont typeface="Source Sans Pro"/>
              <a:buChar char="●"/>
            </a:pPr>
            <a:r>
              <a:rPr b="1" lang="en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kind</a:t>
            </a:r>
          </a:p>
          <a:p>
            <a:pPr indent="-381000" lvl="0" marL="457200" rtl="0">
              <a:spcBef>
                <a:spcPts val="0"/>
              </a:spcBef>
              <a:buClr>
                <a:srgbClr val="595959"/>
              </a:buClr>
              <a:buSzPct val="100000"/>
              <a:buFont typeface="Source Sans Pro"/>
              <a:buChar char="●"/>
            </a:pPr>
            <a:r>
              <a:rPr b="1" lang="en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Empathize</a:t>
            </a:r>
          </a:p>
          <a:p>
            <a:pPr indent="-381000" lvl="0" marL="457200" rtl="0">
              <a:spcBef>
                <a:spcPts val="0"/>
              </a:spcBef>
              <a:buClr>
                <a:srgbClr val="595959"/>
              </a:buClr>
              <a:buSzPct val="100000"/>
              <a:buFont typeface="Source Sans Pro"/>
              <a:buChar char="●"/>
            </a:pPr>
            <a:r>
              <a:rPr b="1" lang="en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Assume positive intent</a:t>
            </a:r>
          </a:p>
          <a:p>
            <a:pPr indent="-381000" lvl="0" marL="457200" rtl="0">
              <a:spcBef>
                <a:spcPts val="0"/>
              </a:spcBef>
              <a:buClr>
                <a:srgbClr val="595959"/>
              </a:buClr>
              <a:buSzPct val="100000"/>
              <a:buFont typeface="Source Sans Pro"/>
              <a:buChar char="●"/>
            </a:pPr>
            <a:r>
              <a:rPr b="1" lang="en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Treat like a support ticket</a:t>
            </a:r>
          </a:p>
          <a:p>
            <a:pPr indent="-381000" lvl="0" marL="457200" rtl="0">
              <a:spcBef>
                <a:spcPts val="0"/>
              </a:spcBef>
              <a:buClr>
                <a:srgbClr val="595959"/>
              </a:buClr>
              <a:buSzPct val="100000"/>
              <a:buFont typeface="Source Sans Pro"/>
              <a:buChar char="●"/>
            </a:pPr>
            <a:r>
              <a:rPr b="1" lang="en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not always about you</a:t>
            </a:r>
          </a:p>
        </p:txBody>
      </p:sp>
      <p:grpSp>
        <p:nvGrpSpPr>
          <p:cNvPr id="511" name="Shape 511"/>
          <p:cNvGrpSpPr/>
          <p:nvPr/>
        </p:nvGrpSpPr>
        <p:grpSpPr>
          <a:xfrm>
            <a:off x="407961" y="135737"/>
            <a:ext cx="8060700" cy="477900"/>
            <a:chOff x="407961" y="135737"/>
            <a:chExt cx="8060700" cy="477900"/>
          </a:xfrm>
        </p:grpSpPr>
        <p:sp>
          <p:nvSpPr>
            <p:cNvPr id="512" name="Shape 512"/>
            <p:cNvSpPr txBox="1"/>
            <p:nvPr/>
          </p:nvSpPr>
          <p:spPr>
            <a:xfrm>
              <a:off x="407961" y="135737"/>
              <a:ext cx="80607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595959"/>
                  </a:solidFill>
                </a:rPr>
                <a:t>      #kcdc2017          @kc_dc                                                  @AddThis          @jgrodel</a:t>
              </a:r>
            </a:p>
          </p:txBody>
        </p:sp>
        <p:pic>
          <p:nvPicPr>
            <p:cNvPr id="513" name="Shape 5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4547" y="220750"/>
              <a:ext cx="1654924" cy="323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385950" y="20681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65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19" name="Shape 519"/>
          <p:cNvGrpSpPr/>
          <p:nvPr/>
        </p:nvGrpSpPr>
        <p:grpSpPr>
          <a:xfrm>
            <a:off x="407961" y="135737"/>
            <a:ext cx="8060700" cy="477900"/>
            <a:chOff x="407961" y="135737"/>
            <a:chExt cx="8060700" cy="477900"/>
          </a:xfrm>
        </p:grpSpPr>
        <p:sp>
          <p:nvSpPr>
            <p:cNvPr id="520" name="Shape 520"/>
            <p:cNvSpPr txBox="1"/>
            <p:nvPr/>
          </p:nvSpPr>
          <p:spPr>
            <a:xfrm>
              <a:off x="407961" y="135737"/>
              <a:ext cx="80607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595959"/>
                  </a:solidFill>
                </a:rPr>
                <a:t>      #kcdc2017          @kc_dc                                                  @AddThis          @jgrodel</a:t>
              </a:r>
            </a:p>
          </p:txBody>
        </p:sp>
        <p:pic>
          <p:nvPicPr>
            <p:cNvPr id="521" name="Shape 5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4547" y="220750"/>
              <a:ext cx="1654924" cy="323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2" name="Shape 522"/>
          <p:cNvSpPr txBox="1"/>
          <p:nvPr/>
        </p:nvSpPr>
        <p:spPr>
          <a:xfrm>
            <a:off x="2653800" y="4127400"/>
            <a:ext cx="383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https://goo.gl/FnAFHC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65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65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65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/>
        </p:nvSpPr>
        <p:spPr>
          <a:xfrm>
            <a:off x="385950" y="20681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you!</a:t>
            </a:r>
          </a:p>
        </p:txBody>
      </p:sp>
      <p:grpSp>
        <p:nvGrpSpPr>
          <p:cNvPr id="528" name="Shape 528"/>
          <p:cNvGrpSpPr/>
          <p:nvPr/>
        </p:nvGrpSpPr>
        <p:grpSpPr>
          <a:xfrm>
            <a:off x="407961" y="135737"/>
            <a:ext cx="8060700" cy="477900"/>
            <a:chOff x="407961" y="135737"/>
            <a:chExt cx="8060700" cy="477900"/>
          </a:xfrm>
        </p:grpSpPr>
        <p:sp>
          <p:nvSpPr>
            <p:cNvPr id="529" name="Shape 529"/>
            <p:cNvSpPr txBox="1"/>
            <p:nvPr/>
          </p:nvSpPr>
          <p:spPr>
            <a:xfrm>
              <a:off x="407961" y="135737"/>
              <a:ext cx="80607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595959"/>
                  </a:solidFill>
                </a:rPr>
                <a:t>      #kcdc2017          @kc_dc                                                  @AddThis          @jgrodel</a:t>
              </a:r>
            </a:p>
          </p:txBody>
        </p:sp>
        <p:pic>
          <p:nvPicPr>
            <p:cNvPr id="530" name="Shape 5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4547" y="220750"/>
              <a:ext cx="1654924" cy="323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385950" y="20681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Questions?</a:t>
            </a:r>
          </a:p>
        </p:txBody>
      </p:sp>
      <p:grpSp>
        <p:nvGrpSpPr>
          <p:cNvPr id="536" name="Shape 536"/>
          <p:cNvGrpSpPr/>
          <p:nvPr/>
        </p:nvGrpSpPr>
        <p:grpSpPr>
          <a:xfrm>
            <a:off x="407961" y="135737"/>
            <a:ext cx="8060700" cy="477900"/>
            <a:chOff x="407961" y="135737"/>
            <a:chExt cx="8060700" cy="477900"/>
          </a:xfrm>
        </p:grpSpPr>
        <p:sp>
          <p:nvSpPr>
            <p:cNvPr id="537" name="Shape 537"/>
            <p:cNvSpPr txBox="1"/>
            <p:nvPr/>
          </p:nvSpPr>
          <p:spPr>
            <a:xfrm>
              <a:off x="407961" y="135737"/>
              <a:ext cx="80607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595959"/>
                  </a:solidFill>
                </a:rPr>
                <a:t>      #kcdc2017          @kc_dc                                                  @AddThis          @jgrodel</a:t>
              </a:r>
            </a:p>
          </p:txBody>
        </p:sp>
        <p:pic>
          <p:nvPicPr>
            <p:cNvPr id="538" name="Shape 5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4547" y="220750"/>
              <a:ext cx="1654924" cy="323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26B1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4" name="Shape 544"/>
          <p:cNvGraphicFramePr/>
          <p:nvPr/>
        </p:nvGraphicFramePr>
        <p:xfrm>
          <a:off x="85746" y="57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{D20BCE97-91CE-4BA2-9513-87FE666394DA}</a:tableStyleId>
              </a:tblPr>
              <a:tblGrid>
                <a:gridCol w="8956900"/>
              </a:tblGrid>
              <a:tr h="1292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sng" cap="none" strike="noStrike">
                          <a:solidFill>
                            <a:srgbClr val="9B26B1"/>
                          </a:solidFill>
                        </a:rPr>
                        <a:t>TITANIUM SPONSORS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Paige Technologies.png" id="545" name="Shape 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367" y="356837"/>
            <a:ext cx="2250900" cy="961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6" name="Shape 546"/>
          <p:cNvGraphicFramePr/>
          <p:nvPr/>
        </p:nvGraphicFramePr>
        <p:xfrm>
          <a:off x="77503" y="1433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{D20BCE97-91CE-4BA2-9513-87FE666394DA}</a:tableStyleId>
              </a:tblPr>
              <a:tblGrid>
                <a:gridCol w="8956900"/>
              </a:tblGrid>
              <a:tr h="202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sng" cap="none" strike="noStrike">
                          <a:solidFill>
                            <a:srgbClr val="9B26B1"/>
                          </a:solidFill>
                        </a:rPr>
                        <a:t>Platinum Sponsors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Adaptive Solutions Group.png" id="547" name="Shape 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8087" y="59459"/>
            <a:ext cx="3932999" cy="57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8" name="Shape 548"/>
          <p:cNvGraphicFramePr/>
          <p:nvPr/>
        </p:nvGraphicFramePr>
        <p:xfrm>
          <a:off x="85746" y="35167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{D20BCE97-91CE-4BA2-9513-87FE666394DA}</a:tableStyleId>
              </a:tblPr>
              <a:tblGrid>
                <a:gridCol w="8956900"/>
              </a:tblGrid>
              <a:tr h="155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9B26B1"/>
                          </a:solidFill>
                        </a:rPr>
                        <a:t>Gold Sponsors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Centriq Training.png" id="549" name="Shape 5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4126" y="3515505"/>
            <a:ext cx="1273500" cy="40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rner.png" id="550" name="Shape 5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16163" y="3628004"/>
            <a:ext cx="1167600" cy="23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SI.png" id="551" name="Shape 5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311" y="4327025"/>
            <a:ext cx="870000" cy="21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rmin.png" id="552" name="Shape 5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13285" y="4121316"/>
            <a:ext cx="1221900" cy="24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hole Software.png" id="553" name="Shape 5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18712" y="1947503"/>
            <a:ext cx="1788900" cy="48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 Edwards Campus.png" id="554" name="Shape 55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13675" y="3575072"/>
            <a:ext cx="870900" cy="52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ckify.png" id="555" name="Shape 55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72587" y="3914862"/>
            <a:ext cx="1294799" cy="32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lance Innovations.png" id="556" name="Shape 55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76778" y="4056610"/>
            <a:ext cx="662399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ck Henry And Associates.png" id="557" name="Shape 55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13637" y="1519623"/>
            <a:ext cx="2277900" cy="4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Shape 55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80690" y="1497925"/>
            <a:ext cx="2218500" cy="400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1_Commerce_4C.PNG" id="559" name="Shape 55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897318" y="4768851"/>
            <a:ext cx="17268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5575" y="1832115"/>
            <a:ext cx="23994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048847" y="1889554"/>
            <a:ext cx="2134200" cy="5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Shape 562"/>
          <p:cNvSpPr txBox="1"/>
          <p:nvPr/>
        </p:nvSpPr>
        <p:spPr>
          <a:xfrm>
            <a:off x="-1397000" y="3238500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3" name="Shape 56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969299" y="3546685"/>
            <a:ext cx="1117200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Shape 56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944309" y="4563867"/>
            <a:ext cx="972600" cy="3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Shape 56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249377" y="3938822"/>
            <a:ext cx="1208999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Shape 56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730421" y="3557047"/>
            <a:ext cx="1383300" cy="1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Shape 56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43331" y="2889503"/>
            <a:ext cx="2537400" cy="4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Shape 56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8318" y="3865701"/>
            <a:ext cx="1278600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182992" y="3923503"/>
            <a:ext cx="1131000" cy="34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H KC blue white" id="570" name="Shape 57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58998" y="4717277"/>
            <a:ext cx="1556700" cy="2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Shape 57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874557" y="2252876"/>
            <a:ext cx="2828700" cy="163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Shape 57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51864" y="475203"/>
            <a:ext cx="2500200" cy="8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10515600" y="2943225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815089" y="650828"/>
            <a:ext cx="2680200" cy="67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6222755" y="2373052"/>
            <a:ext cx="2568000" cy="4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474703" y="2966044"/>
            <a:ext cx="2969100" cy="64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Shape 577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3480157" y="2755684"/>
            <a:ext cx="2372100" cy="2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7592881" y="1459938"/>
            <a:ext cx="1329300" cy="63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Shape 57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2533573" y="2319692"/>
            <a:ext cx="24897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Shape 58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213621" y="2316010"/>
            <a:ext cx="2136900" cy="4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Shape 581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923917" y="2924481"/>
            <a:ext cx="1619399" cy="4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Shape 582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2050658" y="4390665"/>
            <a:ext cx="1244400" cy="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Shape 583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3812951" y="4035551"/>
            <a:ext cx="1340700" cy="4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3432114" y="4467333"/>
            <a:ext cx="1287300" cy="2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Shape 585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6541048" y="4413444"/>
            <a:ext cx="1403399" cy="2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Shape 586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6610828" y="4787093"/>
            <a:ext cx="1193400" cy="1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Shape 587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4443766" y="4692191"/>
            <a:ext cx="1119600" cy="3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Shape 588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262310" y="4294268"/>
            <a:ext cx="1153200" cy="3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Shape 589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3461041" y="3776063"/>
            <a:ext cx="1111200" cy="2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26B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Shape 298"/>
          <p:cNvGraphicFramePr/>
          <p:nvPr/>
        </p:nvGraphicFramePr>
        <p:xfrm>
          <a:off x="85746" y="57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{D20BCE97-91CE-4BA2-9513-87FE666394DA}</a:tableStyleId>
              </a:tblPr>
              <a:tblGrid>
                <a:gridCol w="8956900"/>
              </a:tblGrid>
              <a:tr h="1292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sng" cap="none" strike="noStrike">
                          <a:solidFill>
                            <a:srgbClr val="9B26B1"/>
                          </a:solidFill>
                        </a:rPr>
                        <a:t>TITANIUM SPONSORS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Paige Technologies.png"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367" y="356837"/>
            <a:ext cx="2250900" cy="961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0" name="Shape 300"/>
          <p:cNvGraphicFramePr/>
          <p:nvPr/>
        </p:nvGraphicFramePr>
        <p:xfrm>
          <a:off x="77503" y="1433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{D20BCE97-91CE-4BA2-9513-87FE666394DA}</a:tableStyleId>
              </a:tblPr>
              <a:tblGrid>
                <a:gridCol w="8956900"/>
              </a:tblGrid>
              <a:tr h="202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sng" cap="none" strike="noStrike">
                          <a:solidFill>
                            <a:srgbClr val="9B26B1"/>
                          </a:solidFill>
                        </a:rPr>
                        <a:t>Platinum Sponsors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Adaptive Solutions Group.png" id="301" name="Shape 3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8087" y="59459"/>
            <a:ext cx="3932999" cy="57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Shape 302"/>
          <p:cNvGraphicFramePr/>
          <p:nvPr/>
        </p:nvGraphicFramePr>
        <p:xfrm>
          <a:off x="85746" y="35167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{D20BCE97-91CE-4BA2-9513-87FE666394DA}</a:tableStyleId>
              </a:tblPr>
              <a:tblGrid>
                <a:gridCol w="8956900"/>
              </a:tblGrid>
              <a:tr h="155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9B26B1"/>
                          </a:solidFill>
                        </a:rPr>
                        <a:t>Gold Sponsors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Centriq Training.png" id="303" name="Shape 3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4126" y="3515505"/>
            <a:ext cx="1273500" cy="40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rner.png" id="304" name="Shape 3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16163" y="3628004"/>
            <a:ext cx="1167600" cy="23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SI.png" id="305" name="Shape 3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311" y="4327025"/>
            <a:ext cx="870000" cy="21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rmin.png" id="306" name="Shape 3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13285" y="4121316"/>
            <a:ext cx="1221900" cy="24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hole Software.png" id="307" name="Shape 3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18712" y="1947503"/>
            <a:ext cx="1788900" cy="48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 Edwards Campus.png" id="308" name="Shape 30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13675" y="3575072"/>
            <a:ext cx="870900" cy="52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ckify.png" id="309" name="Shape 30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72587" y="3914862"/>
            <a:ext cx="1294799" cy="32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lance Innovations.png" id="310" name="Shape 3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76778" y="4056610"/>
            <a:ext cx="662399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ck Henry And Associates.png" id="311" name="Shape 3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13637" y="1519623"/>
            <a:ext cx="2277900" cy="4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80690" y="1497925"/>
            <a:ext cx="2218500" cy="400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1_Commerce_4C.PNG" id="313" name="Shape 3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897318" y="4768851"/>
            <a:ext cx="1726800" cy="2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5575" y="1832115"/>
            <a:ext cx="23994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048847" y="1889554"/>
            <a:ext cx="2134200" cy="5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-1397000" y="3238500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969299" y="3546685"/>
            <a:ext cx="1117200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944309" y="4563867"/>
            <a:ext cx="972600" cy="3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249377" y="3938822"/>
            <a:ext cx="1208999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730421" y="3557047"/>
            <a:ext cx="1383300" cy="1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43331" y="2889503"/>
            <a:ext cx="2537400" cy="4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8318" y="3865701"/>
            <a:ext cx="1278600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182992" y="3923503"/>
            <a:ext cx="1131000" cy="34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H KC blue white" id="324" name="Shape 32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58998" y="4717277"/>
            <a:ext cx="1556700" cy="2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874557" y="2252876"/>
            <a:ext cx="2828700" cy="163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51864" y="475203"/>
            <a:ext cx="2500200" cy="8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10515600" y="2943225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815089" y="650828"/>
            <a:ext cx="2680200" cy="67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6222755" y="2373052"/>
            <a:ext cx="2568000" cy="4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474703" y="2966044"/>
            <a:ext cx="2969100" cy="64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3480157" y="2755684"/>
            <a:ext cx="2372100" cy="2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7592881" y="1459938"/>
            <a:ext cx="1329300" cy="63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2533573" y="2319692"/>
            <a:ext cx="24897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213621" y="2316010"/>
            <a:ext cx="2136900" cy="4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923917" y="2924481"/>
            <a:ext cx="1619399" cy="4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2050658" y="4390665"/>
            <a:ext cx="1244400" cy="3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3812951" y="4035551"/>
            <a:ext cx="1340700" cy="4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3432114" y="4467333"/>
            <a:ext cx="1287300" cy="2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6541048" y="4413444"/>
            <a:ext cx="1403399" cy="2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6610828" y="4787093"/>
            <a:ext cx="1193400" cy="1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4443766" y="4692191"/>
            <a:ext cx="1119600" cy="3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262310" y="4294268"/>
            <a:ext cx="1153200" cy="3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3461041" y="3776063"/>
            <a:ext cx="1111200" cy="2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Speaker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2400299" y="1602675"/>
            <a:ext cx="3699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595959"/>
                </a:solidFill>
              </a:rPr>
              <a:t>Julka Grodel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         </a:t>
            </a:r>
            <a:r>
              <a:rPr lang="en" sz="2400">
                <a:solidFill>
                  <a:srgbClr val="595959"/>
                </a:solidFill>
              </a:rPr>
              <a:t>@jgrodel</a:t>
            </a:r>
            <a:br>
              <a:rPr lang="en" sz="2400">
                <a:solidFill>
                  <a:srgbClr val="595959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595959"/>
                </a:solidFill>
              </a:rPr>
              <a:t>AddThis</a:t>
            </a:r>
            <a:br>
              <a:rPr lang="en" sz="2400">
                <a:solidFill>
                  <a:srgbClr val="595959"/>
                </a:solidFill>
              </a:rPr>
            </a:br>
            <a:r>
              <a:rPr lang="en" sz="2400">
                <a:solidFill>
                  <a:srgbClr val="595959"/>
                </a:solidFill>
              </a:rPr>
              <a:t>Senior Software Engineer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800" y="2408275"/>
            <a:ext cx="276575" cy="2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175" y="1602675"/>
            <a:ext cx="2502650" cy="25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487" y="880900"/>
            <a:ext cx="6373025" cy="525912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x="407961" y="135737"/>
            <a:ext cx="8060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      #kcdc2017          @kc_dc                                                  @AddThis          @jgrodel</a:t>
            </a:r>
          </a:p>
        </p:txBody>
      </p:sp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547" y="220750"/>
            <a:ext cx="1654924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337" y="694025"/>
            <a:ext cx="5899337" cy="4305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407961" y="135737"/>
            <a:ext cx="8060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      #kcdc2017          @kc_dc                                                  @AddThis          @jgrodel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547" y="220750"/>
            <a:ext cx="1654924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325" y="683900"/>
            <a:ext cx="5899337" cy="4305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407961" y="135737"/>
            <a:ext cx="8060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      #kcdc2017          @kc_dc                                                  @AddThis          @jgrodel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547" y="220750"/>
            <a:ext cx="1654924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325" y="669250"/>
            <a:ext cx="5899337" cy="4305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407961" y="135737"/>
            <a:ext cx="8060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      #kcdc2017          @kc_dc                                                  @AddThis          @jgrodel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547" y="220750"/>
            <a:ext cx="1654924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385950" y="2068100"/>
            <a:ext cx="837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65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Managing Community Expectations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07961" y="135737"/>
            <a:ext cx="8060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595959"/>
                </a:solidFill>
              </a:rPr>
              <a:t>      #kcdc2017          @kc_dc                                                  @AddThis          @jgrodel</a:t>
            </a:r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547" y="220750"/>
            <a:ext cx="1654924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