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  <p:sldMasterId id="2147483739" r:id="rId5"/>
  </p:sldMasterIdLst>
  <p:notesMasterIdLst>
    <p:notesMasterId r:id="rId26"/>
  </p:notesMasterIdLst>
  <p:handoutMasterIdLst>
    <p:handoutMasterId r:id="rId27"/>
  </p:handoutMasterIdLst>
  <p:sldIdLst>
    <p:sldId id="380" r:id="rId6"/>
    <p:sldId id="385" r:id="rId7"/>
    <p:sldId id="381" r:id="rId8"/>
    <p:sldId id="382" r:id="rId9"/>
    <p:sldId id="365" r:id="rId10"/>
    <p:sldId id="366" r:id="rId11"/>
    <p:sldId id="368" r:id="rId12"/>
    <p:sldId id="369" r:id="rId13"/>
    <p:sldId id="370" r:id="rId14"/>
    <p:sldId id="373" r:id="rId15"/>
    <p:sldId id="371" r:id="rId16"/>
    <p:sldId id="372" r:id="rId17"/>
    <p:sldId id="374" r:id="rId18"/>
    <p:sldId id="378" r:id="rId19"/>
    <p:sldId id="375" r:id="rId20"/>
    <p:sldId id="383" r:id="rId21"/>
    <p:sldId id="384" r:id="rId22"/>
    <p:sldId id="376" r:id="rId23"/>
    <p:sldId id="379" r:id="rId24"/>
    <p:sldId id="377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380"/>
            <p14:sldId id="385"/>
            <p14:sldId id="381"/>
            <p14:sldId id="382"/>
            <p14:sldId id="365"/>
            <p14:sldId id="366"/>
            <p14:sldId id="368"/>
            <p14:sldId id="369"/>
            <p14:sldId id="370"/>
            <p14:sldId id="373"/>
            <p14:sldId id="371"/>
            <p14:sldId id="372"/>
            <p14:sldId id="374"/>
            <p14:sldId id="378"/>
            <p14:sldId id="375"/>
            <p14:sldId id="383"/>
            <p14:sldId id="384"/>
            <p14:sldId id="376"/>
            <p14:sldId id="379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D9D9D"/>
    <a:srgbClr val="FFFFCC"/>
    <a:srgbClr val="EF8B19"/>
    <a:srgbClr val="5EA113"/>
    <a:srgbClr val="008000"/>
    <a:srgbClr val="808080"/>
    <a:srgbClr val="FF7C80"/>
    <a:srgbClr val="CC3300"/>
    <a:srgbClr val="FF9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9516" autoAdjust="0"/>
  </p:normalViewPr>
  <p:slideViewPr>
    <p:cSldViewPr>
      <p:cViewPr varScale="1">
        <p:scale>
          <a:sx n="63" d="100"/>
          <a:sy n="63" d="100"/>
        </p:scale>
        <p:origin x="1401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24" y="23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3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D1BC4C-DBBA-1A46-BD21-33C27A8934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62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Century Gothic" panose="020B0502020202020204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670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Century Gothic" panose="020B0502020202020204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69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24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8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7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15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18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94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+mn-lt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+mn-lt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rgbClr val="FFFFCC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5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5122" name="Picture 2" descr="http://www.catan.com/files/styles/lightboxy/public/gallery/mayfair-catan_resource-cards.png?itok=JkUNdE5W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80075"/>
            <a:ext cx="2512162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</p:sldLayoutIdLst>
  <p:transition>
    <p:fade/>
  </p:transition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C66E3-29A9-874C-B80D-C4D9C846BB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6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0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26" Type="http://schemas.openxmlformats.org/officeDocument/2006/relationships/image" Target="../media/image26.emf"/><Relationship Id="rId39" Type="http://schemas.openxmlformats.org/officeDocument/2006/relationships/image" Target="../media/image39.png"/><Relationship Id="rId3" Type="http://schemas.openxmlformats.org/officeDocument/2006/relationships/image" Target="../media/image3.png"/><Relationship Id="rId21" Type="http://schemas.openxmlformats.org/officeDocument/2006/relationships/image" Target="../media/image21.emf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jpe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emf"/><Relationship Id="rId20" Type="http://schemas.openxmlformats.org/officeDocument/2006/relationships/image" Target="../media/image20.gif"/><Relationship Id="rId29" Type="http://schemas.openxmlformats.org/officeDocument/2006/relationships/image" Target="../media/image29.emf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emf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jpeg"/><Relationship Id="rId31" Type="http://schemas.openxmlformats.org/officeDocument/2006/relationships/image" Target="../media/image31.emf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jp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tarfosterblog.files.wordpress.com/2013/08/settlers-of-cat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0"/>
            <a:ext cx="10287000" cy="6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52400" y="5257800"/>
            <a:ext cx="3886200" cy="1095375"/>
          </a:xfrm>
          <a:prstGeom prst="rect">
            <a:avLst/>
          </a:prstGeom>
          <a:solidFill>
            <a:srgbClr val="FFFFFF">
              <a:alpha val="80000"/>
            </a:srgbClr>
          </a:solidFill>
          <a:ln w="9525" algn="ctr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62000" y="228600"/>
            <a:ext cx="7543800" cy="1476375"/>
          </a:xfrm>
          <a:prstGeom prst="rect">
            <a:avLst/>
          </a:prstGeom>
          <a:solidFill>
            <a:srgbClr val="FFFFFF">
              <a:alpha val="80000"/>
            </a:srgbClr>
          </a:solidFill>
          <a:ln w="9525" algn="ctr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7467600" cy="1019175"/>
          </a:xfrm>
        </p:spPr>
        <p:txBody>
          <a:bodyPr/>
          <a:lstStyle/>
          <a:p>
            <a:pPr algn="l"/>
            <a:r>
              <a:rPr lang="en-US" sz="4400" dirty="0"/>
              <a:t>Modeling Settlers of </a:t>
            </a:r>
            <a:r>
              <a:rPr lang="en-US" sz="4400" dirty="0" err="1"/>
              <a:t>Catan</a:t>
            </a:r>
            <a:br>
              <a:rPr lang="en-US" sz="4400" dirty="0"/>
            </a:br>
            <a:r>
              <a:rPr lang="en-US" sz="4400" dirty="0"/>
              <a:t>with Degrees of Freedom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410200"/>
            <a:ext cx="5334000" cy="1186728"/>
          </a:xfrm>
        </p:spPr>
        <p:txBody>
          <a:bodyPr/>
          <a:lstStyle/>
          <a:p>
            <a:pPr algn="l"/>
            <a:r>
              <a:rPr lang="en-US" sz="2400" dirty="0"/>
              <a:t>Michael L Perry</a:t>
            </a:r>
          </a:p>
          <a:p>
            <a:pPr algn="l"/>
            <a:r>
              <a:rPr lang="en-US" sz="2400" dirty="0"/>
              <a:t>Michael@qedcode.com	</a:t>
            </a:r>
          </a:p>
        </p:txBody>
      </p:sp>
    </p:spTree>
    <p:extLst>
      <p:ext uri="{BB962C8B-B14F-4D97-AF65-F5344CB8AC3E}">
        <p14:creationId xmlns:p14="http://schemas.microsoft.com/office/powerpoint/2010/main" val="7894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 bwMode="auto">
              <a:xfrm>
                <a:off x="2819400" y="1686580"/>
                <a:ext cx="210794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1686580"/>
                <a:ext cx="210794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 bwMode="auto">
              <a:xfrm>
                <a:off x="2819400" y="2209800"/>
                <a:ext cx="110017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2209800"/>
                <a:ext cx="110017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 bwMode="auto">
              <a:xfrm>
                <a:off x="2819400" y="3886200"/>
                <a:ext cx="182255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3886200"/>
                <a:ext cx="18225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 bwMode="auto">
              <a:xfrm>
                <a:off x="2819400" y="4409420"/>
                <a:ext cx="1877117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4409420"/>
                <a:ext cx="187711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 bwMode="auto">
              <a:xfrm>
                <a:off x="2819400" y="4930231"/>
                <a:ext cx="180017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4930231"/>
                <a:ext cx="180017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 bwMode="auto">
              <a:xfrm>
                <a:off x="2819400" y="2992221"/>
                <a:ext cx="40184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2992221"/>
                <a:ext cx="401841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 bwMode="auto">
          <a:xfrm>
            <a:off x="5257800" y="2992221"/>
            <a:ext cx="228600" cy="52322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600" b="1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5257800" y="3951858"/>
            <a:ext cx="228600" cy="1489003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600" b="1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496791" y="2992221"/>
            <a:ext cx="19368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ekton Pro" pitchFamily="34" charset="0"/>
              </a:rPr>
              <a:t>Independent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496791" y="4434749"/>
            <a:ext cx="1725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ekton Pro" pitchFamily="34" charset="0"/>
              </a:rPr>
              <a:t>Dependent</a:t>
            </a:r>
          </a:p>
        </p:txBody>
      </p:sp>
    </p:spTree>
    <p:extLst>
      <p:ext uri="{BB962C8B-B14F-4D97-AF65-F5344CB8AC3E}">
        <p14:creationId xmlns:p14="http://schemas.microsoft.com/office/powerpoint/2010/main" val="2655848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Independent?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866506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thisIsIndependent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2314008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ThisIsToo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3810000"/>
            <a:ext cx="495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is not.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_thing;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thing)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_thing = thing;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338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Dependent?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295400"/>
            <a:ext cx="670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_thing;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Thing(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thing)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_thing = thing;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is dependent.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thing.Property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thing.Property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55139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8" name="Picture 6" descr="bowling scoresheet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" y="2867681"/>
            <a:ext cx="7705725" cy="11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9838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/>
          <a:stretch/>
        </p:blipFill>
        <p:spPr>
          <a:xfrm>
            <a:off x="-2939" y="-1"/>
            <a:ext cx="9153865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2022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://img.bhs4.com/2d/a/2daa1ef7caf68e6a448714769ea2044cdf70891b_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1" r="13999"/>
          <a:stretch/>
        </p:blipFill>
        <p:spPr bwMode="auto">
          <a:xfrm>
            <a:off x="2514600" y="571500"/>
            <a:ext cx="41148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41804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://img.bhs4.com/2d/a/2daa1ef7caf68e6a448714769ea2044cdf70891b_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1" r="13999"/>
          <a:stretch/>
        </p:blipFill>
        <p:spPr bwMode="auto">
          <a:xfrm>
            <a:off x="1447800" y="152400"/>
            <a:ext cx="9296400" cy="1291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87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://img.bhs4.com/2d/a/2daa1ef7caf68e6a448714769ea2044cdf70891b_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1" r="13999"/>
          <a:stretch/>
        </p:blipFill>
        <p:spPr bwMode="auto">
          <a:xfrm>
            <a:off x="2514600" y="571500"/>
            <a:ext cx="41148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197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://2.bp.blogspot.com/-Q8DniRZZmLQ/UDGl5K2QpII/AAAAAAAAAfk/Ion-E_VpB7o/s1600/Settlers+resour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44" y="1506682"/>
            <a:ext cx="4049674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530495"/>
            <a:ext cx="3810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1530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Degrees of Freedom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Add features without breaking existing code</a:t>
            </a:r>
          </a:p>
          <a:p>
            <a:r>
              <a:rPr lang="en-US" sz="2800" dirty="0"/>
              <a:t>Avoid the domino effect</a:t>
            </a:r>
          </a:p>
          <a:p>
            <a:r>
              <a:rPr lang="en-US" sz="2800" dirty="0"/>
              <a:t>Understand context</a:t>
            </a:r>
          </a:p>
          <a:p>
            <a:r>
              <a:rPr lang="en-US" sz="2800" dirty="0"/>
              <a:t>Preserve history</a:t>
            </a:r>
          </a:p>
        </p:txBody>
      </p:sp>
    </p:spTree>
    <p:extLst>
      <p:ext uri="{BB962C8B-B14F-4D97-AF65-F5344CB8AC3E}">
        <p14:creationId xmlns:p14="http://schemas.microsoft.com/office/powerpoint/2010/main" val="42930534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2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746" y="76339"/>
          <a:ext cx="8956888" cy="172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3808">
                <a:tc>
                  <a:txBody>
                    <a:bodyPr/>
                    <a:lstStyle/>
                    <a:p>
                      <a:pPr algn="l"/>
                      <a:r>
                        <a:rPr lang="en-US" sz="2400" u="sng" baseline="0" dirty="0">
                          <a:solidFill>
                            <a:srgbClr val="9B26B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TITANIUM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7" descr="Paige Technolog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8368" y="475783"/>
            <a:ext cx="2251008" cy="128250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7504" y="1911926"/>
          <a:ext cx="8956888" cy="2696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6967"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rgbClr val="9B26B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Platinum</a:t>
                      </a:r>
                      <a:r>
                        <a:rPr lang="en-US" sz="2000" u="sng" baseline="0" dirty="0">
                          <a:solidFill>
                            <a:srgbClr val="9B26B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 Sponsors</a:t>
                      </a:r>
                      <a:endParaRPr lang="en-US" sz="2000" u="sng" dirty="0">
                        <a:solidFill>
                          <a:srgbClr val="9B26B1"/>
                        </a:solidFill>
                        <a:uFill>
                          <a:solidFill>
                            <a:srgbClr val="9B26B1"/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10" descr="Adaptive Solutions Gro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8087" y="79280"/>
            <a:ext cx="3932916" cy="773475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85746" y="4688958"/>
          <a:ext cx="8956888" cy="206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67440">
                <a:tc>
                  <a:txBody>
                    <a:bodyPr/>
                    <a:lstStyle/>
                    <a:p>
                      <a:r>
                        <a:rPr lang="en-US" u="sng" baseline="0" dirty="0">
                          <a:solidFill>
                            <a:srgbClr val="9B26B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Gold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3" descr="Centriq Traini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4127" y="4687341"/>
            <a:ext cx="1273457" cy="539097"/>
          </a:xfrm>
          <a:prstGeom prst="rect">
            <a:avLst/>
          </a:prstGeom>
        </p:spPr>
      </p:pic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6163" y="4837340"/>
            <a:ext cx="1167630" cy="316929"/>
          </a:xfrm>
          <a:prstGeom prst="rect">
            <a:avLst/>
          </a:prstGeom>
        </p:spPr>
      </p:pic>
      <p:pic>
        <p:nvPicPr>
          <p:cNvPr id="28" name="Picture 27" descr="DSI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311" y="5769367"/>
            <a:ext cx="869920" cy="282784"/>
          </a:xfrm>
          <a:prstGeom prst="rect">
            <a:avLst/>
          </a:prstGeom>
        </p:spPr>
      </p:pic>
      <p:pic>
        <p:nvPicPr>
          <p:cNvPr id="29" name="Picture 28" descr="Garmi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3285" y="5495089"/>
            <a:ext cx="1221914" cy="331662"/>
          </a:xfrm>
          <a:prstGeom prst="rect">
            <a:avLst/>
          </a:prstGeom>
        </p:spPr>
      </p:pic>
      <p:pic>
        <p:nvPicPr>
          <p:cNvPr id="31" name="Picture 30" descr="Keyhole Softwar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8713" y="2596671"/>
            <a:ext cx="1788836" cy="647390"/>
          </a:xfrm>
          <a:prstGeom prst="rect">
            <a:avLst/>
          </a:prstGeom>
        </p:spPr>
      </p:pic>
      <p:pic>
        <p:nvPicPr>
          <p:cNvPr id="32" name="Picture 31" descr="KU Edwards Campus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676" y="4766763"/>
            <a:ext cx="870800" cy="696639"/>
          </a:xfrm>
          <a:prstGeom prst="rect">
            <a:avLst/>
          </a:prstGeom>
        </p:spPr>
      </p:pic>
      <p:pic>
        <p:nvPicPr>
          <p:cNvPr id="39" name="Picture 38" descr="Stackify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2587" y="5219817"/>
            <a:ext cx="1294867" cy="432855"/>
          </a:xfrm>
          <a:prstGeom prst="rect">
            <a:avLst/>
          </a:prstGeom>
        </p:spPr>
      </p:pic>
      <p:pic>
        <p:nvPicPr>
          <p:cNvPr id="12" name="Picture 11" descr="Balance Innovations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6778" y="5408814"/>
            <a:ext cx="662388" cy="523797"/>
          </a:xfrm>
          <a:prstGeom prst="rect">
            <a:avLst/>
          </a:prstGeom>
        </p:spPr>
      </p:pic>
      <p:pic>
        <p:nvPicPr>
          <p:cNvPr id="16" name="Picture 15" descr="Jack Henry And Associate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3638" y="2026165"/>
            <a:ext cx="2278005" cy="540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0690" y="1997234"/>
            <a:ext cx="2218400" cy="534100"/>
          </a:xfrm>
          <a:prstGeom prst="rect">
            <a:avLst/>
          </a:prstGeom>
        </p:spPr>
      </p:pic>
      <p:pic>
        <p:nvPicPr>
          <p:cNvPr id="17" name="Picture 16" descr="2011_Commerce_4C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7319" y="6358469"/>
            <a:ext cx="1726884" cy="27280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575" y="2442821"/>
            <a:ext cx="2399407" cy="5540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847" y="2519406"/>
            <a:ext cx="2134146" cy="6921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397000" y="431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9299" y="4728914"/>
            <a:ext cx="1117332" cy="4100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4309" y="6085157"/>
            <a:ext cx="972480" cy="4551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9378" y="5251763"/>
            <a:ext cx="1208945" cy="3923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0422" y="4742730"/>
            <a:ext cx="1383216" cy="24113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331" y="3852672"/>
            <a:ext cx="2537359" cy="551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318" y="5154269"/>
            <a:ext cx="1278577" cy="38628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2993" y="5231338"/>
            <a:ext cx="1130970" cy="461272"/>
          </a:xfrm>
          <a:prstGeom prst="rect">
            <a:avLst/>
          </a:prstGeom>
        </p:spPr>
      </p:pic>
      <p:pic>
        <p:nvPicPr>
          <p:cNvPr id="44" name="Picture 43" descr="CMH KC blue white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999" y="6289704"/>
            <a:ext cx="1556818" cy="3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4557" y="3003836"/>
            <a:ext cx="2828552" cy="218569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864" y="633604"/>
            <a:ext cx="2500066" cy="106936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0515600" y="392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5089" y="867772"/>
            <a:ext cx="2680329" cy="90461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2755" y="3164070"/>
            <a:ext cx="2568113" cy="61634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4704" y="3954726"/>
            <a:ext cx="2969211" cy="85502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158" y="3674246"/>
            <a:ext cx="2372201" cy="35464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2881" y="1946585"/>
            <a:ext cx="1329160" cy="84672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3573" y="3092923"/>
            <a:ext cx="2489785" cy="57157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622" y="3088014"/>
            <a:ext cx="2136816" cy="63939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3918" y="3899309"/>
            <a:ext cx="1619356" cy="60540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0659" y="5854221"/>
            <a:ext cx="1244287" cy="4666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2951" y="5380735"/>
            <a:ext cx="1340763" cy="56036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2115" y="5956445"/>
            <a:ext cx="1287308" cy="33180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048" y="5884593"/>
            <a:ext cx="1403261" cy="27131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0829" y="6382791"/>
            <a:ext cx="1193439" cy="19460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3766" y="6256256"/>
            <a:ext cx="1119606" cy="45992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2310" y="5725691"/>
            <a:ext cx="1153284" cy="46494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1041" y="5034751"/>
            <a:ext cx="1111231" cy="39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54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582" y="2819400"/>
            <a:ext cx="7772400" cy="762000"/>
          </a:xfrm>
        </p:spPr>
        <p:txBody>
          <a:bodyPr/>
          <a:lstStyle/>
          <a:p>
            <a:r>
              <a:rPr lang="en-US" dirty="0"/>
              <a:t>qedcode.com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685800" y="1828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/>
              <a:t>Michael L Perry</a:t>
            </a:r>
            <a:endParaRPr lang="en-US" kern="0" dirty="0"/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706582" y="3810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 dirty="0"/>
              <a:t>github.com/</a:t>
            </a:r>
            <a:r>
              <a:rPr lang="en-US" kern="0" dirty="0" err="1"/>
              <a:t>MichaelLPerry</a:t>
            </a:r>
            <a:r>
              <a:rPr lang="en-US" kern="0" dirty="0"/>
              <a:t>/</a:t>
            </a:r>
            <a:r>
              <a:rPr lang="en-US" kern="0" dirty="0" err="1"/>
              <a:t>dof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564345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a gamer?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SzPct val="100000"/>
              <a:buFont typeface="+mj-lt"/>
              <a:buAutoNum type="alphaUcPeriod"/>
            </a:pPr>
            <a:r>
              <a:rPr lang="en-US" sz="2800" dirty="0"/>
              <a:t>I’ve played Monopoly once</a:t>
            </a:r>
          </a:p>
          <a:p>
            <a:pPr marL="800100" lvl="1" indent="-342900">
              <a:buSzPct val="100000"/>
              <a:buFont typeface="+mj-lt"/>
              <a:buAutoNum type="alphaUcPeriod"/>
            </a:pPr>
            <a:r>
              <a:rPr lang="en-US" sz="2800" dirty="0"/>
              <a:t>I hate fun</a:t>
            </a:r>
          </a:p>
          <a:p>
            <a:pPr marL="800100" lvl="1" indent="-342900">
              <a:buSzPct val="100000"/>
              <a:buFont typeface="+mj-lt"/>
              <a:buAutoNum type="alphaUcPeriod"/>
            </a:pPr>
            <a:r>
              <a:rPr lang="en-US" sz="2800" dirty="0"/>
              <a:t>I’m a level 12 Dungeon Master</a:t>
            </a:r>
          </a:p>
          <a:p>
            <a:pPr marL="800100" lvl="1" indent="-342900">
              <a:buSzPct val="100000"/>
              <a:buFont typeface="+mj-lt"/>
              <a:buAutoNum type="alphaUcPeriod"/>
            </a:pPr>
            <a:r>
              <a:rPr lang="en-US" sz="2800" dirty="0"/>
              <a:t>Dungeon Masters don’t have levels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0521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a mathematician?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SzPct val="100000"/>
              <a:buFont typeface="+mj-lt"/>
              <a:buAutoNum type="alphaUcPeriod"/>
            </a:pPr>
            <a:r>
              <a:rPr lang="en-US" sz="2800" dirty="0"/>
              <a:t>I passed Algebra</a:t>
            </a:r>
          </a:p>
          <a:p>
            <a:pPr marL="800100" lvl="1" indent="-342900">
              <a:buSzPct val="100000"/>
              <a:buFont typeface="+mj-lt"/>
              <a:buAutoNum type="alphaUcPeriod"/>
            </a:pPr>
            <a:r>
              <a:rPr lang="en-US" sz="2800" dirty="0"/>
              <a:t>I’m a CADET: Can’t Add, Don’t Even Try</a:t>
            </a:r>
          </a:p>
          <a:p>
            <a:pPr marL="800100" lvl="1" indent="-342900">
              <a:buSzPct val="100000"/>
              <a:buFont typeface="+mj-lt"/>
              <a:buAutoNum type="alphaUcPeriod"/>
            </a:pPr>
            <a:r>
              <a:rPr lang="en-US" sz="2800" dirty="0"/>
              <a:t>I compute Eigenvectors in my sleep</a:t>
            </a:r>
          </a:p>
          <a:p>
            <a:pPr marL="800100" lvl="1" indent="-342900">
              <a:buSzPct val="100000"/>
              <a:buFont typeface="+mj-lt"/>
              <a:buAutoNum type="alphaUcPeriod"/>
            </a:pPr>
            <a:r>
              <a:rPr lang="en-US" sz="2800" dirty="0"/>
              <a:t>I actually know what your session title means!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2786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pitt.edu/~jdnorton/Goodies/Idealization/bead_on_wi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2405062"/>
            <a:ext cx="68865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7961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liding Bead T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9916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://www.princeton.edu/~hos/mike/texts/huygens/centosc/Huyosc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66" y="1066800"/>
            <a:ext cx="582186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7854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://etc.usf.edu/clipart/42500/42568/truncyl_42568_m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66862"/>
            <a:ext cx="60960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 bwMode="auto">
              <a:xfrm>
                <a:off x="4267200" y="1566862"/>
                <a:ext cx="210794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1566862"/>
                <a:ext cx="210794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 bwMode="auto">
              <a:xfrm>
                <a:off x="4267200" y="2090082"/>
                <a:ext cx="110017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2090082"/>
                <a:ext cx="110017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608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Degrees of Freedom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8229600" cy="3657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Number of unknowns</a:t>
            </a:r>
          </a:p>
          <a:p>
            <a:pPr marL="0" indent="0" algn="ctr">
              <a:buNone/>
            </a:pPr>
            <a:r>
              <a:rPr lang="en-US" sz="3600" dirty="0"/>
              <a:t>minus</a:t>
            </a:r>
          </a:p>
          <a:p>
            <a:pPr marL="0" indent="0" algn="ctr">
              <a:buNone/>
            </a:pPr>
            <a:r>
              <a:rPr lang="en-US" sz="3600" dirty="0"/>
              <a:t>number of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 bwMode="auto">
              <a:xfrm>
                <a:off x="5257800" y="4724400"/>
                <a:ext cx="210794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4724400"/>
                <a:ext cx="210794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 bwMode="auto">
              <a:xfrm>
                <a:off x="5257800" y="5247620"/>
                <a:ext cx="110017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5247620"/>
                <a:ext cx="110017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 bwMode="auto">
              <a:xfrm>
                <a:off x="2830164" y="4980920"/>
                <a:ext cx="110658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  <a:latin typeface="Tekton Pro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0164" y="4980920"/>
                <a:ext cx="110658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9556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PluralsightSlideTemplate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1941</TotalTime>
  <Words>299</Words>
  <Application>Microsoft Office PowerPoint</Application>
  <PresentationFormat>On-screen Show (4:3)</PresentationFormat>
  <Paragraphs>79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Cambria Math</vt:lpstr>
      <vt:lpstr>Century Gothic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PluralsightSlideTemplate</vt:lpstr>
      <vt:lpstr>Office Theme</vt:lpstr>
      <vt:lpstr>Modeling Settlers of Catan with Degrees of Freedom</vt:lpstr>
      <vt:lpstr>PowerPoint Presentation</vt:lpstr>
      <vt:lpstr>Are you a gamer?</vt:lpstr>
      <vt:lpstr>Are you a mathematician?</vt:lpstr>
      <vt:lpstr>PowerPoint Presentation</vt:lpstr>
      <vt:lpstr>PowerPoint Presentation</vt:lpstr>
      <vt:lpstr>PowerPoint Presentation</vt:lpstr>
      <vt:lpstr>PowerPoint Presentation</vt:lpstr>
      <vt:lpstr>Degrees of Freedom</vt:lpstr>
      <vt:lpstr>PowerPoint Presentation</vt:lpstr>
      <vt:lpstr>What is Independent?</vt:lpstr>
      <vt:lpstr>What is Dependent?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Degrees of Freedom </vt:lpstr>
      <vt:lpstr>qedcode.com</vt:lpstr>
    </vt:vector>
  </TitlesOfParts>
  <Company>Improving Enterprises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Michael Perry</dc:creator>
  <cp:lastModifiedBy>Michael Perry</cp:lastModifiedBy>
  <cp:revision>54</cp:revision>
  <dcterms:created xsi:type="dcterms:W3CDTF">2012-10-09T13:48:16Z</dcterms:created>
  <dcterms:modified xsi:type="dcterms:W3CDTF">2017-08-03T18:00:52Z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