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catalog/nyu_2451_34572" TargetMode="External"/><Relationship Id="rId2" Type="http://schemas.openxmlformats.org/officeDocument/2006/relationships/hyperlink" Target="https://en.wikipedia.org/wiki/New_York_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7924800" cy="1828800"/>
          </a:xfrm>
        </p:spPr>
        <p:txBody>
          <a:bodyPr/>
          <a:lstStyle/>
          <a:p>
            <a:r>
              <a:rPr lang="en-MY" sz="36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Opening a New Thai Restaurant in New York City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0"/>
            <a:ext cx="7772400" cy="1752600"/>
          </a:xfrm>
        </p:spPr>
        <p:txBody>
          <a:bodyPr/>
          <a:lstStyle/>
          <a:p>
            <a:r>
              <a:rPr lang="en-MY" dirty="0" smtClean="0">
                <a:solidFill>
                  <a:srgbClr val="FF0000"/>
                </a:solidFill>
                <a:latin typeface="Berlin Sans FB Demi" pitchFamily="34" charset="0"/>
              </a:rPr>
              <a:t>The Battle of </a:t>
            </a:r>
            <a:r>
              <a:rPr lang="en-MY" dirty="0" err="1" smtClean="0">
                <a:solidFill>
                  <a:srgbClr val="FF0000"/>
                </a:solidFill>
                <a:latin typeface="Berlin Sans FB Demi" pitchFamily="34" charset="0"/>
              </a:rPr>
              <a:t>Neighborhoods</a:t>
            </a:r>
            <a:r>
              <a:rPr lang="en-MY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pic>
        <p:nvPicPr>
          <p:cNvPr id="4" name="Picture 3" descr="thai-food-pj-k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6934200" cy="36004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010400" y="6400800"/>
            <a:ext cx="2133600" cy="304800"/>
          </a:xfrm>
          <a:prstGeom prst="rect">
            <a:avLst/>
          </a:prstGeom>
          <a:noFill/>
        </p:spPr>
        <p:txBody>
          <a:bodyPr vert="horz" anchor="b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200" b="1" i="1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Toh</a:t>
            </a:r>
            <a:r>
              <a:rPr kumimoji="0" lang="en-MY" sz="4200" b="1" i="1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MY" sz="4200" b="1" i="1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Khai</a:t>
            </a:r>
            <a:r>
              <a:rPr lang="en-MY" sz="4200" b="1" i="1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MY" sz="4200" b="1" i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Chun</a:t>
            </a:r>
            <a:endParaRPr kumimoji="0" lang="en-US" sz="4200" b="1" i="1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ooper Black" pitchFamily="18" charset="0"/>
              </a:rPr>
              <a:t>Business Problem</a:t>
            </a:r>
            <a:endParaRPr lang="en-US" sz="54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503920" cy="4572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endParaRPr lang="en-MY" dirty="0" smtClean="0">
              <a:solidFill>
                <a:schemeClr val="tx2">
                  <a:lumMod val="50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3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MY" sz="3000" dirty="0" smtClean="0">
                <a:latin typeface="Arial Rounded MT Bold" pitchFamily="34" charset="0"/>
                <a:cs typeface="Times New Roman" pitchFamily="18" charset="0"/>
              </a:rPr>
              <a:t>THE CHOICE OF LOCATION IS A CRITICAL CONSIDERATION IN THE PLAN</a:t>
            </a:r>
          </a:p>
          <a:p>
            <a:pPr algn="just">
              <a:buClr>
                <a:srgbClr val="FF0000"/>
              </a:buClr>
              <a:buNone/>
            </a:pPr>
            <a:endParaRPr lang="en-MY" sz="30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3000" dirty="0" smtClean="0">
                <a:latin typeface="Arial Rounded MT Bold" pitchFamily="34" charset="0"/>
              </a:rPr>
              <a:t> AIM:</a:t>
            </a:r>
          </a:p>
          <a:p>
            <a:pPr algn="just">
              <a:buClr>
                <a:srgbClr val="FF0000"/>
              </a:buClr>
              <a:buNone/>
            </a:pPr>
            <a:r>
              <a:rPr lang="en-US" sz="3000" dirty="0" smtClean="0">
                <a:latin typeface="Arial Rounded MT Bold" pitchFamily="34" charset="0"/>
              </a:rPr>
              <a:t>	</a:t>
            </a:r>
            <a:r>
              <a:rPr lang="en-MY" sz="3000" dirty="0" smtClean="0">
                <a:latin typeface="Arial Rounded MT Bold" pitchFamily="34" charset="0"/>
              </a:rPr>
              <a:t>EXPLORE AND SELECT THE BEST LOCATION FOR OPENING A NEW THAI RESTAURANT</a:t>
            </a:r>
            <a:endParaRPr lang="en-US" sz="3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oper Black" pitchFamily="18" charset="0"/>
              </a:rPr>
              <a:t>DATA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MY" dirty="0" smtClean="0">
                <a:latin typeface="Arial Rounded MT Bold" pitchFamily="34" charset="0"/>
                <a:cs typeface="Times New Roman" pitchFamily="18" charset="0"/>
              </a:rPr>
              <a:t>DATA REQUIRED: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dirty="0" smtClean="0">
                <a:latin typeface="Lucida Sans" pitchFamily="34" charset="0"/>
              </a:rPr>
              <a:t>Population And Density Of The New York City’s Five Boroughs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Geographical Coordinates Of </a:t>
            </a:r>
            <a:r>
              <a:rPr lang="en-MY" dirty="0" err="1" smtClean="0">
                <a:latin typeface="Lucida Sans" pitchFamily="34" charset="0"/>
              </a:rPr>
              <a:t>Neighborhoods</a:t>
            </a:r>
            <a:endParaRPr lang="en-MY" dirty="0" smtClean="0">
              <a:latin typeface="Lucida Sans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dirty="0" smtClean="0">
                <a:latin typeface="Lucida Sans" pitchFamily="34" charset="0"/>
                <a:cs typeface="Times New Roman" pitchFamily="18" charset="0"/>
              </a:rPr>
              <a:t>Venue Data Related To Thai Restaurants</a:t>
            </a:r>
          </a:p>
          <a:p>
            <a:pPr>
              <a:buClr>
                <a:srgbClr val="FF0000"/>
              </a:buClr>
              <a:buNone/>
            </a:pPr>
            <a:endParaRPr lang="en-MY" dirty="0" smtClean="0">
              <a:solidFill>
                <a:schemeClr val="tx2">
                  <a:lumMod val="50000"/>
                </a:schemeClr>
              </a:solidFill>
              <a:latin typeface="Lucida Fax" pitchFamily="18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MY" dirty="0" smtClean="0">
                <a:latin typeface="Arial Rounded MT Bold" pitchFamily="34" charset="0"/>
                <a:cs typeface="Times New Roman" pitchFamily="18" charset="0"/>
              </a:rPr>
              <a:t>SOURCES OF DATA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MY" dirty="0" smtClean="0">
                <a:latin typeface="Lucida Sans" pitchFamily="34" charset="0"/>
                <a:cs typeface="Times New Roman" pitchFamily="18" charset="0"/>
              </a:rPr>
              <a:t>Borough Table Of Wikipedia Page: </a:t>
            </a:r>
            <a:r>
              <a:rPr lang="en-MY" u="sng" dirty="0" smtClean="0">
                <a:solidFill>
                  <a:srgbClr val="0066FF"/>
                </a:solidFill>
                <a:hlinkClick r:id="rId2"/>
              </a:rPr>
              <a:t>https</a:t>
            </a:r>
            <a:r>
              <a:rPr lang="en-MY" u="sng" dirty="0" smtClean="0">
                <a:solidFill>
                  <a:srgbClr val="0066FF"/>
                </a:solidFill>
                <a:hlinkClick r:id="rId2"/>
              </a:rPr>
              <a:t>://en.wikipedia.org/wiki/New_York_City#Boroughs</a:t>
            </a:r>
            <a:endParaRPr lang="en-MY" dirty="0" smtClean="0">
              <a:solidFill>
                <a:srgbClr val="0066FF"/>
              </a:solidFill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Geographical Coordinates Of NYC: </a:t>
            </a:r>
            <a:r>
              <a:rPr lang="en-US" u="sng" dirty="0" smtClean="0">
                <a:solidFill>
                  <a:srgbClr val="0066FF"/>
                </a:solidFill>
                <a:hlinkClick r:id="rId3"/>
              </a:rPr>
              <a:t>https</a:t>
            </a:r>
            <a:r>
              <a:rPr lang="en-US" u="sng" dirty="0" smtClean="0">
                <a:solidFill>
                  <a:srgbClr val="0066FF"/>
                </a:solidFill>
                <a:hlinkClick r:id="rId3"/>
              </a:rPr>
              <a:t>://geo.nyu.edu/catalog/nyu_2451_34572</a:t>
            </a:r>
            <a:endParaRPr lang="en-US" dirty="0" smtClean="0">
              <a:solidFill>
                <a:srgbClr val="0066FF"/>
              </a:solidFill>
            </a:endParaRPr>
          </a:p>
          <a:p>
            <a:pPr lvl="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Foursquare API </a:t>
            </a:r>
            <a:r>
              <a:rPr lang="en-MY" dirty="0" smtClean="0">
                <a:latin typeface="Lucida Sans" pitchFamily="34" charset="0"/>
                <a:cs typeface="Times New Roman" pitchFamily="18" charset="0"/>
              </a:rPr>
              <a:t>For Venue Data</a:t>
            </a:r>
            <a:endParaRPr lang="en-US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Methodology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1900" dirty="0" smtClean="0">
                <a:latin typeface="Arial Rounded MT Bold" pitchFamily="34" charset="0"/>
              </a:rPr>
              <a:t>Web Scraping Wikipedia Page For Population And Density Table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MY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</a:rPr>
              <a:t>Load Geographic Coordinate Data From NYU Spatial Data </a:t>
            </a:r>
            <a:r>
              <a:rPr lang="en-US" sz="1900" dirty="0" err="1" smtClean="0">
                <a:latin typeface="Arial Rounded MT Bold" pitchFamily="34" charset="0"/>
              </a:rPr>
              <a:t>Respository</a:t>
            </a:r>
            <a:endParaRPr lang="en-US" sz="19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Use Foursquare API To Get Venue Data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Group Data By Neighborhoods And Boroughs With Filtering Venue Category Of Thai Restaurants To Find Out Thai Restaurant Number Of Each Neighborhood And Each Borough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Group Data By Neighborhoods And Taking The Mean Of Occurrence Frequency Of Each Venue Category, Particularly Thai Restaurants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Perform K-mean Clustering And Visualize Cluster In Map Using Folium</a:t>
            </a:r>
            <a:endParaRPr lang="en-MY" sz="1900" dirty="0" smtClean="0"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981200"/>
            <a:ext cx="2590800" cy="758952"/>
          </a:xfrm>
        </p:spPr>
        <p:txBody>
          <a:bodyPr>
            <a:noAutofit/>
          </a:bodyPr>
          <a:lstStyle/>
          <a:p>
            <a:pPr algn="l"/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Result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191000"/>
            <a:ext cx="8305800" cy="23622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 Rounded MT Bold" pitchFamily="34" charset="0"/>
                <a:cs typeface="Times New Roman" pitchFamily="18" charset="0"/>
              </a:rPr>
              <a:t> Categorized The Neighborhoods Into 3 Clusters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000" dirty="0" smtClean="0"/>
              <a:t>Cluster 0: </a:t>
            </a:r>
            <a:r>
              <a:rPr lang="en-MY" sz="2000" dirty="0" err="1" smtClean="0"/>
              <a:t>Neighborhoods</a:t>
            </a:r>
            <a:r>
              <a:rPr lang="en-MY" sz="2000" dirty="0" smtClean="0"/>
              <a:t> With Moderate Number Of Thai Restaurants</a:t>
            </a:r>
            <a:endParaRPr lang="en-US" sz="2000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000" dirty="0" smtClean="0"/>
              <a:t>Cluster 1: </a:t>
            </a:r>
            <a:r>
              <a:rPr lang="en-MY" sz="2000" dirty="0" err="1" smtClean="0"/>
              <a:t>Neighborhoods</a:t>
            </a:r>
            <a:r>
              <a:rPr lang="en-MY" sz="2000" dirty="0" smtClean="0"/>
              <a:t> With High Density Of Thai Restaurants</a:t>
            </a:r>
            <a:endParaRPr lang="en-US" sz="2000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000" dirty="0" smtClean="0"/>
              <a:t>Cluster 2: </a:t>
            </a:r>
            <a:r>
              <a:rPr lang="en-MY" sz="2000" dirty="0" err="1" smtClean="0"/>
              <a:t>Neighborhoods</a:t>
            </a:r>
            <a:r>
              <a:rPr lang="en-MY" sz="2000" dirty="0" smtClean="0"/>
              <a:t> With The Rarest Thai Restaurants</a:t>
            </a:r>
            <a:endParaRPr lang="en-U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5849" t="33688" r="22695" b="11684"/>
          <a:stretch>
            <a:fillRect/>
          </a:stretch>
        </p:blipFill>
        <p:spPr bwMode="auto">
          <a:xfrm>
            <a:off x="152400" y="152400"/>
            <a:ext cx="57150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143000"/>
          </a:xfrm>
        </p:spPr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Discussion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Most Of The Thai Restaurants Are Concentrated In The Central Area And East Area Of New York City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MY" sz="28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Highest Number In Cluster 1 And Moderate Number In Cluster 0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MY" sz="28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Cluster 2 Has Very Low Number To Almost None Of Thai Restaurants</a:t>
            </a:r>
          </a:p>
          <a:p>
            <a:pPr algn="just">
              <a:buNone/>
            </a:pPr>
            <a:endParaRPr lang="en-MY" sz="1900" dirty="0" smtClean="0">
              <a:solidFill>
                <a:schemeClr val="tx2">
                  <a:lumMod val="50000"/>
                </a:schemeClr>
              </a:solidFill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Recommendation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Recommend To Open New Thai Restaurant In The Bronx: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800" dirty="0" smtClean="0">
                <a:latin typeface="Lucida Sans" pitchFamily="34" charset="0"/>
              </a:rPr>
              <a:t>Is One Of The Boroughs In Cluster 2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800" dirty="0" smtClean="0">
                <a:latin typeface="Lucida Sans" pitchFamily="34" charset="0"/>
              </a:rPr>
              <a:t>Is The Borough That Has Least Number Of Thai Restaurants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800" dirty="0" smtClean="0">
                <a:latin typeface="Lucida Sans" pitchFamily="34" charset="0"/>
              </a:rPr>
              <a:t>Is The Third Most Densely Populated County In The New York City (NYC).</a:t>
            </a:r>
            <a:endParaRPr lang="en-MY" sz="2800" dirty="0" smtClean="0">
              <a:solidFill>
                <a:schemeClr val="tx2">
                  <a:lumMod val="50000"/>
                </a:schemeClr>
              </a:solidFill>
              <a:latin typeface="Lucida Sans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Conclusion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Lucida Sans" pitchFamily="34" charset="0"/>
              </a:rPr>
              <a:t> </a:t>
            </a:r>
            <a:r>
              <a:rPr lang="en-MY" sz="2100" dirty="0" smtClean="0">
                <a:latin typeface="Arial Rounded MT Bold" pitchFamily="34" charset="0"/>
              </a:rPr>
              <a:t>Identify </a:t>
            </a:r>
            <a:r>
              <a:rPr lang="en-MY" sz="2100" dirty="0" err="1" smtClean="0">
                <a:latin typeface="Arial Rounded MT Bold" pitchFamily="34" charset="0"/>
              </a:rPr>
              <a:t>Neighborhoods</a:t>
            </a:r>
            <a:r>
              <a:rPr lang="en-MY" sz="2100" dirty="0" smtClean="0">
                <a:latin typeface="Arial Rounded MT Bold" pitchFamily="34" charset="0"/>
              </a:rPr>
              <a:t> Of New York City With A Low Presence Of Thai Restaurants</a:t>
            </a:r>
          </a:p>
          <a:p>
            <a:pPr algn="just">
              <a:buClr>
                <a:srgbClr val="FF0000"/>
              </a:buClr>
              <a:buNone/>
            </a:pPr>
            <a:endParaRPr lang="en-MY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Analyzed The Population Amount Of Boroughs In The NYC</a:t>
            </a:r>
          </a:p>
          <a:p>
            <a:pPr algn="just">
              <a:buClr>
                <a:srgbClr val="FF0000"/>
              </a:buClr>
              <a:buNone/>
            </a:pPr>
            <a:endParaRPr lang="en-US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Find Out The Thai Restaurant Number For Each Neighborhood And Each Borough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Identify Thai Restaurant Presence In Each Neighborhood From Foursquare Data We Have Clustered</a:t>
            </a:r>
          </a:p>
          <a:p>
            <a:pPr algn="just">
              <a:buClr>
                <a:srgbClr val="FF0000"/>
              </a:buClr>
              <a:buNone/>
            </a:pPr>
            <a:endParaRPr lang="en-US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The Best Location For Opening A New Thai Restaurant Will Be Decided By </a:t>
            </a:r>
            <a:r>
              <a:rPr lang="en-MY" sz="2100" dirty="0" smtClean="0">
                <a:latin typeface="Arial Rounded MT Bold" pitchFamily="34" charset="0"/>
              </a:rPr>
              <a:t>Investors Or Caterers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</TotalTime>
  <Words>360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The Battle of Neighborhoods </vt:lpstr>
      <vt:lpstr>Business Problem</vt:lpstr>
      <vt:lpstr>DATA</vt:lpstr>
      <vt:lpstr>Methodology</vt:lpstr>
      <vt:lpstr>Result</vt:lpstr>
      <vt:lpstr>Discussion</vt:lpstr>
      <vt:lpstr>Recommendation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Khai Chun Toh</dc:creator>
  <cp:lastModifiedBy>Khai Chun Toh</cp:lastModifiedBy>
  <cp:revision>17</cp:revision>
  <dcterms:created xsi:type="dcterms:W3CDTF">2006-08-16T00:00:00Z</dcterms:created>
  <dcterms:modified xsi:type="dcterms:W3CDTF">2021-06-26T14:15:32Z</dcterms:modified>
</cp:coreProperties>
</file>