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73" r:id="rId5"/>
    <p:sldId id="272" r:id="rId6"/>
    <p:sldId id="271"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dirty="0"/>
              <a:t>RADAR on Roads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 COM-11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255557498"/>
              </p:ext>
            </p:extLst>
          </p:nvPr>
        </p:nvGraphicFramePr>
        <p:xfrm>
          <a:off x="553347" y="2721840"/>
          <a:ext cx="5418675" cy="301758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smtClean="0"/>
                        <a:t>20211COM0063</a:t>
                      </a:r>
                    </a:p>
                    <a:p>
                      <a:pPr marL="0" marR="0" lvl="0" indent="0" algn="ctr" rtl="0">
                        <a:spcBef>
                          <a:spcPts val="0"/>
                        </a:spcBef>
                        <a:spcAft>
                          <a:spcPts val="0"/>
                        </a:spcAft>
                        <a:buFont typeface="+mj-lt"/>
                        <a:buNone/>
                      </a:pPr>
                      <a:r>
                        <a:rPr lang="en-US" sz="1800" u="none" strike="noStrike" cap="none" dirty="0" smtClean="0"/>
                        <a:t>20211COM0082</a:t>
                      </a:r>
                    </a:p>
                    <a:p>
                      <a:pPr marL="0" marR="0" lvl="0" indent="0" algn="ctr" rtl="0">
                        <a:spcBef>
                          <a:spcPts val="0"/>
                        </a:spcBef>
                        <a:spcAft>
                          <a:spcPts val="0"/>
                        </a:spcAft>
                        <a:buFont typeface="+mj-lt"/>
                        <a:buNone/>
                      </a:pPr>
                      <a:r>
                        <a:rPr lang="en-US" sz="1800" u="none" strike="noStrike" cap="none" dirty="0" smtClean="0"/>
                        <a:t>20211COM0078</a:t>
                      </a:r>
                    </a:p>
                    <a:p>
                      <a:pPr marL="0" marR="0" lvl="0" indent="0" algn="ctr" rtl="0">
                        <a:spcBef>
                          <a:spcPts val="0"/>
                        </a:spcBef>
                        <a:spcAft>
                          <a:spcPts val="0"/>
                        </a:spcAft>
                        <a:buFont typeface="+mj-lt"/>
                        <a:buNone/>
                      </a:pPr>
                      <a:r>
                        <a:rPr lang="en-US" sz="1800" u="none" strike="noStrike" cap="none" dirty="0" smtClean="0"/>
                        <a:t>20211COM0084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t>K C VINDYA</a:t>
                      </a:r>
                    </a:p>
                    <a:p>
                      <a:pPr marL="0" marR="0" lvl="0" indent="0" algn="ctr" rtl="0">
                        <a:spcBef>
                          <a:spcPts val="0"/>
                        </a:spcBef>
                        <a:spcAft>
                          <a:spcPts val="0"/>
                        </a:spcAft>
                        <a:buNone/>
                      </a:pPr>
                      <a:r>
                        <a:rPr lang="en-US" sz="1800" u="none" strike="noStrike" cap="none" dirty="0" smtClean="0"/>
                        <a:t>RUSHAB A R</a:t>
                      </a:r>
                    </a:p>
                    <a:p>
                      <a:pPr marL="0" marR="0" lvl="0" indent="0" algn="ctr" rtl="0">
                        <a:spcBef>
                          <a:spcPts val="0"/>
                        </a:spcBef>
                        <a:spcAft>
                          <a:spcPts val="0"/>
                        </a:spcAft>
                        <a:buNone/>
                      </a:pPr>
                      <a:r>
                        <a:rPr lang="en-US" sz="1800" u="none" strike="noStrike" cap="none" dirty="0" smtClean="0"/>
                        <a:t>NIKHIL S</a:t>
                      </a:r>
                    </a:p>
                    <a:p>
                      <a:pPr marL="0" marR="0" lvl="0" indent="0" algn="ctr" rtl="0">
                        <a:spcBef>
                          <a:spcPts val="0"/>
                        </a:spcBef>
                        <a:spcAft>
                          <a:spcPts val="0"/>
                        </a:spcAft>
                        <a:buNone/>
                      </a:pPr>
                      <a:r>
                        <a:rPr lang="en-US" sz="1800" u="none" strike="noStrike" cap="none" dirty="0" smtClean="0"/>
                        <a:t>MUKESH K 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smtClean="0">
                <a:solidFill>
                  <a:srgbClr val="17365D"/>
                </a:solidFill>
                <a:latin typeface="Cambria" panose="02040503050406030204" pitchFamily="18" charset="0"/>
                <a:ea typeface="Cambria" panose="02040503050406030204" pitchFamily="18" charset="0"/>
                <a:cs typeface="Verdana"/>
                <a:sym typeface="Verdana"/>
              </a:rPr>
              <a:t>Pajany</a:t>
            </a:r>
            <a:r>
              <a:rPr lang="en-GB" sz="1700" b="1" dirty="0" smtClean="0">
                <a:solidFill>
                  <a:srgbClr val="17365D"/>
                </a:solidFill>
                <a:latin typeface="Cambria" panose="02040503050406030204" pitchFamily="18" charset="0"/>
                <a:ea typeface="Cambria" panose="02040503050406030204" pitchFamily="18" charset="0"/>
                <a:cs typeface="Verdana"/>
                <a:sym typeface="Verdana"/>
              </a:rPr>
              <a:t> M</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Professor - SCSE</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Dr. Blessed Prince P/Dr. Robin </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Rohit</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Dr.Asif</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a:t>
            </a:r>
            <a:r>
              <a:rPr lang="en-US" sz="2000" b="1" dirty="0">
                <a:solidFill>
                  <a:schemeClr val="accent1"/>
                </a:solidFill>
                <a:latin typeface="Cambria" panose="02040503050406030204" pitchFamily="18" charset="0"/>
                <a:ea typeface="Cambria" panose="02040503050406030204" pitchFamily="18" charset="0"/>
                <a:cs typeface="Verdana"/>
                <a:sym typeface="Verdana"/>
              </a:rPr>
              <a:t>Project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Problem </a:t>
            </a:r>
            <a:r>
              <a:rPr lang="en-US" dirty="0" smtClean="0">
                <a:latin typeface="Cambria" panose="02040503050406030204" pitchFamily="18" charset="0"/>
                <a:ea typeface="Cambria" panose="02040503050406030204" pitchFamily="18" charset="0"/>
              </a:rPr>
              <a:t>Statement</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Problem Statement Number: PSCS42</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None/>
            </a:pPr>
            <a:r>
              <a:rPr lang="en-US" dirty="0" smtClean="0">
                <a:latin typeface="Cambria" panose="02040503050406030204" pitchFamily="18" charset="0"/>
                <a:ea typeface="Cambria" panose="02040503050406030204" pitchFamily="18" charset="0"/>
              </a:rPr>
              <a:t>Organization: </a:t>
            </a:r>
            <a:r>
              <a:rPr lang="en-US" dirty="0" err="1" smtClean="0">
                <a:latin typeface="Cambria" panose="02040503050406030204" pitchFamily="18" charset="0"/>
                <a:ea typeface="Cambria" panose="02040503050406030204" pitchFamily="18" charset="0"/>
              </a:rPr>
              <a:t>MindTree</a:t>
            </a:r>
            <a:endParaRPr lang="en-US"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a:t>
            </a:r>
            <a:r>
              <a:rPr lang="en-US" dirty="0" smtClean="0">
                <a:latin typeface="Cambria" panose="02040503050406030204" pitchFamily="18" charset="0"/>
                <a:ea typeface="Cambria" panose="02040503050406030204" pitchFamily="18" charset="0"/>
              </a:rPr>
              <a:t>(Hardware / Software / Both</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Hardwarre</a:t>
            </a:r>
            <a:endParaRPr lang="en-US"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a:t>
            </a:r>
            <a:r>
              <a:rPr lang="en-US" dirty="0" smtClean="0">
                <a:latin typeface="Cambria" panose="02040503050406030204" pitchFamily="18" charset="0"/>
                <a:ea typeface="Cambria" panose="02040503050406030204" pitchFamily="18" charset="0"/>
              </a:rPr>
              <a:t>Description: </a:t>
            </a:r>
            <a:r>
              <a:rPr lang="en-US" sz="1900" dirty="0"/>
              <a:t>There will be huge pile of vehicles waiting to pass through the toll booths over weekends around many cities. Though the NHAI has introduced </a:t>
            </a:r>
            <a:r>
              <a:rPr lang="en-US" sz="1900" dirty="0" err="1"/>
              <a:t>FASTag</a:t>
            </a:r>
            <a:r>
              <a:rPr lang="en-US" sz="1900" dirty="0"/>
              <a:t> RFID stickers, it still doesn’t address the issue. In many places its still not functional and at few it’s partially working. Places where it’s working, the vehicle needs to go slow so the sensors to detect the sticker and deduct the toll fare. What if we had a system which is similar or better to one being used in Dubai?</a:t>
            </a:r>
            <a:endParaRPr lang="en-US" sz="1900"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a:t>
            </a:r>
            <a:r>
              <a:rPr lang="en-US" dirty="0" smtClean="0">
                <a:latin typeface="Cambria" panose="02040503050406030204" pitchFamily="18" charset="0"/>
                <a:ea typeface="Cambria" panose="02040503050406030204" pitchFamily="18" charset="0"/>
              </a:rPr>
              <a:t>Level: Complex</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smtClean="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609600" lvl="0" indent="-457200" algn="just">
              <a:spcBef>
                <a:spcPts val="0"/>
              </a:spcBef>
              <a:buSzPct val="100000"/>
              <a:buAutoNum type="arabicPeriod"/>
            </a:pPr>
            <a:r>
              <a:rPr lang="en-US" sz="2000" b="1" dirty="0" smtClean="0"/>
              <a:t>Hardware </a:t>
            </a:r>
            <a:r>
              <a:rPr lang="en-US" sz="2000" b="1" dirty="0"/>
              <a:t>Layer</a:t>
            </a:r>
            <a:r>
              <a:rPr lang="en-US" sz="2000" dirty="0" smtClean="0"/>
              <a:t>:</a:t>
            </a:r>
          </a:p>
          <a:p>
            <a:pPr marL="152400" lvl="0" indent="0" algn="just">
              <a:spcBef>
                <a:spcPts val="0"/>
              </a:spcBef>
              <a:buSzPct val="100000"/>
              <a:buNone/>
            </a:pPr>
            <a:r>
              <a:rPr lang="en-US" sz="2000" dirty="0" smtClean="0">
                <a:latin typeface="Cambria" panose="02040503050406030204" pitchFamily="18" charset="0"/>
                <a:ea typeface="Cambria" panose="02040503050406030204" pitchFamily="18" charset="0"/>
              </a:rPr>
              <a:t>         Sensors – RADAR Sensors or Ultrasonic sensors</a:t>
            </a:r>
          </a:p>
          <a:p>
            <a:pPr marL="152400" lvl="0" indent="0" algn="just">
              <a:spcBef>
                <a:spcPts val="0"/>
              </a:spcBef>
              <a:buSzPct val="10000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Microcontroller/Processor – Arduino or Raspberry Pi</a:t>
            </a:r>
          </a:p>
          <a:p>
            <a:pPr marL="152400" lvl="0" indent="0" algn="just">
              <a:spcBef>
                <a:spcPts val="0"/>
              </a:spcBef>
              <a:buSzPct val="10000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Communication Module – </a:t>
            </a:r>
            <a:r>
              <a:rPr lang="en-US" sz="2000" dirty="0" err="1" smtClean="0">
                <a:latin typeface="Cambria" panose="02040503050406030204" pitchFamily="18" charset="0"/>
                <a:ea typeface="Cambria" panose="02040503050406030204" pitchFamily="18" charset="0"/>
              </a:rPr>
              <a:t>WiFi</a:t>
            </a:r>
            <a:r>
              <a:rPr lang="en-US" sz="2000" dirty="0" smtClean="0">
                <a:latin typeface="Cambria" panose="02040503050406030204" pitchFamily="18" charset="0"/>
                <a:ea typeface="Cambria" panose="02040503050406030204" pitchFamily="18" charset="0"/>
              </a:rPr>
              <a:t> (ESP32 or ESP8266)  </a:t>
            </a:r>
          </a:p>
          <a:p>
            <a:pPr marL="152400" lvl="0" indent="0" algn="just">
              <a:spcBef>
                <a:spcPts val="0"/>
              </a:spcBef>
              <a:buSzPct val="100000"/>
              <a:buNone/>
            </a:pPr>
            <a:r>
              <a:rPr lang="en-US" sz="2000" dirty="0" smtClean="0">
                <a:latin typeface="Cambria" panose="02040503050406030204" pitchFamily="18" charset="0"/>
                <a:ea typeface="Cambria" panose="02040503050406030204" pitchFamily="18" charset="0"/>
              </a:rPr>
              <a:t>          Power Supply – Batteries</a:t>
            </a:r>
          </a:p>
          <a:p>
            <a:pPr marL="152400" lvl="0" indent="0" algn="just">
              <a:spcBef>
                <a:spcPts val="0"/>
              </a:spcBef>
              <a:buSzPct val="100000"/>
              <a:buNone/>
            </a:pPr>
            <a:endParaRPr lang="en-US" dirty="0">
              <a:latin typeface="Cambria" panose="02040503050406030204" pitchFamily="18" charset="0"/>
              <a:ea typeface="Cambria" panose="02040503050406030204" pitchFamily="18" charset="0"/>
            </a:endParaRPr>
          </a:p>
          <a:p>
            <a:pPr marL="152400" lvl="0" indent="0" algn="just">
              <a:spcBef>
                <a:spcPts val="0"/>
              </a:spcBef>
              <a:buSzPct val="100000"/>
              <a:buNone/>
            </a:pPr>
            <a:r>
              <a:rPr lang="en-US" sz="2000" dirty="0"/>
              <a:t>2. </a:t>
            </a:r>
            <a:r>
              <a:rPr lang="en-US" sz="2000" b="1" dirty="0"/>
              <a:t>Programming Languages</a:t>
            </a:r>
            <a:r>
              <a:rPr lang="en-US" sz="2000" dirty="0" smtClean="0"/>
              <a:t>:</a:t>
            </a:r>
          </a:p>
          <a:p>
            <a:pPr marL="152400" lvl="0" indent="0" algn="just">
              <a:spcBef>
                <a:spcPts val="0"/>
              </a:spcBef>
              <a:buSzPct val="10000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C/ C++</a:t>
            </a:r>
          </a:p>
          <a:p>
            <a:pPr marL="152400" lvl="0" indent="0" algn="just">
              <a:spcBef>
                <a:spcPts val="0"/>
              </a:spcBef>
              <a:buSzPct val="10000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Python</a:t>
            </a:r>
            <a:endParaRPr lang="en-US" sz="2000" dirty="0">
              <a:latin typeface="Cambria" panose="02040503050406030204" pitchFamily="18" charset="0"/>
              <a:ea typeface="Cambria" panose="02040503050406030204" pitchFamily="18" charset="0"/>
            </a:endParaRPr>
          </a:p>
          <a:p>
            <a:pPr marL="152400" lvl="0" indent="0" algn="just">
              <a:spcBef>
                <a:spcPts val="0"/>
              </a:spcBef>
              <a:buSzPct val="100000"/>
              <a:buNone/>
            </a:pPr>
            <a:r>
              <a:rPr lang="en-US" sz="2000" dirty="0" smtClean="0">
                <a:latin typeface="Cambria" panose="02040503050406030204" pitchFamily="18" charset="0"/>
                <a:ea typeface="Cambria" panose="02040503050406030204" pitchFamily="18" charset="0"/>
              </a:rPr>
              <a:t>        JavaScript (Node. </a:t>
            </a:r>
            <a:r>
              <a:rPr lang="en-US" sz="2000" dirty="0" err="1" smtClean="0">
                <a:latin typeface="Cambria" panose="02040503050406030204" pitchFamily="18" charset="0"/>
                <a:ea typeface="Cambria" panose="02040503050406030204" pitchFamily="18" charset="0"/>
              </a:rPr>
              <a:t>Js</a:t>
            </a:r>
            <a:r>
              <a:rPr lang="en-US" sz="2000" dirty="0" smtClean="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lnSpc>
                <a:spcPct val="200000"/>
              </a:lnSpc>
              <a:spcBef>
                <a:spcPts val="0"/>
              </a:spcBef>
              <a:buSzPct val="100000"/>
              <a:buNone/>
            </a:pPr>
            <a:endParaRPr lang="en-US" sz="1000" b="1" dirty="0" smtClean="0"/>
          </a:p>
          <a:p>
            <a:pPr marL="342900" lvl="0" indent="-190500" algn="just">
              <a:lnSpc>
                <a:spcPct val="200000"/>
              </a:lnSpc>
              <a:spcBef>
                <a:spcPts val="0"/>
              </a:spcBef>
              <a:buSzPct val="100000"/>
              <a:buNone/>
            </a:pPr>
            <a:r>
              <a:rPr lang="en-US" sz="2000" b="1" dirty="0" smtClean="0"/>
              <a:t>3</a:t>
            </a:r>
            <a:r>
              <a:rPr lang="en-US" sz="2000" b="1" dirty="0"/>
              <a:t>. Firmware/Embedded Software</a:t>
            </a:r>
            <a:r>
              <a:rPr lang="en-US" sz="2000" dirty="0" smtClean="0"/>
              <a:t>:</a:t>
            </a:r>
          </a:p>
          <a:p>
            <a:pPr marL="342900" lvl="0" indent="-190500" algn="just">
              <a:lnSpc>
                <a:spcPct val="200000"/>
              </a:lnSpc>
              <a:spcBef>
                <a:spcPts val="0"/>
              </a:spcBef>
              <a:buSzPct val="100000"/>
              <a:buNone/>
            </a:pP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a:t>
            </a:r>
            <a:r>
              <a:rPr lang="en-US" sz="1800" dirty="0"/>
              <a:t>Arduino IDE: For writing and uploading C/C++ code to the microcontroller</a:t>
            </a:r>
            <a:r>
              <a:rPr lang="en-US" sz="2000" dirty="0" smtClean="0"/>
              <a:t>.</a:t>
            </a:r>
          </a:p>
          <a:p>
            <a:pPr marL="342900" lvl="0" indent="-190500" algn="just">
              <a:lnSpc>
                <a:spcPct val="200000"/>
              </a:lnSpc>
              <a:spcBef>
                <a:spcPts val="0"/>
              </a:spcBef>
              <a:buSzPct val="100000"/>
              <a:buNone/>
            </a:pPr>
            <a:r>
              <a:rPr lang="en-US" sz="2000" dirty="0" smtClean="0">
                <a:latin typeface="Cambria" panose="02040503050406030204" pitchFamily="18" charset="0"/>
                <a:ea typeface="Cambria" panose="02040503050406030204" pitchFamily="18" charset="0"/>
              </a:rPr>
              <a:t>      </a:t>
            </a:r>
            <a:r>
              <a:rPr lang="en-US" sz="1800" dirty="0"/>
              <a:t>RADAR Libraries</a:t>
            </a:r>
            <a:r>
              <a:rPr lang="en-US" sz="2000" dirty="0"/>
              <a:t>: </a:t>
            </a:r>
            <a:r>
              <a:rPr lang="en-US" sz="1800" dirty="0"/>
              <a:t>Specific libraries </a:t>
            </a:r>
            <a:r>
              <a:rPr lang="en-US" sz="1800" dirty="0" smtClean="0"/>
              <a:t>for </a:t>
            </a:r>
            <a:r>
              <a:rPr lang="en-US" sz="1800" dirty="0"/>
              <a:t>handling RADAR sensor data</a:t>
            </a:r>
            <a:r>
              <a:rPr lang="en-US" sz="1800" dirty="0" smtClean="0"/>
              <a:t>.</a:t>
            </a:r>
          </a:p>
          <a:p>
            <a:pPr marL="342900" lvl="0" indent="-190500" algn="just">
              <a:lnSpc>
                <a:spcPct val="200000"/>
              </a:lnSpc>
              <a:spcBef>
                <a:spcPts val="0"/>
              </a:spcBef>
              <a:buSzPct val="100000"/>
              <a:buNone/>
            </a:pPr>
            <a:endParaRPr lang="en-US" sz="1000" dirty="0">
              <a:latin typeface="Cambria" panose="02040503050406030204" pitchFamily="18" charset="0"/>
              <a:ea typeface="Cambria" panose="02040503050406030204" pitchFamily="18" charset="0"/>
            </a:endParaRPr>
          </a:p>
          <a:p>
            <a:pPr marL="342900" lvl="0" indent="-190500" algn="just">
              <a:lnSpc>
                <a:spcPct val="200000"/>
              </a:lnSpc>
              <a:spcBef>
                <a:spcPts val="0"/>
              </a:spcBef>
              <a:buSzPct val="100000"/>
              <a:buNone/>
            </a:pPr>
            <a:r>
              <a:rPr lang="en-US" sz="2000" b="1" dirty="0" smtClean="0"/>
              <a:t>4. </a:t>
            </a:r>
            <a:r>
              <a:rPr lang="en-US" sz="2000" b="1" dirty="0"/>
              <a:t>Frontend (Dashboard</a:t>
            </a:r>
            <a:r>
              <a:rPr lang="en-US" sz="2000" b="1" dirty="0" smtClean="0"/>
              <a:t>)</a:t>
            </a:r>
            <a:r>
              <a:rPr lang="en-US" sz="2000" dirty="0" smtClean="0"/>
              <a:t>:</a:t>
            </a:r>
          </a:p>
          <a:p>
            <a:pPr marL="76200" indent="0">
              <a:buNone/>
            </a:pPr>
            <a:r>
              <a:rPr lang="en-US" sz="2000" dirty="0" smtClean="0"/>
              <a:t>     </a:t>
            </a:r>
            <a:r>
              <a:rPr lang="en-US" sz="1800" dirty="0" smtClean="0"/>
              <a:t>A </a:t>
            </a:r>
            <a:r>
              <a:rPr lang="en-US" sz="1800" dirty="0"/>
              <a:t>web-based dashboard to monitor toll booth operations, traffic data, </a:t>
            </a:r>
            <a:r>
              <a:rPr lang="en-US" sz="1800" dirty="0" smtClean="0"/>
              <a:t>and transactions</a:t>
            </a:r>
            <a:r>
              <a:rPr lang="en-US" sz="1800" dirty="0"/>
              <a:t>.</a:t>
            </a:r>
          </a:p>
          <a:p>
            <a:pPr marL="76200" indent="0">
              <a:buNone/>
            </a:pPr>
            <a:r>
              <a:rPr lang="en-US" sz="2000" dirty="0" smtClean="0"/>
              <a:t>     </a:t>
            </a:r>
            <a:r>
              <a:rPr lang="en-US" sz="1800" dirty="0" smtClean="0"/>
              <a:t>HTML/CSS/JavaScript</a:t>
            </a:r>
            <a:r>
              <a:rPr lang="en-US" sz="1800" dirty="0"/>
              <a:t>: Core web technologies for building user interfaces.</a:t>
            </a:r>
          </a:p>
          <a:p>
            <a:pPr marL="342900" lvl="0" indent="-190500" algn="just">
              <a:lnSpc>
                <a:spcPct val="200000"/>
              </a:lnSpc>
              <a:spcBef>
                <a:spcPts val="0"/>
              </a:spcBef>
              <a:buSzPct val="100000"/>
              <a:buNone/>
            </a:pPr>
            <a:endParaRPr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endParaRPr lang="en-US" sz="2000" b="1" dirty="0" smtClean="0">
              <a:latin typeface="Cambria" panose="02040503050406030204" pitchFamily="18" charset="0"/>
              <a:ea typeface="Cambria" panose="02040503050406030204" pitchFamily="18" charset="0"/>
            </a:endParaRPr>
          </a:p>
          <a:p>
            <a:pPr marL="76200" indent="0">
              <a:buNone/>
            </a:pPr>
            <a:r>
              <a:rPr lang="en-US" sz="2000" b="1" dirty="0" smtClean="0">
                <a:latin typeface="Cambria" panose="02040503050406030204" pitchFamily="18" charset="0"/>
                <a:ea typeface="Cambria" panose="02040503050406030204" pitchFamily="18" charset="0"/>
              </a:rPr>
              <a:t>5. </a:t>
            </a:r>
            <a:r>
              <a:rPr lang="en-US" sz="2000" b="1" dirty="0"/>
              <a:t>Backend &amp; Server:</a:t>
            </a:r>
          </a:p>
          <a:p>
            <a:pPr marL="76200" indent="0">
              <a:buNone/>
            </a:pPr>
            <a:r>
              <a:rPr lang="en-US" b="1" dirty="0" smtClean="0"/>
              <a:t>   </a:t>
            </a:r>
            <a:r>
              <a:rPr lang="en-US" sz="2000" dirty="0" smtClean="0"/>
              <a:t>Node.js</a:t>
            </a:r>
            <a:r>
              <a:rPr lang="en-US" dirty="0"/>
              <a:t>: </a:t>
            </a:r>
            <a:r>
              <a:rPr lang="en-US" sz="2000" dirty="0"/>
              <a:t>A JavaScript runtime for building scalable backend services like managing vehicle data and processing toll payments</a:t>
            </a:r>
            <a:r>
              <a:rPr lang="en-US" dirty="0" smtClean="0"/>
              <a:t>.</a:t>
            </a:r>
            <a:endParaRPr lang="en-US" dirty="0">
              <a:latin typeface="Cambria" panose="02040503050406030204" pitchFamily="18" charset="0"/>
              <a:ea typeface="Cambria" panose="02040503050406030204" pitchFamily="18" charset="0"/>
            </a:endParaRPr>
          </a:p>
          <a:p>
            <a:pPr marL="76200" indent="0">
              <a:buNone/>
            </a:pPr>
            <a:r>
              <a:rPr lang="en-US" b="1" dirty="0" smtClean="0"/>
              <a:t>   </a:t>
            </a:r>
            <a:r>
              <a:rPr lang="en-US" sz="2000" dirty="0" smtClean="0"/>
              <a:t>Database</a:t>
            </a:r>
            <a:r>
              <a:rPr lang="en-US" sz="2000" dirty="0"/>
              <a:t>: </a:t>
            </a:r>
            <a:r>
              <a:rPr lang="en-US" sz="2000" dirty="0" smtClean="0"/>
              <a:t>MySQL</a:t>
            </a:r>
            <a:r>
              <a:rPr lang="en-US" dirty="0"/>
              <a:t> </a:t>
            </a:r>
            <a:r>
              <a:rPr lang="en-US" dirty="0" smtClean="0"/>
              <a:t>- </a:t>
            </a:r>
            <a:r>
              <a:rPr lang="en-US" sz="2000" dirty="0" smtClean="0"/>
              <a:t>Relational </a:t>
            </a:r>
            <a:r>
              <a:rPr lang="en-US" sz="2000" dirty="0"/>
              <a:t>database for structured data</a:t>
            </a:r>
            <a:r>
              <a:rPr lang="en-US" sz="2000" dirty="0" smtClean="0"/>
              <a:t>.</a:t>
            </a:r>
          </a:p>
          <a:p>
            <a:pPr marL="76200" indent="0">
              <a:buNone/>
            </a:pPr>
            <a:endParaRPr lang="en-US" dirty="0" smtClean="0"/>
          </a:p>
          <a:p>
            <a:pPr marL="76200" indent="0">
              <a:buNone/>
            </a:pPr>
            <a:r>
              <a:rPr lang="en-US" sz="2000" b="1" dirty="0" smtClean="0"/>
              <a:t>6. Cloud </a:t>
            </a:r>
            <a:r>
              <a:rPr lang="en-US" sz="2000" b="1" dirty="0"/>
              <a:t>Infrastructure:</a:t>
            </a:r>
          </a:p>
          <a:p>
            <a:pPr marL="76200" indent="0">
              <a:buNone/>
            </a:pPr>
            <a:r>
              <a:rPr lang="en-US" b="1" dirty="0" smtClean="0"/>
              <a:t>    </a:t>
            </a:r>
            <a:r>
              <a:rPr lang="en-US" sz="2000" dirty="0" smtClean="0"/>
              <a:t>AWS </a:t>
            </a:r>
            <a:r>
              <a:rPr lang="en-US" sz="2000" dirty="0"/>
              <a:t>(Amazon Web Services) or Google Cloud</a:t>
            </a:r>
            <a:r>
              <a:rPr lang="en-US" dirty="0"/>
              <a:t>: </a:t>
            </a:r>
            <a:r>
              <a:rPr lang="en-US" sz="2000" dirty="0"/>
              <a:t>For hosting your server, database, and API services.</a:t>
            </a:r>
          </a:p>
          <a:p>
            <a:pPr marL="76200" indent="0">
              <a:buNone/>
            </a:pPr>
            <a:endParaRPr lang="en-US" dirty="0"/>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4789" t="27900" r="19372" b="24327"/>
          <a:stretch/>
        </p:blipFill>
        <p:spPr>
          <a:xfrm>
            <a:off x="812800" y="1129145"/>
            <a:ext cx="9088583" cy="485601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152400" indent="0">
              <a:spcBef>
                <a:spcPts val="0"/>
              </a:spcBef>
              <a:buNone/>
            </a:pPr>
            <a:r>
              <a:rPr lang="en-US" dirty="0">
                <a:latin typeface="Cambria" panose="02040503050406030204" pitchFamily="18" charset="0"/>
                <a:ea typeface="Cambria" panose="02040503050406030204" pitchFamily="18" charset="0"/>
              </a:rPr>
              <a:t>[1</a:t>
            </a:r>
            <a:r>
              <a:rPr lang="en-US" dirty="0">
                <a:latin typeface="+mn-lt"/>
                <a:ea typeface="Cambria" panose="02040503050406030204" pitchFamily="18" charset="0"/>
              </a:rPr>
              <a:t>]</a:t>
            </a:r>
            <a:r>
              <a:rPr lang="en-US" sz="2200" dirty="0">
                <a:latin typeface="+mn-lt"/>
                <a:ea typeface="Cambria" panose="02040503050406030204" pitchFamily="18" charset="0"/>
              </a:rPr>
              <a:t> </a:t>
            </a:r>
            <a:r>
              <a:rPr lang="en-US" sz="2200" dirty="0" err="1">
                <a:latin typeface="+mn-lt"/>
              </a:rPr>
              <a:t>Kesav</a:t>
            </a:r>
            <a:r>
              <a:rPr lang="en-US" sz="2200" dirty="0">
                <a:latin typeface="+mn-lt"/>
              </a:rPr>
              <a:t> </a:t>
            </a:r>
            <a:r>
              <a:rPr lang="en-US" sz="2200" dirty="0" err="1">
                <a:latin typeface="+mn-lt"/>
              </a:rPr>
              <a:t>Kaliyaperumal</a:t>
            </a:r>
            <a:r>
              <a:rPr lang="en-US" sz="2200" dirty="0">
                <a:latin typeface="+mn-lt"/>
              </a:rPr>
              <a:t>, Sridhar </a:t>
            </a:r>
            <a:r>
              <a:rPr lang="en-US" sz="2200" dirty="0" err="1">
                <a:latin typeface="+mn-lt"/>
              </a:rPr>
              <a:t>Lakshmanan</a:t>
            </a:r>
            <a:r>
              <a:rPr lang="en-US" sz="2200" dirty="0">
                <a:latin typeface="+mn-lt"/>
              </a:rPr>
              <a:t>, and Karl Kluge, </a:t>
            </a:r>
            <a:r>
              <a:rPr lang="en-US" sz="2100" dirty="0">
                <a:latin typeface="+mn-lt"/>
              </a:rPr>
              <a:t>Member, IEEE</a:t>
            </a:r>
            <a:r>
              <a:rPr lang="en-US" dirty="0" smtClean="0">
                <a:latin typeface="+mn-lt"/>
                <a:ea typeface="Cambria" panose="02040503050406030204" pitchFamily="18" charset="0"/>
              </a:rPr>
              <a:t>, "</a:t>
            </a:r>
            <a:r>
              <a:rPr lang="en-US" sz="2200" dirty="0">
                <a:latin typeface="+mn-lt"/>
              </a:rPr>
              <a:t>An Algorithm for Detecting Roads and Obstacles in Radar Images</a:t>
            </a:r>
            <a:r>
              <a:rPr lang="en-US" dirty="0" smtClean="0">
                <a:latin typeface="+mn-lt"/>
                <a:ea typeface="Cambria" panose="02040503050406030204" pitchFamily="18" charset="0"/>
              </a:rPr>
              <a:t>," </a:t>
            </a:r>
            <a:r>
              <a:rPr lang="en-US" sz="2100" dirty="0">
                <a:latin typeface="+mn-lt"/>
                <a:ea typeface="Cambria" panose="02040503050406030204" pitchFamily="18" charset="0"/>
              </a:rPr>
              <a:t>IEEE Access, vol. </a:t>
            </a:r>
            <a:r>
              <a:rPr lang="en-US" sz="2100" dirty="0" smtClean="0">
                <a:latin typeface="+mn-lt"/>
                <a:ea typeface="Cambria" panose="02040503050406030204" pitchFamily="18" charset="0"/>
              </a:rPr>
              <a:t>50, </a:t>
            </a:r>
            <a:r>
              <a:rPr lang="en-US" sz="2100" dirty="0">
                <a:latin typeface="+mn-lt"/>
                <a:ea typeface="Cambria" panose="02040503050406030204" pitchFamily="18" charset="0"/>
              </a:rPr>
              <a:t>pp. </a:t>
            </a:r>
            <a:r>
              <a:rPr lang="en-US" sz="2100" dirty="0">
                <a:latin typeface="+mn-lt"/>
              </a:rPr>
              <a:t>0018–9545</a:t>
            </a:r>
            <a:r>
              <a:rPr lang="en-US" sz="2100" dirty="0" smtClean="0">
                <a:latin typeface="+mn-lt"/>
                <a:ea typeface="Cambria" panose="02040503050406030204" pitchFamily="18" charset="0"/>
              </a:rPr>
              <a:t>, 2001</a:t>
            </a:r>
            <a:r>
              <a:rPr lang="en-US" sz="2100" dirty="0" smtClean="0">
                <a:latin typeface="Cambria" panose="02040503050406030204" pitchFamily="18" charset="0"/>
                <a:ea typeface="Cambria" panose="02040503050406030204" pitchFamily="18" charset="0"/>
              </a:rPr>
              <a:t>.</a:t>
            </a:r>
            <a:endParaRPr lang="en-US" sz="2100" dirty="0">
              <a:latin typeface="Cambria" panose="02040503050406030204" pitchFamily="18" charset="0"/>
              <a:ea typeface="Cambria" panose="02040503050406030204" pitchFamily="18" charset="0"/>
            </a:endParaRPr>
          </a:p>
          <a:p>
            <a:pPr marL="152400" indent="0">
              <a:spcBef>
                <a:spcPts val="0"/>
              </a:spcBef>
              <a:buNone/>
            </a:pPr>
            <a:endParaRPr lang="en-US" dirty="0" smtClean="0">
              <a:latin typeface="Cambria" panose="02040503050406030204" pitchFamily="18" charset="0"/>
              <a:ea typeface="Cambria" panose="02040503050406030204" pitchFamily="18" charset="0"/>
            </a:endParaRPr>
          </a:p>
          <a:p>
            <a:pPr marL="152400" indent="0">
              <a:spcBef>
                <a:spcPts val="0"/>
              </a:spcBef>
              <a:buNone/>
            </a:pPr>
            <a:r>
              <a:rPr lang="en-US" dirty="0" smtClean="0">
                <a:latin typeface="Cambria" panose="02040503050406030204" pitchFamily="18" charset="0"/>
                <a:ea typeface="Cambria" panose="02040503050406030204" pitchFamily="18" charset="0"/>
              </a:rPr>
              <a:t>[2] </a:t>
            </a:r>
            <a:r>
              <a:rPr lang="en-US" sz="2200" dirty="0">
                <a:latin typeface="+mn-lt"/>
              </a:rPr>
              <a:t>Tae-Yun Lee , Vladimir </a:t>
            </a:r>
            <a:r>
              <a:rPr lang="en-US" sz="2200" dirty="0" err="1">
                <a:latin typeface="+mn-lt"/>
              </a:rPr>
              <a:t>Skvortsov</a:t>
            </a:r>
            <a:r>
              <a:rPr lang="en-US" sz="2200" dirty="0">
                <a:latin typeface="+mn-lt"/>
              </a:rPr>
              <a:t>, </a:t>
            </a:r>
            <a:r>
              <a:rPr lang="en-US" sz="2200" dirty="0" err="1">
                <a:latin typeface="+mn-lt"/>
              </a:rPr>
              <a:t>Myung-Sik</a:t>
            </a:r>
            <a:r>
              <a:rPr lang="en-US" sz="2200" dirty="0">
                <a:latin typeface="+mn-lt"/>
              </a:rPr>
              <a:t> Kim, </a:t>
            </a:r>
            <a:r>
              <a:rPr lang="en-US" sz="2200" dirty="0" err="1">
                <a:latin typeface="+mn-lt"/>
              </a:rPr>
              <a:t>Seung-Hoon</a:t>
            </a:r>
            <a:r>
              <a:rPr lang="en-US" sz="2200" dirty="0">
                <a:latin typeface="+mn-lt"/>
              </a:rPr>
              <a:t> Han, and Min-Ho </a:t>
            </a:r>
            <a:r>
              <a:rPr lang="en-US" sz="2200" dirty="0" err="1">
                <a:latin typeface="+mn-lt"/>
              </a:rPr>
              <a:t>Ka</a:t>
            </a:r>
            <a:r>
              <a:rPr lang="en-US" sz="2200" dirty="0">
                <a:latin typeface="+mn-lt"/>
              </a:rPr>
              <a:t> , Member, IEEE</a:t>
            </a:r>
            <a:r>
              <a:rPr lang="en-US" sz="2200" dirty="0" smtClean="0">
                <a:latin typeface="+mn-lt"/>
                <a:ea typeface="Cambria" panose="02040503050406030204" pitchFamily="18" charset="0"/>
              </a:rPr>
              <a:t>, "</a:t>
            </a:r>
            <a:r>
              <a:rPr lang="en-US" sz="2200" dirty="0">
                <a:latin typeface="+mn-lt"/>
              </a:rPr>
              <a:t>Application of W-Band FMCW Radar for Road Curvature Estimation in Poor Visibility Conditions</a:t>
            </a:r>
            <a:r>
              <a:rPr lang="en-US" sz="2200" dirty="0" smtClean="0">
                <a:latin typeface="+mn-lt"/>
                <a:ea typeface="Cambria" panose="02040503050406030204" pitchFamily="18" charset="0"/>
              </a:rPr>
              <a:t>," </a:t>
            </a:r>
            <a:r>
              <a:rPr lang="en-US" sz="2100" dirty="0">
                <a:latin typeface="+mn-lt"/>
                <a:ea typeface="Cambria" panose="02040503050406030204" pitchFamily="18" charset="0"/>
              </a:rPr>
              <a:t>IEEE Access</a:t>
            </a:r>
            <a:r>
              <a:rPr lang="en-US" sz="2200" dirty="0">
                <a:latin typeface="+mn-lt"/>
                <a:ea typeface="Cambria" panose="02040503050406030204" pitchFamily="18" charset="0"/>
              </a:rPr>
              <a:t>, vol. </a:t>
            </a:r>
            <a:r>
              <a:rPr lang="en-US" sz="2200" dirty="0" smtClean="0">
                <a:latin typeface="+mn-lt"/>
                <a:ea typeface="Cambria" panose="02040503050406030204" pitchFamily="18" charset="0"/>
              </a:rPr>
              <a:t>18</a:t>
            </a:r>
            <a:r>
              <a:rPr lang="en-US" sz="2200" dirty="0">
                <a:latin typeface="+mn-lt"/>
                <a:ea typeface="Cambria" panose="02040503050406030204" pitchFamily="18" charset="0"/>
              </a:rPr>
              <a:t>, pp. </a:t>
            </a:r>
            <a:r>
              <a:rPr lang="en-US" sz="2200" dirty="0">
                <a:latin typeface="+mn-lt"/>
              </a:rPr>
              <a:t>1558-1748</a:t>
            </a:r>
            <a:r>
              <a:rPr lang="en-US" sz="2200" dirty="0" smtClean="0">
                <a:latin typeface="+mn-lt"/>
                <a:ea typeface="Cambria" panose="02040503050406030204" pitchFamily="18" charset="0"/>
              </a:rPr>
              <a:t>, 2018.</a:t>
            </a:r>
            <a:endParaRPr lang="en-US" sz="2200" dirty="0">
              <a:latin typeface="+mn-lt"/>
              <a:ea typeface="Cambria" panose="02040503050406030204" pitchFamily="18" charset="0"/>
            </a:endParaRPr>
          </a:p>
          <a:p>
            <a:pPr marL="152400" indent="0">
              <a:spcBef>
                <a:spcPts val="0"/>
              </a:spcBef>
              <a:buNone/>
            </a:pPr>
            <a:endParaRPr lang="en-US" dirty="0" smtClean="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[3</a:t>
            </a:r>
            <a:r>
              <a:rPr lang="en-US" dirty="0" smtClean="0">
                <a:latin typeface="Cambria" panose="02040503050406030204" pitchFamily="18" charset="0"/>
                <a:ea typeface="Cambria" panose="02040503050406030204" pitchFamily="18" charset="0"/>
              </a:rPr>
              <a:t>] </a:t>
            </a:r>
            <a:r>
              <a:rPr lang="en-US" sz="2200" dirty="0" err="1" smtClean="0">
                <a:latin typeface="+mn-lt"/>
              </a:rPr>
              <a:t>Xiaolin</a:t>
            </a:r>
            <a:r>
              <a:rPr lang="en-US" sz="2200" dirty="0" smtClean="0">
                <a:latin typeface="+mn-lt"/>
              </a:rPr>
              <a:t> Tang and </a:t>
            </a:r>
            <a:r>
              <a:rPr lang="en-US" sz="2200" dirty="0" err="1" smtClean="0">
                <a:latin typeface="+mn-lt"/>
              </a:rPr>
              <a:t>Zhiqiang</a:t>
            </a:r>
            <a:r>
              <a:rPr lang="en-US" sz="2200" dirty="0" smtClean="0">
                <a:latin typeface="+mn-lt"/>
              </a:rPr>
              <a:t> Zhang, </a:t>
            </a:r>
            <a:r>
              <a:rPr lang="en-US" sz="2200" dirty="0" err="1" smtClean="0">
                <a:latin typeface="+mn-lt"/>
              </a:rPr>
              <a:t>Yechen</a:t>
            </a:r>
            <a:r>
              <a:rPr lang="en-US" sz="2200" dirty="0" smtClean="0">
                <a:latin typeface="+mn-lt"/>
              </a:rPr>
              <a:t> Qin</a:t>
            </a:r>
            <a:r>
              <a:rPr lang="en-US" sz="2200" dirty="0" smtClean="0">
                <a:latin typeface="+mn-lt"/>
                <a:ea typeface="Cambria" panose="02040503050406030204" pitchFamily="18" charset="0"/>
              </a:rPr>
              <a:t>, "</a:t>
            </a:r>
            <a:r>
              <a:rPr lang="en-US" sz="2200" dirty="0">
                <a:latin typeface="+mn-lt"/>
              </a:rPr>
              <a:t>On-Road Object Detection and Tracking Based on Radar and Vision Fusion: A </a:t>
            </a:r>
            <a:r>
              <a:rPr lang="en-US" sz="2200" dirty="0" smtClean="0">
                <a:latin typeface="+mn-lt"/>
              </a:rPr>
              <a:t>Review</a:t>
            </a:r>
            <a:r>
              <a:rPr lang="en-US" sz="2200" dirty="0" smtClean="0">
                <a:latin typeface="+mn-lt"/>
                <a:ea typeface="Cambria" panose="02040503050406030204" pitchFamily="18" charset="0"/>
              </a:rPr>
              <a:t>, 2022</a:t>
            </a:r>
            <a:r>
              <a:rPr lang="en-US" sz="2200" dirty="0">
                <a:latin typeface="+mn-lt"/>
                <a:ea typeface="Cambria" panose="02040503050406030204" pitchFamily="18" charset="0"/>
              </a:rPr>
              <a:t>.</a:t>
            </a:r>
          </a:p>
          <a:p>
            <a:pPr marL="152400" indent="0">
              <a:spcBef>
                <a:spcPts val="0"/>
              </a:spcBef>
              <a:buNone/>
            </a:pPr>
            <a:endParaRPr lang="en-US" sz="2200" dirty="0" smtClean="0">
              <a:latin typeface="+mn-lt"/>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[4] </a:t>
            </a:r>
            <a:r>
              <a:rPr lang="en-US" sz="2200" dirty="0">
                <a:latin typeface="+mn-lt"/>
              </a:rPr>
              <a:t>Ramona </a:t>
            </a:r>
            <a:r>
              <a:rPr lang="en-US" sz="2200" dirty="0" err="1">
                <a:latin typeface="+mn-lt"/>
              </a:rPr>
              <a:t>Behrendt</a:t>
            </a:r>
            <a:r>
              <a:rPr lang="en-US" sz="2200" dirty="0" smtClean="0">
                <a:latin typeface="+mn-lt"/>
                <a:ea typeface="Cambria" panose="02040503050406030204" pitchFamily="18" charset="0"/>
              </a:rPr>
              <a:t>, "</a:t>
            </a:r>
            <a:r>
              <a:rPr lang="en-US" sz="2200" dirty="0">
                <a:latin typeface="+mn-lt"/>
              </a:rPr>
              <a:t>Traffic Monitoring Radar for Road Map Calculation </a:t>
            </a:r>
            <a:r>
              <a:rPr lang="en-US" sz="2200" dirty="0" smtClean="0">
                <a:latin typeface="+mn-lt"/>
                <a:ea typeface="Cambria" panose="02040503050406030204" pitchFamily="18" charset="0"/>
              </a:rPr>
              <a:t>," 2016, </a:t>
            </a:r>
            <a:r>
              <a:rPr lang="en-US" sz="2200" dirty="0">
                <a:latin typeface="+mn-lt"/>
                <a:ea typeface="Cambria" panose="02040503050406030204" pitchFamily="18" charset="0"/>
              </a:rPr>
              <a:t>pp. </a:t>
            </a:r>
            <a:r>
              <a:rPr lang="en-US" sz="2200" dirty="0">
                <a:latin typeface="+mn-lt"/>
              </a:rPr>
              <a:t>978-1</a:t>
            </a:r>
            <a:r>
              <a:rPr lang="en-US" sz="2200" dirty="0" smtClean="0">
                <a:latin typeface="+mn-lt"/>
                <a:ea typeface="Cambria" panose="02040503050406030204" pitchFamily="18" charset="0"/>
              </a:rPr>
              <a:t>.</a:t>
            </a:r>
            <a:endParaRPr lang="en-US" sz="2200" dirty="0">
              <a:latin typeface="+mn-lt"/>
              <a:ea typeface="Cambria" panose="02040503050406030204" pitchFamily="18" charset="0"/>
            </a:endParaRPr>
          </a:p>
          <a:p>
            <a:pPr marL="152400" indent="0">
              <a:spcBef>
                <a:spcPts val="0"/>
              </a:spcBef>
              <a:buNone/>
            </a:pPr>
            <a:endParaRPr lang="en-US" dirty="0" smtClean="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5] </a:t>
            </a:r>
            <a:r>
              <a:rPr lang="es-ES" sz="2200" dirty="0" smtClean="0">
                <a:latin typeface="+mn-lt"/>
              </a:rPr>
              <a:t>David </a:t>
            </a:r>
            <a:r>
              <a:rPr lang="es-ES" sz="2200" dirty="0">
                <a:latin typeface="+mn-lt"/>
              </a:rPr>
              <a:t>Felguera-Martín, José-Tomás González-Partida, Pablo </a:t>
            </a:r>
            <a:r>
              <a:rPr lang="es-ES" sz="2200" dirty="0" err="1">
                <a:latin typeface="+mn-lt"/>
              </a:rPr>
              <a:t>Almorox</a:t>
            </a:r>
            <a:r>
              <a:rPr lang="es-ES" sz="2200" dirty="0">
                <a:latin typeface="+mn-lt"/>
              </a:rPr>
              <a:t>-González, and Mateo Burgos-García</a:t>
            </a:r>
            <a:r>
              <a:rPr lang="en-US" sz="2200" dirty="0" smtClean="0">
                <a:latin typeface="+mn-lt"/>
                <a:ea typeface="Cambria" panose="02040503050406030204" pitchFamily="18" charset="0"/>
              </a:rPr>
              <a:t>, "</a:t>
            </a:r>
            <a:r>
              <a:rPr lang="en-US" sz="2200" dirty="0">
                <a:latin typeface="+mn-lt"/>
              </a:rPr>
              <a:t>Vehicular Traffic Surveillance and Road Lane Detection Using Radar </a:t>
            </a:r>
            <a:r>
              <a:rPr lang="en-US" sz="2200" dirty="0" smtClean="0">
                <a:latin typeface="+mn-lt"/>
              </a:rPr>
              <a:t>Interferometry</a:t>
            </a:r>
            <a:r>
              <a:rPr lang="en-US" sz="2200" dirty="0" smtClean="0">
                <a:latin typeface="+mn-lt"/>
                <a:ea typeface="Cambria" panose="02040503050406030204" pitchFamily="18" charset="0"/>
              </a:rPr>
              <a:t>, </a:t>
            </a:r>
            <a:r>
              <a:rPr lang="en-US" sz="2200" dirty="0">
                <a:latin typeface="+mn-lt"/>
                <a:ea typeface="Cambria" panose="02040503050406030204" pitchFamily="18" charset="0"/>
              </a:rPr>
              <a:t>vol. </a:t>
            </a:r>
            <a:r>
              <a:rPr lang="en-US" sz="2200" dirty="0" smtClean="0">
                <a:latin typeface="+mn-lt"/>
                <a:ea typeface="Cambria" panose="02040503050406030204" pitchFamily="18" charset="0"/>
              </a:rPr>
              <a:t>61, pp</a:t>
            </a:r>
            <a:r>
              <a:rPr lang="en-US" sz="2200" dirty="0">
                <a:latin typeface="+mn-lt"/>
              </a:rPr>
              <a:t>0018-9545</a:t>
            </a:r>
            <a:r>
              <a:rPr lang="en-US" sz="2200" dirty="0" smtClean="0">
                <a:latin typeface="+mn-lt"/>
                <a:ea typeface="Cambria" panose="02040503050406030204" pitchFamily="18" charset="0"/>
              </a:rPr>
              <a:t>, 2012.</a:t>
            </a:r>
            <a:endParaRPr lang="en-US" sz="2200" dirty="0">
              <a:latin typeface="+mn-lt"/>
              <a:ea typeface="Cambria" panose="02040503050406030204" pitchFamily="18" charset="0"/>
            </a:endParaRPr>
          </a:p>
          <a:p>
            <a:pPr marL="152400" indent="0">
              <a:spcBef>
                <a:spcPts val="0"/>
              </a:spcBef>
              <a:buNone/>
            </a:pPr>
            <a:endParaRPr dirty="0">
              <a:latin typeface="+mn-lt"/>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640</Words>
  <Application>Microsoft Office PowerPoint</Application>
  <PresentationFormat>Widescreen</PresentationFormat>
  <Paragraphs>75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Cambria</vt:lpstr>
      <vt:lpstr>Verdana</vt:lpstr>
      <vt:lpstr>Wingdings</vt:lpstr>
      <vt:lpstr>Bioinformatics</vt:lpstr>
      <vt:lpstr>RADAR on Roads</vt:lpstr>
      <vt:lpstr>Content</vt:lpstr>
      <vt:lpstr>Problem Statement Number: PSCS42</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Lenovo</cp:lastModifiedBy>
  <cp:revision>47</cp:revision>
  <dcterms:modified xsi:type="dcterms:W3CDTF">2024-09-17T13:23:41Z</dcterms:modified>
</cp:coreProperties>
</file>