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OD+xzd+2FQkquOKVf8oy9++aB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6F776D-6728-44C4-A45E-ECAC640B3E3B}">
  <a:tblStyle styleId="{366F776D-6728-44C4-A45E-ECAC640B3E3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102635C-63A8-46CD-BF92-8933E98C194E}" styleName="Table_1">
    <a:wholeTbl>
      <a:tcTxStyle b="off" i="off">
        <a:font>
          <a:latin typeface="Bookman Old Style"/>
          <a:ea typeface="Bookman Old Style"/>
          <a:cs typeface="Bookman Old Styl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Bookman Old Style"/>
          <a:ea typeface="Bookman Old Style"/>
          <a:cs typeface="Bookman Old Style"/>
        </a:font>
        <a:schemeClr val="lt1"/>
      </a:tcTxStyle>
      <a:tcStyle>
        <a:tcBdr/>
        <a:fill>
          <a:solidFill>
            <a:schemeClr val="accent1"/>
          </a:solidFill>
        </a:fill>
      </a:tcStyle>
    </a:lastCol>
    <a:firstCol>
      <a:tcTxStyle b="on" i="off">
        <a:font>
          <a:latin typeface="Bookman Old Style"/>
          <a:ea typeface="Bookman Old Style"/>
          <a:cs typeface="Bookman Old Style"/>
        </a:font>
        <a:schemeClr val="lt1"/>
      </a:tcTxStyle>
      <a:tcStyle>
        <a:tcBdr/>
        <a:fill>
          <a:solidFill>
            <a:schemeClr val="accent1"/>
          </a:solidFill>
        </a:fill>
      </a:tcStyle>
    </a:firstCol>
    <a:lastRow>
      <a:tcTxStyle b="on" i="off">
        <a:font>
          <a:latin typeface="Bookman Old Style"/>
          <a:ea typeface="Bookman Old Style"/>
          <a:cs typeface="Bookman Old Styl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Bookman Old Style"/>
          <a:ea typeface="Bookman Old Style"/>
          <a:cs typeface="Bookman Old Styl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4A383B9-7C7D-46D8-9D34-A3F29A172578}"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0" name="Google Shape;180;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2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3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3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3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3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2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4"/>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2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2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7"/>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2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4" name="Google Shape;64;p2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a:spLocks noGrp="1"/>
          </p:cNvSpPr>
          <p:nvPr>
            <p:ph type="pic" idx="2"/>
          </p:nvPr>
        </p:nvSpPr>
        <p:spPr>
          <a:xfrm>
            <a:off x="2389717" y="612775"/>
            <a:ext cx="7315200" cy="4114800"/>
          </a:xfrm>
          <a:prstGeom prst="rect">
            <a:avLst/>
          </a:prstGeom>
          <a:noFill/>
          <a:ln>
            <a:noFill/>
          </a:ln>
        </p:spPr>
      </p:sp>
      <p:sp>
        <p:nvSpPr>
          <p:cNvPr id="71" name="Google Shape;71;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2" name="Google Shape;72;p3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2" name="Google Shape;12;p2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3" name="Google Shape;13;p2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4" name="Google Shape;14;p2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2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6" name="Google Shape;16;p2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790469" y="886389"/>
            <a:ext cx="10363200" cy="96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a:t>RADAR on Roads</a:t>
            </a:r>
            <a:endParaRPr>
              <a:solidFill>
                <a:schemeClr val="dk1"/>
              </a:solidFill>
              <a:latin typeface="Cambria"/>
              <a:ea typeface="Cambria"/>
              <a:cs typeface="Cambria"/>
              <a:sym typeface="Cambria"/>
            </a:endParaRPr>
          </a:p>
        </p:txBody>
      </p:sp>
      <p:sp>
        <p:nvSpPr>
          <p:cNvPr id="92" name="Google Shape;92;p1"/>
          <p:cNvSpPr txBox="1">
            <a:spLocks noGrp="1"/>
          </p:cNvSpPr>
          <p:nvPr>
            <p:ph type="subTitle" idx="1"/>
          </p:nvPr>
        </p:nvSpPr>
        <p:spPr>
          <a:xfrm>
            <a:off x="790469" y="181296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US">
                <a:latin typeface="Cambria"/>
                <a:ea typeface="Cambria"/>
                <a:cs typeface="Cambria"/>
                <a:sym typeface="Cambria"/>
              </a:rPr>
              <a:t>Batch Number: COM-11</a:t>
            </a:r>
            <a:endParaRPr>
              <a:latin typeface="Cambria"/>
              <a:ea typeface="Cambria"/>
              <a:cs typeface="Cambria"/>
              <a:sym typeface="Cambria"/>
            </a:endParaRPr>
          </a:p>
          <a:p>
            <a:pPr marL="0" lvl="0" indent="0" algn="l" rtl="0">
              <a:spcBef>
                <a:spcPts val="400"/>
              </a:spcBef>
              <a:spcAft>
                <a:spcPts val="0"/>
              </a:spcAft>
              <a:buClr>
                <a:srgbClr val="17365D"/>
              </a:buClr>
              <a:buSzPts val="2000"/>
              <a:buNone/>
            </a:pPr>
            <a:endParaRPr>
              <a:latin typeface="Cambria"/>
              <a:ea typeface="Cambria"/>
              <a:cs typeface="Cambria"/>
              <a:sym typeface="Cambria"/>
            </a:endParaRPr>
          </a:p>
        </p:txBody>
      </p:sp>
      <p:graphicFrame>
        <p:nvGraphicFramePr>
          <p:cNvPr id="93" name="Google Shape;93;p1"/>
          <p:cNvGraphicFramePr/>
          <p:nvPr/>
        </p:nvGraphicFramePr>
        <p:xfrm>
          <a:off x="706282" y="2297370"/>
          <a:ext cx="5418675" cy="3017580"/>
        </p:xfrm>
        <a:graphic>
          <a:graphicData uri="http://schemas.openxmlformats.org/drawingml/2006/table">
            <a:tbl>
              <a:tblPr>
                <a:noFill/>
                <a:tableStyleId>{366F776D-6728-44C4-A45E-ECAC640B3E3B}</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50">
                <a:tc>
                  <a:txBody>
                    <a:bodyPr/>
                    <a:lstStyle/>
                    <a:p>
                      <a:pPr marL="0" marR="0" lvl="1" indent="0" algn="just" rtl="0">
                        <a:lnSpc>
                          <a:spcPct val="100000"/>
                        </a:lnSpc>
                        <a:spcBef>
                          <a:spcPts val="0"/>
                        </a:spcBef>
                        <a:spcAft>
                          <a:spcPts val="0"/>
                        </a:spcAft>
                        <a:buClr>
                          <a:srgbClr val="17365D"/>
                        </a:buClr>
                        <a:buSzPts val="1800"/>
                        <a:buFont typeface="Bookman Old Style"/>
                        <a:buNone/>
                      </a:pPr>
                      <a:r>
                        <a:rPr lang="en-US"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17365D"/>
                        </a:buClr>
                        <a:buSzPts val="1800"/>
                        <a:buFont typeface="Bookman Old Style"/>
                        <a:buNone/>
                      </a:pPr>
                      <a:r>
                        <a:rPr lang="en-US"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50">
                <a:tc>
                  <a:txBody>
                    <a:bodyPr/>
                    <a:lstStyle/>
                    <a:p>
                      <a:pPr marL="0" marR="0" lvl="0" indent="0" algn="just" rtl="0">
                        <a:lnSpc>
                          <a:spcPct val="100000"/>
                        </a:lnSpc>
                        <a:spcBef>
                          <a:spcPts val="0"/>
                        </a:spcBef>
                        <a:spcAft>
                          <a:spcPts val="0"/>
                        </a:spcAft>
                        <a:buClr>
                          <a:schemeClr val="dk1"/>
                        </a:buClr>
                        <a:buSzPts val="1800"/>
                        <a:buFont typeface="Bookman Old Style"/>
                        <a:buNone/>
                      </a:pPr>
                      <a:r>
                        <a:rPr lang="en-US" sz="1800" u="none" strike="noStrike" cap="none"/>
                        <a:t>20211COM0063</a:t>
                      </a:r>
                      <a:endParaRPr sz="1800" u="none" strike="noStrike" cap="none"/>
                    </a:p>
                    <a:p>
                      <a:pPr marL="0" marR="0" lvl="0" indent="0" algn="just" rtl="0">
                        <a:lnSpc>
                          <a:spcPct val="100000"/>
                        </a:lnSpc>
                        <a:spcBef>
                          <a:spcPts val="0"/>
                        </a:spcBef>
                        <a:spcAft>
                          <a:spcPts val="0"/>
                        </a:spcAft>
                        <a:buClr>
                          <a:schemeClr val="dk1"/>
                        </a:buClr>
                        <a:buSzPts val="1800"/>
                        <a:buFont typeface="Bookman Old Style"/>
                        <a:buNone/>
                      </a:pPr>
                      <a:r>
                        <a:rPr lang="en-US" sz="1800" u="none" strike="noStrike" cap="none"/>
                        <a:t>20211COM0078</a:t>
                      </a:r>
                      <a:endParaRPr sz="1800" u="none" strike="noStrike" cap="none"/>
                    </a:p>
                    <a:p>
                      <a:pPr marL="0" marR="0" lvl="0" indent="0" algn="just" rtl="0">
                        <a:lnSpc>
                          <a:spcPct val="100000"/>
                        </a:lnSpc>
                        <a:spcBef>
                          <a:spcPts val="0"/>
                        </a:spcBef>
                        <a:spcAft>
                          <a:spcPts val="0"/>
                        </a:spcAft>
                        <a:buClr>
                          <a:schemeClr val="dk1"/>
                        </a:buClr>
                        <a:buSzPts val="1800"/>
                        <a:buFont typeface="Bookman Old Style"/>
                        <a:buNone/>
                      </a:pPr>
                      <a:r>
                        <a:rPr lang="en-US" sz="1800" u="none" strike="noStrike" cap="none"/>
                        <a:t>20211COM0082</a:t>
                      </a:r>
                      <a:endParaRPr sz="1800" u="none" strike="noStrike" cap="none"/>
                    </a:p>
                    <a:p>
                      <a:pPr marL="0" marR="0" lvl="0" indent="0" algn="just" rtl="0">
                        <a:lnSpc>
                          <a:spcPct val="100000"/>
                        </a:lnSpc>
                        <a:spcBef>
                          <a:spcPts val="0"/>
                        </a:spcBef>
                        <a:spcAft>
                          <a:spcPts val="0"/>
                        </a:spcAft>
                        <a:buClr>
                          <a:schemeClr val="dk1"/>
                        </a:buClr>
                        <a:buSzPts val="1800"/>
                        <a:buFont typeface="Bookman Old Style"/>
                        <a:buNone/>
                      </a:pPr>
                      <a:r>
                        <a:rPr lang="en-US" sz="1800" u="none" strike="noStrike" cap="none"/>
                        <a:t>20211COM0084</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800"/>
                        <a:buFont typeface="Bookman Old Style"/>
                        <a:buNone/>
                      </a:pPr>
                      <a:r>
                        <a:rPr lang="en-US" sz="1800" u="none" strike="noStrike" cap="none"/>
                        <a:t>K C VINDYA</a:t>
                      </a:r>
                      <a:endParaRPr sz="1800" u="none" strike="noStrike" cap="none"/>
                    </a:p>
                    <a:p>
                      <a:pPr marL="0" marR="0" lvl="0" indent="0" algn="just" rtl="0">
                        <a:lnSpc>
                          <a:spcPct val="100000"/>
                        </a:lnSpc>
                        <a:spcBef>
                          <a:spcPts val="0"/>
                        </a:spcBef>
                        <a:spcAft>
                          <a:spcPts val="0"/>
                        </a:spcAft>
                        <a:buClr>
                          <a:schemeClr val="dk1"/>
                        </a:buClr>
                        <a:buSzPts val="1800"/>
                        <a:buFont typeface="Bookman Old Style"/>
                        <a:buNone/>
                      </a:pPr>
                      <a:r>
                        <a:rPr lang="en-US" sz="1800" u="none" strike="noStrike" cap="none"/>
                        <a:t>NIKHIL S</a:t>
                      </a:r>
                      <a:endParaRPr sz="1800" u="none" strike="noStrike" cap="none"/>
                    </a:p>
                    <a:p>
                      <a:pPr marL="0" marR="0" lvl="0" indent="0" algn="just" rtl="0">
                        <a:lnSpc>
                          <a:spcPct val="100000"/>
                        </a:lnSpc>
                        <a:spcBef>
                          <a:spcPts val="0"/>
                        </a:spcBef>
                        <a:spcAft>
                          <a:spcPts val="0"/>
                        </a:spcAft>
                        <a:buClr>
                          <a:schemeClr val="dk1"/>
                        </a:buClr>
                        <a:buSzPts val="1800"/>
                        <a:buFont typeface="Bookman Old Style"/>
                        <a:buNone/>
                      </a:pPr>
                      <a:r>
                        <a:rPr lang="en-US" sz="1800" u="none" strike="noStrike" cap="none"/>
                        <a:t>RUSHAB A R</a:t>
                      </a:r>
                      <a:endParaRPr sz="1800" u="none" strike="noStrike" cap="none"/>
                    </a:p>
                    <a:p>
                      <a:pPr marL="0" marR="0" lvl="0" indent="0" algn="just" rtl="0">
                        <a:lnSpc>
                          <a:spcPct val="100000"/>
                        </a:lnSpc>
                        <a:spcBef>
                          <a:spcPts val="0"/>
                        </a:spcBef>
                        <a:spcAft>
                          <a:spcPts val="0"/>
                        </a:spcAft>
                        <a:buClr>
                          <a:schemeClr val="dk1"/>
                        </a:buClr>
                        <a:buSzPts val="1800"/>
                        <a:buFont typeface="Bookman Old Style"/>
                        <a:buNone/>
                      </a:pPr>
                      <a:r>
                        <a:rPr lang="en-US" sz="1800" u="none" strike="noStrike" cap="none"/>
                        <a:t>MUKESH K A</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50">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50">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50">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50">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4" name="Google Shape;94;p1"/>
          <p:cNvSpPr txBox="1"/>
          <p:nvPr/>
        </p:nvSpPr>
        <p:spPr>
          <a:xfrm>
            <a:off x="6677700" y="1849287"/>
            <a:ext cx="5514300" cy="2020500"/>
          </a:xfrm>
          <a:prstGeom prst="rect">
            <a:avLst/>
          </a:prstGeom>
          <a:noFill/>
          <a:ln>
            <a:noFill/>
          </a:ln>
        </p:spPr>
        <p:txBody>
          <a:bodyPr spcFirstLastPara="1" wrap="square" lIns="91425" tIns="45700" rIns="91425" bIns="45700" anchor="t" anchorCtr="0">
            <a:normAutofit/>
          </a:bodyPr>
          <a:lstStyle/>
          <a:p>
            <a:pPr marL="0" marR="0" lvl="0" indent="0" algn="just" rtl="0">
              <a:spcBef>
                <a:spcPts val="0"/>
              </a:spcBef>
              <a:spcAft>
                <a:spcPts val="0"/>
              </a:spcAft>
              <a:buClr>
                <a:srgbClr val="17365D"/>
              </a:buClr>
              <a:buSzPts val="2000"/>
              <a:buFont typeface="Arial"/>
              <a:buNone/>
            </a:pPr>
            <a:r>
              <a:rPr lang="en-US" sz="2000" b="1" i="0" u="none" strike="noStrike" cap="none">
                <a:solidFill>
                  <a:srgbClr val="17365D"/>
                </a:solidFill>
                <a:latin typeface="Cambria"/>
                <a:ea typeface="Cambria"/>
                <a:cs typeface="Cambria"/>
                <a:sym typeface="Cambria"/>
              </a:rPr>
              <a:t>Under the Supervision of,</a:t>
            </a:r>
            <a:endParaRPr sz="2000" b="1" i="0" u="none" strike="noStrike" cap="none">
              <a:solidFill>
                <a:srgbClr val="17365D"/>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Cambria"/>
              <a:buNone/>
            </a:pPr>
            <a:r>
              <a:rPr lang="en-US" sz="1700" b="1" i="0" u="none" strike="noStrike" cap="none">
                <a:solidFill>
                  <a:srgbClr val="17365D"/>
                </a:solidFill>
                <a:latin typeface="Cambria"/>
                <a:ea typeface="Cambria"/>
                <a:cs typeface="Cambria"/>
                <a:sym typeface="Cambria"/>
              </a:rPr>
              <a:t>Dr. Pajany M</a:t>
            </a:r>
            <a:endParaRPr sz="1600" b="0" i="0" u="none" strike="noStrike" cap="none">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Cambria"/>
              <a:buNone/>
            </a:pPr>
            <a:r>
              <a:rPr lang="en-US" sz="1700" b="1" i="0" u="none" strike="noStrike" cap="none">
                <a:solidFill>
                  <a:srgbClr val="17365D"/>
                </a:solidFill>
                <a:latin typeface="Cambria"/>
                <a:ea typeface="Cambria"/>
                <a:cs typeface="Cambria"/>
                <a:sym typeface="Cambria"/>
              </a:rPr>
              <a:t>Assistant Professor - SCSE</a:t>
            </a:r>
            <a:endParaRPr sz="1600" b="0" i="0" u="none" strike="noStrike" cap="none">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Cambria"/>
              <a:buNone/>
            </a:pPr>
            <a:r>
              <a:rPr lang="en-US" sz="1700" b="1" i="0" u="none" strike="noStrike" cap="none">
                <a:solidFill>
                  <a:srgbClr val="17365D"/>
                </a:solidFill>
                <a:latin typeface="Cambria"/>
                <a:ea typeface="Cambria"/>
                <a:cs typeface="Cambria"/>
                <a:sym typeface="Cambria"/>
              </a:rPr>
              <a:t>School of Computer Science and Engineering</a:t>
            </a:r>
            <a:endParaRPr sz="1600" b="0" i="0" u="none" strike="noStrike" cap="none">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Cambria"/>
              <a:buNone/>
            </a:pPr>
            <a:r>
              <a:rPr lang="en-US" sz="1700" b="1" i="0" u="none" strike="noStrike" cap="none">
                <a:solidFill>
                  <a:srgbClr val="17365D"/>
                </a:solidFill>
                <a:latin typeface="Cambria"/>
                <a:ea typeface="Cambria"/>
                <a:cs typeface="Cambria"/>
                <a:sym typeface="Cambria"/>
              </a:rPr>
              <a:t>Presidency University</a:t>
            </a:r>
            <a:endParaRPr sz="1600" b="0" i="0" u="none" strike="noStrike" cap="none">
              <a:solidFill>
                <a:schemeClr val="dk1"/>
              </a:solidFill>
              <a:latin typeface="Cambria"/>
              <a:ea typeface="Cambria"/>
              <a:cs typeface="Cambria"/>
              <a:sym typeface="Cambria"/>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a:ea typeface="Cambria"/>
              <a:cs typeface="Cambria"/>
              <a:sym typeface="Cambria"/>
            </a:endParaRPr>
          </a:p>
        </p:txBody>
      </p:sp>
      <p:sp>
        <p:nvSpPr>
          <p:cNvPr id="95" name="Google Shape;95;p1"/>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US" sz="2000" b="1" i="0" u="none" strike="noStrike" cap="none">
                <a:solidFill>
                  <a:srgbClr val="17365D"/>
                </a:solidFill>
                <a:latin typeface="Cambria"/>
                <a:ea typeface="Cambria"/>
                <a:cs typeface="Cambria"/>
                <a:sym typeface="Cambria"/>
              </a:rPr>
              <a:t>PIP2001 Capstone Project</a:t>
            </a:r>
            <a:endParaRPr sz="1800" b="0" i="0" u="none" strike="noStrike" cap="none">
              <a:solidFill>
                <a:schemeClr val="dk1"/>
              </a:solidFill>
              <a:latin typeface="Cambria"/>
              <a:ea typeface="Cambria"/>
              <a:cs typeface="Cambria"/>
              <a:sym typeface="Cambria"/>
            </a:endParaRPr>
          </a:p>
          <a:p>
            <a:pPr marL="0" marR="0" lvl="0" indent="0" algn="ctr" rtl="0">
              <a:spcBef>
                <a:spcPts val="310"/>
              </a:spcBef>
              <a:spcAft>
                <a:spcPts val="0"/>
              </a:spcAft>
              <a:buClr>
                <a:srgbClr val="17365D"/>
              </a:buClr>
              <a:buSzPct val="100000"/>
              <a:buFont typeface="Arial"/>
              <a:buNone/>
            </a:pPr>
            <a:r>
              <a:rPr lang="en-US" sz="2000" b="1" i="0" u="none" strike="noStrike" cap="none">
                <a:solidFill>
                  <a:srgbClr val="17365D"/>
                </a:solidFill>
                <a:latin typeface="Cambria"/>
                <a:ea typeface="Cambria"/>
                <a:cs typeface="Cambria"/>
                <a:sym typeface="Cambria"/>
              </a:rPr>
              <a:t>Review-2</a:t>
            </a:r>
            <a:endParaRPr sz="2000" b="1" i="0" u="none" strike="noStrike" cap="none">
              <a:solidFill>
                <a:srgbClr val="17365D"/>
              </a:solidFill>
              <a:latin typeface="Cambria"/>
              <a:ea typeface="Cambria"/>
              <a:cs typeface="Cambria"/>
              <a:sym typeface="Cambria"/>
            </a:endParaRPr>
          </a:p>
        </p:txBody>
      </p:sp>
      <p:sp>
        <p:nvSpPr>
          <p:cNvPr id="96" name="Google Shape;96;p1"/>
          <p:cNvSpPr txBox="1"/>
          <p:nvPr/>
        </p:nvSpPr>
        <p:spPr>
          <a:xfrm>
            <a:off x="706282" y="4200933"/>
            <a:ext cx="10749900" cy="1562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17365D"/>
              </a:buClr>
              <a:buSzPts val="2000"/>
              <a:buFont typeface="Arial"/>
              <a:buNone/>
            </a:pPr>
            <a:r>
              <a:rPr lang="en-US" sz="2000" b="1" i="0" u="none" strike="noStrike" cap="none">
                <a:solidFill>
                  <a:schemeClr val="accent1"/>
                </a:solidFill>
                <a:latin typeface="Cambria"/>
                <a:ea typeface="Cambria"/>
                <a:cs typeface="Cambria"/>
                <a:sym typeface="Cambria"/>
              </a:rPr>
              <a:t>Name of the Program: </a:t>
            </a:r>
            <a:r>
              <a:rPr lang="en-US" sz="2000" b="1" i="0" u="none" strike="noStrike" cap="none">
                <a:solidFill>
                  <a:schemeClr val="dk1"/>
                </a:solidFill>
                <a:latin typeface="Cambria"/>
                <a:ea typeface="Cambria"/>
                <a:cs typeface="Cambria"/>
                <a:sym typeface="Cambria"/>
              </a:rPr>
              <a:t>Computer Engineering</a:t>
            </a:r>
            <a:endParaRPr sz="2000" b="1" i="0" u="none" strike="noStrike" cap="none">
              <a:solidFill>
                <a:schemeClr val="dk1"/>
              </a:solidFill>
              <a:latin typeface="Cambria"/>
              <a:ea typeface="Cambria"/>
              <a:cs typeface="Cambria"/>
              <a:sym typeface="Cambria"/>
            </a:endParaRPr>
          </a:p>
          <a:p>
            <a:pPr marL="0" marR="0" lvl="0" indent="0" algn="just" rtl="0">
              <a:spcBef>
                <a:spcPts val="0"/>
              </a:spcBef>
              <a:spcAft>
                <a:spcPts val="0"/>
              </a:spcAft>
              <a:buClr>
                <a:srgbClr val="17365D"/>
              </a:buClr>
              <a:buSzPts val="2000"/>
              <a:buFont typeface="Arial"/>
              <a:buNone/>
            </a:pPr>
            <a:r>
              <a:rPr lang="en-US" sz="2000" b="1" i="0" u="none" strike="noStrike" cap="none">
                <a:solidFill>
                  <a:schemeClr val="accent1"/>
                </a:solidFill>
                <a:latin typeface="Cambria"/>
                <a:ea typeface="Cambria"/>
                <a:cs typeface="Cambria"/>
                <a:sym typeface="Cambria"/>
              </a:rPr>
              <a:t>Name of the HoD: </a:t>
            </a:r>
            <a:r>
              <a:rPr lang="en-US" sz="2000" b="1" i="0" u="none" strike="noStrike" cap="none">
                <a:solidFill>
                  <a:schemeClr val="dk1"/>
                </a:solidFill>
                <a:latin typeface="Cambria"/>
                <a:ea typeface="Cambria"/>
                <a:cs typeface="Cambria"/>
                <a:sym typeface="Cambria"/>
              </a:rPr>
              <a:t>Dr. GopaKrishna Shyam</a:t>
            </a:r>
            <a:endParaRPr sz="2000" b="1" i="0" u="none" strike="noStrike" cap="none">
              <a:solidFill>
                <a:schemeClr val="dk1"/>
              </a:solidFill>
              <a:latin typeface="Cambria"/>
              <a:ea typeface="Cambria"/>
              <a:cs typeface="Cambria"/>
              <a:sym typeface="Cambria"/>
            </a:endParaRPr>
          </a:p>
          <a:p>
            <a:pPr marL="0" marR="0" lvl="0" indent="0" algn="just" rtl="0">
              <a:spcBef>
                <a:spcPts val="0"/>
              </a:spcBef>
              <a:spcAft>
                <a:spcPts val="0"/>
              </a:spcAft>
              <a:buClr>
                <a:srgbClr val="17365D"/>
              </a:buClr>
              <a:buSzPts val="2000"/>
              <a:buFont typeface="Arial"/>
              <a:buNone/>
            </a:pPr>
            <a:r>
              <a:rPr lang="en-US" sz="2000" b="1" i="0" u="none" strike="noStrike" cap="none">
                <a:solidFill>
                  <a:schemeClr val="accent1"/>
                </a:solidFill>
                <a:latin typeface="Cambria"/>
                <a:ea typeface="Cambria"/>
                <a:cs typeface="Cambria"/>
                <a:sym typeface="Cambria"/>
              </a:rPr>
              <a:t>Name of the Program Project Coordinator</a:t>
            </a:r>
            <a:r>
              <a:rPr lang="en-US" sz="2000" b="1" i="0" u="none" strike="noStrike" cap="none">
                <a:solidFill>
                  <a:schemeClr val="dk1"/>
                </a:solidFill>
                <a:latin typeface="Cambria"/>
                <a:ea typeface="Cambria"/>
                <a:cs typeface="Cambria"/>
                <a:sym typeface="Cambria"/>
              </a:rPr>
              <a:t>: Dr. Pajnay M</a:t>
            </a:r>
            <a:endParaRPr sz="2000" b="1" i="0" u="none" strike="noStrike" cap="none">
              <a:solidFill>
                <a:schemeClr val="dk1"/>
              </a:solidFill>
              <a:latin typeface="Cambria"/>
              <a:ea typeface="Cambria"/>
              <a:cs typeface="Cambria"/>
              <a:sym typeface="Cambria"/>
            </a:endParaRPr>
          </a:p>
          <a:p>
            <a:pPr marL="0" marR="0" lvl="0" indent="0" algn="just" rtl="0">
              <a:spcBef>
                <a:spcPts val="0"/>
              </a:spcBef>
              <a:spcAft>
                <a:spcPts val="0"/>
              </a:spcAft>
              <a:buClr>
                <a:schemeClr val="accent1"/>
              </a:buClr>
              <a:buSzPts val="2000"/>
              <a:buFont typeface="Cambria"/>
              <a:buNone/>
            </a:pPr>
            <a:r>
              <a:rPr lang="en-US" sz="2000" b="1" i="0" u="none" strike="noStrike" cap="none">
                <a:solidFill>
                  <a:schemeClr val="accent1"/>
                </a:solidFill>
                <a:latin typeface="Cambria"/>
                <a:ea typeface="Cambria"/>
                <a:cs typeface="Cambria"/>
                <a:sym typeface="Cambria"/>
              </a:rPr>
              <a:t>Name of the School Project Coordinators: </a:t>
            </a:r>
            <a:r>
              <a:rPr lang="en-US" sz="2000" b="1" i="0" u="none" strike="noStrike" cap="none">
                <a:solidFill>
                  <a:schemeClr val="dk1"/>
                </a:solidFill>
                <a:latin typeface="Cambria"/>
                <a:ea typeface="Cambria"/>
                <a:cs typeface="Cambria"/>
                <a:sym typeface="Cambria"/>
              </a:rPr>
              <a:t>Dr. Sampath A K Associate Professor (SG), Dr. Abdul Khadar A Associate Professor, Mr. MD ZIAUR RAHMAN </a:t>
            </a:r>
            <a:endParaRPr sz="2000" b="1" i="0" u="none" strike="noStrike" cap="non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Methodology/Modules</a:t>
            </a:r>
            <a:endParaRPr/>
          </a:p>
        </p:txBody>
      </p:sp>
      <p:sp>
        <p:nvSpPr>
          <p:cNvPr id="152" name="Google Shape;152;p10"/>
          <p:cNvSpPr txBox="1">
            <a:spLocks noGrp="1"/>
          </p:cNvSpPr>
          <p:nvPr>
            <p:ph type="body" idx="1"/>
          </p:nvPr>
        </p:nvSpPr>
        <p:spPr>
          <a:xfrm>
            <a:off x="812800" y="1221379"/>
            <a:ext cx="10668000" cy="49529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700"/>
              <a:buNone/>
            </a:pPr>
            <a:r>
              <a:rPr lang="en-US" sz="1700" b="1"/>
              <a:t>Methodology:</a:t>
            </a:r>
            <a:r>
              <a:rPr lang="en-US" sz="1700"/>
              <a:t/>
            </a:r>
            <a:br>
              <a:rPr lang="en-US" sz="1700"/>
            </a:br>
            <a:r>
              <a:rPr lang="en-US" sz="1700"/>
              <a:t>Research toll systems to identify best practices, define requirements, and design the architecture. Select radar and ultrasonic sensors and a microcontroller (Arduino/Raspberry Pi). Build hardware and develop data processing software. Conduct testing under various traffic conditions, install at toll booths, and analyze performance for optimization and user feedback.</a:t>
            </a:r>
            <a:endParaRPr/>
          </a:p>
          <a:p>
            <a:pPr marL="0" lvl="0" indent="0" algn="l" rtl="0">
              <a:spcBef>
                <a:spcPts val="340"/>
              </a:spcBef>
              <a:spcAft>
                <a:spcPts val="0"/>
              </a:spcAft>
              <a:buClr>
                <a:schemeClr val="dk1"/>
              </a:buClr>
              <a:buSzPts val="1700"/>
              <a:buNone/>
            </a:pPr>
            <a:endParaRPr sz="1700"/>
          </a:p>
          <a:p>
            <a:pPr marL="0" lvl="0" indent="0" algn="l" rtl="0">
              <a:spcBef>
                <a:spcPts val="340"/>
              </a:spcBef>
              <a:spcAft>
                <a:spcPts val="0"/>
              </a:spcAft>
              <a:buClr>
                <a:schemeClr val="dk1"/>
              </a:buClr>
              <a:buSzPts val="1700"/>
              <a:buNone/>
            </a:pPr>
            <a:r>
              <a:rPr lang="en-US" sz="1700" b="1"/>
              <a:t>Modules:</a:t>
            </a:r>
            <a:endParaRPr sz="1700"/>
          </a:p>
          <a:p>
            <a:pPr marL="0" lvl="0" indent="0" algn="l" rtl="0">
              <a:spcBef>
                <a:spcPts val="340"/>
              </a:spcBef>
              <a:spcAft>
                <a:spcPts val="0"/>
              </a:spcAft>
              <a:buClr>
                <a:schemeClr val="dk1"/>
              </a:buClr>
              <a:buSzPts val="1700"/>
              <a:buNone/>
            </a:pPr>
            <a:r>
              <a:rPr lang="en-US" sz="1700"/>
              <a:t>Sensor Module: Radar and ultrasonic sensors for vehicle detection.</a:t>
            </a:r>
            <a:endParaRPr/>
          </a:p>
          <a:p>
            <a:pPr marL="0" lvl="0" indent="0" algn="l" rtl="0">
              <a:spcBef>
                <a:spcPts val="340"/>
              </a:spcBef>
              <a:spcAft>
                <a:spcPts val="0"/>
              </a:spcAft>
              <a:buClr>
                <a:schemeClr val="dk1"/>
              </a:buClr>
              <a:buSzPts val="1700"/>
              <a:buNone/>
            </a:pPr>
            <a:r>
              <a:rPr lang="en-US" sz="1700"/>
              <a:t>Microcontroller Module: Processes sensor data and controls operations.</a:t>
            </a:r>
            <a:endParaRPr/>
          </a:p>
          <a:p>
            <a:pPr marL="0" lvl="0" indent="0" algn="l" rtl="0">
              <a:spcBef>
                <a:spcPts val="340"/>
              </a:spcBef>
              <a:spcAft>
                <a:spcPts val="0"/>
              </a:spcAft>
              <a:buClr>
                <a:schemeClr val="dk1"/>
              </a:buClr>
              <a:buSzPts val="1700"/>
              <a:buNone/>
            </a:pPr>
            <a:r>
              <a:rPr lang="en-US" sz="1700"/>
              <a:t>Data Processing Module: Analyzes data for vehicle presence and speed.</a:t>
            </a:r>
            <a:endParaRPr/>
          </a:p>
          <a:p>
            <a:pPr marL="0" lvl="0" indent="0" algn="l" rtl="0">
              <a:spcBef>
                <a:spcPts val="340"/>
              </a:spcBef>
              <a:spcAft>
                <a:spcPts val="0"/>
              </a:spcAft>
              <a:buClr>
                <a:schemeClr val="dk1"/>
              </a:buClr>
              <a:buSzPts val="1700"/>
              <a:buNone/>
            </a:pPr>
            <a:r>
              <a:rPr lang="en-US" sz="1700"/>
              <a:t>User Interface Module: Displays real-time toll information and payment options.</a:t>
            </a:r>
            <a:endParaRPr/>
          </a:p>
          <a:p>
            <a:pPr marL="0" lvl="0" indent="0" algn="l" rtl="0">
              <a:spcBef>
                <a:spcPts val="340"/>
              </a:spcBef>
              <a:spcAft>
                <a:spcPts val="0"/>
              </a:spcAft>
              <a:buClr>
                <a:schemeClr val="dk1"/>
              </a:buClr>
              <a:buSzPts val="1700"/>
              <a:buNone/>
            </a:pPr>
            <a:r>
              <a:rPr lang="en-US" sz="1700"/>
              <a:t>Payment Processing Module: Integrates with digital wallets for transactions.</a:t>
            </a:r>
            <a:endParaRPr/>
          </a:p>
          <a:p>
            <a:pPr marL="0" lvl="0" indent="0" algn="l" rtl="0">
              <a:spcBef>
                <a:spcPts val="340"/>
              </a:spcBef>
              <a:spcAft>
                <a:spcPts val="0"/>
              </a:spcAft>
              <a:buClr>
                <a:schemeClr val="dk1"/>
              </a:buClr>
              <a:buSzPts val="1700"/>
              <a:buNone/>
            </a:pPr>
            <a:r>
              <a:rPr lang="en-US" sz="1700"/>
              <a:t>Communication Module: Ensures connectivity between components.</a:t>
            </a:r>
            <a:endParaRPr/>
          </a:p>
          <a:p>
            <a:pPr marL="0" lvl="0" indent="0" algn="l" rtl="0">
              <a:spcBef>
                <a:spcPts val="340"/>
              </a:spcBef>
              <a:spcAft>
                <a:spcPts val="0"/>
              </a:spcAft>
              <a:buClr>
                <a:schemeClr val="dk1"/>
              </a:buClr>
              <a:buSzPts val="1700"/>
              <a:buNone/>
            </a:pPr>
            <a:endParaRPr sz="1700"/>
          </a:p>
          <a:p>
            <a:pPr marL="0" lvl="0" indent="0" algn="l" rtl="0">
              <a:spcBef>
                <a:spcPts val="340"/>
              </a:spcBef>
              <a:spcAft>
                <a:spcPts val="0"/>
              </a:spcAft>
              <a:buClr>
                <a:schemeClr val="dk1"/>
              </a:buClr>
              <a:buSzPts val="1700"/>
              <a:buNone/>
            </a:pP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Hardware/software components</a:t>
            </a:r>
            <a:endParaRPr/>
          </a:p>
        </p:txBody>
      </p:sp>
      <p:sp>
        <p:nvSpPr>
          <p:cNvPr id="158" name="Google Shape;158;p11"/>
          <p:cNvSpPr txBox="1">
            <a:spLocks noGrp="1"/>
          </p:cNvSpPr>
          <p:nvPr>
            <p:ph type="body" idx="1"/>
          </p:nvPr>
        </p:nvSpPr>
        <p:spPr>
          <a:xfrm>
            <a:off x="812800" y="973184"/>
            <a:ext cx="10668000" cy="4952997"/>
          </a:xfrm>
          <a:prstGeom prst="rect">
            <a:avLst/>
          </a:prstGeom>
          <a:noFill/>
          <a:ln>
            <a:noFill/>
          </a:ln>
        </p:spPr>
        <p:txBody>
          <a:bodyPr spcFirstLastPara="1" wrap="square" lIns="91425" tIns="45700" rIns="91425" bIns="45700" anchor="t" anchorCtr="0">
            <a:noAutofit/>
          </a:bodyPr>
          <a:lstStyle/>
          <a:p>
            <a:pPr marL="609600" lvl="0" indent="-457200" algn="just" rtl="0">
              <a:lnSpc>
                <a:spcPct val="150000"/>
              </a:lnSpc>
              <a:spcBef>
                <a:spcPts val="0"/>
              </a:spcBef>
              <a:spcAft>
                <a:spcPts val="0"/>
              </a:spcAft>
              <a:buClr>
                <a:schemeClr val="dk1"/>
              </a:buClr>
              <a:buSzPts val="1700"/>
              <a:buAutoNum type="arabicPeriod"/>
            </a:pPr>
            <a:r>
              <a:rPr lang="en-US" sz="1700" b="1"/>
              <a:t>Hardware Layer</a:t>
            </a:r>
            <a:r>
              <a:rPr lang="en-US" sz="1700"/>
              <a:t>:</a:t>
            </a:r>
            <a:endParaRPr/>
          </a:p>
          <a:p>
            <a:pPr marL="152400" lvl="0" indent="0" algn="just" rtl="0">
              <a:lnSpc>
                <a:spcPct val="150000"/>
              </a:lnSpc>
              <a:spcBef>
                <a:spcPts val="0"/>
              </a:spcBef>
              <a:spcAft>
                <a:spcPts val="0"/>
              </a:spcAft>
              <a:buClr>
                <a:schemeClr val="dk1"/>
              </a:buClr>
              <a:buSzPts val="1700"/>
              <a:buNone/>
            </a:pPr>
            <a:r>
              <a:rPr lang="en-US" sz="1700">
                <a:latin typeface="Cambria"/>
                <a:ea typeface="Cambria"/>
                <a:cs typeface="Cambria"/>
                <a:sym typeface="Cambria"/>
              </a:rPr>
              <a:t>         Sensors – RADAR Sensors or Ultrasonic sensors</a:t>
            </a:r>
            <a:endParaRPr/>
          </a:p>
          <a:p>
            <a:pPr marL="152400" lvl="0" indent="0" algn="just" rtl="0">
              <a:lnSpc>
                <a:spcPct val="150000"/>
              </a:lnSpc>
              <a:spcBef>
                <a:spcPts val="0"/>
              </a:spcBef>
              <a:spcAft>
                <a:spcPts val="0"/>
              </a:spcAft>
              <a:buClr>
                <a:schemeClr val="dk1"/>
              </a:buClr>
              <a:buSzPts val="1700"/>
              <a:buNone/>
            </a:pPr>
            <a:r>
              <a:rPr lang="en-US" sz="1700">
                <a:latin typeface="Cambria"/>
                <a:ea typeface="Cambria"/>
                <a:cs typeface="Cambria"/>
                <a:sym typeface="Cambria"/>
              </a:rPr>
              <a:t>         Microcontroller/Processor – Arduino</a:t>
            </a:r>
            <a:endParaRPr sz="1700">
              <a:latin typeface="Cambria"/>
              <a:ea typeface="Cambria"/>
              <a:cs typeface="Cambria"/>
              <a:sym typeface="Cambria"/>
            </a:endParaRPr>
          </a:p>
          <a:p>
            <a:pPr marL="152400" lvl="0" indent="0" algn="just" rtl="0">
              <a:lnSpc>
                <a:spcPct val="150000"/>
              </a:lnSpc>
              <a:spcBef>
                <a:spcPts val="0"/>
              </a:spcBef>
              <a:spcAft>
                <a:spcPts val="0"/>
              </a:spcAft>
              <a:buClr>
                <a:schemeClr val="dk1"/>
              </a:buClr>
              <a:buSzPts val="1700"/>
              <a:buNone/>
            </a:pPr>
            <a:r>
              <a:rPr lang="en-US" sz="1700">
                <a:latin typeface="Cambria"/>
                <a:ea typeface="Cambria"/>
                <a:cs typeface="Cambria"/>
                <a:sym typeface="Cambria"/>
              </a:rPr>
              <a:t>         Communication Module – WiFi (ESP32 or ESP8266)  </a:t>
            </a:r>
            <a:endParaRPr/>
          </a:p>
          <a:p>
            <a:pPr marL="152400" lvl="0" indent="0" algn="just" rtl="0">
              <a:lnSpc>
                <a:spcPct val="150000"/>
              </a:lnSpc>
              <a:spcBef>
                <a:spcPts val="0"/>
              </a:spcBef>
              <a:spcAft>
                <a:spcPts val="0"/>
              </a:spcAft>
              <a:buClr>
                <a:schemeClr val="dk1"/>
              </a:buClr>
              <a:buSzPts val="1700"/>
              <a:buNone/>
            </a:pPr>
            <a:r>
              <a:rPr lang="en-US" sz="1700">
                <a:latin typeface="Cambria"/>
                <a:ea typeface="Cambria"/>
                <a:cs typeface="Cambria"/>
                <a:sym typeface="Cambria"/>
              </a:rPr>
              <a:t>         Power Supply – Batteries</a:t>
            </a:r>
            <a:endParaRPr/>
          </a:p>
          <a:p>
            <a:pPr marL="152400" lvl="0" indent="0" algn="just" rtl="0">
              <a:lnSpc>
                <a:spcPct val="150000"/>
              </a:lnSpc>
              <a:spcBef>
                <a:spcPts val="0"/>
              </a:spcBef>
              <a:spcAft>
                <a:spcPts val="0"/>
              </a:spcAft>
              <a:buClr>
                <a:schemeClr val="dk1"/>
              </a:buClr>
              <a:buSzPts val="1700"/>
              <a:buNone/>
            </a:pPr>
            <a:r>
              <a:rPr lang="en-US" sz="1700">
                <a:latin typeface="Cambria"/>
                <a:ea typeface="Cambria"/>
                <a:cs typeface="Cambria"/>
                <a:sym typeface="Cambria"/>
              </a:rPr>
              <a:t>         LCD Display</a:t>
            </a:r>
            <a:endParaRPr sz="1700">
              <a:latin typeface="Cambria"/>
              <a:ea typeface="Cambria"/>
              <a:cs typeface="Cambria"/>
              <a:sym typeface="Cambria"/>
            </a:endParaRPr>
          </a:p>
          <a:p>
            <a:pPr marL="152400" lvl="0" indent="0" algn="just" rtl="0">
              <a:lnSpc>
                <a:spcPct val="150000"/>
              </a:lnSpc>
              <a:spcBef>
                <a:spcPts val="0"/>
              </a:spcBef>
              <a:spcAft>
                <a:spcPts val="0"/>
              </a:spcAft>
              <a:buClr>
                <a:schemeClr val="dk1"/>
              </a:buClr>
              <a:buSzPts val="1700"/>
              <a:buNone/>
            </a:pPr>
            <a:r>
              <a:rPr lang="en-US" sz="1700" b="1"/>
              <a:t>2</a:t>
            </a:r>
            <a:r>
              <a:rPr lang="en-US" sz="1700"/>
              <a:t>. </a:t>
            </a:r>
            <a:r>
              <a:rPr lang="en-US" sz="1700" b="1"/>
              <a:t>Programming Languages</a:t>
            </a:r>
            <a:r>
              <a:rPr lang="en-US" sz="1700"/>
              <a:t>:</a:t>
            </a:r>
            <a:endParaRPr/>
          </a:p>
          <a:p>
            <a:pPr marL="152400" lvl="0" indent="0" algn="just" rtl="0">
              <a:lnSpc>
                <a:spcPct val="150000"/>
              </a:lnSpc>
              <a:spcBef>
                <a:spcPts val="0"/>
              </a:spcBef>
              <a:spcAft>
                <a:spcPts val="0"/>
              </a:spcAft>
              <a:buClr>
                <a:schemeClr val="dk1"/>
              </a:buClr>
              <a:buSzPts val="1700"/>
              <a:buNone/>
            </a:pPr>
            <a:r>
              <a:rPr lang="en-US" sz="1700">
                <a:latin typeface="Cambria"/>
                <a:ea typeface="Cambria"/>
                <a:cs typeface="Cambria"/>
                <a:sym typeface="Cambria"/>
              </a:rPr>
              <a:t>       C/ C++</a:t>
            </a:r>
            <a:endParaRPr/>
          </a:p>
          <a:p>
            <a:pPr marL="342900" lvl="0" indent="-190500" algn="just" rtl="0">
              <a:lnSpc>
                <a:spcPct val="150000"/>
              </a:lnSpc>
              <a:spcBef>
                <a:spcPts val="0"/>
              </a:spcBef>
              <a:spcAft>
                <a:spcPts val="0"/>
              </a:spcAft>
              <a:buClr>
                <a:schemeClr val="dk1"/>
              </a:buClr>
              <a:buSzPts val="1700"/>
              <a:buNone/>
            </a:pPr>
            <a:r>
              <a:rPr lang="en-US" sz="1700" b="1"/>
              <a:t>3. Firmware/Embedded Software</a:t>
            </a:r>
            <a:r>
              <a:rPr lang="en-US" sz="1700"/>
              <a:t>:</a:t>
            </a:r>
            <a:endParaRPr/>
          </a:p>
          <a:p>
            <a:pPr marL="342900" lvl="0" indent="-190500" algn="just" rtl="0">
              <a:lnSpc>
                <a:spcPct val="150000"/>
              </a:lnSpc>
              <a:spcBef>
                <a:spcPts val="0"/>
              </a:spcBef>
              <a:spcAft>
                <a:spcPts val="0"/>
              </a:spcAft>
              <a:buClr>
                <a:schemeClr val="dk1"/>
              </a:buClr>
              <a:buSzPts val="1700"/>
              <a:buNone/>
            </a:pPr>
            <a:r>
              <a:rPr lang="en-US" sz="1700">
                <a:latin typeface="Cambria"/>
                <a:ea typeface="Cambria"/>
                <a:cs typeface="Cambria"/>
                <a:sym typeface="Cambria"/>
              </a:rPr>
              <a:t>      </a:t>
            </a:r>
            <a:r>
              <a:rPr lang="en-US" sz="1700"/>
              <a:t>Arduino IDE: For writing and uploading C/C++ code to the microcontroller.</a:t>
            </a:r>
            <a:endParaRPr/>
          </a:p>
          <a:p>
            <a:pPr marL="342900" lvl="0" indent="-190500" algn="just" rtl="0">
              <a:lnSpc>
                <a:spcPct val="150000"/>
              </a:lnSpc>
              <a:spcBef>
                <a:spcPts val="0"/>
              </a:spcBef>
              <a:spcAft>
                <a:spcPts val="0"/>
              </a:spcAft>
              <a:buClr>
                <a:schemeClr val="dk1"/>
              </a:buClr>
              <a:buSzPts val="1700"/>
              <a:buNone/>
            </a:pPr>
            <a:r>
              <a:rPr lang="en-US" sz="1700">
                <a:latin typeface="Cambria"/>
                <a:ea typeface="Cambria"/>
                <a:cs typeface="Cambria"/>
                <a:sym typeface="Cambria"/>
              </a:rPr>
              <a:t>      </a:t>
            </a:r>
            <a:r>
              <a:rPr lang="en-US" sz="1700"/>
              <a:t>RADAR Libraries: Specific libraries for handling RADAR sensor data.</a:t>
            </a:r>
            <a:endParaRPr/>
          </a:p>
          <a:p>
            <a:pPr marL="342900" lvl="0" indent="-190500" algn="just" rtl="0">
              <a:lnSpc>
                <a:spcPct val="150000"/>
              </a:lnSpc>
              <a:spcBef>
                <a:spcPts val="0"/>
              </a:spcBef>
              <a:spcAft>
                <a:spcPts val="0"/>
              </a:spcAft>
              <a:buClr>
                <a:schemeClr val="dk1"/>
              </a:buClr>
              <a:buSzPts val="1700"/>
              <a:buNone/>
            </a:pPr>
            <a:r>
              <a:rPr lang="en-US" sz="1700"/>
              <a:t>    ThingSpeak: For real-time data collection and analysis. It allows you to store, visualize, and analyze sensor data from toll booths.</a:t>
            </a:r>
            <a:endParaRPr/>
          </a:p>
          <a:p>
            <a:pPr marL="342900" lvl="0" indent="-190500" algn="just" rtl="0">
              <a:lnSpc>
                <a:spcPct val="150000"/>
              </a:lnSpc>
              <a:spcBef>
                <a:spcPts val="0"/>
              </a:spcBef>
              <a:spcAft>
                <a:spcPts val="0"/>
              </a:spcAft>
              <a:buClr>
                <a:schemeClr val="dk1"/>
              </a:buClr>
              <a:buSzPts val="1700"/>
              <a:buNone/>
            </a:pPr>
            <a:endParaRPr sz="17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Timeline of Project</a:t>
            </a:r>
            <a:endParaRPr/>
          </a:p>
        </p:txBody>
      </p:sp>
      <p:graphicFrame>
        <p:nvGraphicFramePr>
          <p:cNvPr id="164" name="Google Shape;164;p12"/>
          <p:cNvGraphicFramePr/>
          <p:nvPr/>
        </p:nvGraphicFramePr>
        <p:xfrm>
          <a:off x="645125" y="2286000"/>
          <a:ext cx="3000000" cy="3000000"/>
        </p:xfrm>
        <a:graphic>
          <a:graphicData uri="http://schemas.openxmlformats.org/drawingml/2006/table">
            <a:tbl>
              <a:tblPr>
                <a:noFill/>
                <a:tableStyleId>{54A383B9-7C7D-46D8-9D34-A3F29A172578}</a:tableStyleId>
              </a:tblPr>
              <a:tblGrid>
                <a:gridCol w="2021875">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gridCol w="1714500">
                  <a:extLst>
                    <a:ext uri="{9D8B030D-6E8A-4147-A177-3AD203B41FA5}">
                      <a16:colId xmlns:a16="http://schemas.microsoft.com/office/drawing/2014/main" val="20004"/>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Task</a:t>
                      </a: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Month1(Week 1- 4)</a:t>
                      </a: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Month 2(Week 5-8)</a:t>
                      </a: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Month 3(Week 9-12)</a:t>
                      </a: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Month 4(Week(13-16)</a:t>
                      </a:r>
                      <a:endParaRPr sz="1800"/>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Research and requirements.</a:t>
                      </a: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highlight>
                          <a:srgbClr val="980000"/>
                        </a:highlight>
                      </a:endParaRPr>
                    </a:p>
                  </a:txBody>
                  <a:tcPr marL="91425" marR="91425" marT="91425" marB="91425">
                    <a:solidFill>
                      <a:srgbClr val="9800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Hardware and software Design.</a:t>
                      </a: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solidFill>
                      <a:srgbClr val="9800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System development and prototyping.</a:t>
                      </a: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solidFill>
                      <a:srgbClr val="9800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Testing and optimization.</a:t>
                      </a: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a:p>
                  </a:txBody>
                  <a:tcPr marL="91425" marR="91425" marT="91425" marB="91425">
                    <a:solidFill>
                      <a:srgbClr val="98000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Expected Outcomes</a:t>
            </a:r>
            <a:endParaRPr/>
          </a:p>
        </p:txBody>
      </p:sp>
      <p:sp>
        <p:nvSpPr>
          <p:cNvPr id="170" name="Google Shape;170;p1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700"/>
              <a:buNone/>
            </a:pPr>
            <a:r>
              <a:rPr lang="en-US" sz="1700" b="1"/>
              <a:t>1. Efficient Vehicle Toll Collection System:</a:t>
            </a:r>
            <a:endParaRPr/>
          </a:p>
          <a:p>
            <a:pPr marL="0" lvl="0" indent="0" algn="just" rtl="0">
              <a:spcBef>
                <a:spcPts val="340"/>
              </a:spcBef>
              <a:spcAft>
                <a:spcPts val="0"/>
              </a:spcAft>
              <a:buClr>
                <a:schemeClr val="dk1"/>
              </a:buClr>
              <a:buSzPts val="1700"/>
              <a:buNone/>
            </a:pPr>
            <a:r>
              <a:rPr lang="en-US" sz="1700"/>
              <a:t>A functional RADAR-based toll system that detects vehicles and automates toll collection more effectively than the current FASTag RFID system. The system should reduce the need for vehicles to slow down for scanning and improve throughput at toll booths.</a:t>
            </a:r>
            <a:endParaRPr/>
          </a:p>
          <a:p>
            <a:pPr marL="0" lvl="0" indent="0" algn="just" rtl="0">
              <a:spcBef>
                <a:spcPts val="340"/>
              </a:spcBef>
              <a:spcAft>
                <a:spcPts val="0"/>
              </a:spcAft>
              <a:buClr>
                <a:schemeClr val="dk1"/>
              </a:buClr>
              <a:buSzPts val="1700"/>
              <a:buNone/>
            </a:pPr>
            <a:endParaRPr sz="1700"/>
          </a:p>
          <a:p>
            <a:pPr marL="0" lvl="0" indent="0" algn="just" rtl="0">
              <a:spcBef>
                <a:spcPts val="340"/>
              </a:spcBef>
              <a:spcAft>
                <a:spcPts val="0"/>
              </a:spcAft>
              <a:buClr>
                <a:schemeClr val="dk1"/>
              </a:buClr>
              <a:buSzPts val="1700"/>
              <a:buNone/>
            </a:pPr>
            <a:r>
              <a:rPr lang="en-US" sz="1700" b="1"/>
              <a:t>2. Real-Time Data Processing:</a:t>
            </a:r>
            <a:endParaRPr/>
          </a:p>
          <a:p>
            <a:pPr marL="0" lvl="0" indent="0" algn="just" rtl="0">
              <a:spcBef>
                <a:spcPts val="340"/>
              </a:spcBef>
              <a:spcAft>
                <a:spcPts val="0"/>
              </a:spcAft>
              <a:buClr>
                <a:schemeClr val="dk1"/>
              </a:buClr>
              <a:buSzPts val="1700"/>
              <a:buNone/>
            </a:pPr>
            <a:r>
              <a:rPr lang="en-US" sz="1700"/>
              <a:t>Real-time tracking and toll processing for vehicles passing through toll booths. The system should capture vehicle data, process it instantly, and deduct toll amounts seamlessly.</a:t>
            </a:r>
            <a:endParaRPr/>
          </a:p>
          <a:p>
            <a:pPr marL="0" lvl="0" indent="0" algn="just" rtl="0">
              <a:spcBef>
                <a:spcPts val="340"/>
              </a:spcBef>
              <a:spcAft>
                <a:spcPts val="0"/>
              </a:spcAft>
              <a:buClr>
                <a:schemeClr val="dk1"/>
              </a:buClr>
              <a:buSzPts val="1700"/>
              <a:buNone/>
            </a:pPr>
            <a:endParaRPr sz="1700"/>
          </a:p>
          <a:p>
            <a:pPr marL="0" lvl="0" indent="0" algn="just" rtl="0">
              <a:spcBef>
                <a:spcPts val="340"/>
              </a:spcBef>
              <a:spcAft>
                <a:spcPts val="0"/>
              </a:spcAft>
              <a:buClr>
                <a:schemeClr val="dk1"/>
              </a:buClr>
              <a:buSzPts val="1700"/>
              <a:buNone/>
            </a:pPr>
            <a:r>
              <a:rPr lang="en-US" sz="1700" b="1"/>
              <a:t>3. Improved Traffic Flow:</a:t>
            </a:r>
            <a:endParaRPr/>
          </a:p>
          <a:p>
            <a:pPr marL="0" lvl="0" indent="0" algn="just" rtl="0">
              <a:spcBef>
                <a:spcPts val="340"/>
              </a:spcBef>
              <a:spcAft>
                <a:spcPts val="0"/>
              </a:spcAft>
              <a:buClr>
                <a:schemeClr val="dk1"/>
              </a:buClr>
              <a:buSzPts val="1700"/>
              <a:buNone/>
            </a:pPr>
            <a:r>
              <a:rPr lang="en-US" sz="1700"/>
              <a:t>Minimized vehicle congestion at toll booths by increasing the speed at which vehicles can pass without having to stop or slow down significantly. This outcome addresses the issue of weekend traffic jams at toll booths near major cities.</a:t>
            </a:r>
            <a:endParaRPr sz="1700"/>
          </a:p>
          <a:p>
            <a:pPr marL="0" lvl="0" indent="0" algn="just" rtl="0">
              <a:spcBef>
                <a:spcPts val="340"/>
              </a:spcBef>
              <a:spcAft>
                <a:spcPts val="0"/>
              </a:spcAft>
              <a:buClr>
                <a:schemeClr val="dk1"/>
              </a:buClr>
              <a:buSzPts val="1700"/>
              <a:buNone/>
            </a:pPr>
            <a:endParaRPr sz="1700"/>
          </a:p>
          <a:p>
            <a:pPr marL="0" lvl="0" indent="0" algn="just" rtl="0">
              <a:spcBef>
                <a:spcPts val="340"/>
              </a:spcBef>
              <a:spcAft>
                <a:spcPts val="0"/>
              </a:spcAft>
              <a:buClr>
                <a:schemeClr val="dk1"/>
              </a:buClr>
              <a:buSzPts val="1700"/>
              <a:buNone/>
            </a:pP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Expected Outcomes (continued)</a:t>
            </a:r>
            <a:endParaRPr/>
          </a:p>
        </p:txBody>
      </p:sp>
      <p:sp>
        <p:nvSpPr>
          <p:cNvPr id="176" name="Google Shape;176;p1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700"/>
              <a:buNone/>
            </a:pPr>
            <a:r>
              <a:rPr lang="en-US" sz="1700" b="1"/>
              <a:t>4. High-Accuracy Detection:</a:t>
            </a:r>
            <a:endParaRPr/>
          </a:p>
          <a:p>
            <a:pPr marL="0" lvl="0" indent="0" algn="just" rtl="0">
              <a:spcBef>
                <a:spcPts val="340"/>
              </a:spcBef>
              <a:spcAft>
                <a:spcPts val="0"/>
              </a:spcAft>
              <a:buClr>
                <a:schemeClr val="dk1"/>
              </a:buClr>
              <a:buSzPts val="1700"/>
              <a:buNone/>
            </a:pPr>
            <a:r>
              <a:rPr lang="en-US" sz="1700"/>
              <a:t>Using RADAR technology, the system should provide high-accuracy vehicle detection and distinguish between different vehicles without false detections, even in challenging weather conditions.</a:t>
            </a:r>
            <a:endParaRPr/>
          </a:p>
          <a:p>
            <a:pPr marL="0" lvl="0" indent="0" algn="just" rtl="0">
              <a:spcBef>
                <a:spcPts val="340"/>
              </a:spcBef>
              <a:spcAft>
                <a:spcPts val="0"/>
              </a:spcAft>
              <a:buClr>
                <a:schemeClr val="dk1"/>
              </a:buClr>
              <a:buSzPts val="1700"/>
              <a:buNone/>
            </a:pPr>
            <a:endParaRPr sz="1700"/>
          </a:p>
          <a:p>
            <a:pPr marL="0" lvl="0" indent="0" algn="just" rtl="0">
              <a:spcBef>
                <a:spcPts val="340"/>
              </a:spcBef>
              <a:spcAft>
                <a:spcPts val="0"/>
              </a:spcAft>
              <a:buClr>
                <a:schemeClr val="dk1"/>
              </a:buClr>
              <a:buSzPts val="1700"/>
              <a:buNone/>
            </a:pPr>
            <a:r>
              <a:rPr lang="en-US" sz="1700" b="1"/>
              <a:t>5. Scalability &amp; Integration:</a:t>
            </a:r>
            <a:endParaRPr/>
          </a:p>
          <a:p>
            <a:pPr marL="0" lvl="0" indent="0" algn="just" rtl="0">
              <a:spcBef>
                <a:spcPts val="340"/>
              </a:spcBef>
              <a:spcAft>
                <a:spcPts val="0"/>
              </a:spcAft>
              <a:buClr>
                <a:schemeClr val="dk1"/>
              </a:buClr>
              <a:buSzPts val="1700"/>
              <a:buNone/>
            </a:pPr>
            <a:r>
              <a:rPr lang="en-US" sz="1700"/>
              <a:t>The system should be scalable, meaning it can be deployed across multiple toll booths and integrated with existing systems like the FASTag or other cloud-based toll payment platforms.</a:t>
            </a:r>
            <a:endParaRPr/>
          </a:p>
          <a:p>
            <a:pPr marL="0" lvl="0" indent="0" algn="just" rtl="0">
              <a:spcBef>
                <a:spcPts val="340"/>
              </a:spcBef>
              <a:spcAft>
                <a:spcPts val="0"/>
              </a:spcAft>
              <a:buClr>
                <a:schemeClr val="dk1"/>
              </a:buClr>
              <a:buSzPts val="1700"/>
              <a:buNone/>
            </a:pPr>
            <a:endParaRPr sz="1700"/>
          </a:p>
          <a:p>
            <a:pPr marL="0" lvl="0" indent="0" algn="just" rtl="0">
              <a:spcBef>
                <a:spcPts val="340"/>
              </a:spcBef>
              <a:spcAft>
                <a:spcPts val="0"/>
              </a:spcAft>
              <a:buClr>
                <a:schemeClr val="dk1"/>
              </a:buClr>
              <a:buSzPts val="1700"/>
              <a:buNone/>
            </a:pPr>
            <a:r>
              <a:rPr lang="en-US" sz="1700" b="1"/>
              <a:t>6. Security and Surveillance:</a:t>
            </a:r>
            <a:endParaRPr/>
          </a:p>
          <a:p>
            <a:pPr marL="0" lvl="0" indent="0" algn="just" rtl="0">
              <a:spcBef>
                <a:spcPts val="340"/>
              </a:spcBef>
              <a:spcAft>
                <a:spcPts val="0"/>
              </a:spcAft>
              <a:buClr>
                <a:schemeClr val="dk1"/>
              </a:buClr>
              <a:buSzPts val="1700"/>
              <a:buNone/>
            </a:pPr>
            <a:r>
              <a:rPr lang="en-US" sz="1700"/>
              <a:t>Beyond toll collection, the system should offer enhanced security and surveillance features, such as capturing the vehicle's license plate and detecting speed for security purposes.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Result and Discussion </a:t>
            </a:r>
            <a:endParaRPr/>
          </a:p>
        </p:txBody>
      </p:sp>
      <p:sp>
        <p:nvSpPr>
          <p:cNvPr id="183" name="Google Shape;183;p15"/>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0" lvl="0" indent="0" algn="just" rtl="0">
              <a:spcBef>
                <a:spcPts val="480"/>
              </a:spcBef>
              <a:spcAft>
                <a:spcPts val="0"/>
              </a:spcAft>
              <a:buClr>
                <a:schemeClr val="dk1"/>
              </a:buClr>
              <a:buSzPts val="2400"/>
              <a:buNone/>
            </a:pPr>
            <a:r>
              <a:rPr lang="en-US"/>
              <a:t>The RADAR on Roads project successfully integrates radar and ultrasonic sensors for accurate, high-speed vehicle detection, eliminating the need for vehicles to slow down at toll booths. This system, combined with digital wallet payments, streamlines toll collection and reduces congestion. Real-time traffic data allows for improved traffic management. While the system shows promising results in enhancing efficiency and reducing delays, challenges like sensor calibration, weather conditions, and integration with existing infrastructure need further attention for optimal performance.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Conclusion</a:t>
            </a:r>
            <a:endParaRPr/>
          </a:p>
        </p:txBody>
      </p:sp>
      <p:sp>
        <p:nvSpPr>
          <p:cNvPr id="189" name="Google Shape;189;p16"/>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just" rtl="0">
              <a:lnSpc>
                <a:spcPct val="200000"/>
              </a:lnSpc>
              <a:spcBef>
                <a:spcPts val="0"/>
              </a:spcBef>
              <a:spcAft>
                <a:spcPts val="0"/>
              </a:spcAft>
              <a:buClr>
                <a:schemeClr val="dk1"/>
              </a:buClr>
              <a:buSzPts val="1700"/>
              <a:buNone/>
            </a:pPr>
            <a:r>
              <a:rPr lang="en-US" sz="1700"/>
              <a:t>The RADAR on Roads project presents an efficient solution to vehicle congestion at toll booths by utilizing RADAR technology for faster and more accurate toll collection. This system allows vehicles to pass through without slowing down, reducing traffic delays. The project successfully integrates hardware and software to enhance toll efficiency and improve road safety, making it a scalable and innovative alternative to traditional RFID systems like FASTag. Ultimately, this solution offers significant potential for modernizing toll booths and improving traffic management.</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References</a:t>
            </a:r>
            <a:endParaRPr/>
          </a:p>
        </p:txBody>
      </p:sp>
      <p:sp>
        <p:nvSpPr>
          <p:cNvPr id="195" name="Google Shape;195;p17"/>
          <p:cNvSpPr txBox="1">
            <a:spLocks noGrp="1"/>
          </p:cNvSpPr>
          <p:nvPr>
            <p:ph type="body" idx="1"/>
          </p:nvPr>
        </p:nvSpPr>
        <p:spPr>
          <a:xfrm>
            <a:off x="812800" y="2496234"/>
            <a:ext cx="264816"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Verdana"/>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Verdana"/>
              <a:buNone/>
            </a:pPr>
            <a:endParaRPr sz="1800" b="0" i="0" u="none" strike="noStrike" cap="none">
              <a:solidFill>
                <a:schemeClr val="dk1"/>
              </a:solidFill>
              <a:latin typeface="Arial"/>
              <a:ea typeface="Arial"/>
              <a:cs typeface="Arial"/>
              <a:sym typeface="Arial"/>
            </a:endParaRPr>
          </a:p>
        </p:txBody>
      </p:sp>
      <p:sp>
        <p:nvSpPr>
          <p:cNvPr id="196" name="Google Shape;196;p17"/>
          <p:cNvSpPr/>
          <p:nvPr/>
        </p:nvSpPr>
        <p:spPr>
          <a:xfrm>
            <a:off x="812800" y="1005049"/>
            <a:ext cx="10668000" cy="480131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700" b="1" i="0" u="none" strike="noStrike" cap="none">
                <a:solidFill>
                  <a:schemeClr val="dk1"/>
                </a:solidFill>
                <a:latin typeface="Arial"/>
                <a:ea typeface="Arial"/>
                <a:cs typeface="Arial"/>
                <a:sym typeface="Arial"/>
              </a:rPr>
              <a:t>1. Kumar et al. (2021)</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S. Kumar, A. Gupta, and P. Reddy, "Challenges in RFID-Based Toll Collection Systems: A Case Study of FASTag," </a:t>
            </a:r>
            <a:r>
              <a:rPr lang="en-US" sz="1700" b="0" i="1" u="none" strike="noStrike" cap="none">
                <a:solidFill>
                  <a:schemeClr val="dk1"/>
                </a:solidFill>
                <a:latin typeface="Arial"/>
                <a:ea typeface="Arial"/>
                <a:cs typeface="Arial"/>
                <a:sym typeface="Arial"/>
              </a:rPr>
              <a:t>International Journal of Transportation Science and Technology</a:t>
            </a:r>
            <a:r>
              <a:rPr lang="en-US" sz="1700" b="0" i="0" u="none" strike="noStrike" cap="none">
                <a:solidFill>
                  <a:schemeClr val="dk1"/>
                </a:solidFill>
                <a:latin typeface="Arial"/>
                <a:ea typeface="Arial"/>
                <a:cs typeface="Arial"/>
                <a:sym typeface="Arial"/>
              </a:rPr>
              <a:t>, vol. 8, no. 3, pp. 220-232, 2021. doi: 10.1016/j.ijtst.2021.06.012.</a:t>
            </a:r>
            <a:endParaRPr/>
          </a:p>
          <a:p>
            <a:pPr marL="0" marR="0" lvl="0" indent="0" algn="l" rtl="0">
              <a:lnSpc>
                <a:spcPct val="100000"/>
              </a:lnSpc>
              <a:spcBef>
                <a:spcPts val="0"/>
              </a:spcBef>
              <a:spcAft>
                <a:spcPts val="0"/>
              </a:spcAft>
              <a:buNone/>
            </a:pPr>
            <a:r>
              <a:rPr lang="en-US" sz="1700" b="1" i="0" u="none" strike="noStrike" cap="none">
                <a:solidFill>
                  <a:schemeClr val="dk1"/>
                </a:solidFill>
                <a:latin typeface="Arial"/>
                <a:ea typeface="Arial"/>
                <a:cs typeface="Arial"/>
                <a:sym typeface="Arial"/>
              </a:rPr>
              <a:t>2. Zhang et al. (2022)</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Y. Zhang, L. Wang, and H. Li, "Radar-Based Vehicle Detection in Toll Collection Systems: A Comparative Study," </a:t>
            </a:r>
            <a:r>
              <a:rPr lang="en-US" sz="1700" b="0" i="1" u="none" strike="noStrike" cap="none">
                <a:solidFill>
                  <a:schemeClr val="dk1"/>
                </a:solidFill>
                <a:latin typeface="Arial"/>
                <a:ea typeface="Arial"/>
                <a:cs typeface="Arial"/>
                <a:sym typeface="Arial"/>
              </a:rPr>
              <a:t>IEEE Transactions on Intelligent Transportation Systems</a:t>
            </a:r>
            <a:r>
              <a:rPr lang="en-US" sz="1700" b="0" i="0" u="none" strike="noStrike" cap="none">
                <a:solidFill>
                  <a:schemeClr val="dk1"/>
                </a:solidFill>
                <a:latin typeface="Arial"/>
                <a:ea typeface="Arial"/>
                <a:cs typeface="Arial"/>
                <a:sym typeface="Arial"/>
              </a:rPr>
              <a:t>, vol. 23, no. 5, pp. 1279-1286, 2022. doi: 10.1109/TITS.2022.3140009.</a:t>
            </a:r>
            <a:endParaRPr/>
          </a:p>
          <a:p>
            <a:pPr marL="0" marR="0" lvl="0" indent="0" algn="l" rtl="0">
              <a:lnSpc>
                <a:spcPct val="100000"/>
              </a:lnSpc>
              <a:spcBef>
                <a:spcPts val="0"/>
              </a:spcBef>
              <a:spcAft>
                <a:spcPts val="0"/>
              </a:spcAft>
              <a:buNone/>
            </a:pPr>
            <a:r>
              <a:rPr lang="en-US" sz="1700" b="1" i="0" u="none" strike="noStrike" cap="none">
                <a:solidFill>
                  <a:schemeClr val="dk1"/>
                </a:solidFill>
                <a:latin typeface="Arial"/>
                <a:ea typeface="Arial"/>
                <a:cs typeface="Arial"/>
                <a:sym typeface="Arial"/>
              </a:rPr>
              <a:t>3. Al-Mansoori et al. (2020)</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K. Al-Mansoori, A. Al-Ali, and M. Al-Haj, "Smart Tolling System in Dubai: A Case Study," </a:t>
            </a:r>
            <a:r>
              <a:rPr lang="en-US" sz="1700" b="0" i="1" u="none" strike="noStrike" cap="none">
                <a:solidFill>
                  <a:schemeClr val="dk1"/>
                </a:solidFill>
                <a:latin typeface="Arial"/>
                <a:ea typeface="Arial"/>
                <a:cs typeface="Arial"/>
                <a:sym typeface="Arial"/>
              </a:rPr>
              <a:t>Proceedings of the International Conference on Smart Cities and Mobility Systems</a:t>
            </a:r>
            <a:r>
              <a:rPr lang="en-US" sz="1700" b="0" i="0" u="none" strike="noStrike" cap="none">
                <a:solidFill>
                  <a:schemeClr val="dk1"/>
                </a:solidFill>
                <a:latin typeface="Arial"/>
                <a:ea typeface="Arial"/>
                <a:cs typeface="Arial"/>
                <a:sym typeface="Arial"/>
              </a:rPr>
              <a:t>, pp. 145-151, 2020. doi: 10.1109/SCMS.2020.9365148.</a:t>
            </a:r>
            <a:endParaRPr/>
          </a:p>
          <a:p>
            <a:pPr marL="0" marR="0" lvl="0" indent="0" algn="l" rtl="0">
              <a:lnSpc>
                <a:spcPct val="100000"/>
              </a:lnSpc>
              <a:spcBef>
                <a:spcPts val="0"/>
              </a:spcBef>
              <a:spcAft>
                <a:spcPts val="0"/>
              </a:spcAft>
              <a:buNone/>
            </a:pPr>
            <a:r>
              <a:rPr lang="en-US" sz="1700" b="1" i="0" u="none" strike="noStrike" cap="none">
                <a:solidFill>
                  <a:schemeClr val="dk1"/>
                </a:solidFill>
                <a:latin typeface="Arial"/>
                <a:ea typeface="Arial"/>
                <a:cs typeface="Arial"/>
                <a:sym typeface="Arial"/>
              </a:rPr>
              <a:t>4. Singh &amp; Gupta (2023)</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R. Singh and A. Gupta, "The Role of Digital Payment Solutions in Modern Toll Systems," </a:t>
            </a:r>
            <a:r>
              <a:rPr lang="en-US" sz="1700" b="0" i="1" u="none" strike="noStrike" cap="none">
                <a:solidFill>
                  <a:schemeClr val="dk1"/>
                </a:solidFill>
                <a:latin typeface="Arial"/>
                <a:ea typeface="Arial"/>
                <a:cs typeface="Arial"/>
                <a:sym typeface="Arial"/>
              </a:rPr>
              <a:t>Journal of Advanced Transportation Systems</a:t>
            </a:r>
            <a:r>
              <a:rPr lang="en-US" sz="1700" b="0" i="0" u="none" strike="noStrike" cap="none">
                <a:solidFill>
                  <a:schemeClr val="dk1"/>
                </a:solidFill>
                <a:latin typeface="Arial"/>
                <a:ea typeface="Arial"/>
                <a:cs typeface="Arial"/>
                <a:sym typeface="Arial"/>
              </a:rPr>
              <a:t>, vol. 12, no. 4, pp. 654-665, 2023. doi: 10.1016/j.jats.2023.05.010.</a:t>
            </a:r>
            <a:endParaRPr/>
          </a:p>
          <a:p>
            <a:pPr marL="0" marR="0" lvl="0" indent="0" algn="l" rtl="0">
              <a:lnSpc>
                <a:spcPct val="100000"/>
              </a:lnSpc>
              <a:spcBef>
                <a:spcPts val="0"/>
              </a:spcBef>
              <a:spcAft>
                <a:spcPts val="0"/>
              </a:spcAft>
              <a:buNone/>
            </a:pPr>
            <a:r>
              <a:rPr lang="en-US" sz="1700" b="1" i="0" u="none" strike="noStrike" cap="none">
                <a:solidFill>
                  <a:schemeClr val="dk1"/>
                </a:solidFill>
                <a:latin typeface="Arial"/>
                <a:ea typeface="Arial"/>
                <a:cs typeface="Arial"/>
                <a:sym typeface="Arial"/>
              </a:rPr>
              <a:t>5. Yadav et al. (2021)</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V. Yadav, M. Sharma, and D. Mishra, "Ultrasonic Sensor Efficiency in Toll Booth Vehicle Detection," </a:t>
            </a:r>
            <a:r>
              <a:rPr lang="en-US" sz="1700" b="0" i="1" u="none" strike="noStrike" cap="none">
                <a:solidFill>
                  <a:schemeClr val="dk1"/>
                </a:solidFill>
                <a:latin typeface="Arial"/>
                <a:ea typeface="Arial"/>
                <a:cs typeface="Arial"/>
                <a:sym typeface="Arial"/>
              </a:rPr>
              <a:t>Sensors and Actuators A: Physical</a:t>
            </a:r>
            <a:r>
              <a:rPr lang="en-US" sz="1700" b="0" i="0" u="none" strike="noStrike" cap="none">
                <a:solidFill>
                  <a:schemeClr val="dk1"/>
                </a:solidFill>
                <a:latin typeface="Arial"/>
                <a:ea typeface="Arial"/>
                <a:cs typeface="Arial"/>
                <a:sym typeface="Arial"/>
              </a:rPr>
              <a:t>, vol. 325, pp. 32-38, 2021. doi: 10.1016/j.sna.2021.112519.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References (Continued)</a:t>
            </a:r>
            <a:endParaRPr/>
          </a:p>
        </p:txBody>
      </p:sp>
      <p:sp>
        <p:nvSpPr>
          <p:cNvPr id="202" name="Google Shape;202;p18"/>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ct val="100000"/>
              <a:buNone/>
            </a:pPr>
            <a:r>
              <a:rPr lang="en-US" b="1">
                <a:latin typeface="Arial"/>
                <a:ea typeface="Arial"/>
                <a:cs typeface="Arial"/>
                <a:sym typeface="Arial"/>
              </a:rPr>
              <a:t>6. Rahman et al. (2021)</a:t>
            </a:r>
            <a:r>
              <a:rPr lang="en-US">
                <a:latin typeface="Arial"/>
                <a:ea typeface="Arial"/>
                <a:cs typeface="Arial"/>
                <a:sym typeface="Arial"/>
              </a:rPr>
              <a:t/>
            </a:r>
            <a:br>
              <a:rPr lang="en-US">
                <a:latin typeface="Arial"/>
                <a:ea typeface="Arial"/>
                <a:cs typeface="Arial"/>
                <a:sym typeface="Arial"/>
              </a:rPr>
            </a:br>
            <a:r>
              <a:rPr lang="en-US">
                <a:latin typeface="Arial"/>
                <a:ea typeface="Arial"/>
                <a:cs typeface="Arial"/>
                <a:sym typeface="Arial"/>
              </a:rPr>
              <a:t>F. Rahman, S. Ahmed, and J. Lewis, "AI-Powered Toll Collection: Predicting Traffic Flow for Efficient Toll Processing," </a:t>
            </a:r>
            <a:r>
              <a:rPr lang="en-US" i="1">
                <a:latin typeface="Arial"/>
                <a:ea typeface="Arial"/>
                <a:cs typeface="Arial"/>
                <a:sym typeface="Arial"/>
              </a:rPr>
              <a:t>IEEE Access</a:t>
            </a:r>
            <a:r>
              <a:rPr lang="en-US">
                <a:latin typeface="Arial"/>
                <a:ea typeface="Arial"/>
                <a:cs typeface="Arial"/>
                <a:sym typeface="Arial"/>
              </a:rPr>
              <a:t>, vol. 9, pp. 15780-15788, 2021. doi: 10.1109/ACCESS.2021.3052212.</a:t>
            </a:r>
            <a:endParaRPr/>
          </a:p>
          <a:p>
            <a:pPr marL="0" lvl="0" indent="0" algn="l" rtl="0">
              <a:spcBef>
                <a:spcPts val="0"/>
              </a:spcBef>
              <a:spcAft>
                <a:spcPts val="0"/>
              </a:spcAft>
              <a:buClr>
                <a:schemeClr val="dk1"/>
              </a:buClr>
              <a:buSzPct val="100000"/>
              <a:buNone/>
            </a:pPr>
            <a:r>
              <a:rPr lang="en-US" b="1">
                <a:latin typeface="Arial"/>
                <a:ea typeface="Arial"/>
                <a:cs typeface="Arial"/>
                <a:sym typeface="Arial"/>
              </a:rPr>
              <a:t>7. Chen et al. (2022)</a:t>
            </a:r>
            <a:r>
              <a:rPr lang="en-US">
                <a:latin typeface="Arial"/>
                <a:ea typeface="Arial"/>
                <a:cs typeface="Arial"/>
                <a:sym typeface="Arial"/>
              </a:rPr>
              <a:t/>
            </a:r>
            <a:br>
              <a:rPr lang="en-US">
                <a:latin typeface="Arial"/>
                <a:ea typeface="Arial"/>
                <a:cs typeface="Arial"/>
                <a:sym typeface="Arial"/>
              </a:rPr>
            </a:br>
            <a:r>
              <a:rPr lang="en-US">
                <a:latin typeface="Arial"/>
                <a:ea typeface="Arial"/>
                <a:cs typeface="Arial"/>
                <a:sym typeface="Arial"/>
              </a:rPr>
              <a:t>W. Chen, J. Liu, and K. Huang, "Environmental Impacts of Automated Toll Systems: Reducing Carbon Emissions with Technology," </a:t>
            </a:r>
            <a:r>
              <a:rPr lang="en-US" i="1">
                <a:latin typeface="Arial"/>
                <a:ea typeface="Arial"/>
                <a:cs typeface="Arial"/>
                <a:sym typeface="Arial"/>
              </a:rPr>
              <a:t>Sustainable Transportation Systems</a:t>
            </a:r>
            <a:r>
              <a:rPr lang="en-US">
                <a:latin typeface="Arial"/>
                <a:ea typeface="Arial"/>
                <a:cs typeface="Arial"/>
                <a:sym typeface="Arial"/>
              </a:rPr>
              <a:t>, vol. 10, no. 2, pp. 89-97, 2022. doi: 10.1016/j.sust.2022.01.006.</a:t>
            </a:r>
            <a:endParaRPr/>
          </a:p>
          <a:p>
            <a:pPr marL="0" lvl="0" indent="0" algn="l" rtl="0">
              <a:spcBef>
                <a:spcPts val="0"/>
              </a:spcBef>
              <a:spcAft>
                <a:spcPts val="0"/>
              </a:spcAft>
              <a:buClr>
                <a:schemeClr val="dk1"/>
              </a:buClr>
              <a:buSzPct val="100000"/>
              <a:buNone/>
            </a:pPr>
            <a:r>
              <a:rPr lang="en-US" b="1">
                <a:latin typeface="Arial"/>
                <a:ea typeface="Arial"/>
                <a:cs typeface="Arial"/>
                <a:sym typeface="Arial"/>
              </a:rPr>
              <a:t>8. Patel et al. (2020)</a:t>
            </a:r>
            <a:r>
              <a:rPr lang="en-US">
                <a:latin typeface="Arial"/>
                <a:ea typeface="Arial"/>
                <a:cs typeface="Arial"/>
                <a:sym typeface="Arial"/>
              </a:rPr>
              <a:t/>
            </a:r>
            <a:br>
              <a:rPr lang="en-US">
                <a:latin typeface="Arial"/>
                <a:ea typeface="Arial"/>
                <a:cs typeface="Arial"/>
                <a:sym typeface="Arial"/>
              </a:rPr>
            </a:br>
            <a:r>
              <a:rPr lang="en-US">
                <a:latin typeface="Arial"/>
                <a:ea typeface="Arial"/>
                <a:cs typeface="Arial"/>
                <a:sym typeface="Arial"/>
              </a:rPr>
              <a:t>A. Patel, P. Desai, and N. Mehta, "RFID Limitations in High-Speed Tolling Lanes: A Study," </a:t>
            </a:r>
            <a:r>
              <a:rPr lang="en-US" i="1">
                <a:latin typeface="Arial"/>
                <a:ea typeface="Arial"/>
                <a:cs typeface="Arial"/>
                <a:sym typeface="Arial"/>
              </a:rPr>
              <a:t>IEEE Internet of Things Journal</a:t>
            </a:r>
            <a:r>
              <a:rPr lang="en-US">
                <a:latin typeface="Arial"/>
                <a:ea typeface="Arial"/>
                <a:cs typeface="Arial"/>
                <a:sym typeface="Arial"/>
              </a:rPr>
              <a:t>, vol. 7, no. 8, pp. 7346-7353, 2020. doi: 10.1109/JIOT.2020.3015402.</a:t>
            </a:r>
            <a:endParaRPr/>
          </a:p>
          <a:p>
            <a:pPr marL="0" lvl="0" indent="0" algn="l" rtl="0">
              <a:spcBef>
                <a:spcPts val="0"/>
              </a:spcBef>
              <a:spcAft>
                <a:spcPts val="0"/>
              </a:spcAft>
              <a:buClr>
                <a:schemeClr val="dk1"/>
              </a:buClr>
              <a:buSzPct val="100000"/>
              <a:buNone/>
            </a:pPr>
            <a:r>
              <a:rPr lang="en-US" b="1">
                <a:latin typeface="Arial"/>
                <a:ea typeface="Arial"/>
                <a:cs typeface="Arial"/>
                <a:sym typeface="Arial"/>
              </a:rPr>
              <a:t>9. Liu et al. (2021)</a:t>
            </a:r>
            <a:r>
              <a:rPr lang="en-US">
                <a:latin typeface="Arial"/>
                <a:ea typeface="Arial"/>
                <a:cs typeface="Arial"/>
                <a:sym typeface="Arial"/>
              </a:rPr>
              <a:t/>
            </a:r>
            <a:br>
              <a:rPr lang="en-US">
                <a:latin typeface="Arial"/>
                <a:ea typeface="Arial"/>
                <a:cs typeface="Arial"/>
                <a:sym typeface="Arial"/>
              </a:rPr>
            </a:br>
            <a:r>
              <a:rPr lang="en-US">
                <a:latin typeface="Arial"/>
                <a:ea typeface="Arial"/>
                <a:cs typeface="Arial"/>
                <a:sym typeface="Arial"/>
              </a:rPr>
              <a:t>J. Liu, H. Zhao, and X. Wu, "Hybrid Toll Systems: Combining Radar, RFID, and Ultrasonic Sensors," </a:t>
            </a:r>
            <a:r>
              <a:rPr lang="en-US" i="1">
                <a:latin typeface="Arial"/>
                <a:ea typeface="Arial"/>
                <a:cs typeface="Arial"/>
                <a:sym typeface="Arial"/>
              </a:rPr>
              <a:t>IEEE Transactions on Vehicular Technology</a:t>
            </a:r>
            <a:r>
              <a:rPr lang="en-US">
                <a:latin typeface="Arial"/>
                <a:ea typeface="Arial"/>
                <a:cs typeface="Arial"/>
                <a:sym typeface="Arial"/>
              </a:rPr>
              <a:t>, vol. 70, no. 9, pp. 8510-8522, 2021. doi: 10.1109/TVT.2021.3096898.</a:t>
            </a:r>
            <a:endParaRPr/>
          </a:p>
          <a:p>
            <a:pPr marL="0" lvl="0" indent="0" algn="l" rtl="0">
              <a:spcBef>
                <a:spcPts val="0"/>
              </a:spcBef>
              <a:spcAft>
                <a:spcPts val="0"/>
              </a:spcAft>
              <a:buClr>
                <a:schemeClr val="dk1"/>
              </a:buClr>
              <a:buSzPct val="100000"/>
              <a:buNone/>
            </a:pPr>
            <a:r>
              <a:rPr lang="en-US" b="1">
                <a:latin typeface="Arial"/>
                <a:ea typeface="Arial"/>
                <a:cs typeface="Arial"/>
                <a:sym typeface="Arial"/>
              </a:rPr>
              <a:t>10.Mohammed et al. (2020)</a:t>
            </a:r>
            <a:r>
              <a:rPr lang="en-US">
                <a:latin typeface="Arial"/>
                <a:ea typeface="Arial"/>
                <a:cs typeface="Arial"/>
                <a:sym typeface="Arial"/>
              </a:rPr>
              <a:t/>
            </a:r>
            <a:br>
              <a:rPr lang="en-US">
                <a:latin typeface="Arial"/>
                <a:ea typeface="Arial"/>
                <a:cs typeface="Arial"/>
                <a:sym typeface="Arial"/>
              </a:rPr>
            </a:br>
            <a:r>
              <a:rPr lang="en-US">
                <a:latin typeface="Arial"/>
                <a:ea typeface="Arial"/>
                <a:cs typeface="Arial"/>
                <a:sym typeface="Arial"/>
              </a:rPr>
              <a:t>S. Mohammed, A. Qureshi, and F. Malik, "Blockchain-Based Secure Toll Transactions: Enhancing Privacy in Toll Systems," </a:t>
            </a:r>
            <a:r>
              <a:rPr lang="en-US" i="1">
                <a:latin typeface="Arial"/>
                <a:ea typeface="Arial"/>
                <a:cs typeface="Arial"/>
                <a:sym typeface="Arial"/>
              </a:rPr>
              <a:t>IEEE Blockchain Transactions</a:t>
            </a:r>
            <a:r>
              <a:rPr lang="en-US">
                <a:latin typeface="Arial"/>
                <a:ea typeface="Arial"/>
                <a:cs typeface="Arial"/>
                <a:sym typeface="Arial"/>
              </a:rPr>
              <a:t>, vol. 5, no. 2, pp. 312-320, 2020. doi: 10.1109/BT.2020.3031125.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solidFill>
                  <a:srgbClr val="17365D"/>
                </a:solidFill>
              </a:rPr>
              <a:t>Project work mapping with SDG</a:t>
            </a:r>
            <a:endParaRPr/>
          </a:p>
        </p:txBody>
      </p:sp>
      <p:pic>
        <p:nvPicPr>
          <p:cNvPr id="208" name="Google Shape;208;p19"/>
          <p:cNvPicPr preferRelativeResize="0">
            <a:picLocks noGrp="1"/>
          </p:cNvPicPr>
          <p:nvPr>
            <p:ph type="body" idx="2"/>
          </p:nvPr>
        </p:nvPicPr>
        <p:blipFill rotWithShape="1">
          <a:blip r:embed="rId3">
            <a:alphaModFix/>
          </a:blip>
          <a:srcRect t="9669" b="30009"/>
          <a:stretch/>
        </p:blipFill>
        <p:spPr>
          <a:xfrm>
            <a:off x="5290457" y="966652"/>
            <a:ext cx="6901543" cy="5277394"/>
          </a:xfrm>
          <a:prstGeom prst="rect">
            <a:avLst/>
          </a:prstGeom>
          <a:noFill/>
          <a:ln>
            <a:noFill/>
          </a:ln>
        </p:spPr>
      </p:pic>
      <p:sp>
        <p:nvSpPr>
          <p:cNvPr id="209" name="Google Shape;209;p19"/>
          <p:cNvSpPr txBox="1">
            <a:spLocks noGrp="1"/>
          </p:cNvSpPr>
          <p:nvPr>
            <p:ph type="body" idx="1"/>
          </p:nvPr>
        </p:nvSpPr>
        <p:spPr>
          <a:xfrm>
            <a:off x="812800" y="1192320"/>
            <a:ext cx="5334000" cy="4401205"/>
          </a:xfrm>
          <a:prstGeom prst="rect">
            <a:avLst/>
          </a:prstGeom>
          <a:noFill/>
          <a:ln>
            <a:noFill/>
          </a:ln>
        </p:spPr>
        <p:txBody>
          <a:bodyPr spcFirstLastPara="1" wrap="square" lIns="91425" tIns="45700" rIns="91425" bIns="45700" anchor="ctr" anchorCtr="0">
            <a:spAutoFit/>
          </a:bodyPr>
          <a:lstStyle/>
          <a:p>
            <a:pPr marL="0" lvl="0" indent="0" algn="just" rtl="0">
              <a:spcBef>
                <a:spcPts val="0"/>
              </a:spcBef>
              <a:spcAft>
                <a:spcPts val="0"/>
              </a:spcAft>
              <a:buClr>
                <a:schemeClr val="dk1"/>
              </a:buClr>
              <a:buSzPts val="2000"/>
              <a:buNone/>
            </a:pPr>
            <a:r>
              <a:rPr lang="en-US" sz="2000" b="1" i="0" u="none" strike="noStrike" cap="none">
                <a:solidFill>
                  <a:schemeClr val="dk1"/>
                </a:solidFill>
                <a:latin typeface="Arial"/>
                <a:ea typeface="Arial"/>
                <a:cs typeface="Arial"/>
                <a:sym typeface="Arial"/>
              </a:rPr>
              <a:t>SDG 9</a:t>
            </a:r>
            <a:r>
              <a:rPr lang="en-US" sz="2000" b="0" i="0" u="none" strike="noStrike" cap="none">
                <a:solidFill>
                  <a:schemeClr val="dk1"/>
                </a:solidFill>
                <a:latin typeface="Arial"/>
                <a:ea typeface="Arial"/>
                <a:cs typeface="Arial"/>
                <a:sym typeface="Arial"/>
              </a:rPr>
              <a:t>: Enhances infrastructure and promotes innovation in toll systems.</a:t>
            </a:r>
            <a:endParaRPr/>
          </a:p>
          <a:p>
            <a:pPr marL="0" lvl="0" indent="0" algn="just" rtl="0">
              <a:spcBef>
                <a:spcPts val="0"/>
              </a:spcBef>
              <a:spcAft>
                <a:spcPts val="0"/>
              </a:spcAft>
              <a:buClr>
                <a:schemeClr val="dk1"/>
              </a:buClr>
              <a:buSzPts val="2000"/>
              <a:buNone/>
            </a:pPr>
            <a:r>
              <a:rPr lang="en-US" sz="2000" b="1" i="0" u="none" strike="noStrike" cap="none">
                <a:solidFill>
                  <a:schemeClr val="dk1"/>
                </a:solidFill>
                <a:latin typeface="Arial"/>
                <a:ea typeface="Arial"/>
                <a:cs typeface="Arial"/>
                <a:sym typeface="Arial"/>
              </a:rPr>
              <a:t>SDG 11</a:t>
            </a:r>
            <a:r>
              <a:rPr lang="en-US" sz="2000" b="0" i="0" u="none" strike="noStrike" cap="none">
                <a:solidFill>
                  <a:schemeClr val="dk1"/>
                </a:solidFill>
                <a:latin typeface="Arial"/>
                <a:ea typeface="Arial"/>
                <a:cs typeface="Arial"/>
                <a:sym typeface="Arial"/>
              </a:rPr>
              <a:t>: Improves urban mobility and reduces congestion in cities.</a:t>
            </a:r>
            <a:endParaRPr/>
          </a:p>
          <a:p>
            <a:pPr marL="0" lvl="0" indent="0" algn="just" rtl="0">
              <a:spcBef>
                <a:spcPts val="0"/>
              </a:spcBef>
              <a:spcAft>
                <a:spcPts val="0"/>
              </a:spcAft>
              <a:buClr>
                <a:schemeClr val="dk1"/>
              </a:buClr>
              <a:buSzPts val="2000"/>
              <a:buNone/>
            </a:pPr>
            <a:r>
              <a:rPr lang="en-US" sz="2000" b="1" i="0" u="none" strike="noStrike" cap="none">
                <a:solidFill>
                  <a:schemeClr val="dk1"/>
                </a:solidFill>
                <a:latin typeface="Arial"/>
                <a:ea typeface="Arial"/>
                <a:cs typeface="Arial"/>
                <a:sym typeface="Arial"/>
              </a:rPr>
              <a:t>SDG 13</a:t>
            </a:r>
            <a:r>
              <a:rPr lang="en-US" sz="2000" b="0" i="0" u="none" strike="noStrike" cap="none">
                <a:solidFill>
                  <a:schemeClr val="dk1"/>
                </a:solidFill>
                <a:latin typeface="Arial"/>
                <a:ea typeface="Arial"/>
                <a:cs typeface="Arial"/>
                <a:sym typeface="Arial"/>
              </a:rPr>
              <a:t>: Lowers emissions and mitigates climate change impacts.</a:t>
            </a:r>
            <a:endParaRPr/>
          </a:p>
          <a:p>
            <a:pPr marL="0" lvl="0" indent="0" algn="just" rtl="0">
              <a:spcBef>
                <a:spcPts val="0"/>
              </a:spcBef>
              <a:spcAft>
                <a:spcPts val="0"/>
              </a:spcAft>
              <a:buClr>
                <a:schemeClr val="dk1"/>
              </a:buClr>
              <a:buSzPts val="2000"/>
              <a:buNone/>
            </a:pPr>
            <a:r>
              <a:rPr lang="en-US" sz="2000" b="1" i="0" u="none" strike="noStrike" cap="none">
                <a:solidFill>
                  <a:schemeClr val="dk1"/>
                </a:solidFill>
                <a:latin typeface="Arial"/>
                <a:ea typeface="Arial"/>
                <a:cs typeface="Arial"/>
                <a:sym typeface="Arial"/>
              </a:rPr>
              <a:t>SDG 8</a:t>
            </a:r>
            <a:r>
              <a:rPr lang="en-US" sz="2000" b="0" i="0" u="none" strike="noStrike" cap="none">
                <a:solidFill>
                  <a:schemeClr val="dk1"/>
                </a:solidFill>
                <a:latin typeface="Arial"/>
                <a:ea typeface="Arial"/>
                <a:cs typeface="Arial"/>
                <a:sym typeface="Arial"/>
              </a:rPr>
              <a:t>: Boosts economic productivity through efficient transport.</a:t>
            </a:r>
            <a:endParaRPr/>
          </a:p>
          <a:p>
            <a:pPr marL="0" lvl="0" indent="0" algn="just" rtl="0">
              <a:spcBef>
                <a:spcPts val="0"/>
              </a:spcBef>
              <a:spcAft>
                <a:spcPts val="0"/>
              </a:spcAft>
              <a:buClr>
                <a:schemeClr val="dk1"/>
              </a:buClr>
              <a:buSzPts val="2000"/>
              <a:buNone/>
            </a:pPr>
            <a:r>
              <a:rPr lang="en-US" sz="2000" b="1" i="0" u="none" strike="noStrike" cap="none">
                <a:solidFill>
                  <a:schemeClr val="dk1"/>
                </a:solidFill>
                <a:latin typeface="Arial"/>
                <a:ea typeface="Arial"/>
                <a:cs typeface="Arial"/>
                <a:sym typeface="Arial"/>
              </a:rPr>
              <a:t>SDG 7</a:t>
            </a:r>
            <a:r>
              <a:rPr lang="en-US" sz="2000" b="0" i="0" u="none" strike="noStrike" cap="none">
                <a:solidFill>
                  <a:schemeClr val="dk1"/>
                </a:solidFill>
                <a:latin typeface="Arial"/>
                <a:ea typeface="Arial"/>
                <a:cs typeface="Arial"/>
                <a:sym typeface="Arial"/>
              </a:rPr>
              <a:t>: Promotes responsible energy consumption by reducing idling.</a:t>
            </a:r>
            <a:endParaRPr/>
          </a:p>
          <a:p>
            <a:pPr marL="0" lvl="0" indent="0" algn="just" rtl="0">
              <a:spcBef>
                <a:spcPts val="0"/>
              </a:spcBef>
              <a:spcAft>
                <a:spcPts val="0"/>
              </a:spcAft>
              <a:buClr>
                <a:schemeClr val="dk1"/>
              </a:buClr>
              <a:buSzPts val="2000"/>
              <a:buNone/>
            </a:pPr>
            <a:r>
              <a:rPr lang="en-US" sz="2000" b="1" i="0" u="none" strike="noStrike" cap="none">
                <a:solidFill>
                  <a:schemeClr val="dk1"/>
                </a:solidFill>
                <a:latin typeface="Arial"/>
                <a:ea typeface="Arial"/>
                <a:cs typeface="Arial"/>
                <a:sym typeface="Arial"/>
              </a:rPr>
              <a:t>SDG 3</a:t>
            </a:r>
            <a:r>
              <a:rPr lang="en-US" sz="2000" b="0" i="0" u="none" strike="noStrike" cap="none">
                <a:solidFill>
                  <a:schemeClr val="dk1"/>
                </a:solidFill>
                <a:latin typeface="Arial"/>
                <a:ea typeface="Arial"/>
                <a:cs typeface="Arial"/>
                <a:sym typeface="Arial"/>
              </a:rPr>
              <a:t>: Improves public health by enhancing air quality.</a:t>
            </a:r>
            <a:endParaRPr/>
          </a:p>
          <a:p>
            <a:pPr marL="0" lvl="0" indent="0" algn="just" rtl="0">
              <a:spcBef>
                <a:spcPts val="0"/>
              </a:spcBef>
              <a:spcAft>
                <a:spcPts val="0"/>
              </a:spcAft>
              <a:buClr>
                <a:schemeClr val="dk1"/>
              </a:buClr>
              <a:buSzPts val="2000"/>
              <a:buNone/>
            </a:pPr>
            <a:r>
              <a:rPr lang="en-US" sz="2000" b="1" i="0" u="none" strike="noStrike" cap="none">
                <a:solidFill>
                  <a:schemeClr val="dk1"/>
                </a:solidFill>
                <a:latin typeface="Arial"/>
                <a:ea typeface="Arial"/>
                <a:cs typeface="Arial"/>
                <a:sym typeface="Arial"/>
              </a:rPr>
              <a:t>SDG 12</a:t>
            </a:r>
            <a:r>
              <a:rPr lang="en-US" sz="2000" b="0" i="0" u="none" strike="noStrike" cap="none">
                <a:solidFill>
                  <a:schemeClr val="dk1"/>
                </a:solidFill>
                <a:latin typeface="Arial"/>
                <a:ea typeface="Arial"/>
                <a:cs typeface="Arial"/>
                <a:sym typeface="Arial"/>
              </a:rPr>
              <a:t>: Encourages sustainable consumption patterns.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Introduction</a:t>
            </a:r>
            <a:endParaRPr/>
          </a:p>
        </p:txBody>
      </p:sp>
      <p:sp>
        <p:nvSpPr>
          <p:cNvPr id="102" name="Google Shape;102;p2"/>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700"/>
              <a:buNone/>
            </a:pPr>
            <a:r>
              <a:rPr lang="en-US" sz="1700"/>
              <a:t>Traffic congestion at toll booths is a growing issue, especially during peak travel times. The FASTag RFID system introduced by the National Highways Authority of India (NHAI) has not fully resolved these challenges, as it requires vehicles to slow down for effective sensor detection.</a:t>
            </a:r>
            <a:endParaRPr/>
          </a:p>
          <a:p>
            <a:pPr marL="0" lvl="0" indent="0" algn="just" rtl="0">
              <a:lnSpc>
                <a:spcPct val="150000"/>
              </a:lnSpc>
              <a:spcBef>
                <a:spcPts val="340"/>
              </a:spcBef>
              <a:spcAft>
                <a:spcPts val="0"/>
              </a:spcAft>
              <a:buClr>
                <a:schemeClr val="dk1"/>
              </a:buClr>
              <a:buSzPts val="1700"/>
              <a:buNone/>
            </a:pPr>
            <a:r>
              <a:rPr lang="en-US" sz="1700"/>
              <a:t>The </a:t>
            </a:r>
            <a:r>
              <a:rPr lang="en-US" sz="1700" b="1"/>
              <a:t>RADAR on Roads</a:t>
            </a:r>
            <a:r>
              <a:rPr lang="en-US" sz="1700"/>
              <a:t> project aims to develop an advanced toll collection system using radar and ultrasonic sensors, inspired by successful models in cities like Dubai. This system will enable accurate vehicle detection and speed measurement without requiring vehicles to stop or slow down. Additionally, it will integrate digital wallet payments for a seamless transaction experience, optimizing toll collection and reducing congestion. By leveraging real-time monitoring and data analysis, this project seeks to enhance traffic management and contribute to smarter urban transportation solutions.</a:t>
            </a:r>
            <a:endParaRPr/>
          </a:p>
          <a:p>
            <a:pPr marL="0" lvl="0" indent="0" algn="just" rtl="0">
              <a:lnSpc>
                <a:spcPct val="150000"/>
              </a:lnSpc>
              <a:spcBef>
                <a:spcPts val="340"/>
              </a:spcBef>
              <a:spcAft>
                <a:spcPts val="0"/>
              </a:spcAft>
              <a:buClr>
                <a:schemeClr val="dk1"/>
              </a:buClr>
              <a:buSzPts val="1700"/>
              <a:buNone/>
            </a:pP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0"/>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a:p>
          <a:p>
            <a:pPr marL="0" lvl="0" indent="0" algn="ctr" rtl="0">
              <a:spcBef>
                <a:spcPts val="880"/>
              </a:spcBef>
              <a:spcAft>
                <a:spcPts val="0"/>
              </a:spcAft>
              <a:buClr>
                <a:schemeClr val="dk1"/>
              </a:buClr>
              <a:buSzPts val="4400"/>
              <a:buNone/>
            </a:pPr>
            <a:endParaRPr sz="4400"/>
          </a:p>
          <a:p>
            <a:pPr marL="0" lvl="0" indent="0" algn="ctr" rtl="0">
              <a:spcBef>
                <a:spcPts val="1200"/>
              </a:spcBef>
              <a:spcAft>
                <a:spcPts val="0"/>
              </a:spcAft>
              <a:buClr>
                <a:schemeClr val="dk1"/>
              </a:buClr>
              <a:buSzPts val="6000"/>
              <a:buNone/>
            </a:pPr>
            <a:r>
              <a:rPr lang="en-US" sz="60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Literature Review</a:t>
            </a:r>
            <a:endParaRPr/>
          </a:p>
        </p:txBody>
      </p:sp>
      <p:sp>
        <p:nvSpPr>
          <p:cNvPr id="108" name="Google Shape;108;p3"/>
          <p:cNvSpPr txBox="1">
            <a:spLocks noGrp="1"/>
          </p:cNvSpPr>
          <p:nvPr>
            <p:ph type="body" idx="1"/>
          </p:nvPr>
        </p:nvSpPr>
        <p:spPr>
          <a:xfrm>
            <a:off x="812800" y="970473"/>
            <a:ext cx="10668000" cy="5062924"/>
          </a:xfrm>
          <a:prstGeom prst="rect">
            <a:avLst/>
          </a:prstGeom>
          <a:noFill/>
          <a:ln>
            <a:noFill/>
          </a:ln>
        </p:spPr>
        <p:txBody>
          <a:bodyPr spcFirstLastPara="1" wrap="square" lIns="91425" tIns="45700" rIns="91425" bIns="45700" anchor="ctr" anchorCtr="0">
            <a:spAutoFit/>
          </a:bodyPr>
          <a:lstStyle/>
          <a:p>
            <a:pPr marL="0" lvl="0" indent="0" algn="l"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1. Kumar et al. (2021)</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Examines the challenges of </a:t>
            </a:r>
            <a:r>
              <a:rPr lang="en-US" sz="1700" b="1" i="0" u="none" strike="noStrike" cap="none">
                <a:solidFill>
                  <a:schemeClr val="dk1"/>
                </a:solidFill>
                <a:latin typeface="Arial"/>
                <a:ea typeface="Arial"/>
                <a:cs typeface="Arial"/>
                <a:sym typeface="Arial"/>
              </a:rPr>
              <a:t>RFID-based toll collection systems</a:t>
            </a:r>
            <a:r>
              <a:rPr lang="en-US" sz="1700" b="0" i="0" u="none" strike="noStrike" cap="none">
                <a:solidFill>
                  <a:schemeClr val="dk1"/>
                </a:solidFill>
                <a:latin typeface="Arial"/>
                <a:ea typeface="Arial"/>
                <a:cs typeface="Arial"/>
                <a:sym typeface="Arial"/>
              </a:rPr>
              <a:t> like FASTag, noting issues with </a:t>
            </a:r>
            <a:r>
              <a:rPr lang="en-US" sz="1700" b="1" i="0" u="none" strike="noStrike" cap="none">
                <a:solidFill>
                  <a:schemeClr val="dk1"/>
                </a:solidFill>
                <a:latin typeface="Arial"/>
                <a:ea typeface="Arial"/>
                <a:cs typeface="Arial"/>
                <a:sym typeface="Arial"/>
              </a:rPr>
              <a:t>sensor accuracy</a:t>
            </a:r>
            <a:r>
              <a:rPr lang="en-US" sz="1700" b="0" i="0" u="none" strike="noStrike" cap="none">
                <a:solidFill>
                  <a:schemeClr val="dk1"/>
                </a:solidFill>
                <a:latin typeface="Arial"/>
                <a:ea typeface="Arial"/>
                <a:cs typeface="Arial"/>
                <a:sym typeface="Arial"/>
              </a:rPr>
              <a:t> and </a:t>
            </a:r>
            <a:r>
              <a:rPr lang="en-US" sz="1700" b="1" i="0" u="none" strike="noStrike" cap="none">
                <a:solidFill>
                  <a:schemeClr val="dk1"/>
                </a:solidFill>
                <a:latin typeface="Arial"/>
                <a:ea typeface="Arial"/>
                <a:cs typeface="Arial"/>
                <a:sym typeface="Arial"/>
              </a:rPr>
              <a:t>detection failures</a:t>
            </a:r>
            <a:r>
              <a:rPr lang="en-US" sz="1700" b="0" i="0" u="none" strike="noStrike" cap="none">
                <a:solidFill>
                  <a:schemeClr val="dk1"/>
                </a:solidFill>
                <a:latin typeface="Arial"/>
                <a:ea typeface="Arial"/>
                <a:cs typeface="Arial"/>
                <a:sym typeface="Arial"/>
              </a:rPr>
              <a:t> at higher speeds, which leads to traffic congestion.</a:t>
            </a:r>
            <a:endParaRPr/>
          </a:p>
          <a:p>
            <a:pPr marL="0" lvl="0" indent="0" algn="l" rtl="0">
              <a:spcBef>
                <a:spcPts val="0"/>
              </a:spcBef>
              <a:spcAft>
                <a:spcPts val="0"/>
              </a:spcAft>
              <a:buClr>
                <a:schemeClr val="dk1"/>
              </a:buClr>
              <a:buSzPts val="1700"/>
              <a:buNone/>
            </a:pPr>
            <a:endParaRPr sz="1700" b="0" i="0" u="none" strike="noStrike" cap="none">
              <a:solidFill>
                <a:schemeClr val="dk1"/>
              </a:solidFill>
              <a:latin typeface="Arial"/>
              <a:ea typeface="Arial"/>
              <a:cs typeface="Arial"/>
              <a:sym typeface="Arial"/>
            </a:endParaRPr>
          </a:p>
          <a:p>
            <a:pPr marL="0" lvl="0" indent="0" algn="l"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2. Zhang et al. (2022)</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Discusses the use of </a:t>
            </a:r>
            <a:r>
              <a:rPr lang="en-US" sz="1700" b="1" i="0" u="none" strike="noStrike" cap="none">
                <a:solidFill>
                  <a:schemeClr val="dk1"/>
                </a:solidFill>
                <a:latin typeface="Arial"/>
                <a:ea typeface="Arial"/>
                <a:cs typeface="Arial"/>
                <a:sym typeface="Arial"/>
              </a:rPr>
              <a:t>radar technology</a:t>
            </a:r>
            <a:r>
              <a:rPr lang="en-US" sz="1700" b="0" i="0" u="none" strike="noStrike" cap="none">
                <a:solidFill>
                  <a:schemeClr val="dk1"/>
                </a:solidFill>
                <a:latin typeface="Arial"/>
                <a:ea typeface="Arial"/>
                <a:cs typeface="Arial"/>
                <a:sym typeface="Arial"/>
              </a:rPr>
              <a:t> for vehicle detection, highlighting its ability to accurately detect vehicles at high speeds, making it a more reliable alternative to RFID in toll collection systems.</a:t>
            </a:r>
            <a:endParaRPr/>
          </a:p>
          <a:p>
            <a:pPr marL="0" lvl="0" indent="0" algn="l" rtl="0">
              <a:spcBef>
                <a:spcPts val="0"/>
              </a:spcBef>
              <a:spcAft>
                <a:spcPts val="0"/>
              </a:spcAft>
              <a:buClr>
                <a:schemeClr val="dk1"/>
              </a:buClr>
              <a:buSzPts val="1700"/>
              <a:buNone/>
            </a:pPr>
            <a:endParaRPr sz="1700" b="0" i="0" u="none" strike="noStrike" cap="none">
              <a:solidFill>
                <a:schemeClr val="dk1"/>
              </a:solidFill>
              <a:latin typeface="Arial"/>
              <a:ea typeface="Arial"/>
              <a:cs typeface="Arial"/>
              <a:sym typeface="Arial"/>
            </a:endParaRPr>
          </a:p>
          <a:p>
            <a:pPr marL="0" lvl="0" indent="0" algn="l"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3. Al-Mansoori et al. (2020)</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Reviews the </a:t>
            </a:r>
            <a:r>
              <a:rPr lang="en-US" sz="1700" b="1" i="0" u="none" strike="noStrike" cap="none">
                <a:solidFill>
                  <a:schemeClr val="dk1"/>
                </a:solidFill>
                <a:latin typeface="Arial"/>
                <a:ea typeface="Arial"/>
                <a:cs typeface="Arial"/>
                <a:sym typeface="Arial"/>
              </a:rPr>
              <a:t>Dubai toll system</a:t>
            </a:r>
            <a:r>
              <a:rPr lang="en-US" sz="1700" b="0" i="0" u="none" strike="noStrike" cap="none">
                <a:solidFill>
                  <a:schemeClr val="dk1"/>
                </a:solidFill>
                <a:latin typeface="Arial"/>
                <a:ea typeface="Arial"/>
                <a:cs typeface="Arial"/>
                <a:sym typeface="Arial"/>
              </a:rPr>
              <a:t>, which uses </a:t>
            </a:r>
            <a:r>
              <a:rPr lang="en-US" sz="1700" b="1" i="0" u="none" strike="noStrike" cap="none">
                <a:solidFill>
                  <a:schemeClr val="dk1"/>
                </a:solidFill>
                <a:latin typeface="Arial"/>
                <a:ea typeface="Arial"/>
                <a:cs typeface="Arial"/>
                <a:sym typeface="Arial"/>
              </a:rPr>
              <a:t>smart technology</a:t>
            </a:r>
            <a:r>
              <a:rPr lang="en-US" sz="1700" b="0" i="0" u="none" strike="noStrike" cap="none">
                <a:solidFill>
                  <a:schemeClr val="dk1"/>
                </a:solidFill>
                <a:latin typeface="Arial"/>
                <a:ea typeface="Arial"/>
                <a:cs typeface="Arial"/>
                <a:sym typeface="Arial"/>
              </a:rPr>
              <a:t> to facilitate seamless tolling without the need for vehicles to slow down, significantly reducing </a:t>
            </a:r>
            <a:r>
              <a:rPr lang="en-US" sz="1700" b="1" i="0" u="none" strike="noStrike" cap="none">
                <a:solidFill>
                  <a:schemeClr val="dk1"/>
                </a:solidFill>
                <a:latin typeface="Arial"/>
                <a:ea typeface="Arial"/>
                <a:cs typeface="Arial"/>
                <a:sym typeface="Arial"/>
              </a:rPr>
              <a:t>congestion</a:t>
            </a:r>
            <a:r>
              <a:rPr lang="en-US" sz="1700" b="0" i="0" u="none" strike="noStrike" cap="none">
                <a:solidFill>
                  <a:schemeClr val="dk1"/>
                </a:solidFill>
                <a:latin typeface="Arial"/>
                <a:ea typeface="Arial"/>
                <a:cs typeface="Arial"/>
                <a:sym typeface="Arial"/>
              </a:rPr>
              <a:t> and improving </a:t>
            </a:r>
            <a:r>
              <a:rPr lang="en-US" sz="1700" b="1" i="0" u="none" strike="noStrike" cap="none">
                <a:solidFill>
                  <a:schemeClr val="dk1"/>
                </a:solidFill>
                <a:latin typeface="Arial"/>
                <a:ea typeface="Arial"/>
                <a:cs typeface="Arial"/>
                <a:sym typeface="Arial"/>
              </a:rPr>
              <a:t>driver experience</a:t>
            </a:r>
            <a:r>
              <a:rPr lang="en-US" sz="1700" b="0" i="0" u="none" strike="noStrike" cap="none">
                <a:solidFill>
                  <a:schemeClr val="dk1"/>
                </a:solidFill>
                <a:latin typeface="Arial"/>
                <a:ea typeface="Arial"/>
                <a:cs typeface="Arial"/>
                <a:sym typeface="Arial"/>
              </a:rPr>
              <a:t>.</a:t>
            </a:r>
            <a:endParaRPr/>
          </a:p>
          <a:p>
            <a:pPr marL="0" lvl="0" indent="0" algn="l" rtl="0">
              <a:spcBef>
                <a:spcPts val="0"/>
              </a:spcBef>
              <a:spcAft>
                <a:spcPts val="0"/>
              </a:spcAft>
              <a:buClr>
                <a:schemeClr val="dk1"/>
              </a:buClr>
              <a:buSzPts val="1700"/>
              <a:buNone/>
            </a:pPr>
            <a:endParaRPr sz="1700" b="0" i="0" u="none" strike="noStrike" cap="none">
              <a:solidFill>
                <a:schemeClr val="dk1"/>
              </a:solidFill>
              <a:latin typeface="Arial"/>
              <a:ea typeface="Arial"/>
              <a:cs typeface="Arial"/>
              <a:sym typeface="Arial"/>
            </a:endParaRPr>
          </a:p>
          <a:p>
            <a:pPr marL="0" lvl="0" indent="0" algn="l"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4. Singh &amp; Gupta (2023)</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Explores the increasing integration of </a:t>
            </a:r>
            <a:r>
              <a:rPr lang="en-US" sz="1700" b="1" i="0" u="none" strike="noStrike" cap="none">
                <a:solidFill>
                  <a:schemeClr val="dk1"/>
                </a:solidFill>
                <a:latin typeface="Arial"/>
                <a:ea typeface="Arial"/>
                <a:cs typeface="Arial"/>
                <a:sym typeface="Arial"/>
              </a:rPr>
              <a:t>digital payment solutions</a:t>
            </a:r>
            <a:r>
              <a:rPr lang="en-US" sz="1700" b="0" i="0" u="none" strike="noStrike" cap="none">
                <a:solidFill>
                  <a:schemeClr val="dk1"/>
                </a:solidFill>
                <a:latin typeface="Arial"/>
                <a:ea typeface="Arial"/>
                <a:cs typeface="Arial"/>
                <a:sym typeface="Arial"/>
              </a:rPr>
              <a:t> in toll systems, emphasizing the importance of mobile wallets and </a:t>
            </a:r>
            <a:r>
              <a:rPr lang="en-US" sz="1700" b="1" i="0" u="none" strike="noStrike" cap="none">
                <a:solidFill>
                  <a:schemeClr val="dk1"/>
                </a:solidFill>
                <a:latin typeface="Arial"/>
                <a:ea typeface="Arial"/>
                <a:cs typeface="Arial"/>
                <a:sym typeface="Arial"/>
              </a:rPr>
              <a:t>contactless payments</a:t>
            </a:r>
            <a:r>
              <a:rPr lang="en-US" sz="1700" b="0" i="0" u="none" strike="noStrike" cap="none">
                <a:solidFill>
                  <a:schemeClr val="dk1"/>
                </a:solidFill>
                <a:latin typeface="Arial"/>
                <a:ea typeface="Arial"/>
                <a:cs typeface="Arial"/>
                <a:sym typeface="Arial"/>
              </a:rPr>
              <a:t> for quicker transactions.</a:t>
            </a:r>
            <a:endParaRPr/>
          </a:p>
          <a:p>
            <a:pPr marL="0" lvl="0" indent="0" algn="l" rtl="0">
              <a:spcBef>
                <a:spcPts val="0"/>
              </a:spcBef>
              <a:spcAft>
                <a:spcPts val="0"/>
              </a:spcAft>
              <a:buClr>
                <a:schemeClr val="dk1"/>
              </a:buClr>
              <a:buSzPts val="1700"/>
              <a:buNone/>
            </a:pPr>
            <a:endParaRPr sz="1700">
              <a:latin typeface="Arial"/>
              <a:ea typeface="Arial"/>
              <a:cs typeface="Arial"/>
              <a:sym typeface="Arial"/>
            </a:endParaRPr>
          </a:p>
          <a:p>
            <a:pPr marL="0" lvl="0" indent="0" algn="l"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5. Yadav et al. (2021)</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Analyzes </a:t>
            </a:r>
            <a:r>
              <a:rPr lang="en-US" sz="1700" b="1" i="0" u="none" strike="noStrike" cap="none">
                <a:solidFill>
                  <a:schemeClr val="dk1"/>
                </a:solidFill>
                <a:latin typeface="Arial"/>
                <a:ea typeface="Arial"/>
                <a:cs typeface="Arial"/>
                <a:sym typeface="Arial"/>
              </a:rPr>
              <a:t>ultrasonic sensors</a:t>
            </a:r>
            <a:r>
              <a:rPr lang="en-US" sz="1700" b="0" i="0" u="none" strike="noStrike" cap="none">
                <a:solidFill>
                  <a:schemeClr val="dk1"/>
                </a:solidFill>
                <a:latin typeface="Arial"/>
                <a:ea typeface="Arial"/>
                <a:cs typeface="Arial"/>
                <a:sym typeface="Arial"/>
              </a:rPr>
              <a:t> for vehicle detection in toll booths, finding them effective at close range but prone to </a:t>
            </a:r>
            <a:r>
              <a:rPr lang="en-US" sz="1700" b="1" i="0" u="none" strike="noStrike" cap="none">
                <a:solidFill>
                  <a:schemeClr val="dk1"/>
                </a:solidFill>
                <a:latin typeface="Arial"/>
                <a:ea typeface="Arial"/>
                <a:cs typeface="Arial"/>
                <a:sym typeface="Arial"/>
              </a:rPr>
              <a:t>errors at high speeds</a:t>
            </a:r>
            <a:r>
              <a:rPr lang="en-US" sz="1700" b="0" i="0" u="none" strike="noStrike" cap="none">
                <a:solidFill>
                  <a:schemeClr val="dk1"/>
                </a:solidFill>
                <a:latin typeface="Arial"/>
                <a:ea typeface="Arial"/>
                <a:cs typeface="Arial"/>
                <a:sym typeface="Arial"/>
              </a:rPr>
              <a:t>, limiting their standalone utility in high-traffic environments.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Literature Review(Continued)</a:t>
            </a:r>
            <a:endParaRPr/>
          </a:p>
        </p:txBody>
      </p:sp>
      <p:sp>
        <p:nvSpPr>
          <p:cNvPr id="114" name="Google Shape;114;p4"/>
          <p:cNvSpPr txBox="1"/>
          <p:nvPr/>
        </p:nvSpPr>
        <p:spPr>
          <a:xfrm>
            <a:off x="812800" y="235450"/>
            <a:ext cx="10668000" cy="4873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7365D"/>
              </a:buClr>
              <a:buSzPts val="2800"/>
              <a:buFont typeface="Verdana"/>
              <a:buNone/>
            </a:pPr>
            <a:endParaRPr sz="2800" b="1" i="0" u="none" strike="noStrike" cap="none">
              <a:solidFill>
                <a:srgbClr val="17365D"/>
              </a:solidFill>
              <a:latin typeface="Verdana"/>
              <a:ea typeface="Verdana"/>
              <a:cs typeface="Verdana"/>
              <a:sym typeface="Verdana"/>
            </a:endParaRPr>
          </a:p>
        </p:txBody>
      </p:sp>
      <p:sp>
        <p:nvSpPr>
          <p:cNvPr id="115" name="Google Shape;115;p4"/>
          <p:cNvSpPr txBox="1">
            <a:spLocks noGrp="1"/>
          </p:cNvSpPr>
          <p:nvPr>
            <p:ph type="body" idx="1"/>
          </p:nvPr>
        </p:nvSpPr>
        <p:spPr>
          <a:xfrm>
            <a:off x="812800" y="1009663"/>
            <a:ext cx="10668000" cy="5062924"/>
          </a:xfrm>
          <a:prstGeom prst="rect">
            <a:avLst/>
          </a:prstGeom>
          <a:noFill/>
          <a:ln>
            <a:noFill/>
          </a:ln>
        </p:spPr>
        <p:txBody>
          <a:bodyPr spcFirstLastPara="1" wrap="square" lIns="91425" tIns="45700" rIns="91425" bIns="45700" anchor="ctr" anchorCtr="0">
            <a:spAutoFit/>
          </a:bodyPr>
          <a:lstStyle/>
          <a:p>
            <a:pPr marL="0" lvl="0" indent="0" algn="l"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6. Rahman et al. (2021)</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Investigates the potential of </a:t>
            </a:r>
            <a:r>
              <a:rPr lang="en-US" sz="1700" b="1" i="0" u="none" strike="noStrike" cap="none">
                <a:solidFill>
                  <a:schemeClr val="dk1"/>
                </a:solidFill>
                <a:latin typeface="Arial"/>
                <a:ea typeface="Arial"/>
                <a:cs typeface="Arial"/>
                <a:sym typeface="Arial"/>
              </a:rPr>
              <a:t>AI and machine learning</a:t>
            </a:r>
            <a:r>
              <a:rPr lang="en-US" sz="1700" b="0" i="0" u="none" strike="noStrike" cap="none">
                <a:solidFill>
                  <a:schemeClr val="dk1"/>
                </a:solidFill>
                <a:latin typeface="Arial"/>
                <a:ea typeface="Arial"/>
                <a:cs typeface="Arial"/>
                <a:sym typeface="Arial"/>
              </a:rPr>
              <a:t> in optimizing toll systems by predicting traffic patterns and improving toll processing efficiency based on </a:t>
            </a:r>
            <a:r>
              <a:rPr lang="en-US" sz="1700" b="1" i="0" u="none" strike="noStrike" cap="none">
                <a:solidFill>
                  <a:schemeClr val="dk1"/>
                </a:solidFill>
                <a:latin typeface="Arial"/>
                <a:ea typeface="Arial"/>
                <a:cs typeface="Arial"/>
                <a:sym typeface="Arial"/>
              </a:rPr>
              <a:t>real-time data analysis</a:t>
            </a:r>
            <a:r>
              <a:rPr lang="en-US" sz="1700" b="0" i="0" u="none" strike="noStrike" cap="none">
                <a:solidFill>
                  <a:schemeClr val="dk1"/>
                </a:solidFill>
                <a:latin typeface="Arial"/>
                <a:ea typeface="Arial"/>
                <a:cs typeface="Arial"/>
                <a:sym typeface="Arial"/>
              </a:rPr>
              <a:t>.</a:t>
            </a:r>
            <a:endParaRPr/>
          </a:p>
          <a:p>
            <a:pPr marL="0" lvl="0" indent="0" algn="l" rtl="0">
              <a:spcBef>
                <a:spcPts val="0"/>
              </a:spcBef>
              <a:spcAft>
                <a:spcPts val="0"/>
              </a:spcAft>
              <a:buClr>
                <a:schemeClr val="dk1"/>
              </a:buClr>
              <a:buSzPts val="1700"/>
              <a:buNone/>
            </a:pPr>
            <a:endParaRPr sz="1700" b="0" i="0" u="none" strike="noStrike" cap="none">
              <a:solidFill>
                <a:schemeClr val="dk1"/>
              </a:solidFill>
              <a:latin typeface="Arial"/>
              <a:ea typeface="Arial"/>
              <a:cs typeface="Arial"/>
              <a:sym typeface="Arial"/>
            </a:endParaRPr>
          </a:p>
          <a:p>
            <a:pPr marL="0" lvl="0" indent="0" algn="l"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7. Chen et al. (2022)</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Focuses on the </a:t>
            </a:r>
            <a:r>
              <a:rPr lang="en-US" sz="1700" b="1" i="0" u="none" strike="noStrike" cap="none">
                <a:solidFill>
                  <a:schemeClr val="dk1"/>
                </a:solidFill>
                <a:latin typeface="Arial"/>
                <a:ea typeface="Arial"/>
                <a:cs typeface="Arial"/>
                <a:sym typeface="Arial"/>
              </a:rPr>
              <a:t>environmental benefits</a:t>
            </a:r>
            <a:r>
              <a:rPr lang="en-US" sz="1700" b="0" i="0" u="none" strike="noStrike" cap="none">
                <a:solidFill>
                  <a:schemeClr val="dk1"/>
                </a:solidFill>
                <a:latin typeface="Arial"/>
                <a:ea typeface="Arial"/>
                <a:cs typeface="Arial"/>
                <a:sym typeface="Arial"/>
              </a:rPr>
              <a:t> of automated toll systems, particularly their ability to reduce </a:t>
            </a:r>
            <a:r>
              <a:rPr lang="en-US" sz="1700" b="1" i="0" u="none" strike="noStrike" cap="none">
                <a:solidFill>
                  <a:schemeClr val="dk1"/>
                </a:solidFill>
                <a:latin typeface="Arial"/>
                <a:ea typeface="Arial"/>
                <a:cs typeface="Arial"/>
                <a:sym typeface="Arial"/>
              </a:rPr>
              <a:t>carbon emissions</a:t>
            </a:r>
            <a:r>
              <a:rPr lang="en-US" sz="1700" b="0" i="0" u="none" strike="noStrike" cap="none">
                <a:solidFill>
                  <a:schemeClr val="dk1"/>
                </a:solidFill>
                <a:latin typeface="Arial"/>
                <a:ea typeface="Arial"/>
                <a:cs typeface="Arial"/>
                <a:sym typeface="Arial"/>
              </a:rPr>
              <a:t> through decreased </a:t>
            </a:r>
            <a:r>
              <a:rPr lang="en-US" sz="1700" b="1" i="0" u="none" strike="noStrike" cap="none">
                <a:solidFill>
                  <a:schemeClr val="dk1"/>
                </a:solidFill>
                <a:latin typeface="Arial"/>
                <a:ea typeface="Arial"/>
                <a:cs typeface="Arial"/>
                <a:sym typeface="Arial"/>
              </a:rPr>
              <a:t>vehicle idling</a:t>
            </a:r>
            <a:r>
              <a:rPr lang="en-US" sz="1700" b="0" i="0" u="none" strike="noStrike" cap="none">
                <a:solidFill>
                  <a:schemeClr val="dk1"/>
                </a:solidFill>
                <a:latin typeface="Arial"/>
                <a:ea typeface="Arial"/>
                <a:cs typeface="Arial"/>
                <a:sym typeface="Arial"/>
              </a:rPr>
              <a:t> at toll booths.</a:t>
            </a:r>
            <a:endParaRPr/>
          </a:p>
          <a:p>
            <a:pPr marL="0" lvl="0" indent="0" algn="l" rtl="0">
              <a:spcBef>
                <a:spcPts val="0"/>
              </a:spcBef>
              <a:spcAft>
                <a:spcPts val="0"/>
              </a:spcAft>
              <a:buClr>
                <a:schemeClr val="dk1"/>
              </a:buClr>
              <a:buSzPts val="1700"/>
              <a:buNone/>
            </a:pPr>
            <a:endParaRPr sz="1700" b="0" i="0" u="none" strike="noStrike" cap="none">
              <a:solidFill>
                <a:schemeClr val="dk1"/>
              </a:solidFill>
              <a:latin typeface="Arial"/>
              <a:ea typeface="Arial"/>
              <a:cs typeface="Arial"/>
              <a:sym typeface="Arial"/>
            </a:endParaRPr>
          </a:p>
          <a:p>
            <a:pPr marL="0" lvl="0" indent="0" algn="l"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8. Patel et al. (2020)</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Studies the </a:t>
            </a:r>
            <a:r>
              <a:rPr lang="en-US" sz="1700" b="1" i="0" u="none" strike="noStrike" cap="none">
                <a:solidFill>
                  <a:schemeClr val="dk1"/>
                </a:solidFill>
                <a:latin typeface="Arial"/>
                <a:ea typeface="Arial"/>
                <a:cs typeface="Arial"/>
                <a:sym typeface="Arial"/>
              </a:rPr>
              <a:t>limitations of RFID technology</a:t>
            </a:r>
            <a:r>
              <a:rPr lang="en-US" sz="1700" b="0" i="0" u="none" strike="noStrike" cap="none">
                <a:solidFill>
                  <a:schemeClr val="dk1"/>
                </a:solidFill>
                <a:latin typeface="Arial"/>
                <a:ea typeface="Arial"/>
                <a:cs typeface="Arial"/>
                <a:sym typeface="Arial"/>
              </a:rPr>
              <a:t>, especially its dependence on vehicle speed and the need for close proximity for successful detection, which affects its performance in high-speed toll lanes.</a:t>
            </a:r>
            <a:endParaRPr/>
          </a:p>
          <a:p>
            <a:pPr marL="0" lvl="0" indent="0" algn="l" rtl="0">
              <a:spcBef>
                <a:spcPts val="0"/>
              </a:spcBef>
              <a:spcAft>
                <a:spcPts val="0"/>
              </a:spcAft>
              <a:buClr>
                <a:schemeClr val="dk1"/>
              </a:buClr>
              <a:buSzPts val="1700"/>
              <a:buNone/>
            </a:pPr>
            <a:endParaRPr sz="1700" b="0" i="0" u="none" strike="noStrike" cap="none">
              <a:solidFill>
                <a:schemeClr val="dk1"/>
              </a:solidFill>
              <a:latin typeface="Arial"/>
              <a:ea typeface="Arial"/>
              <a:cs typeface="Arial"/>
              <a:sym typeface="Arial"/>
            </a:endParaRPr>
          </a:p>
          <a:p>
            <a:pPr marL="0" lvl="0" indent="0" algn="l"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9. Liu et al. (2021)</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Looks into the use of </a:t>
            </a:r>
            <a:r>
              <a:rPr lang="en-US" sz="1700" b="1" i="0" u="none" strike="noStrike" cap="none">
                <a:solidFill>
                  <a:schemeClr val="dk1"/>
                </a:solidFill>
                <a:latin typeface="Arial"/>
                <a:ea typeface="Arial"/>
                <a:cs typeface="Arial"/>
                <a:sym typeface="Arial"/>
              </a:rPr>
              <a:t>hybrid toll systems</a:t>
            </a:r>
            <a:r>
              <a:rPr lang="en-US" sz="1700" b="0" i="0" u="none" strike="noStrike" cap="none">
                <a:solidFill>
                  <a:schemeClr val="dk1"/>
                </a:solidFill>
                <a:latin typeface="Arial"/>
                <a:ea typeface="Arial"/>
                <a:cs typeface="Arial"/>
                <a:sym typeface="Arial"/>
              </a:rPr>
              <a:t>, combining </a:t>
            </a:r>
            <a:r>
              <a:rPr lang="en-US" sz="1700" b="1" i="0" u="none" strike="noStrike" cap="none">
                <a:solidFill>
                  <a:schemeClr val="dk1"/>
                </a:solidFill>
                <a:latin typeface="Arial"/>
                <a:ea typeface="Arial"/>
                <a:cs typeface="Arial"/>
                <a:sym typeface="Arial"/>
              </a:rPr>
              <a:t>radar, RFID, and ultrasonic sensors</a:t>
            </a:r>
            <a:r>
              <a:rPr lang="en-US" sz="1700" b="0" i="0" u="none" strike="noStrike" cap="none">
                <a:solidFill>
                  <a:schemeClr val="dk1"/>
                </a:solidFill>
                <a:latin typeface="Arial"/>
                <a:ea typeface="Arial"/>
                <a:cs typeface="Arial"/>
                <a:sym typeface="Arial"/>
              </a:rPr>
              <a:t> to cover a wider range of vehicle detection scenarios, improving overall accuracy and reducing congestion.</a:t>
            </a:r>
            <a:endParaRPr/>
          </a:p>
          <a:p>
            <a:pPr marL="0" lvl="0" indent="0" algn="l" rtl="0">
              <a:spcBef>
                <a:spcPts val="0"/>
              </a:spcBef>
              <a:spcAft>
                <a:spcPts val="0"/>
              </a:spcAft>
              <a:buClr>
                <a:schemeClr val="dk1"/>
              </a:buClr>
              <a:buSzPts val="1700"/>
              <a:buNone/>
            </a:pPr>
            <a:endParaRPr sz="1700" b="0" i="0" u="none" strike="noStrike" cap="none">
              <a:solidFill>
                <a:schemeClr val="dk1"/>
              </a:solidFill>
              <a:latin typeface="Arial"/>
              <a:ea typeface="Arial"/>
              <a:cs typeface="Arial"/>
              <a:sym typeface="Arial"/>
            </a:endParaRPr>
          </a:p>
          <a:p>
            <a:pPr marL="0" lvl="0" indent="0" algn="l"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10. Mohammed et al. (2020)</a:t>
            </a:r>
            <a:r>
              <a:rPr lang="en-US" sz="1700" b="0" i="0" u="none" strike="noStrike" cap="none">
                <a:solidFill>
                  <a:schemeClr val="dk1"/>
                </a:solidFill>
                <a:latin typeface="Arial"/>
                <a:ea typeface="Arial"/>
                <a:cs typeface="Arial"/>
                <a:sym typeface="Arial"/>
              </a:rPr>
              <a:t/>
            </a:r>
            <a:br>
              <a:rPr lang="en-US" sz="1700" b="0" i="0" u="none" strike="noStrike" cap="none">
                <a:solidFill>
                  <a:schemeClr val="dk1"/>
                </a:solidFill>
                <a:latin typeface="Arial"/>
                <a:ea typeface="Arial"/>
                <a:cs typeface="Arial"/>
                <a:sym typeface="Arial"/>
              </a:rPr>
            </a:br>
            <a:r>
              <a:rPr lang="en-US" sz="1700" b="0" i="0" u="none" strike="noStrike" cap="none">
                <a:solidFill>
                  <a:schemeClr val="dk1"/>
                </a:solidFill>
                <a:latin typeface="Arial"/>
                <a:ea typeface="Arial"/>
                <a:cs typeface="Arial"/>
                <a:sym typeface="Arial"/>
              </a:rPr>
              <a:t>Reviews the </a:t>
            </a:r>
            <a:r>
              <a:rPr lang="en-US" sz="1700" b="1" i="0" u="none" strike="noStrike" cap="none">
                <a:solidFill>
                  <a:schemeClr val="dk1"/>
                </a:solidFill>
                <a:latin typeface="Arial"/>
                <a:ea typeface="Arial"/>
                <a:cs typeface="Arial"/>
                <a:sym typeface="Arial"/>
              </a:rPr>
              <a:t>use of blockchain</a:t>
            </a:r>
            <a:r>
              <a:rPr lang="en-US" sz="1700" b="0" i="0" u="none" strike="noStrike" cap="none">
                <a:solidFill>
                  <a:schemeClr val="dk1"/>
                </a:solidFill>
                <a:latin typeface="Arial"/>
                <a:ea typeface="Arial"/>
                <a:cs typeface="Arial"/>
                <a:sym typeface="Arial"/>
              </a:rPr>
              <a:t> for secure toll transactions, suggesting that </a:t>
            </a:r>
            <a:r>
              <a:rPr lang="en-US" sz="1700" b="1" i="0" u="none" strike="noStrike" cap="none">
                <a:solidFill>
                  <a:schemeClr val="dk1"/>
                </a:solidFill>
                <a:latin typeface="Arial"/>
                <a:ea typeface="Arial"/>
                <a:cs typeface="Arial"/>
                <a:sym typeface="Arial"/>
              </a:rPr>
              <a:t>decentralized data storage</a:t>
            </a:r>
            <a:r>
              <a:rPr lang="en-US" sz="1700" b="0" i="0" u="none" strike="noStrike" cap="none">
                <a:solidFill>
                  <a:schemeClr val="dk1"/>
                </a:solidFill>
                <a:latin typeface="Arial"/>
                <a:ea typeface="Arial"/>
                <a:cs typeface="Arial"/>
                <a:sym typeface="Arial"/>
              </a:rPr>
              <a:t> can enhance </a:t>
            </a:r>
            <a:r>
              <a:rPr lang="en-US" sz="1700" b="1" i="0" u="none" strike="noStrike" cap="none">
                <a:solidFill>
                  <a:schemeClr val="dk1"/>
                </a:solidFill>
                <a:latin typeface="Arial"/>
                <a:ea typeface="Arial"/>
                <a:cs typeface="Arial"/>
                <a:sym typeface="Arial"/>
              </a:rPr>
              <a:t>user privacy</a:t>
            </a:r>
            <a:r>
              <a:rPr lang="en-US" sz="1700" b="0" i="0" u="none" strike="noStrike" cap="none">
                <a:solidFill>
                  <a:schemeClr val="dk1"/>
                </a:solidFill>
                <a:latin typeface="Arial"/>
                <a:ea typeface="Arial"/>
                <a:cs typeface="Arial"/>
                <a:sym typeface="Arial"/>
              </a:rPr>
              <a:t> and prevent data breaches in toll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Existing method Drawback</a:t>
            </a:r>
            <a:endParaRPr/>
          </a:p>
        </p:txBody>
      </p:sp>
      <p:graphicFrame>
        <p:nvGraphicFramePr>
          <p:cNvPr id="121" name="Google Shape;121;p5"/>
          <p:cNvGraphicFramePr/>
          <p:nvPr/>
        </p:nvGraphicFramePr>
        <p:xfrm>
          <a:off x="812800" y="1378131"/>
          <a:ext cx="3000000" cy="3000000"/>
        </p:xfrm>
        <a:graphic>
          <a:graphicData uri="http://schemas.openxmlformats.org/drawingml/2006/table">
            <a:tbl>
              <a:tblPr firstRow="1" bandRow="1">
                <a:noFill/>
                <a:tableStyleId>{5102635C-63A8-46CD-BF92-8933E98C194E}</a:tableStyleId>
              </a:tblPr>
              <a:tblGrid>
                <a:gridCol w="3093000">
                  <a:extLst>
                    <a:ext uri="{9D8B030D-6E8A-4147-A177-3AD203B41FA5}">
                      <a16:colId xmlns:a16="http://schemas.microsoft.com/office/drawing/2014/main" val="20000"/>
                    </a:ext>
                  </a:extLst>
                </a:gridCol>
                <a:gridCol w="75750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PAPER</a:t>
                      </a:r>
                      <a:endParaRPr sz="1800"/>
                    </a:p>
                  </a:txBody>
                  <a:tcPr marL="91450" marR="91450" marT="45725" marB="45725"/>
                </a:tc>
                <a:tc>
                  <a:txBody>
                    <a:bodyPr/>
                    <a:lstStyle/>
                    <a:p>
                      <a:pPr marL="0" marR="0" lvl="0" indent="0" algn="l" rtl="0">
                        <a:spcBef>
                          <a:spcPts val="0"/>
                        </a:spcBef>
                        <a:spcAft>
                          <a:spcPts val="0"/>
                        </a:spcAft>
                        <a:buNone/>
                      </a:pPr>
                      <a:r>
                        <a:rPr lang="en-US" sz="1800"/>
                        <a:t>DRAWBACK</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Kumar et al. (2021)</a:t>
                      </a:r>
                      <a:endParaRPr sz="1800"/>
                    </a:p>
                  </a:txBody>
                  <a:tcPr marL="91450" marR="91450" marT="45725" marB="45725"/>
                </a:tc>
                <a:tc>
                  <a:txBody>
                    <a:bodyPr/>
                    <a:lstStyle/>
                    <a:p>
                      <a:pPr marL="0" marR="0" lvl="0" indent="0" algn="l" rtl="0">
                        <a:spcBef>
                          <a:spcPts val="0"/>
                        </a:spcBef>
                        <a:spcAft>
                          <a:spcPts val="0"/>
                        </a:spcAft>
                        <a:buNone/>
                      </a:pPr>
                      <a:r>
                        <a:rPr lang="en-US" sz="1800"/>
                        <a:t>Incomplete functionality in RFID systems, reliance on vehicle speed, and slow detection.</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Zhang et al. (2022)</a:t>
                      </a:r>
                      <a:endParaRPr sz="1800"/>
                    </a:p>
                  </a:txBody>
                  <a:tcPr marL="91450" marR="91450" marT="45725" marB="45725"/>
                </a:tc>
                <a:tc>
                  <a:txBody>
                    <a:bodyPr/>
                    <a:lstStyle/>
                    <a:p>
                      <a:pPr marL="0" marR="0" lvl="0" indent="0" algn="l" rtl="0">
                        <a:spcBef>
                          <a:spcPts val="0"/>
                        </a:spcBef>
                        <a:spcAft>
                          <a:spcPts val="0"/>
                        </a:spcAft>
                        <a:buNone/>
                      </a:pPr>
                      <a:r>
                        <a:rPr lang="en-US" sz="1800"/>
                        <a:t>Radar systems can be costly to implement and may require advanced infrastructure.</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Al-Mansoori et al. (2020)</a:t>
                      </a:r>
                      <a:endParaRPr sz="1800"/>
                    </a:p>
                  </a:txBody>
                  <a:tcPr marL="91450" marR="91450" marT="45725" marB="45725"/>
                </a:tc>
                <a:tc>
                  <a:txBody>
                    <a:bodyPr/>
                    <a:lstStyle/>
                    <a:p>
                      <a:pPr marL="0" marR="0" lvl="0" indent="0" algn="l" rtl="0">
                        <a:spcBef>
                          <a:spcPts val="0"/>
                        </a:spcBef>
                        <a:spcAft>
                          <a:spcPts val="0"/>
                        </a:spcAft>
                        <a:buNone/>
                      </a:pPr>
                      <a:r>
                        <a:rPr lang="en-US" sz="1800"/>
                        <a:t>High dependency on digital infrastructure, which may not be available in all regions.</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Singh &amp; Gupta (2023)</a:t>
                      </a:r>
                      <a:endParaRPr sz="1800"/>
                    </a:p>
                  </a:txBody>
                  <a:tcPr marL="91450" marR="91450" marT="45725" marB="45725"/>
                </a:tc>
                <a:tc>
                  <a:txBody>
                    <a:bodyPr/>
                    <a:lstStyle/>
                    <a:p>
                      <a:pPr marL="0" marR="0" lvl="0" indent="0" algn="l" rtl="0">
                        <a:spcBef>
                          <a:spcPts val="0"/>
                        </a:spcBef>
                        <a:spcAft>
                          <a:spcPts val="0"/>
                        </a:spcAft>
                        <a:buNone/>
                      </a:pPr>
                      <a:r>
                        <a:rPr lang="en-US" sz="1800"/>
                        <a:t>Digital payment systems need constant internet connectivity, which can be unreliable in rural areas.</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Jensen et al. (2019)</a:t>
                      </a:r>
                      <a:endParaRPr sz="1800"/>
                    </a:p>
                  </a:txBody>
                  <a:tcPr marL="91450" marR="91450" marT="45725" marB="45725"/>
                </a:tc>
                <a:tc>
                  <a:txBody>
                    <a:bodyPr/>
                    <a:lstStyle/>
                    <a:p>
                      <a:pPr marL="0" marR="0" lvl="0" indent="0" algn="l" rtl="0">
                        <a:spcBef>
                          <a:spcPts val="0"/>
                        </a:spcBef>
                        <a:spcAft>
                          <a:spcPts val="0"/>
                        </a:spcAft>
                        <a:buNone/>
                      </a:pPr>
                      <a:r>
                        <a:rPr lang="en-US" sz="1800"/>
                        <a:t>RFID struggles in areas with poor infrastructure, leading to inefficiency.</a:t>
                      </a:r>
                      <a:endParaRPr sz="180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Existing method Drawback(continued)</a:t>
            </a:r>
            <a:endParaRPr/>
          </a:p>
        </p:txBody>
      </p:sp>
      <p:graphicFrame>
        <p:nvGraphicFramePr>
          <p:cNvPr id="127" name="Google Shape;127;p6"/>
          <p:cNvGraphicFramePr/>
          <p:nvPr/>
        </p:nvGraphicFramePr>
        <p:xfrm>
          <a:off x="812800" y="1404257"/>
          <a:ext cx="3000000" cy="3000000"/>
        </p:xfrm>
        <a:graphic>
          <a:graphicData uri="http://schemas.openxmlformats.org/drawingml/2006/table">
            <a:tbl>
              <a:tblPr firstRow="1" bandRow="1">
                <a:noFill/>
                <a:tableStyleId>{5102635C-63A8-46CD-BF92-8933E98C194E}</a:tableStyleId>
              </a:tblPr>
              <a:tblGrid>
                <a:gridCol w="3132175">
                  <a:extLst>
                    <a:ext uri="{9D8B030D-6E8A-4147-A177-3AD203B41FA5}">
                      <a16:colId xmlns:a16="http://schemas.microsoft.com/office/drawing/2014/main" val="20000"/>
                    </a:ext>
                  </a:extLst>
                </a:gridCol>
                <a:gridCol w="75358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PAPER</a:t>
                      </a:r>
                      <a:endParaRPr sz="1800"/>
                    </a:p>
                  </a:txBody>
                  <a:tcPr marL="91450" marR="91450" marT="45725" marB="45725"/>
                </a:tc>
                <a:tc>
                  <a:txBody>
                    <a:bodyPr/>
                    <a:lstStyle/>
                    <a:p>
                      <a:pPr marL="0" marR="0" lvl="0" indent="0" algn="l" rtl="0">
                        <a:spcBef>
                          <a:spcPts val="0"/>
                        </a:spcBef>
                        <a:spcAft>
                          <a:spcPts val="0"/>
                        </a:spcAft>
                        <a:buNone/>
                      </a:pPr>
                      <a:r>
                        <a:rPr lang="en-US" sz="1800"/>
                        <a:t>DRAWBACK</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Patel et al. (2020)</a:t>
                      </a:r>
                      <a:endParaRPr sz="1800"/>
                    </a:p>
                  </a:txBody>
                  <a:tcPr marL="91450" marR="91450" marT="45725" marB="45725"/>
                </a:tc>
                <a:tc>
                  <a:txBody>
                    <a:bodyPr/>
                    <a:lstStyle/>
                    <a:p>
                      <a:pPr marL="0" marR="0" lvl="0" indent="0" algn="l" rtl="0">
                        <a:spcBef>
                          <a:spcPts val="0"/>
                        </a:spcBef>
                        <a:spcAft>
                          <a:spcPts val="0"/>
                        </a:spcAft>
                        <a:buNone/>
                      </a:pPr>
                      <a:r>
                        <a:rPr lang="en-US" sz="1800"/>
                        <a:t>Ultrasonic sensors may face issues in highly congested environments, reducing accuracy.</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Chen et al. (2021)</a:t>
                      </a:r>
                      <a:endParaRPr sz="1800"/>
                    </a:p>
                  </a:txBody>
                  <a:tcPr marL="91450" marR="91450" marT="45725" marB="45725"/>
                </a:tc>
                <a:tc>
                  <a:txBody>
                    <a:bodyPr/>
                    <a:lstStyle/>
                    <a:p>
                      <a:pPr marL="0" marR="0" lvl="0" indent="0" algn="l" rtl="0">
                        <a:spcBef>
                          <a:spcPts val="0"/>
                        </a:spcBef>
                        <a:spcAft>
                          <a:spcPts val="0"/>
                        </a:spcAft>
                        <a:buNone/>
                      </a:pPr>
                      <a:r>
                        <a:rPr lang="en-US" sz="1800"/>
                        <a:t>AI-based toll optimization requires complex algorithms, which may increase system complexity.</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Raj et al. (2022)</a:t>
                      </a:r>
                      <a:endParaRPr sz="1800"/>
                    </a:p>
                  </a:txBody>
                  <a:tcPr marL="91450" marR="91450" marT="45725" marB="45725"/>
                </a:tc>
                <a:tc>
                  <a:txBody>
                    <a:bodyPr/>
                    <a:lstStyle/>
                    <a:p>
                      <a:pPr marL="0" marR="0" lvl="0" indent="0" algn="l" rtl="0">
                        <a:spcBef>
                          <a:spcPts val="0"/>
                        </a:spcBef>
                        <a:spcAft>
                          <a:spcPts val="0"/>
                        </a:spcAft>
                        <a:buNone/>
                      </a:pPr>
                      <a:r>
                        <a:rPr lang="en-US" sz="1800"/>
                        <a:t>RFID struggles with high-speed vehicles; radar is costly to implement on a large scale.</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Liu et al. (2020)</a:t>
                      </a:r>
                      <a:endParaRPr sz="1800"/>
                    </a:p>
                  </a:txBody>
                  <a:tcPr marL="91450" marR="91450" marT="45725" marB="45725"/>
                </a:tc>
                <a:tc>
                  <a:txBody>
                    <a:bodyPr/>
                    <a:lstStyle/>
                    <a:p>
                      <a:pPr marL="0" marR="0" lvl="0" indent="0" algn="l" rtl="0">
                        <a:spcBef>
                          <a:spcPts val="0"/>
                        </a:spcBef>
                        <a:spcAft>
                          <a:spcPts val="0"/>
                        </a:spcAft>
                        <a:buNone/>
                      </a:pPr>
                      <a:r>
                        <a:rPr lang="en-US" sz="1800"/>
                        <a:t>Smart city infrastructure needed for sensor systems is expensive and difficult to deploy widely.</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Smith &amp; Jones (2021)</a:t>
                      </a:r>
                      <a:endParaRPr sz="1800"/>
                    </a:p>
                  </a:txBody>
                  <a:tcPr marL="91450" marR="91450" marT="45725" marB="45725"/>
                </a:tc>
                <a:tc>
                  <a:txBody>
                    <a:bodyPr/>
                    <a:lstStyle/>
                    <a:p>
                      <a:pPr marL="0" marR="0" lvl="0" indent="0" algn="l" rtl="0">
                        <a:spcBef>
                          <a:spcPts val="0"/>
                        </a:spcBef>
                        <a:spcAft>
                          <a:spcPts val="0"/>
                        </a:spcAft>
                        <a:buNone/>
                      </a:pPr>
                      <a:r>
                        <a:rPr lang="en-US" sz="1800"/>
                        <a:t>Privacy concerns and data security issues arise from the use of RFID and radar systems.</a:t>
                      </a:r>
                      <a:endParaRPr sz="180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Proposed Method</a:t>
            </a:r>
            <a:endParaRPr/>
          </a:p>
        </p:txBody>
      </p:sp>
      <p:sp>
        <p:nvSpPr>
          <p:cNvPr id="133" name="Google Shape;133;p7"/>
          <p:cNvSpPr txBox="1">
            <a:spLocks noGrp="1"/>
          </p:cNvSpPr>
          <p:nvPr>
            <p:ph type="body" idx="1"/>
          </p:nvPr>
        </p:nvSpPr>
        <p:spPr>
          <a:xfrm>
            <a:off x="812800" y="1166590"/>
            <a:ext cx="10538823" cy="4801314"/>
          </a:xfrm>
          <a:prstGeom prst="rect">
            <a:avLst/>
          </a:prstGeom>
          <a:noFill/>
          <a:ln>
            <a:noFill/>
          </a:ln>
        </p:spPr>
        <p:txBody>
          <a:bodyPr spcFirstLastPara="1" wrap="square" lIns="91425" tIns="45700" rIns="91425" bIns="45700" anchor="ctr" anchorCtr="0">
            <a:spAutoFit/>
          </a:bodyPr>
          <a:lstStyle/>
          <a:p>
            <a:pPr marL="0" lvl="0" indent="0" algn="just"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1. Radar and Ultrasonic Sensors</a:t>
            </a:r>
            <a:r>
              <a:rPr lang="en-US" sz="1700" b="0" i="0" u="none" strike="noStrike" cap="none">
                <a:solidFill>
                  <a:schemeClr val="dk1"/>
                </a:solidFill>
                <a:latin typeface="Arial"/>
                <a:ea typeface="Arial"/>
                <a:cs typeface="Arial"/>
                <a:sym typeface="Arial"/>
              </a:rPr>
              <a:t>:</a:t>
            </a:r>
            <a:endParaRPr/>
          </a:p>
          <a:p>
            <a:pPr marL="0" lvl="0" indent="0" algn="just" rtl="0">
              <a:spcBef>
                <a:spcPts val="0"/>
              </a:spcBef>
              <a:spcAft>
                <a:spcPts val="0"/>
              </a:spcAft>
              <a:buClr>
                <a:schemeClr val="dk1"/>
              </a:buClr>
              <a:buSzPts val="1700"/>
              <a:buNone/>
            </a:pPr>
            <a:r>
              <a:rPr lang="en-US" sz="1700" i="0" u="none" strike="noStrike" cap="none">
                <a:solidFill>
                  <a:schemeClr val="dk1"/>
                </a:solidFill>
                <a:latin typeface="Arial"/>
                <a:ea typeface="Arial"/>
                <a:cs typeface="Arial"/>
                <a:sym typeface="Arial"/>
              </a:rPr>
              <a:t>Functionality</a:t>
            </a:r>
            <a:r>
              <a:rPr lang="en-US" sz="1700" b="0" i="0" u="none" strike="noStrike" cap="none">
                <a:solidFill>
                  <a:schemeClr val="dk1"/>
                </a:solidFill>
                <a:latin typeface="Arial"/>
                <a:ea typeface="Arial"/>
                <a:cs typeface="Arial"/>
                <a:sym typeface="Arial"/>
              </a:rPr>
              <a:t>: Use radar and ultrasonic sensors for accurate vehicle detection and speed monitoring.</a:t>
            </a:r>
            <a:endParaRPr/>
          </a:p>
          <a:p>
            <a:pPr marL="0" lvl="0" indent="0" algn="just" rtl="0">
              <a:spcBef>
                <a:spcPts val="0"/>
              </a:spcBef>
              <a:spcAft>
                <a:spcPts val="0"/>
              </a:spcAft>
              <a:buClr>
                <a:schemeClr val="dk1"/>
              </a:buClr>
              <a:buSzPts val="1700"/>
              <a:buNone/>
            </a:pPr>
            <a:r>
              <a:rPr lang="en-US" sz="1700" i="0" u="none" strike="noStrike" cap="none">
                <a:solidFill>
                  <a:schemeClr val="dk1"/>
                </a:solidFill>
                <a:latin typeface="Arial"/>
                <a:ea typeface="Arial"/>
                <a:cs typeface="Arial"/>
                <a:sym typeface="Arial"/>
              </a:rPr>
              <a:t>Benefits</a:t>
            </a:r>
            <a:r>
              <a:rPr lang="en-US" sz="1700" b="0" i="0" u="none" strike="noStrike" cap="none">
                <a:solidFill>
                  <a:schemeClr val="dk1"/>
                </a:solidFill>
                <a:latin typeface="Arial"/>
                <a:ea typeface="Arial"/>
                <a:cs typeface="Arial"/>
                <a:sym typeface="Arial"/>
              </a:rPr>
              <a:t>: Allows for smooth traffic flow without requiring vehicles to slow down, reducing congestion.</a:t>
            </a:r>
            <a:endParaRPr sz="1700">
              <a:latin typeface="Arial"/>
              <a:ea typeface="Arial"/>
              <a:cs typeface="Arial"/>
              <a:sym typeface="Arial"/>
            </a:endParaRPr>
          </a:p>
          <a:p>
            <a:pPr marL="0" lvl="0" indent="0" algn="just" rtl="0">
              <a:spcBef>
                <a:spcPts val="0"/>
              </a:spcBef>
              <a:spcAft>
                <a:spcPts val="0"/>
              </a:spcAft>
              <a:buClr>
                <a:schemeClr val="dk1"/>
              </a:buClr>
              <a:buSzPts val="1700"/>
              <a:buNone/>
            </a:pPr>
            <a:r>
              <a:rPr lang="en-US" sz="1700" b="1">
                <a:latin typeface="Arial"/>
                <a:ea typeface="Arial"/>
                <a:cs typeface="Arial"/>
                <a:sym typeface="Arial"/>
              </a:rPr>
              <a:t>2. </a:t>
            </a:r>
            <a:r>
              <a:rPr lang="en-US" sz="1700" b="1" i="0" u="none" strike="noStrike" cap="none">
                <a:solidFill>
                  <a:schemeClr val="dk1"/>
                </a:solidFill>
                <a:latin typeface="Arial"/>
                <a:ea typeface="Arial"/>
                <a:cs typeface="Arial"/>
                <a:sym typeface="Arial"/>
              </a:rPr>
              <a:t>Advanced Payment Solutions</a:t>
            </a:r>
            <a:r>
              <a:rPr lang="en-US" sz="1700" b="0" i="0" u="none" strike="noStrike" cap="none">
                <a:solidFill>
                  <a:schemeClr val="dk1"/>
                </a:solidFill>
                <a:latin typeface="Arial"/>
                <a:ea typeface="Arial"/>
                <a:cs typeface="Arial"/>
                <a:sym typeface="Arial"/>
              </a:rPr>
              <a:t>:</a:t>
            </a:r>
            <a:endParaRPr/>
          </a:p>
          <a:p>
            <a:pPr marL="0" lvl="0" indent="0" algn="just" rtl="0">
              <a:spcBef>
                <a:spcPts val="0"/>
              </a:spcBef>
              <a:spcAft>
                <a:spcPts val="0"/>
              </a:spcAft>
              <a:buClr>
                <a:schemeClr val="dk1"/>
              </a:buClr>
              <a:buSzPts val="1700"/>
              <a:buNone/>
            </a:pPr>
            <a:r>
              <a:rPr lang="en-US" sz="1700" i="0" u="none" strike="noStrike" cap="none">
                <a:solidFill>
                  <a:schemeClr val="dk1"/>
                </a:solidFill>
                <a:latin typeface="Arial"/>
                <a:ea typeface="Arial"/>
                <a:cs typeface="Arial"/>
                <a:sym typeface="Arial"/>
              </a:rPr>
              <a:t>Integration</a:t>
            </a:r>
            <a:r>
              <a:rPr lang="en-US" sz="1700" b="0" i="0" u="none" strike="noStrike" cap="none">
                <a:solidFill>
                  <a:schemeClr val="dk1"/>
                </a:solidFill>
                <a:latin typeface="Arial"/>
                <a:ea typeface="Arial"/>
                <a:cs typeface="Arial"/>
                <a:sym typeface="Arial"/>
              </a:rPr>
              <a:t>: Implement digital payment solutions such as mobile wallets and contactless payment systems.</a:t>
            </a:r>
            <a:endParaRPr/>
          </a:p>
          <a:p>
            <a:pPr marL="0" lvl="0" indent="0" algn="just" rtl="0">
              <a:spcBef>
                <a:spcPts val="0"/>
              </a:spcBef>
              <a:spcAft>
                <a:spcPts val="0"/>
              </a:spcAft>
              <a:buClr>
                <a:schemeClr val="dk1"/>
              </a:buClr>
              <a:buSzPts val="1700"/>
              <a:buNone/>
            </a:pPr>
            <a:r>
              <a:rPr lang="en-US" sz="1700" i="0" u="none" strike="noStrike" cap="none">
                <a:solidFill>
                  <a:schemeClr val="dk1"/>
                </a:solidFill>
                <a:latin typeface="Arial"/>
                <a:ea typeface="Arial"/>
                <a:cs typeface="Arial"/>
                <a:sym typeface="Arial"/>
              </a:rPr>
              <a:t>Benefits</a:t>
            </a:r>
            <a:r>
              <a:rPr lang="en-US" sz="1700" b="0" i="0" u="none" strike="noStrike" cap="none">
                <a:solidFill>
                  <a:schemeClr val="dk1"/>
                </a:solidFill>
                <a:latin typeface="Arial"/>
                <a:ea typeface="Arial"/>
                <a:cs typeface="Arial"/>
                <a:sym typeface="Arial"/>
              </a:rPr>
              <a:t>: Streamlines transactions, enhances user convenience, and minimizes wait times.</a:t>
            </a:r>
            <a:endParaRPr sz="1700">
              <a:latin typeface="Arial"/>
              <a:ea typeface="Arial"/>
              <a:cs typeface="Arial"/>
              <a:sym typeface="Arial"/>
            </a:endParaRPr>
          </a:p>
          <a:p>
            <a:pPr marL="0" lvl="0" indent="0" algn="just"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3. Smart Traffic Management System</a:t>
            </a:r>
            <a:r>
              <a:rPr lang="en-US" sz="1700" b="0" i="0" u="none" strike="noStrike" cap="none">
                <a:solidFill>
                  <a:schemeClr val="dk1"/>
                </a:solidFill>
                <a:latin typeface="Arial"/>
                <a:ea typeface="Arial"/>
                <a:cs typeface="Arial"/>
                <a:sym typeface="Arial"/>
              </a:rPr>
              <a:t>:</a:t>
            </a:r>
            <a:endParaRPr/>
          </a:p>
          <a:p>
            <a:pPr marL="0" lvl="0" indent="0" algn="just" rtl="0">
              <a:spcBef>
                <a:spcPts val="0"/>
              </a:spcBef>
              <a:spcAft>
                <a:spcPts val="0"/>
              </a:spcAft>
              <a:buClr>
                <a:schemeClr val="dk1"/>
              </a:buClr>
              <a:buSzPts val="1700"/>
              <a:buNone/>
            </a:pPr>
            <a:r>
              <a:rPr lang="en-US" sz="1700" i="0" u="none" strike="noStrike" cap="none">
                <a:solidFill>
                  <a:schemeClr val="dk1"/>
                </a:solidFill>
                <a:latin typeface="Arial"/>
                <a:ea typeface="Arial"/>
                <a:cs typeface="Arial"/>
                <a:sym typeface="Arial"/>
              </a:rPr>
              <a:t>Architecture</a:t>
            </a:r>
            <a:r>
              <a:rPr lang="en-US" sz="1700" b="0" i="0" u="none" strike="noStrike" cap="none">
                <a:solidFill>
                  <a:schemeClr val="dk1"/>
                </a:solidFill>
                <a:latin typeface="Arial"/>
                <a:ea typeface="Arial"/>
                <a:cs typeface="Arial"/>
                <a:sym typeface="Arial"/>
              </a:rPr>
              <a:t>: Develop an integrated system that combines real-time data from sensors and payment systems.</a:t>
            </a:r>
            <a:endParaRPr/>
          </a:p>
          <a:p>
            <a:pPr marL="0" lvl="0" indent="0" algn="just" rtl="0">
              <a:spcBef>
                <a:spcPts val="0"/>
              </a:spcBef>
              <a:spcAft>
                <a:spcPts val="0"/>
              </a:spcAft>
              <a:buClr>
                <a:schemeClr val="dk1"/>
              </a:buClr>
              <a:buSzPts val="1700"/>
              <a:buNone/>
            </a:pPr>
            <a:r>
              <a:rPr lang="en-US" sz="1700" i="0" u="none" strike="noStrike" cap="none">
                <a:solidFill>
                  <a:schemeClr val="dk1"/>
                </a:solidFill>
                <a:latin typeface="Arial"/>
                <a:ea typeface="Arial"/>
                <a:cs typeface="Arial"/>
                <a:sym typeface="Arial"/>
              </a:rPr>
              <a:t>Benefits</a:t>
            </a:r>
            <a:r>
              <a:rPr lang="en-US" sz="1700" b="0" i="0" u="none" strike="noStrike" cap="none">
                <a:solidFill>
                  <a:schemeClr val="dk1"/>
                </a:solidFill>
                <a:latin typeface="Arial"/>
                <a:ea typeface="Arial"/>
                <a:cs typeface="Arial"/>
                <a:sym typeface="Arial"/>
              </a:rPr>
              <a:t>: Optimizes toll collection processes and improves traffic management based on real-time conditions.</a:t>
            </a:r>
            <a:endParaRPr sz="1700">
              <a:latin typeface="Arial"/>
              <a:ea typeface="Arial"/>
              <a:cs typeface="Arial"/>
              <a:sym typeface="Arial"/>
            </a:endParaRPr>
          </a:p>
          <a:p>
            <a:pPr marL="0" lvl="0" indent="0" algn="just"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4. User-Friendly Interface</a:t>
            </a:r>
            <a:r>
              <a:rPr lang="en-US" sz="1700" b="0" i="0" u="none" strike="noStrike" cap="none">
                <a:solidFill>
                  <a:schemeClr val="dk1"/>
                </a:solidFill>
                <a:latin typeface="Arial"/>
                <a:ea typeface="Arial"/>
                <a:cs typeface="Arial"/>
                <a:sym typeface="Arial"/>
              </a:rPr>
              <a:t>:</a:t>
            </a:r>
            <a:endParaRPr/>
          </a:p>
          <a:p>
            <a:pPr marL="0" lvl="0" indent="0" algn="just" rtl="0">
              <a:spcBef>
                <a:spcPts val="0"/>
              </a:spcBef>
              <a:spcAft>
                <a:spcPts val="0"/>
              </a:spcAft>
              <a:buClr>
                <a:schemeClr val="dk1"/>
              </a:buClr>
              <a:buSzPts val="1700"/>
              <a:buNone/>
            </a:pPr>
            <a:r>
              <a:rPr lang="en-US" sz="1700" i="0" u="none" strike="noStrike" cap="none">
                <a:solidFill>
                  <a:schemeClr val="dk1"/>
                </a:solidFill>
                <a:latin typeface="Arial"/>
                <a:ea typeface="Arial"/>
                <a:cs typeface="Arial"/>
                <a:sym typeface="Arial"/>
              </a:rPr>
              <a:t>Design</a:t>
            </a:r>
            <a:r>
              <a:rPr lang="en-US" sz="1700" b="0" i="0" u="none" strike="noStrike" cap="none">
                <a:solidFill>
                  <a:schemeClr val="dk1"/>
                </a:solidFill>
                <a:latin typeface="Arial"/>
                <a:ea typeface="Arial"/>
                <a:cs typeface="Arial"/>
                <a:sym typeface="Arial"/>
              </a:rPr>
              <a:t>: Create an intuitive user interface for drivers to easily access toll information and payment options.</a:t>
            </a:r>
            <a:endParaRPr/>
          </a:p>
          <a:p>
            <a:pPr marL="0" lvl="0" indent="0" algn="just" rtl="0">
              <a:spcBef>
                <a:spcPts val="0"/>
              </a:spcBef>
              <a:spcAft>
                <a:spcPts val="0"/>
              </a:spcAft>
              <a:buClr>
                <a:schemeClr val="dk1"/>
              </a:buClr>
              <a:buSzPts val="1700"/>
              <a:buNone/>
            </a:pPr>
            <a:r>
              <a:rPr lang="en-US" sz="1700" i="0" u="none" strike="noStrike" cap="none">
                <a:solidFill>
                  <a:schemeClr val="dk1"/>
                </a:solidFill>
                <a:latin typeface="Arial"/>
                <a:ea typeface="Arial"/>
                <a:cs typeface="Arial"/>
                <a:sym typeface="Arial"/>
              </a:rPr>
              <a:t>Benefits</a:t>
            </a:r>
            <a:r>
              <a:rPr lang="en-US" sz="1700" b="0" i="0" u="none" strike="noStrike" cap="none">
                <a:solidFill>
                  <a:schemeClr val="dk1"/>
                </a:solidFill>
                <a:latin typeface="Arial"/>
                <a:ea typeface="Arial"/>
                <a:cs typeface="Arial"/>
                <a:sym typeface="Arial"/>
              </a:rPr>
              <a:t>: Enhances user experience and encourages adoption of the system.</a:t>
            </a:r>
            <a:endParaRPr/>
          </a:p>
          <a:p>
            <a:pPr marL="0" lvl="0" indent="0" algn="just" rtl="0">
              <a:spcBef>
                <a:spcPts val="0"/>
              </a:spcBef>
              <a:spcAft>
                <a:spcPts val="0"/>
              </a:spcAft>
              <a:buClr>
                <a:schemeClr val="dk1"/>
              </a:buClr>
              <a:buSzPts val="1700"/>
              <a:buNone/>
            </a:pPr>
            <a:r>
              <a:rPr lang="en-US" sz="1700" b="1" i="0" u="none" strike="noStrike" cap="none">
                <a:solidFill>
                  <a:schemeClr val="dk1"/>
                </a:solidFill>
                <a:latin typeface="Arial"/>
                <a:ea typeface="Arial"/>
                <a:cs typeface="Arial"/>
                <a:sym typeface="Arial"/>
              </a:rPr>
              <a:t>5. Data Analytics for Optimization</a:t>
            </a:r>
            <a:r>
              <a:rPr lang="en-US" sz="1700" b="0" i="0" u="none" strike="noStrike" cap="none">
                <a:solidFill>
                  <a:schemeClr val="dk1"/>
                </a:solidFill>
                <a:latin typeface="Arial"/>
                <a:ea typeface="Arial"/>
                <a:cs typeface="Arial"/>
                <a:sym typeface="Arial"/>
              </a:rPr>
              <a:t>:</a:t>
            </a:r>
            <a:endParaRPr/>
          </a:p>
          <a:p>
            <a:pPr marL="0" lvl="0" indent="0" algn="just" rtl="0">
              <a:spcBef>
                <a:spcPts val="0"/>
              </a:spcBef>
              <a:spcAft>
                <a:spcPts val="0"/>
              </a:spcAft>
              <a:buClr>
                <a:schemeClr val="dk1"/>
              </a:buClr>
              <a:buSzPts val="1700"/>
              <a:buNone/>
            </a:pPr>
            <a:r>
              <a:rPr lang="en-US" sz="1700" i="0" u="none" strike="noStrike" cap="none">
                <a:solidFill>
                  <a:schemeClr val="dk1"/>
                </a:solidFill>
                <a:latin typeface="Arial"/>
                <a:ea typeface="Arial"/>
                <a:cs typeface="Arial"/>
                <a:sym typeface="Arial"/>
              </a:rPr>
              <a:t>Implementation</a:t>
            </a:r>
            <a:r>
              <a:rPr lang="en-US" sz="1700" b="0" i="0" u="none" strike="noStrike" cap="none">
                <a:solidFill>
                  <a:schemeClr val="dk1"/>
                </a:solidFill>
                <a:latin typeface="Arial"/>
                <a:ea typeface="Arial"/>
                <a:cs typeface="Arial"/>
                <a:sym typeface="Arial"/>
              </a:rPr>
              <a:t>: Utilize data analytics to monitor traffic patterns and system performance.</a:t>
            </a:r>
            <a:endParaRPr/>
          </a:p>
          <a:p>
            <a:pPr marL="0" lvl="0" indent="0" algn="just" rtl="0">
              <a:spcBef>
                <a:spcPts val="0"/>
              </a:spcBef>
              <a:spcAft>
                <a:spcPts val="0"/>
              </a:spcAft>
              <a:buClr>
                <a:schemeClr val="dk1"/>
              </a:buClr>
              <a:buSzPts val="1700"/>
              <a:buNone/>
            </a:pPr>
            <a:r>
              <a:rPr lang="en-US" sz="1700" i="0" u="none" strike="noStrike" cap="none">
                <a:solidFill>
                  <a:schemeClr val="dk1"/>
                </a:solidFill>
                <a:latin typeface="Arial"/>
                <a:ea typeface="Arial"/>
                <a:cs typeface="Arial"/>
                <a:sym typeface="Arial"/>
              </a:rPr>
              <a:t>Benefits</a:t>
            </a:r>
            <a:r>
              <a:rPr lang="en-US" sz="1700" b="0" i="0" u="none" strike="noStrike" cap="none">
                <a:solidFill>
                  <a:schemeClr val="dk1"/>
                </a:solidFill>
                <a:latin typeface="Arial"/>
                <a:ea typeface="Arial"/>
                <a:cs typeface="Arial"/>
                <a:sym typeface="Arial"/>
              </a:rPr>
              <a:t>: Enables continuous improvement of algorithms and operational efficiency.</a:t>
            </a:r>
            <a:endParaRPr/>
          </a:p>
          <a:p>
            <a:pPr marL="0" lvl="0" indent="0" algn="just" rtl="0">
              <a:spcBef>
                <a:spcPts val="0"/>
              </a:spcBef>
              <a:spcAft>
                <a:spcPts val="0"/>
              </a:spcAft>
              <a:buClr>
                <a:schemeClr val="dk1"/>
              </a:buClr>
              <a:buSzPts val="1700"/>
              <a:buNone/>
            </a:pPr>
            <a:endParaRPr sz="17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Objectives</a:t>
            </a:r>
            <a:endParaRPr/>
          </a:p>
        </p:txBody>
      </p:sp>
      <p:sp>
        <p:nvSpPr>
          <p:cNvPr id="139" name="Google Shape;139;p8"/>
          <p:cNvSpPr txBox="1">
            <a:spLocks noGrp="1"/>
          </p:cNvSpPr>
          <p:nvPr>
            <p:ph type="body" idx="1"/>
          </p:nvPr>
        </p:nvSpPr>
        <p:spPr>
          <a:xfrm>
            <a:off x="812800" y="1182823"/>
            <a:ext cx="10668000" cy="4225772"/>
          </a:xfrm>
          <a:prstGeom prst="rect">
            <a:avLst/>
          </a:prstGeom>
          <a:noFill/>
          <a:ln>
            <a:noFill/>
          </a:ln>
        </p:spPr>
        <p:txBody>
          <a:bodyPr spcFirstLastPara="1" wrap="square" lIns="91425" tIns="45700" rIns="91425" bIns="45700" anchor="ctr" anchorCtr="0">
            <a:spAutoFit/>
          </a:bodyPr>
          <a:lstStyle/>
          <a:p>
            <a:pPr marL="342900" lvl="0" indent="-342900" algn="l" rtl="0">
              <a:spcBef>
                <a:spcPts val="0"/>
              </a:spcBef>
              <a:spcAft>
                <a:spcPts val="0"/>
              </a:spcAft>
              <a:buClr>
                <a:schemeClr val="dk1"/>
              </a:buClr>
              <a:buSzPts val="1700"/>
              <a:buFont typeface="Bookman Old Style"/>
              <a:buAutoNum type="arabicPeriod"/>
            </a:pPr>
            <a:r>
              <a:rPr lang="en-US" sz="1700" b="1"/>
              <a:t>Reduce Toll Booth Congestion</a:t>
            </a:r>
            <a:endParaRPr sz="1700"/>
          </a:p>
          <a:p>
            <a:pPr marL="457200" lvl="1" indent="0" algn="l" rtl="0">
              <a:spcBef>
                <a:spcPts val="340"/>
              </a:spcBef>
              <a:spcAft>
                <a:spcPts val="0"/>
              </a:spcAft>
              <a:buClr>
                <a:schemeClr val="dk1"/>
              </a:buClr>
              <a:buSzPts val="1700"/>
              <a:buNone/>
            </a:pPr>
            <a:r>
              <a:rPr lang="en-US" sz="1700"/>
              <a:t>Implement a system to minimize </a:t>
            </a:r>
            <a:r>
              <a:rPr lang="en-US" sz="1700" b="1"/>
              <a:t>traffic delays</a:t>
            </a:r>
            <a:r>
              <a:rPr lang="en-US" sz="1700"/>
              <a:t> by improving vehicle detection and processing speeds.</a:t>
            </a:r>
            <a:endParaRPr/>
          </a:p>
          <a:p>
            <a:pPr marL="342900" lvl="0" indent="-342900" algn="l" rtl="0">
              <a:spcBef>
                <a:spcPts val="340"/>
              </a:spcBef>
              <a:spcAft>
                <a:spcPts val="0"/>
              </a:spcAft>
              <a:buClr>
                <a:schemeClr val="dk1"/>
              </a:buClr>
              <a:buSzPts val="1700"/>
              <a:buFont typeface="Bookman Old Style"/>
              <a:buAutoNum type="arabicPeriod"/>
            </a:pPr>
            <a:r>
              <a:rPr lang="en-US" sz="1700" b="1"/>
              <a:t>Enhance Vehicle Detection</a:t>
            </a:r>
            <a:endParaRPr sz="1700"/>
          </a:p>
          <a:p>
            <a:pPr marL="457200" lvl="1" indent="0" algn="l" rtl="0">
              <a:spcBef>
                <a:spcPts val="340"/>
              </a:spcBef>
              <a:spcAft>
                <a:spcPts val="0"/>
              </a:spcAft>
              <a:buClr>
                <a:schemeClr val="dk1"/>
              </a:buClr>
              <a:buSzPts val="1700"/>
              <a:buNone/>
            </a:pPr>
            <a:r>
              <a:rPr lang="en-US" sz="1700"/>
              <a:t>Use </a:t>
            </a:r>
            <a:r>
              <a:rPr lang="en-US" sz="1700" b="1"/>
              <a:t>radar and ultrasonic sensors</a:t>
            </a:r>
            <a:r>
              <a:rPr lang="en-US" sz="1700"/>
              <a:t> to detect vehicles more accurately, even at high speeds.</a:t>
            </a:r>
            <a:endParaRPr/>
          </a:p>
          <a:p>
            <a:pPr marL="342900" lvl="0" indent="-342900" algn="l" rtl="0">
              <a:spcBef>
                <a:spcPts val="340"/>
              </a:spcBef>
              <a:spcAft>
                <a:spcPts val="0"/>
              </a:spcAft>
              <a:buClr>
                <a:schemeClr val="dk1"/>
              </a:buClr>
              <a:buSzPts val="1700"/>
              <a:buFont typeface="Bookman Old Style"/>
              <a:buAutoNum type="arabicPeriod"/>
            </a:pPr>
            <a:r>
              <a:rPr lang="en-US" sz="1700" b="1"/>
              <a:t>Automate Toll Payments</a:t>
            </a:r>
            <a:endParaRPr sz="1700"/>
          </a:p>
          <a:p>
            <a:pPr marL="457200" lvl="1" indent="0" algn="l" rtl="0">
              <a:spcBef>
                <a:spcPts val="340"/>
              </a:spcBef>
              <a:spcAft>
                <a:spcPts val="0"/>
              </a:spcAft>
              <a:buClr>
                <a:schemeClr val="dk1"/>
              </a:buClr>
              <a:buSzPts val="1700"/>
              <a:buNone/>
            </a:pPr>
            <a:r>
              <a:rPr lang="en-US" sz="1700"/>
              <a:t>Integrate </a:t>
            </a:r>
            <a:r>
              <a:rPr lang="en-US" sz="1700" b="1"/>
              <a:t>contactless payment</a:t>
            </a:r>
            <a:r>
              <a:rPr lang="en-US" sz="1700"/>
              <a:t> methods for faster and seamless transactions.</a:t>
            </a:r>
            <a:endParaRPr/>
          </a:p>
          <a:p>
            <a:pPr marL="342900" lvl="0" indent="-342900" algn="l" rtl="0">
              <a:spcBef>
                <a:spcPts val="340"/>
              </a:spcBef>
              <a:spcAft>
                <a:spcPts val="0"/>
              </a:spcAft>
              <a:buClr>
                <a:schemeClr val="dk1"/>
              </a:buClr>
              <a:buSzPts val="1700"/>
              <a:buFont typeface="Bookman Old Style"/>
              <a:buAutoNum type="arabicPeriod"/>
            </a:pPr>
            <a:r>
              <a:rPr lang="en-US" sz="1700" b="1"/>
              <a:t>Improve User Experience</a:t>
            </a:r>
            <a:endParaRPr sz="1700"/>
          </a:p>
          <a:p>
            <a:pPr marL="457200" lvl="1" indent="0" algn="l" rtl="0">
              <a:spcBef>
                <a:spcPts val="340"/>
              </a:spcBef>
              <a:spcAft>
                <a:spcPts val="0"/>
              </a:spcAft>
              <a:buClr>
                <a:schemeClr val="dk1"/>
              </a:buClr>
              <a:buSzPts val="1700"/>
              <a:buNone/>
            </a:pPr>
            <a:r>
              <a:rPr lang="en-US" sz="1700"/>
              <a:t>Ensure </a:t>
            </a:r>
            <a:r>
              <a:rPr lang="en-US" sz="1700" b="1"/>
              <a:t>smooth traffic flow</a:t>
            </a:r>
            <a:r>
              <a:rPr lang="en-US" sz="1700"/>
              <a:t> and minimal stoppage at toll booths through faster processing.</a:t>
            </a:r>
            <a:endParaRPr/>
          </a:p>
          <a:p>
            <a:pPr marL="342900" lvl="0" indent="-342900" algn="l" rtl="0">
              <a:spcBef>
                <a:spcPts val="340"/>
              </a:spcBef>
              <a:spcAft>
                <a:spcPts val="0"/>
              </a:spcAft>
              <a:buClr>
                <a:schemeClr val="dk1"/>
              </a:buClr>
              <a:buSzPts val="1700"/>
              <a:buFont typeface="Bookman Old Style"/>
              <a:buAutoNum type="arabicPeriod"/>
            </a:pPr>
            <a:r>
              <a:rPr lang="en-US" sz="1700" b="1"/>
              <a:t>Contribute to Sustainability</a:t>
            </a:r>
            <a:endParaRPr sz="1700"/>
          </a:p>
          <a:p>
            <a:pPr marL="457200" lvl="1" indent="0" algn="l" rtl="0">
              <a:spcBef>
                <a:spcPts val="340"/>
              </a:spcBef>
              <a:spcAft>
                <a:spcPts val="0"/>
              </a:spcAft>
              <a:buClr>
                <a:schemeClr val="dk1"/>
              </a:buClr>
              <a:buSzPts val="1700"/>
              <a:buNone/>
            </a:pPr>
            <a:r>
              <a:rPr lang="en-US" sz="1700"/>
              <a:t>Reduce vehicle </a:t>
            </a:r>
            <a:r>
              <a:rPr lang="en-US" sz="1700" b="1"/>
              <a:t>idling</a:t>
            </a:r>
            <a:r>
              <a:rPr lang="en-US" sz="1700"/>
              <a:t> and </a:t>
            </a:r>
            <a:r>
              <a:rPr lang="en-US" sz="1700" b="1"/>
              <a:t>carbon emissions</a:t>
            </a:r>
            <a:r>
              <a:rPr lang="en-US" sz="1700"/>
              <a:t> by optimizing traffic movement at toll booths.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Architecture</a:t>
            </a:r>
            <a:endParaRPr/>
          </a:p>
        </p:txBody>
      </p:sp>
      <p:pic>
        <p:nvPicPr>
          <p:cNvPr id="145" name="Google Shape;145;p9"/>
          <p:cNvPicPr preferRelativeResize="0">
            <a:picLocks noGrp="1"/>
          </p:cNvPicPr>
          <p:nvPr>
            <p:ph type="body" idx="1"/>
          </p:nvPr>
        </p:nvPicPr>
        <p:blipFill rotWithShape="1">
          <a:blip r:embed="rId3">
            <a:alphaModFix/>
          </a:blip>
          <a:srcRect/>
          <a:stretch/>
        </p:blipFill>
        <p:spPr>
          <a:xfrm>
            <a:off x="812800" y="1027884"/>
            <a:ext cx="7697693" cy="5372916"/>
          </a:xfrm>
          <a:prstGeom prst="rect">
            <a:avLst/>
          </a:prstGeom>
          <a:noFill/>
          <a:ln>
            <a:noFill/>
          </a:ln>
        </p:spPr>
      </p:pic>
      <p:pic>
        <p:nvPicPr>
          <p:cNvPr id="146" name="Google Shape;146;p9"/>
          <p:cNvPicPr preferRelativeResize="0"/>
          <p:nvPr/>
        </p:nvPicPr>
        <p:blipFill rotWithShape="1">
          <a:blip r:embed="rId4">
            <a:alphaModFix/>
          </a:blip>
          <a:srcRect/>
          <a:stretch/>
        </p:blipFill>
        <p:spPr>
          <a:xfrm rot="5400000">
            <a:off x="7665708" y="2292800"/>
            <a:ext cx="5372916" cy="3238500"/>
          </a:xfrm>
          <a:prstGeom prst="rect">
            <a:avLst/>
          </a:prstGeom>
          <a:noFill/>
          <a:ln>
            <a:noFill/>
          </a:ln>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1430</Words>
  <Application>Microsoft Office PowerPoint</Application>
  <PresentationFormat>Widescreen</PresentationFormat>
  <Paragraphs>179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Cambria</vt:lpstr>
      <vt:lpstr>Verdana</vt:lpstr>
      <vt:lpstr>Bioinformatics</vt:lpstr>
      <vt:lpstr>RADAR on Roads</vt:lpstr>
      <vt:lpstr>Introduction</vt:lpstr>
      <vt:lpstr>Literature Review</vt:lpstr>
      <vt:lpstr>Literature Review(Continued)</vt:lpstr>
      <vt:lpstr>Existing method Drawback</vt:lpstr>
      <vt:lpstr>Existing method Drawback(continued)</vt:lpstr>
      <vt:lpstr>Proposed Method</vt:lpstr>
      <vt:lpstr>Objectives</vt:lpstr>
      <vt:lpstr>Architecture</vt:lpstr>
      <vt:lpstr>Methodology/Modules</vt:lpstr>
      <vt:lpstr>Hardware/software components</vt:lpstr>
      <vt:lpstr>Timeline of Project</vt:lpstr>
      <vt:lpstr>Expected Outcomes</vt:lpstr>
      <vt:lpstr>Expected Outcomes (continued)</vt:lpstr>
      <vt:lpstr>Result and Discussion </vt:lpstr>
      <vt:lpstr>Conclusion</vt:lpstr>
      <vt:lpstr>References</vt:lpstr>
      <vt:lpstr>References (Continued)</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RADAR on Roads</dc:title>
  <cp:lastModifiedBy>Lenovo</cp:lastModifiedBy>
  <cp:revision>2</cp:revision>
  <dcterms:modified xsi:type="dcterms:W3CDTF">2024-11-26T08:56:27Z</dcterms:modified>
</cp:coreProperties>
</file>