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69" r:id="rId4"/>
    <p:sldId id="273" r:id="rId5"/>
    <p:sldId id="272" r:id="rId6"/>
    <p:sldId id="270" r:id="rId7"/>
    <p:sldId id="265" r:id="rId8"/>
    <p:sldId id="274"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60" y="6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US" dirty="0"/>
              <a:t>RADAR on Roads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dirty="0" smtClean="0">
                <a:latin typeface="Cambria" panose="02040503050406030204" pitchFamily="18" charset="0"/>
                <a:ea typeface="Cambria" panose="02040503050406030204" pitchFamily="18" charset="0"/>
              </a:rPr>
              <a:t>: COM-11</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255557498"/>
              </p:ext>
            </p:extLst>
          </p:nvPr>
        </p:nvGraphicFramePr>
        <p:xfrm>
          <a:off x="553347" y="2721840"/>
          <a:ext cx="5418675" cy="301758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smtClean="0"/>
                        <a:t>20211COM0063</a:t>
                      </a:r>
                    </a:p>
                    <a:p>
                      <a:pPr marL="0" marR="0" lvl="0" indent="0" algn="ctr" rtl="0">
                        <a:spcBef>
                          <a:spcPts val="0"/>
                        </a:spcBef>
                        <a:spcAft>
                          <a:spcPts val="0"/>
                        </a:spcAft>
                        <a:buFont typeface="+mj-lt"/>
                        <a:buNone/>
                      </a:pPr>
                      <a:r>
                        <a:rPr lang="en-US" sz="1800" u="none" strike="noStrike" cap="none" dirty="0" smtClean="0"/>
                        <a:t>20211COM0082</a:t>
                      </a:r>
                    </a:p>
                    <a:p>
                      <a:pPr marL="0" marR="0" lvl="0" indent="0" algn="ctr" rtl="0">
                        <a:spcBef>
                          <a:spcPts val="0"/>
                        </a:spcBef>
                        <a:spcAft>
                          <a:spcPts val="0"/>
                        </a:spcAft>
                        <a:buFont typeface="+mj-lt"/>
                        <a:buNone/>
                      </a:pPr>
                      <a:r>
                        <a:rPr lang="en-US" sz="1800" u="none" strike="noStrike" cap="none" dirty="0" smtClean="0"/>
                        <a:t>20211COM0078</a:t>
                      </a:r>
                    </a:p>
                    <a:p>
                      <a:pPr marL="0" marR="0" lvl="0" indent="0" algn="ctr" rtl="0">
                        <a:spcBef>
                          <a:spcPts val="0"/>
                        </a:spcBef>
                        <a:spcAft>
                          <a:spcPts val="0"/>
                        </a:spcAft>
                        <a:buFont typeface="+mj-lt"/>
                        <a:buNone/>
                      </a:pPr>
                      <a:r>
                        <a:rPr lang="en-US" sz="1800" u="none" strike="noStrike" cap="none" dirty="0" smtClean="0"/>
                        <a:t>20211COM0084</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smtClean="0"/>
                        <a:t>K C VINDYA</a:t>
                      </a:r>
                    </a:p>
                    <a:p>
                      <a:pPr marL="0" marR="0" lvl="0" indent="0" algn="ctr" rtl="0">
                        <a:spcBef>
                          <a:spcPts val="0"/>
                        </a:spcBef>
                        <a:spcAft>
                          <a:spcPts val="0"/>
                        </a:spcAft>
                        <a:buNone/>
                      </a:pPr>
                      <a:r>
                        <a:rPr lang="en-US" sz="1800" u="none" strike="noStrike" cap="none" dirty="0" smtClean="0"/>
                        <a:t>RUSHAB A R</a:t>
                      </a:r>
                    </a:p>
                    <a:p>
                      <a:pPr marL="0" marR="0" lvl="0" indent="0" algn="ctr" rtl="0">
                        <a:spcBef>
                          <a:spcPts val="0"/>
                        </a:spcBef>
                        <a:spcAft>
                          <a:spcPts val="0"/>
                        </a:spcAft>
                        <a:buNone/>
                      </a:pPr>
                      <a:r>
                        <a:rPr lang="en-US" sz="1800" u="none" strike="noStrike" cap="none" dirty="0" smtClean="0"/>
                        <a:t>NIKHIL S</a:t>
                      </a:r>
                    </a:p>
                    <a:p>
                      <a:pPr marL="0" marR="0" lvl="0" indent="0" algn="ctr" rtl="0">
                        <a:spcBef>
                          <a:spcPts val="0"/>
                        </a:spcBef>
                        <a:spcAft>
                          <a:spcPts val="0"/>
                        </a:spcAft>
                        <a:buNone/>
                      </a:pPr>
                      <a:r>
                        <a:rPr lang="en-US" sz="1800" u="none" strike="noStrike" cap="none" dirty="0" smtClean="0"/>
                        <a:t>MUKESH K 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err="1" smtClean="0">
                <a:solidFill>
                  <a:srgbClr val="17365D"/>
                </a:solidFill>
                <a:latin typeface="Cambria" panose="02040503050406030204" pitchFamily="18" charset="0"/>
                <a:ea typeface="Cambria" panose="02040503050406030204" pitchFamily="18" charset="0"/>
                <a:cs typeface="Verdana"/>
                <a:sym typeface="Verdana"/>
              </a:rPr>
              <a:t>Dr.</a:t>
            </a:r>
            <a:r>
              <a:rPr lang="en-GB" sz="1700" b="1" dirty="0">
                <a:solidFill>
                  <a:srgbClr val="17365D"/>
                </a:solidFill>
                <a:latin typeface="Cambria" panose="02040503050406030204" pitchFamily="18" charset="0"/>
                <a:ea typeface="Cambria" panose="02040503050406030204" pitchFamily="18" charset="0"/>
                <a:cs typeface="Verdana"/>
                <a:sym typeface="Verdana"/>
              </a:rPr>
              <a:t> </a:t>
            </a:r>
            <a:r>
              <a:rPr lang="en-GB" sz="1700" b="1" dirty="0" err="1" smtClean="0">
                <a:solidFill>
                  <a:srgbClr val="17365D"/>
                </a:solidFill>
                <a:latin typeface="Cambria" panose="02040503050406030204" pitchFamily="18" charset="0"/>
                <a:ea typeface="Cambria" panose="02040503050406030204" pitchFamily="18" charset="0"/>
                <a:cs typeface="Verdana"/>
                <a:sym typeface="Verdana"/>
              </a:rPr>
              <a:t>Pajany</a:t>
            </a:r>
            <a:r>
              <a:rPr lang="en-GB" sz="1700" b="1" dirty="0" smtClean="0">
                <a:solidFill>
                  <a:srgbClr val="17365D"/>
                </a:solidFill>
                <a:latin typeface="Cambria" panose="02040503050406030204" pitchFamily="18" charset="0"/>
                <a:ea typeface="Cambria" panose="02040503050406030204" pitchFamily="18" charset="0"/>
                <a:cs typeface="Verdana"/>
                <a:sym typeface="Verdana"/>
              </a:rPr>
              <a:t> M</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Assistant Professor - SCSE</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and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smtClean="0">
                <a:solidFill>
                  <a:schemeClr val="tx1"/>
                </a:solidFill>
                <a:latin typeface="Cambria" panose="02040503050406030204" pitchFamily="18" charset="0"/>
                <a:ea typeface="Cambria" panose="02040503050406030204" pitchFamily="18" charset="0"/>
                <a:cs typeface="Verdana"/>
                <a:sym typeface="Verdana"/>
              </a:rPr>
              <a:t>Dr. Blessed Prince P/Dr. Robin </a:t>
            </a:r>
            <a:r>
              <a:rPr lang="en-US" sz="2000" b="1" dirty="0" err="1" smtClean="0">
                <a:solidFill>
                  <a:schemeClr val="tx1"/>
                </a:solidFill>
                <a:latin typeface="Cambria" panose="02040503050406030204" pitchFamily="18" charset="0"/>
                <a:ea typeface="Cambria" panose="02040503050406030204" pitchFamily="18" charset="0"/>
                <a:cs typeface="Verdana"/>
                <a:sym typeface="Verdana"/>
              </a:rPr>
              <a:t>Rohit</a:t>
            </a:r>
            <a:r>
              <a:rPr lang="en-US" sz="2000" b="1" dirty="0" smtClean="0">
                <a:solidFill>
                  <a:schemeClr val="tx1"/>
                </a:solidFill>
                <a:latin typeface="Cambria" panose="02040503050406030204" pitchFamily="18" charset="0"/>
                <a:ea typeface="Cambria" panose="02040503050406030204" pitchFamily="18" charset="0"/>
                <a:cs typeface="Verdana"/>
                <a:sym typeface="Verdana"/>
              </a:rPr>
              <a:t>/</a:t>
            </a:r>
            <a:r>
              <a:rPr lang="en-US" sz="2000" b="1" dirty="0" err="1" smtClean="0">
                <a:solidFill>
                  <a:schemeClr val="tx1"/>
                </a:solidFill>
                <a:latin typeface="Cambria" panose="02040503050406030204" pitchFamily="18" charset="0"/>
                <a:ea typeface="Cambria" panose="02040503050406030204" pitchFamily="18" charset="0"/>
                <a:cs typeface="Verdana"/>
                <a:sym typeface="Verdana"/>
              </a:rPr>
              <a:t>Dr.Asif</a:t>
            </a:r>
            <a:r>
              <a:rPr lang="en-US" sz="2000" b="1" dirty="0" smtClean="0">
                <a:solidFill>
                  <a:schemeClr val="tx1"/>
                </a:solidFill>
                <a:latin typeface="Cambria" panose="02040503050406030204" pitchFamily="18" charset="0"/>
                <a:ea typeface="Cambria" panose="02040503050406030204" pitchFamily="18" charset="0"/>
                <a:cs typeface="Verdana"/>
                <a:sym typeface="Verdana"/>
              </a:rPr>
              <a:t> Mohammed H.B</a:t>
            </a:r>
          </a:p>
          <a:p>
            <a:pPr marL="0" marR="0" lvl="0" indent="0" rtl="0">
              <a:spcBef>
                <a:spcPts val="0"/>
              </a:spcBef>
              <a:spcAft>
                <a:spcPts val="0"/>
              </a:spcAft>
              <a:buClr>
                <a:srgbClr val="17365D"/>
              </a:buClr>
              <a:buSzPct val="100000"/>
              <a:buFont typeface="Arial"/>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Mr. </a:t>
            </a:r>
            <a:r>
              <a:rPr lang="en-US" sz="2000" b="1" i="0" u="none" strike="noStrike" cap="none" dirty="0" err="1" smtClean="0">
                <a:solidFill>
                  <a:schemeClr val="tx1"/>
                </a:solidFill>
                <a:latin typeface="Cambria" panose="02040503050406030204" pitchFamily="18" charset="0"/>
                <a:ea typeface="Cambria" panose="02040503050406030204" pitchFamily="18" charset="0"/>
                <a:cs typeface="Verdana"/>
                <a:sym typeface="Verdana"/>
              </a:rPr>
              <a:t>Amarnath</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 J.L &amp; Dr. </a:t>
            </a:r>
            <a:r>
              <a:rPr lang="en-US" sz="2000" b="1" i="0" u="none" strike="noStrike" cap="none" dirty="0" err="1" smtClean="0">
                <a:solidFill>
                  <a:schemeClr val="tx1"/>
                </a:solidFill>
                <a:latin typeface="Cambria" panose="02040503050406030204" pitchFamily="18" charset="0"/>
                <a:ea typeface="Cambria" panose="02040503050406030204" pitchFamily="18" charset="0"/>
                <a:cs typeface="Verdana"/>
                <a:sym typeface="Verdana"/>
              </a:rPr>
              <a:t>Jayanthi</a:t>
            </a:r>
            <a:r>
              <a:rPr lang="en-US" sz="2000" b="1" dirty="0" smtClean="0">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School </a:t>
            </a:r>
            <a:r>
              <a:rPr lang="en-US" sz="2000" b="1" dirty="0">
                <a:solidFill>
                  <a:schemeClr val="accent1"/>
                </a:solidFill>
                <a:latin typeface="Cambria" panose="02040503050406030204" pitchFamily="18" charset="0"/>
                <a:ea typeface="Cambria" panose="02040503050406030204" pitchFamily="18" charset="0"/>
                <a:cs typeface="Verdana"/>
                <a:sym typeface="Verdana"/>
              </a:rPr>
              <a:t>Project </a:t>
            </a: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Coordinators: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smtClean="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Problem Statement</a:t>
            </a:r>
            <a:endParaRPr lang="en-US" dirty="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smtClean="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smtClean="0">
                <a:latin typeface="Cambria" panose="02040503050406030204" pitchFamily="18" charset="0"/>
                <a:ea typeface="Cambria" panose="02040503050406030204" pitchFamily="18" charset="0"/>
              </a:rPr>
              <a:t>Problem Statement Number: PSCS42</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342900" lvl="0" indent="-190500" algn="just">
              <a:spcBef>
                <a:spcPts val="0"/>
              </a:spcBef>
              <a:buNone/>
            </a:pPr>
            <a:r>
              <a:rPr lang="en-US" dirty="0" smtClean="0">
                <a:latin typeface="Cambria" panose="02040503050406030204" pitchFamily="18" charset="0"/>
                <a:ea typeface="Cambria" panose="02040503050406030204" pitchFamily="18" charset="0"/>
              </a:rPr>
              <a:t>Organization: </a:t>
            </a:r>
            <a:r>
              <a:rPr lang="en-US" dirty="0" err="1" smtClean="0">
                <a:latin typeface="Cambria" panose="02040503050406030204" pitchFamily="18" charset="0"/>
                <a:ea typeface="Cambria" panose="02040503050406030204" pitchFamily="18" charset="0"/>
              </a:rPr>
              <a:t>MindTree</a:t>
            </a:r>
            <a:endParaRPr lang="en-US" dirty="0" smtClean="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a:t>
            </a:r>
            <a:r>
              <a:rPr lang="en-US" dirty="0" smtClean="0">
                <a:latin typeface="Cambria" panose="02040503050406030204" pitchFamily="18" charset="0"/>
                <a:ea typeface="Cambria" panose="02040503050406030204" pitchFamily="18" charset="0"/>
              </a:rPr>
              <a:t>(Hardware / Software / Both</a:t>
            </a: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Hardwarre</a:t>
            </a:r>
            <a:endParaRPr lang="en-US" dirty="0" smtClean="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a:t>
            </a:r>
            <a:r>
              <a:rPr lang="en-US" dirty="0" smtClean="0">
                <a:latin typeface="Cambria" panose="02040503050406030204" pitchFamily="18" charset="0"/>
                <a:ea typeface="Cambria" panose="02040503050406030204" pitchFamily="18" charset="0"/>
              </a:rPr>
              <a:t>Description: </a:t>
            </a:r>
            <a:r>
              <a:rPr lang="en-US" sz="1900" dirty="0"/>
              <a:t>There will be huge pile of vehicles waiting to pass through the toll booths over weekends around many cities. Though the NHAI has introduced </a:t>
            </a:r>
            <a:r>
              <a:rPr lang="en-US" sz="1900" dirty="0" err="1"/>
              <a:t>FASTag</a:t>
            </a:r>
            <a:r>
              <a:rPr lang="en-US" sz="1900" dirty="0"/>
              <a:t> RFID stickers, it still doesn’t address the issue. In many places its still not functional and at few it’s partially working. Places where it’s working, the vehicle needs to go slow so the sensors to detect the sticker and deduct the toll fare. What if we had a system which is similar or better to one being used in Dubai?</a:t>
            </a:r>
            <a:endParaRPr lang="en-US" sz="1900" dirty="0" smtClean="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Difficulty </a:t>
            </a:r>
            <a:r>
              <a:rPr lang="en-US" dirty="0" smtClean="0">
                <a:latin typeface="Cambria" panose="02040503050406030204" pitchFamily="18" charset="0"/>
                <a:ea typeface="Cambria" panose="02040503050406030204" pitchFamily="18" charset="0"/>
              </a:rPr>
              <a:t>Level: Complex</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smtClean="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609600" lvl="0" indent="-457200" algn="just">
              <a:spcBef>
                <a:spcPts val="0"/>
              </a:spcBef>
              <a:buSzPct val="100000"/>
              <a:buAutoNum type="arabicPeriod"/>
            </a:pPr>
            <a:r>
              <a:rPr lang="en-US" sz="2000" b="1" dirty="0" smtClean="0"/>
              <a:t>Hardware </a:t>
            </a:r>
            <a:r>
              <a:rPr lang="en-US" sz="2000" b="1" dirty="0"/>
              <a:t>Layer</a:t>
            </a:r>
            <a:r>
              <a:rPr lang="en-US" sz="2000" dirty="0" smtClean="0"/>
              <a:t>:</a:t>
            </a:r>
          </a:p>
          <a:p>
            <a:pPr marL="152400" lvl="0" indent="0" algn="just">
              <a:spcBef>
                <a:spcPts val="0"/>
              </a:spcBef>
              <a:buSzPct val="100000"/>
              <a:buNone/>
            </a:pPr>
            <a:r>
              <a:rPr lang="en-US" sz="2000" dirty="0" smtClean="0">
                <a:latin typeface="Cambria" panose="02040503050406030204" pitchFamily="18" charset="0"/>
                <a:ea typeface="Cambria" panose="02040503050406030204" pitchFamily="18" charset="0"/>
              </a:rPr>
              <a:t>         Sensors – RADAR Sensors or Ultrasonic sensors</a:t>
            </a:r>
          </a:p>
          <a:p>
            <a:pPr marL="152400" lvl="0" indent="0" algn="just">
              <a:spcBef>
                <a:spcPts val="0"/>
              </a:spcBef>
              <a:buSzPct val="100000"/>
              <a:buNone/>
            </a:pPr>
            <a:r>
              <a:rPr lang="en-US" sz="2000" dirty="0">
                <a:latin typeface="Cambria" panose="02040503050406030204" pitchFamily="18" charset="0"/>
                <a:ea typeface="Cambria" panose="02040503050406030204" pitchFamily="18" charset="0"/>
              </a:rPr>
              <a:t> </a:t>
            </a:r>
            <a:r>
              <a:rPr lang="en-US" sz="2000" dirty="0" smtClean="0">
                <a:latin typeface="Cambria" panose="02040503050406030204" pitchFamily="18" charset="0"/>
                <a:ea typeface="Cambria" panose="02040503050406030204" pitchFamily="18" charset="0"/>
              </a:rPr>
              <a:t>        Microcontroller/Processor – Arduino or Raspberry </a:t>
            </a:r>
            <a:r>
              <a:rPr lang="en-US" sz="2000" dirty="0" smtClean="0">
                <a:latin typeface="Cambria" panose="02040503050406030204" pitchFamily="18" charset="0"/>
                <a:ea typeface="Cambria" panose="02040503050406030204" pitchFamily="18" charset="0"/>
              </a:rPr>
              <a:t>Pi</a:t>
            </a:r>
          </a:p>
          <a:p>
            <a:pPr marL="152400" lvl="0" indent="0" algn="just">
              <a:spcBef>
                <a:spcPts val="0"/>
              </a:spcBef>
              <a:buSzPct val="100000"/>
              <a:buNone/>
            </a:pPr>
            <a:r>
              <a:rPr lang="en-US" sz="2000" dirty="0" smtClean="0">
                <a:latin typeface="Cambria" panose="02040503050406030204" pitchFamily="18" charset="0"/>
                <a:ea typeface="Cambria" panose="02040503050406030204" pitchFamily="18" charset="0"/>
              </a:rPr>
              <a:t>          </a:t>
            </a:r>
            <a:r>
              <a:rPr lang="en-US" sz="2000" dirty="0" smtClean="0">
                <a:latin typeface="Cambria" panose="02040503050406030204" pitchFamily="18" charset="0"/>
                <a:ea typeface="Cambria" panose="02040503050406030204" pitchFamily="18" charset="0"/>
              </a:rPr>
              <a:t>Power Supply – Batteries</a:t>
            </a:r>
          </a:p>
          <a:p>
            <a:pPr marL="152400" lvl="0" indent="0" algn="just">
              <a:spcBef>
                <a:spcPts val="0"/>
              </a:spcBef>
              <a:buSzPct val="100000"/>
              <a:buNone/>
            </a:pPr>
            <a:endParaRPr lang="en-US" dirty="0">
              <a:latin typeface="Cambria" panose="02040503050406030204" pitchFamily="18" charset="0"/>
              <a:ea typeface="Cambria" panose="02040503050406030204" pitchFamily="18" charset="0"/>
            </a:endParaRPr>
          </a:p>
          <a:p>
            <a:pPr marL="152400" lvl="0" indent="0" algn="just">
              <a:spcBef>
                <a:spcPts val="0"/>
              </a:spcBef>
              <a:buSzPct val="100000"/>
              <a:buNone/>
            </a:pPr>
            <a:r>
              <a:rPr lang="en-US" sz="2000" dirty="0"/>
              <a:t>2. </a:t>
            </a:r>
            <a:r>
              <a:rPr lang="en-US" sz="2000" b="1" dirty="0"/>
              <a:t>Programming Languages</a:t>
            </a:r>
            <a:r>
              <a:rPr lang="en-US" sz="2000" dirty="0" smtClean="0"/>
              <a:t>:</a:t>
            </a:r>
          </a:p>
          <a:p>
            <a:pPr marL="152400" lvl="0" indent="0" algn="just">
              <a:spcBef>
                <a:spcPts val="0"/>
              </a:spcBef>
              <a:buSzPct val="100000"/>
              <a:buNone/>
            </a:pPr>
            <a:r>
              <a:rPr lang="en-US" sz="2000" dirty="0">
                <a:latin typeface="Cambria" panose="02040503050406030204" pitchFamily="18" charset="0"/>
                <a:ea typeface="Cambria" panose="02040503050406030204" pitchFamily="18" charset="0"/>
              </a:rPr>
              <a:t> </a:t>
            </a:r>
            <a:r>
              <a:rPr lang="en-US" sz="2000" dirty="0" smtClean="0">
                <a:latin typeface="Cambria" panose="02040503050406030204" pitchFamily="18" charset="0"/>
                <a:ea typeface="Cambria" panose="02040503050406030204" pitchFamily="18" charset="0"/>
              </a:rPr>
              <a:t>      C/ C++</a:t>
            </a:r>
          </a:p>
          <a:p>
            <a:pPr marL="152400" lvl="0" indent="0" algn="just">
              <a:spcBef>
                <a:spcPts val="0"/>
              </a:spcBef>
              <a:buSzPct val="100000"/>
              <a:buNone/>
            </a:pPr>
            <a:r>
              <a:rPr lang="en-US" sz="2000" dirty="0">
                <a:latin typeface="Cambria" panose="02040503050406030204" pitchFamily="18" charset="0"/>
                <a:ea typeface="Cambria" panose="02040503050406030204" pitchFamily="18" charset="0"/>
              </a:rPr>
              <a:t> </a:t>
            </a:r>
            <a:r>
              <a:rPr lang="en-US" sz="2000" dirty="0" smtClean="0">
                <a:latin typeface="Cambria" panose="02040503050406030204" pitchFamily="18" charset="0"/>
                <a:ea typeface="Cambria" panose="02040503050406030204" pitchFamily="18" charset="0"/>
              </a:rPr>
              <a:t>      Python</a:t>
            </a:r>
            <a:endParaRPr lang="en-US" sz="2000" dirty="0">
              <a:latin typeface="Cambria" panose="02040503050406030204" pitchFamily="18" charset="0"/>
              <a:ea typeface="Cambria" panose="02040503050406030204" pitchFamily="18" charset="0"/>
            </a:endParaRPr>
          </a:p>
          <a:p>
            <a:pPr marL="152400" lvl="0" indent="0" algn="just">
              <a:spcBef>
                <a:spcPts val="0"/>
              </a:spcBef>
              <a:buSzPct val="100000"/>
              <a:buNone/>
            </a:pPr>
            <a:r>
              <a:rPr lang="en-US" sz="2000" dirty="0" smtClean="0">
                <a:latin typeface="Cambria" panose="02040503050406030204" pitchFamily="18" charset="0"/>
                <a:ea typeface="Cambria" panose="02040503050406030204" pitchFamily="18" charset="0"/>
              </a:rPr>
              <a:t>        JavaScript (Node. </a:t>
            </a:r>
            <a:r>
              <a:rPr lang="en-US" sz="2000" dirty="0" err="1" smtClean="0">
                <a:latin typeface="Cambria" panose="02040503050406030204" pitchFamily="18" charset="0"/>
                <a:ea typeface="Cambria" panose="02040503050406030204" pitchFamily="18" charset="0"/>
              </a:rPr>
              <a:t>Js</a:t>
            </a:r>
            <a:r>
              <a:rPr lang="en-US" sz="2000" dirty="0" smtClean="0">
                <a:latin typeface="Cambria" panose="02040503050406030204" pitchFamily="18" charset="0"/>
                <a:ea typeface="Cambria" panose="02040503050406030204" pitchFamily="18" charset="0"/>
              </a:rPr>
              <a:t>)</a:t>
            </a: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a:t>
            </a:r>
            <a:r>
              <a:rPr lang="en-US" dirty="0" smtClean="0">
                <a:latin typeface="Cambria" panose="02040503050406030204" pitchFamily="18" charset="0"/>
                <a:ea typeface="Cambria" panose="02040503050406030204" pitchFamily="18" charset="0"/>
              </a:rPr>
              <a:t>Statement </a:t>
            </a:r>
            <a:r>
              <a:rPr lang="en-US" sz="2000" dirty="0" smtClean="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lnSpc>
                <a:spcPct val="200000"/>
              </a:lnSpc>
              <a:spcBef>
                <a:spcPts val="0"/>
              </a:spcBef>
              <a:buSzPct val="100000"/>
              <a:buNone/>
            </a:pPr>
            <a:endParaRPr lang="en-US" sz="1000" b="1" dirty="0" smtClean="0"/>
          </a:p>
          <a:p>
            <a:pPr marL="342900" lvl="0" indent="-190500" algn="just">
              <a:lnSpc>
                <a:spcPct val="200000"/>
              </a:lnSpc>
              <a:spcBef>
                <a:spcPts val="0"/>
              </a:spcBef>
              <a:buSzPct val="100000"/>
              <a:buNone/>
            </a:pPr>
            <a:r>
              <a:rPr lang="en-US" sz="2000" b="1" dirty="0" smtClean="0"/>
              <a:t>3</a:t>
            </a:r>
            <a:r>
              <a:rPr lang="en-US" sz="2000" b="1" dirty="0"/>
              <a:t>. Firmware/Embedded Software</a:t>
            </a:r>
            <a:r>
              <a:rPr lang="en-US" sz="2000" dirty="0" smtClean="0"/>
              <a:t>:</a:t>
            </a:r>
          </a:p>
          <a:p>
            <a:pPr marL="342900" lvl="0" indent="-190500" algn="just">
              <a:lnSpc>
                <a:spcPct val="200000"/>
              </a:lnSpc>
              <a:spcBef>
                <a:spcPts val="0"/>
              </a:spcBef>
              <a:buSzPct val="100000"/>
              <a:buNone/>
            </a:pPr>
            <a:r>
              <a:rPr lang="en-US" sz="2000" dirty="0">
                <a:latin typeface="Cambria" panose="02040503050406030204" pitchFamily="18" charset="0"/>
                <a:ea typeface="Cambria" panose="02040503050406030204" pitchFamily="18" charset="0"/>
              </a:rPr>
              <a:t> </a:t>
            </a:r>
            <a:r>
              <a:rPr lang="en-US" sz="2000" dirty="0" smtClean="0">
                <a:latin typeface="Cambria" panose="02040503050406030204" pitchFamily="18" charset="0"/>
                <a:ea typeface="Cambria" panose="02040503050406030204" pitchFamily="18" charset="0"/>
              </a:rPr>
              <a:t>     </a:t>
            </a:r>
            <a:r>
              <a:rPr lang="en-US" sz="1800" dirty="0"/>
              <a:t>Arduino IDE: For writing and uploading C/C++ code to the microcontroller</a:t>
            </a:r>
            <a:r>
              <a:rPr lang="en-US" sz="2000" dirty="0" smtClean="0"/>
              <a:t>.</a:t>
            </a:r>
          </a:p>
          <a:p>
            <a:pPr marL="342900" lvl="0" indent="-190500" algn="just">
              <a:lnSpc>
                <a:spcPct val="200000"/>
              </a:lnSpc>
              <a:spcBef>
                <a:spcPts val="0"/>
              </a:spcBef>
              <a:buSzPct val="100000"/>
              <a:buNone/>
            </a:pPr>
            <a:r>
              <a:rPr lang="en-US" sz="2000" dirty="0" smtClean="0">
                <a:latin typeface="Cambria" panose="02040503050406030204" pitchFamily="18" charset="0"/>
                <a:ea typeface="Cambria" panose="02040503050406030204" pitchFamily="18" charset="0"/>
              </a:rPr>
              <a:t>      </a:t>
            </a:r>
            <a:r>
              <a:rPr lang="en-US" sz="1800" dirty="0"/>
              <a:t>RADAR Libraries</a:t>
            </a:r>
            <a:r>
              <a:rPr lang="en-US" sz="2000" dirty="0"/>
              <a:t>: </a:t>
            </a:r>
            <a:r>
              <a:rPr lang="en-US" sz="1800" dirty="0"/>
              <a:t>Specific libraries </a:t>
            </a:r>
            <a:r>
              <a:rPr lang="en-US" sz="1800" dirty="0" smtClean="0"/>
              <a:t>for </a:t>
            </a:r>
            <a:r>
              <a:rPr lang="en-US" sz="1800" dirty="0"/>
              <a:t>handling RADAR sensor data</a:t>
            </a:r>
            <a:r>
              <a:rPr lang="en-US" sz="1800" dirty="0" smtClean="0"/>
              <a:t>.</a:t>
            </a:r>
          </a:p>
          <a:p>
            <a:pPr marL="342900" lvl="0" indent="-190500" algn="just">
              <a:lnSpc>
                <a:spcPct val="200000"/>
              </a:lnSpc>
              <a:spcBef>
                <a:spcPts val="0"/>
              </a:spcBef>
              <a:buSzPct val="100000"/>
              <a:buNone/>
            </a:pPr>
            <a:endParaRPr lang="en-US" sz="1000" dirty="0">
              <a:latin typeface="Cambria" panose="02040503050406030204" pitchFamily="18" charset="0"/>
              <a:ea typeface="Cambria" panose="02040503050406030204" pitchFamily="18" charset="0"/>
            </a:endParaRPr>
          </a:p>
          <a:p>
            <a:pPr marL="342900" lvl="0" indent="-190500" algn="just">
              <a:lnSpc>
                <a:spcPct val="200000"/>
              </a:lnSpc>
              <a:spcBef>
                <a:spcPts val="0"/>
              </a:spcBef>
              <a:buSzPct val="100000"/>
              <a:buNone/>
            </a:pPr>
            <a:r>
              <a:rPr lang="en-US" sz="2000" b="1" dirty="0" smtClean="0"/>
              <a:t>4. </a:t>
            </a:r>
            <a:r>
              <a:rPr lang="en-US" sz="2000" b="1" dirty="0"/>
              <a:t>Frontend (Dashboard</a:t>
            </a:r>
            <a:r>
              <a:rPr lang="en-US" sz="2000" b="1" dirty="0" smtClean="0"/>
              <a:t>)</a:t>
            </a:r>
            <a:r>
              <a:rPr lang="en-US" sz="2000" dirty="0" smtClean="0"/>
              <a:t>:</a:t>
            </a:r>
          </a:p>
          <a:p>
            <a:pPr marL="76200" indent="0">
              <a:buNone/>
            </a:pPr>
            <a:r>
              <a:rPr lang="en-US" sz="2000" dirty="0" smtClean="0"/>
              <a:t>     </a:t>
            </a:r>
            <a:r>
              <a:rPr lang="en-US" sz="1800" dirty="0" smtClean="0"/>
              <a:t>A </a:t>
            </a:r>
            <a:r>
              <a:rPr lang="en-US" sz="1800" dirty="0"/>
              <a:t>web-based dashboard to monitor toll booth operations, traffic data, </a:t>
            </a:r>
            <a:r>
              <a:rPr lang="en-US" sz="1800" dirty="0" smtClean="0"/>
              <a:t>and transactions</a:t>
            </a:r>
            <a:r>
              <a:rPr lang="en-US" sz="1800" dirty="0"/>
              <a:t>.</a:t>
            </a:r>
          </a:p>
          <a:p>
            <a:pPr marL="76200" indent="0">
              <a:buNone/>
            </a:pPr>
            <a:r>
              <a:rPr lang="en-US" sz="2000" dirty="0" smtClean="0"/>
              <a:t>     </a:t>
            </a:r>
            <a:r>
              <a:rPr lang="en-US" sz="1800" dirty="0" smtClean="0"/>
              <a:t>HTML/CSS/JavaScript</a:t>
            </a:r>
            <a:r>
              <a:rPr lang="en-US" sz="1800" dirty="0"/>
              <a:t>: Core web technologies for building user interfaces.</a:t>
            </a:r>
          </a:p>
          <a:p>
            <a:pPr marL="342900" lvl="0" indent="-190500" algn="just">
              <a:lnSpc>
                <a:spcPct val="200000"/>
              </a:lnSpc>
              <a:spcBef>
                <a:spcPts val="0"/>
              </a:spcBef>
              <a:buSzPct val="100000"/>
              <a:buNone/>
            </a:pPr>
            <a:endParaRPr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smtClean="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34789" t="27900" r="19372" b="24327"/>
          <a:stretch/>
        </p:blipFill>
        <p:spPr>
          <a:xfrm>
            <a:off x="812800" y="1129145"/>
            <a:ext cx="9088583" cy="4856018"/>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a:t>
            </a:r>
            <a:r>
              <a:rPr lang="en-GB" dirty="0" smtClean="0">
                <a:latin typeface="Cambria" panose="02040503050406030204" pitchFamily="18" charset="0"/>
                <a:ea typeface="Cambria" panose="02040503050406030204" pitchFamily="18" charset="0"/>
              </a:rPr>
              <a:t>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77500" lnSpcReduction="20000"/>
          </a:bodyPr>
          <a:lstStyle/>
          <a:p>
            <a:pPr marL="0" lvl="0" indent="0">
              <a:spcBef>
                <a:spcPts val="0"/>
              </a:spcBef>
              <a:buNone/>
            </a:pPr>
            <a:r>
              <a:rPr lang="en-US" b="1" dirty="0">
                <a:latin typeface="Arial"/>
                <a:ea typeface="Arial"/>
                <a:cs typeface="Arial"/>
                <a:sym typeface="Arial"/>
              </a:rPr>
              <a:t>1. Kumar et al. (2021)</a:t>
            </a:r>
            <a:r>
              <a:rPr lang="en-US" dirty="0">
                <a:latin typeface="Arial"/>
                <a:ea typeface="Arial"/>
                <a:cs typeface="Arial"/>
                <a:sym typeface="Arial"/>
              </a:rPr>
              <a:t/>
            </a:r>
            <a:br>
              <a:rPr lang="en-US" dirty="0">
                <a:latin typeface="Arial"/>
                <a:ea typeface="Arial"/>
                <a:cs typeface="Arial"/>
                <a:sym typeface="Arial"/>
              </a:rPr>
            </a:br>
            <a:r>
              <a:rPr lang="en-US" dirty="0">
                <a:latin typeface="Arial"/>
                <a:ea typeface="Arial"/>
                <a:cs typeface="Arial"/>
                <a:sym typeface="Arial"/>
              </a:rPr>
              <a:t>S. Kumar, A. Gupta, and P. Reddy, "Challenges in RFID-Based Toll Collection Systems: A Case Study of </a:t>
            </a:r>
            <a:r>
              <a:rPr lang="en-US" dirty="0" err="1">
                <a:latin typeface="Arial"/>
                <a:ea typeface="Arial"/>
                <a:cs typeface="Arial"/>
                <a:sym typeface="Arial"/>
              </a:rPr>
              <a:t>FASTag</a:t>
            </a:r>
            <a:r>
              <a:rPr lang="en-US" dirty="0">
                <a:latin typeface="Arial"/>
                <a:ea typeface="Arial"/>
                <a:cs typeface="Arial"/>
                <a:sym typeface="Arial"/>
              </a:rPr>
              <a:t>," </a:t>
            </a:r>
            <a:r>
              <a:rPr lang="en-US" i="1" dirty="0">
                <a:latin typeface="Arial"/>
                <a:ea typeface="Arial"/>
                <a:cs typeface="Arial"/>
                <a:sym typeface="Arial"/>
              </a:rPr>
              <a:t>International Journal of Transportation Science and Technology</a:t>
            </a:r>
            <a:r>
              <a:rPr lang="en-US" dirty="0">
                <a:latin typeface="Arial"/>
                <a:ea typeface="Arial"/>
                <a:cs typeface="Arial"/>
                <a:sym typeface="Arial"/>
              </a:rPr>
              <a:t>, vol. 8, no. 3, pp. 220-232, 2021. </a:t>
            </a:r>
            <a:r>
              <a:rPr lang="en-US" dirty="0" err="1">
                <a:latin typeface="Arial"/>
                <a:ea typeface="Arial"/>
                <a:cs typeface="Arial"/>
                <a:sym typeface="Arial"/>
              </a:rPr>
              <a:t>doi</a:t>
            </a:r>
            <a:r>
              <a:rPr lang="en-US" dirty="0">
                <a:latin typeface="Arial"/>
                <a:ea typeface="Arial"/>
                <a:cs typeface="Arial"/>
                <a:sym typeface="Arial"/>
              </a:rPr>
              <a:t>: 10.1016/j.ijtst.2021.06.012.</a:t>
            </a:r>
            <a:endParaRPr lang="en-US" dirty="0"/>
          </a:p>
          <a:p>
            <a:pPr marL="0" lvl="0" indent="0">
              <a:spcBef>
                <a:spcPts val="0"/>
              </a:spcBef>
              <a:buNone/>
            </a:pPr>
            <a:r>
              <a:rPr lang="en-US" b="1" dirty="0">
                <a:latin typeface="Arial"/>
                <a:ea typeface="Arial"/>
                <a:cs typeface="Arial"/>
                <a:sym typeface="Arial"/>
              </a:rPr>
              <a:t>2. Zhang et al. (2022)</a:t>
            </a:r>
            <a:r>
              <a:rPr lang="en-US" dirty="0">
                <a:latin typeface="Arial"/>
                <a:ea typeface="Arial"/>
                <a:cs typeface="Arial"/>
                <a:sym typeface="Arial"/>
              </a:rPr>
              <a:t/>
            </a:r>
            <a:br>
              <a:rPr lang="en-US" dirty="0">
                <a:latin typeface="Arial"/>
                <a:ea typeface="Arial"/>
                <a:cs typeface="Arial"/>
                <a:sym typeface="Arial"/>
              </a:rPr>
            </a:br>
            <a:r>
              <a:rPr lang="en-US" dirty="0">
                <a:latin typeface="Arial"/>
                <a:ea typeface="Arial"/>
                <a:cs typeface="Arial"/>
                <a:sym typeface="Arial"/>
              </a:rPr>
              <a:t>Y. Zhang, L. Wang, and H. Li, "Radar-Based Vehicle Detection in Toll Collection Systems: A Comparative Study," </a:t>
            </a:r>
            <a:r>
              <a:rPr lang="en-US" i="1" dirty="0">
                <a:latin typeface="Arial"/>
                <a:ea typeface="Arial"/>
                <a:cs typeface="Arial"/>
                <a:sym typeface="Arial"/>
              </a:rPr>
              <a:t>IEEE Transactions on Intelligent Transportation Systems</a:t>
            </a:r>
            <a:r>
              <a:rPr lang="en-US" dirty="0">
                <a:latin typeface="Arial"/>
                <a:ea typeface="Arial"/>
                <a:cs typeface="Arial"/>
                <a:sym typeface="Arial"/>
              </a:rPr>
              <a:t>, vol. 23, no. 5, pp. 1279-1286, 2022. </a:t>
            </a:r>
            <a:r>
              <a:rPr lang="en-US" dirty="0" err="1">
                <a:latin typeface="Arial"/>
                <a:ea typeface="Arial"/>
                <a:cs typeface="Arial"/>
                <a:sym typeface="Arial"/>
              </a:rPr>
              <a:t>doi</a:t>
            </a:r>
            <a:r>
              <a:rPr lang="en-US" dirty="0">
                <a:latin typeface="Arial"/>
                <a:ea typeface="Arial"/>
                <a:cs typeface="Arial"/>
                <a:sym typeface="Arial"/>
              </a:rPr>
              <a:t>: 10.1109/TITS.2022.3140009.</a:t>
            </a:r>
            <a:endParaRPr lang="en-US" dirty="0"/>
          </a:p>
          <a:p>
            <a:pPr marL="0" lvl="0" indent="0">
              <a:spcBef>
                <a:spcPts val="0"/>
              </a:spcBef>
              <a:buNone/>
            </a:pPr>
            <a:r>
              <a:rPr lang="en-US" b="1" dirty="0">
                <a:latin typeface="Arial"/>
                <a:ea typeface="Arial"/>
                <a:cs typeface="Arial"/>
                <a:sym typeface="Arial"/>
              </a:rPr>
              <a:t>3. Al-</a:t>
            </a:r>
            <a:r>
              <a:rPr lang="en-US" b="1" dirty="0" err="1">
                <a:latin typeface="Arial"/>
                <a:ea typeface="Arial"/>
                <a:cs typeface="Arial"/>
                <a:sym typeface="Arial"/>
              </a:rPr>
              <a:t>Mansoori</a:t>
            </a:r>
            <a:r>
              <a:rPr lang="en-US" b="1" dirty="0">
                <a:latin typeface="Arial"/>
                <a:ea typeface="Arial"/>
                <a:cs typeface="Arial"/>
                <a:sym typeface="Arial"/>
              </a:rPr>
              <a:t> et al. (2020)</a:t>
            </a:r>
            <a:r>
              <a:rPr lang="en-US" dirty="0">
                <a:latin typeface="Arial"/>
                <a:ea typeface="Arial"/>
                <a:cs typeface="Arial"/>
                <a:sym typeface="Arial"/>
              </a:rPr>
              <a:t/>
            </a:r>
            <a:br>
              <a:rPr lang="en-US" dirty="0">
                <a:latin typeface="Arial"/>
                <a:ea typeface="Arial"/>
                <a:cs typeface="Arial"/>
                <a:sym typeface="Arial"/>
              </a:rPr>
            </a:br>
            <a:r>
              <a:rPr lang="en-US" dirty="0">
                <a:latin typeface="Arial"/>
                <a:ea typeface="Arial"/>
                <a:cs typeface="Arial"/>
                <a:sym typeface="Arial"/>
              </a:rPr>
              <a:t>K. Al-</a:t>
            </a:r>
            <a:r>
              <a:rPr lang="en-US" dirty="0" err="1">
                <a:latin typeface="Arial"/>
                <a:ea typeface="Arial"/>
                <a:cs typeface="Arial"/>
                <a:sym typeface="Arial"/>
              </a:rPr>
              <a:t>Mansoori</a:t>
            </a:r>
            <a:r>
              <a:rPr lang="en-US" dirty="0">
                <a:latin typeface="Arial"/>
                <a:ea typeface="Arial"/>
                <a:cs typeface="Arial"/>
                <a:sym typeface="Arial"/>
              </a:rPr>
              <a:t>, A. Al-Ali, and M. Al-Haj, "Smart Tolling System in Dubai: A Case Study," </a:t>
            </a:r>
            <a:r>
              <a:rPr lang="en-US" i="1" dirty="0">
                <a:latin typeface="Arial"/>
                <a:ea typeface="Arial"/>
                <a:cs typeface="Arial"/>
                <a:sym typeface="Arial"/>
              </a:rPr>
              <a:t>Proceedings of the International Conference on Smart Cities and Mobility Systems</a:t>
            </a:r>
            <a:r>
              <a:rPr lang="en-US" dirty="0">
                <a:latin typeface="Arial"/>
                <a:ea typeface="Arial"/>
                <a:cs typeface="Arial"/>
                <a:sym typeface="Arial"/>
              </a:rPr>
              <a:t>, pp. 145-151, 2020. </a:t>
            </a:r>
            <a:r>
              <a:rPr lang="en-US" dirty="0" err="1">
                <a:latin typeface="Arial"/>
                <a:ea typeface="Arial"/>
                <a:cs typeface="Arial"/>
                <a:sym typeface="Arial"/>
              </a:rPr>
              <a:t>doi</a:t>
            </a:r>
            <a:r>
              <a:rPr lang="en-US" dirty="0">
                <a:latin typeface="Arial"/>
                <a:ea typeface="Arial"/>
                <a:cs typeface="Arial"/>
                <a:sym typeface="Arial"/>
              </a:rPr>
              <a:t>: 10.1109/SCMS.2020.9365148.</a:t>
            </a:r>
            <a:endParaRPr lang="en-US" dirty="0"/>
          </a:p>
          <a:p>
            <a:pPr marL="0" lvl="0" indent="0">
              <a:spcBef>
                <a:spcPts val="0"/>
              </a:spcBef>
              <a:buNone/>
            </a:pPr>
            <a:r>
              <a:rPr lang="en-US" b="1" dirty="0">
                <a:latin typeface="Arial"/>
                <a:ea typeface="Arial"/>
                <a:cs typeface="Arial"/>
                <a:sym typeface="Arial"/>
              </a:rPr>
              <a:t>4. Singh &amp; Gupta (2023)</a:t>
            </a:r>
            <a:r>
              <a:rPr lang="en-US" dirty="0">
                <a:latin typeface="Arial"/>
                <a:ea typeface="Arial"/>
                <a:cs typeface="Arial"/>
                <a:sym typeface="Arial"/>
              </a:rPr>
              <a:t/>
            </a:r>
            <a:br>
              <a:rPr lang="en-US" dirty="0">
                <a:latin typeface="Arial"/>
                <a:ea typeface="Arial"/>
                <a:cs typeface="Arial"/>
                <a:sym typeface="Arial"/>
              </a:rPr>
            </a:br>
            <a:r>
              <a:rPr lang="en-US" dirty="0">
                <a:latin typeface="Arial"/>
                <a:ea typeface="Arial"/>
                <a:cs typeface="Arial"/>
                <a:sym typeface="Arial"/>
              </a:rPr>
              <a:t>R. Singh and A. Gupta, "The Role of Digital Payment Solutions in Modern Toll Systems," </a:t>
            </a:r>
            <a:r>
              <a:rPr lang="en-US" i="1" dirty="0">
                <a:latin typeface="Arial"/>
                <a:ea typeface="Arial"/>
                <a:cs typeface="Arial"/>
                <a:sym typeface="Arial"/>
              </a:rPr>
              <a:t>Journal of Advanced Transportation Systems</a:t>
            </a:r>
            <a:r>
              <a:rPr lang="en-US" dirty="0">
                <a:latin typeface="Arial"/>
                <a:ea typeface="Arial"/>
                <a:cs typeface="Arial"/>
                <a:sym typeface="Arial"/>
              </a:rPr>
              <a:t>, vol. 12, no. 4, pp. 654-665, 2023. </a:t>
            </a:r>
            <a:r>
              <a:rPr lang="en-US" dirty="0" err="1">
                <a:latin typeface="Arial"/>
                <a:ea typeface="Arial"/>
                <a:cs typeface="Arial"/>
                <a:sym typeface="Arial"/>
              </a:rPr>
              <a:t>doi</a:t>
            </a:r>
            <a:r>
              <a:rPr lang="en-US" dirty="0">
                <a:latin typeface="Arial"/>
                <a:ea typeface="Arial"/>
                <a:cs typeface="Arial"/>
                <a:sym typeface="Arial"/>
              </a:rPr>
              <a:t>: 10.1016/j.jats.2023.05.010.</a:t>
            </a:r>
            <a:endParaRPr lang="en-US" dirty="0"/>
          </a:p>
          <a:p>
            <a:pPr marL="0" lvl="0" indent="0">
              <a:spcBef>
                <a:spcPts val="0"/>
              </a:spcBef>
              <a:buNone/>
            </a:pPr>
            <a:r>
              <a:rPr lang="en-US" b="1" dirty="0">
                <a:latin typeface="Arial"/>
                <a:ea typeface="Arial"/>
                <a:cs typeface="Arial"/>
                <a:sym typeface="Arial"/>
              </a:rPr>
              <a:t>5. Yadav et al. (2021)</a:t>
            </a:r>
            <a:r>
              <a:rPr lang="en-US" dirty="0">
                <a:latin typeface="Arial"/>
                <a:ea typeface="Arial"/>
                <a:cs typeface="Arial"/>
                <a:sym typeface="Arial"/>
              </a:rPr>
              <a:t/>
            </a:r>
            <a:br>
              <a:rPr lang="en-US" dirty="0">
                <a:latin typeface="Arial"/>
                <a:ea typeface="Arial"/>
                <a:cs typeface="Arial"/>
                <a:sym typeface="Arial"/>
              </a:rPr>
            </a:br>
            <a:r>
              <a:rPr lang="en-US" dirty="0">
                <a:latin typeface="Arial"/>
                <a:ea typeface="Arial"/>
                <a:cs typeface="Arial"/>
                <a:sym typeface="Arial"/>
              </a:rPr>
              <a:t>V. Yadav, M. Sharma, and D. Mishra, "Ultrasonic Sensor Efficiency in Toll Booth Vehicle Detection," </a:t>
            </a:r>
            <a:r>
              <a:rPr lang="en-US" i="1" dirty="0">
                <a:latin typeface="Arial"/>
                <a:ea typeface="Arial"/>
                <a:cs typeface="Arial"/>
                <a:sym typeface="Arial"/>
              </a:rPr>
              <a:t>Sensors and Actuators A: Physical</a:t>
            </a:r>
            <a:r>
              <a:rPr lang="en-US" dirty="0">
                <a:latin typeface="Arial"/>
                <a:ea typeface="Arial"/>
                <a:cs typeface="Arial"/>
                <a:sym typeface="Arial"/>
              </a:rPr>
              <a:t>, vol. 325, pp. 32-38, 2021. </a:t>
            </a:r>
            <a:r>
              <a:rPr lang="en-US" dirty="0" err="1">
                <a:latin typeface="Arial"/>
                <a:ea typeface="Arial"/>
                <a:cs typeface="Arial"/>
                <a:sym typeface="Arial"/>
              </a:rPr>
              <a:t>doi</a:t>
            </a:r>
            <a:r>
              <a:rPr lang="en-US" dirty="0">
                <a:latin typeface="Arial"/>
                <a:ea typeface="Arial"/>
                <a:cs typeface="Arial"/>
                <a:sym typeface="Arial"/>
              </a:rPr>
              <a:t>: 10.1016/j.sna.2021.112519.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(continued)</a:t>
            </a:r>
            <a:endParaRPr lang="en-US" dirty="0"/>
          </a:p>
        </p:txBody>
      </p:sp>
      <p:sp>
        <p:nvSpPr>
          <p:cNvPr id="3" name="Text Placeholder 2"/>
          <p:cNvSpPr>
            <a:spLocks noGrp="1"/>
          </p:cNvSpPr>
          <p:nvPr>
            <p:ph type="body" idx="1"/>
          </p:nvPr>
        </p:nvSpPr>
        <p:spPr/>
        <p:txBody>
          <a:bodyPr>
            <a:normAutofit fontScale="77500" lnSpcReduction="20000"/>
          </a:bodyPr>
          <a:lstStyle/>
          <a:p>
            <a:pPr marL="0" lvl="0" indent="0">
              <a:spcBef>
                <a:spcPts val="0"/>
              </a:spcBef>
              <a:buSzPct val="100000"/>
              <a:buNone/>
            </a:pPr>
            <a:r>
              <a:rPr lang="en-US" b="1" dirty="0">
                <a:latin typeface="Arial"/>
                <a:ea typeface="Arial"/>
                <a:cs typeface="Arial"/>
                <a:sym typeface="Arial"/>
              </a:rPr>
              <a:t>6. Rahman et al. (2021)</a:t>
            </a:r>
            <a:r>
              <a:rPr lang="en-US" dirty="0">
                <a:latin typeface="Arial"/>
                <a:ea typeface="Arial"/>
                <a:cs typeface="Arial"/>
                <a:sym typeface="Arial"/>
              </a:rPr>
              <a:t/>
            </a:r>
            <a:br>
              <a:rPr lang="en-US" dirty="0">
                <a:latin typeface="Arial"/>
                <a:ea typeface="Arial"/>
                <a:cs typeface="Arial"/>
                <a:sym typeface="Arial"/>
              </a:rPr>
            </a:br>
            <a:r>
              <a:rPr lang="en-US" dirty="0">
                <a:latin typeface="Arial"/>
                <a:ea typeface="Arial"/>
                <a:cs typeface="Arial"/>
                <a:sym typeface="Arial"/>
              </a:rPr>
              <a:t>F. Rahman, S. Ahmed, and J. Lewis, "AI-Powered Toll Collection: Predicting Traffic Flow for Efficient Toll Processing," </a:t>
            </a:r>
            <a:r>
              <a:rPr lang="en-US" i="1" dirty="0">
                <a:latin typeface="Arial"/>
                <a:ea typeface="Arial"/>
                <a:cs typeface="Arial"/>
                <a:sym typeface="Arial"/>
              </a:rPr>
              <a:t>IEEE Access</a:t>
            </a:r>
            <a:r>
              <a:rPr lang="en-US" dirty="0">
                <a:latin typeface="Arial"/>
                <a:ea typeface="Arial"/>
                <a:cs typeface="Arial"/>
                <a:sym typeface="Arial"/>
              </a:rPr>
              <a:t>, vol. 9, pp. 15780-15788, 2021. </a:t>
            </a:r>
            <a:r>
              <a:rPr lang="en-US" dirty="0" err="1">
                <a:latin typeface="Arial"/>
                <a:ea typeface="Arial"/>
                <a:cs typeface="Arial"/>
                <a:sym typeface="Arial"/>
              </a:rPr>
              <a:t>doi</a:t>
            </a:r>
            <a:r>
              <a:rPr lang="en-US" dirty="0">
                <a:latin typeface="Arial"/>
                <a:ea typeface="Arial"/>
                <a:cs typeface="Arial"/>
                <a:sym typeface="Arial"/>
              </a:rPr>
              <a:t>: 10.1109/ACCESS.2021.3052212.</a:t>
            </a:r>
            <a:endParaRPr lang="en-US" dirty="0"/>
          </a:p>
          <a:p>
            <a:pPr marL="0" lvl="0" indent="0">
              <a:spcBef>
                <a:spcPts val="0"/>
              </a:spcBef>
              <a:buSzPct val="100000"/>
              <a:buNone/>
            </a:pPr>
            <a:r>
              <a:rPr lang="en-US" b="1" dirty="0">
                <a:latin typeface="Arial"/>
                <a:ea typeface="Arial"/>
                <a:cs typeface="Arial"/>
                <a:sym typeface="Arial"/>
              </a:rPr>
              <a:t>7. Chen et al. (2022)</a:t>
            </a:r>
            <a:r>
              <a:rPr lang="en-US" dirty="0">
                <a:latin typeface="Arial"/>
                <a:ea typeface="Arial"/>
                <a:cs typeface="Arial"/>
                <a:sym typeface="Arial"/>
              </a:rPr>
              <a:t/>
            </a:r>
            <a:br>
              <a:rPr lang="en-US" dirty="0">
                <a:latin typeface="Arial"/>
                <a:ea typeface="Arial"/>
                <a:cs typeface="Arial"/>
                <a:sym typeface="Arial"/>
              </a:rPr>
            </a:br>
            <a:r>
              <a:rPr lang="en-US" dirty="0">
                <a:latin typeface="Arial"/>
                <a:ea typeface="Arial"/>
                <a:cs typeface="Arial"/>
                <a:sym typeface="Arial"/>
              </a:rPr>
              <a:t>W. Chen, J. Liu, and K. Huang, "Environmental Impacts of Automated Toll Systems: Reducing Carbon Emissions with Technology," </a:t>
            </a:r>
            <a:r>
              <a:rPr lang="en-US" i="1" dirty="0">
                <a:latin typeface="Arial"/>
                <a:ea typeface="Arial"/>
                <a:cs typeface="Arial"/>
                <a:sym typeface="Arial"/>
              </a:rPr>
              <a:t>Sustainable Transportation Systems</a:t>
            </a:r>
            <a:r>
              <a:rPr lang="en-US" dirty="0">
                <a:latin typeface="Arial"/>
                <a:ea typeface="Arial"/>
                <a:cs typeface="Arial"/>
                <a:sym typeface="Arial"/>
              </a:rPr>
              <a:t>, vol. 10, no. 2, pp. 89-97, 2022. </a:t>
            </a:r>
            <a:r>
              <a:rPr lang="en-US" dirty="0" err="1">
                <a:latin typeface="Arial"/>
                <a:ea typeface="Arial"/>
                <a:cs typeface="Arial"/>
                <a:sym typeface="Arial"/>
              </a:rPr>
              <a:t>doi</a:t>
            </a:r>
            <a:r>
              <a:rPr lang="en-US" dirty="0">
                <a:latin typeface="Arial"/>
                <a:ea typeface="Arial"/>
                <a:cs typeface="Arial"/>
                <a:sym typeface="Arial"/>
              </a:rPr>
              <a:t>: 10.1016/j.sust.2022.01.006.</a:t>
            </a:r>
            <a:endParaRPr lang="en-US" dirty="0"/>
          </a:p>
          <a:p>
            <a:pPr marL="0" lvl="0" indent="0">
              <a:spcBef>
                <a:spcPts val="0"/>
              </a:spcBef>
              <a:buSzPct val="100000"/>
              <a:buNone/>
            </a:pPr>
            <a:r>
              <a:rPr lang="en-US" b="1" dirty="0">
                <a:latin typeface="Arial"/>
                <a:ea typeface="Arial"/>
                <a:cs typeface="Arial"/>
                <a:sym typeface="Arial"/>
              </a:rPr>
              <a:t>8. Patel et al. (2020)</a:t>
            </a:r>
            <a:r>
              <a:rPr lang="en-US" dirty="0">
                <a:latin typeface="Arial"/>
                <a:ea typeface="Arial"/>
                <a:cs typeface="Arial"/>
                <a:sym typeface="Arial"/>
              </a:rPr>
              <a:t/>
            </a:r>
            <a:br>
              <a:rPr lang="en-US" dirty="0">
                <a:latin typeface="Arial"/>
                <a:ea typeface="Arial"/>
                <a:cs typeface="Arial"/>
                <a:sym typeface="Arial"/>
              </a:rPr>
            </a:br>
            <a:r>
              <a:rPr lang="en-US" dirty="0">
                <a:latin typeface="Arial"/>
                <a:ea typeface="Arial"/>
                <a:cs typeface="Arial"/>
                <a:sym typeface="Arial"/>
              </a:rPr>
              <a:t>A. Patel, P. Desai, and N. Mehta, "RFID Limitations in High-Speed Tolling Lanes: A Study," </a:t>
            </a:r>
            <a:r>
              <a:rPr lang="en-US" i="1" dirty="0">
                <a:latin typeface="Arial"/>
                <a:ea typeface="Arial"/>
                <a:cs typeface="Arial"/>
                <a:sym typeface="Arial"/>
              </a:rPr>
              <a:t>IEEE Internet of Things Journal</a:t>
            </a:r>
            <a:r>
              <a:rPr lang="en-US" dirty="0">
                <a:latin typeface="Arial"/>
                <a:ea typeface="Arial"/>
                <a:cs typeface="Arial"/>
                <a:sym typeface="Arial"/>
              </a:rPr>
              <a:t>, vol. 7, no. 8, pp. 7346-7353, 2020. </a:t>
            </a:r>
            <a:r>
              <a:rPr lang="en-US" dirty="0" err="1">
                <a:latin typeface="Arial"/>
                <a:ea typeface="Arial"/>
                <a:cs typeface="Arial"/>
                <a:sym typeface="Arial"/>
              </a:rPr>
              <a:t>doi</a:t>
            </a:r>
            <a:r>
              <a:rPr lang="en-US" dirty="0">
                <a:latin typeface="Arial"/>
                <a:ea typeface="Arial"/>
                <a:cs typeface="Arial"/>
                <a:sym typeface="Arial"/>
              </a:rPr>
              <a:t>: 10.1109/JIOT.2020.3015402.</a:t>
            </a:r>
            <a:endParaRPr lang="en-US" dirty="0"/>
          </a:p>
          <a:p>
            <a:pPr marL="0" lvl="0" indent="0">
              <a:spcBef>
                <a:spcPts val="0"/>
              </a:spcBef>
              <a:buSzPct val="100000"/>
              <a:buNone/>
            </a:pPr>
            <a:r>
              <a:rPr lang="en-US" b="1" dirty="0">
                <a:latin typeface="Arial"/>
                <a:ea typeface="Arial"/>
                <a:cs typeface="Arial"/>
                <a:sym typeface="Arial"/>
              </a:rPr>
              <a:t>9. Liu et al. (2021)</a:t>
            </a:r>
            <a:r>
              <a:rPr lang="en-US" dirty="0">
                <a:latin typeface="Arial"/>
                <a:ea typeface="Arial"/>
                <a:cs typeface="Arial"/>
                <a:sym typeface="Arial"/>
              </a:rPr>
              <a:t/>
            </a:r>
            <a:br>
              <a:rPr lang="en-US" dirty="0">
                <a:latin typeface="Arial"/>
                <a:ea typeface="Arial"/>
                <a:cs typeface="Arial"/>
                <a:sym typeface="Arial"/>
              </a:rPr>
            </a:br>
            <a:r>
              <a:rPr lang="en-US" dirty="0">
                <a:latin typeface="Arial"/>
                <a:ea typeface="Arial"/>
                <a:cs typeface="Arial"/>
                <a:sym typeface="Arial"/>
              </a:rPr>
              <a:t>J. Liu, H. Zhao, and X. Wu, "Hybrid Toll Systems: Combining Radar, RFID, and Ultrasonic Sensors," </a:t>
            </a:r>
            <a:r>
              <a:rPr lang="en-US" i="1" dirty="0">
                <a:latin typeface="Arial"/>
                <a:ea typeface="Arial"/>
                <a:cs typeface="Arial"/>
                <a:sym typeface="Arial"/>
              </a:rPr>
              <a:t>IEEE Transactions on Vehicular Technology</a:t>
            </a:r>
            <a:r>
              <a:rPr lang="en-US" dirty="0">
                <a:latin typeface="Arial"/>
                <a:ea typeface="Arial"/>
                <a:cs typeface="Arial"/>
                <a:sym typeface="Arial"/>
              </a:rPr>
              <a:t>, vol. 70, no. 9, pp. 8510-8522, 2021. </a:t>
            </a:r>
            <a:r>
              <a:rPr lang="en-US" dirty="0" err="1">
                <a:latin typeface="Arial"/>
                <a:ea typeface="Arial"/>
                <a:cs typeface="Arial"/>
                <a:sym typeface="Arial"/>
              </a:rPr>
              <a:t>doi</a:t>
            </a:r>
            <a:r>
              <a:rPr lang="en-US" dirty="0">
                <a:latin typeface="Arial"/>
                <a:ea typeface="Arial"/>
                <a:cs typeface="Arial"/>
                <a:sym typeface="Arial"/>
              </a:rPr>
              <a:t>: 10.1109/TVT.2021.3096898.</a:t>
            </a:r>
            <a:endParaRPr lang="en-US" dirty="0"/>
          </a:p>
          <a:p>
            <a:pPr marL="0" lvl="0" indent="0">
              <a:spcBef>
                <a:spcPts val="0"/>
              </a:spcBef>
              <a:buSzPct val="100000"/>
              <a:buNone/>
            </a:pPr>
            <a:r>
              <a:rPr lang="en-US" b="1" dirty="0">
                <a:latin typeface="Arial"/>
                <a:ea typeface="Arial"/>
                <a:cs typeface="Arial"/>
                <a:sym typeface="Arial"/>
              </a:rPr>
              <a:t>10.Mohammed et al. (2020)</a:t>
            </a:r>
            <a:r>
              <a:rPr lang="en-US" dirty="0">
                <a:latin typeface="Arial"/>
                <a:ea typeface="Arial"/>
                <a:cs typeface="Arial"/>
                <a:sym typeface="Arial"/>
              </a:rPr>
              <a:t/>
            </a:r>
            <a:br>
              <a:rPr lang="en-US" dirty="0">
                <a:latin typeface="Arial"/>
                <a:ea typeface="Arial"/>
                <a:cs typeface="Arial"/>
                <a:sym typeface="Arial"/>
              </a:rPr>
            </a:br>
            <a:r>
              <a:rPr lang="en-US" dirty="0">
                <a:latin typeface="Arial"/>
                <a:ea typeface="Arial"/>
                <a:cs typeface="Arial"/>
                <a:sym typeface="Arial"/>
              </a:rPr>
              <a:t>S. Mohammed, A. Qureshi, and F. Malik, "</a:t>
            </a:r>
            <a:r>
              <a:rPr lang="en-US" dirty="0" err="1">
                <a:latin typeface="Arial"/>
                <a:ea typeface="Arial"/>
                <a:cs typeface="Arial"/>
                <a:sym typeface="Arial"/>
              </a:rPr>
              <a:t>Blockchain</a:t>
            </a:r>
            <a:r>
              <a:rPr lang="en-US" dirty="0">
                <a:latin typeface="Arial"/>
                <a:ea typeface="Arial"/>
                <a:cs typeface="Arial"/>
                <a:sym typeface="Arial"/>
              </a:rPr>
              <a:t>-Based Secure Toll Transactions: Enhancing Privacy in Toll Systems," </a:t>
            </a:r>
            <a:r>
              <a:rPr lang="en-US" i="1" dirty="0">
                <a:latin typeface="Arial"/>
                <a:ea typeface="Arial"/>
                <a:cs typeface="Arial"/>
                <a:sym typeface="Arial"/>
              </a:rPr>
              <a:t>IEEE </a:t>
            </a:r>
            <a:r>
              <a:rPr lang="en-US" i="1" dirty="0" err="1">
                <a:latin typeface="Arial"/>
                <a:ea typeface="Arial"/>
                <a:cs typeface="Arial"/>
                <a:sym typeface="Arial"/>
              </a:rPr>
              <a:t>Blockchain</a:t>
            </a:r>
            <a:r>
              <a:rPr lang="en-US" i="1" dirty="0">
                <a:latin typeface="Arial"/>
                <a:ea typeface="Arial"/>
                <a:cs typeface="Arial"/>
                <a:sym typeface="Arial"/>
              </a:rPr>
              <a:t> Transactions</a:t>
            </a:r>
            <a:r>
              <a:rPr lang="en-US" dirty="0">
                <a:latin typeface="Arial"/>
                <a:ea typeface="Arial"/>
                <a:cs typeface="Arial"/>
                <a:sym typeface="Arial"/>
              </a:rPr>
              <a:t>, vol. 5, no. 2, pp. 312-320, 2020. </a:t>
            </a:r>
            <a:r>
              <a:rPr lang="en-US" dirty="0" err="1">
                <a:latin typeface="Arial"/>
                <a:ea typeface="Arial"/>
                <a:cs typeface="Arial"/>
                <a:sym typeface="Arial"/>
              </a:rPr>
              <a:t>doi</a:t>
            </a:r>
            <a:r>
              <a:rPr lang="en-US" dirty="0">
                <a:latin typeface="Arial"/>
                <a:ea typeface="Arial"/>
                <a:cs typeface="Arial"/>
                <a:sym typeface="Arial"/>
              </a:rPr>
              <a:t>: 10.1109/BT.2020.3031125.</a:t>
            </a:r>
            <a:endParaRPr lang="en-US" dirty="0"/>
          </a:p>
          <a:p>
            <a:endParaRPr lang="en-US" dirty="0"/>
          </a:p>
        </p:txBody>
      </p:sp>
    </p:spTree>
    <p:extLst>
      <p:ext uri="{BB962C8B-B14F-4D97-AF65-F5344CB8AC3E}">
        <p14:creationId xmlns:p14="http://schemas.microsoft.com/office/powerpoint/2010/main" val="1987585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TotalTime>
  <Words>401</Words>
  <Application>Microsoft Office PowerPoint</Application>
  <PresentationFormat>Widescreen</PresentationFormat>
  <Paragraphs>68</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Bookman Old Style</vt:lpstr>
      <vt:lpstr>Cambria</vt:lpstr>
      <vt:lpstr>Verdana</vt:lpstr>
      <vt:lpstr>Wingdings</vt:lpstr>
      <vt:lpstr>Bioinformatics</vt:lpstr>
      <vt:lpstr>RADAR on Roads</vt:lpstr>
      <vt:lpstr>Content</vt:lpstr>
      <vt:lpstr>Problem Statement Number: PSCS42</vt:lpstr>
      <vt:lpstr>Analysis of Problem Statement</vt:lpstr>
      <vt:lpstr>Analysis of Problem Statement (contd...)</vt:lpstr>
      <vt:lpstr>Timeline of the Project (Gantt Chart)</vt:lpstr>
      <vt:lpstr>References (IEEE Paper format)</vt:lpstr>
      <vt:lpstr>References (continued)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Lenovo</cp:lastModifiedBy>
  <cp:revision>49</cp:revision>
  <dcterms:modified xsi:type="dcterms:W3CDTF">2025-01-12T14:00:18Z</dcterms:modified>
</cp:coreProperties>
</file>