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84" r:id="rId4"/>
    <p:sldId id="285" r:id="rId5"/>
    <p:sldId id="258" r:id="rId6"/>
    <p:sldId id="283" r:id="rId7"/>
    <p:sldId id="259" r:id="rId8"/>
    <p:sldId id="260" r:id="rId9"/>
    <p:sldId id="275" r:id="rId10"/>
    <p:sldId id="261" r:id="rId11"/>
    <p:sldId id="277" r:id="rId12"/>
    <p:sldId id="262" r:id="rId13"/>
    <p:sldId id="263" r:id="rId14"/>
    <p:sldId id="279" r:id="rId15"/>
    <p:sldId id="264" r:id="rId16"/>
    <p:sldId id="265" r:id="rId17"/>
    <p:sldId id="286" r:id="rId18"/>
    <p:sldId id="281"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varScale="1">
        <p:scale>
          <a:sx n="73" d="100"/>
          <a:sy n="73" d="100"/>
        </p:scale>
        <p:origin x="4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886389"/>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US" dirty="0"/>
              <a:t>RADAR on Roads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81296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smtClean="0">
                <a:latin typeface="Cambria" panose="02040503050406030204" pitchFamily="18" charset="0"/>
                <a:ea typeface="Cambria" panose="02040503050406030204" pitchFamily="18" charset="0"/>
              </a:rPr>
              <a:t>: COM-11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214558633"/>
              </p:ext>
            </p:extLst>
          </p:nvPr>
        </p:nvGraphicFramePr>
        <p:xfrm>
          <a:off x="706282" y="2297370"/>
          <a:ext cx="5418675" cy="301758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just"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just" rtl="0">
                        <a:spcBef>
                          <a:spcPts val="0"/>
                        </a:spcBef>
                        <a:spcAft>
                          <a:spcPts val="0"/>
                        </a:spcAft>
                        <a:buFont typeface="+mj-lt"/>
                        <a:buNone/>
                      </a:pPr>
                      <a:r>
                        <a:rPr lang="en-US" sz="1800" u="none" strike="noStrike" cap="none" dirty="0" smtClean="0"/>
                        <a:t>20211COM0063</a:t>
                      </a:r>
                    </a:p>
                    <a:p>
                      <a:pPr marL="0" marR="0" lvl="0" indent="0" algn="just" rtl="0">
                        <a:spcBef>
                          <a:spcPts val="0"/>
                        </a:spcBef>
                        <a:spcAft>
                          <a:spcPts val="0"/>
                        </a:spcAft>
                        <a:buFont typeface="+mj-lt"/>
                        <a:buNone/>
                      </a:pPr>
                      <a:r>
                        <a:rPr lang="en-US" sz="1800" u="none" strike="noStrike" cap="none" dirty="0" smtClean="0"/>
                        <a:t>20211COM0078</a:t>
                      </a:r>
                    </a:p>
                    <a:p>
                      <a:pPr marL="0" marR="0" lvl="0" indent="0" algn="just" rtl="0">
                        <a:spcBef>
                          <a:spcPts val="0"/>
                        </a:spcBef>
                        <a:spcAft>
                          <a:spcPts val="0"/>
                        </a:spcAft>
                        <a:buFont typeface="+mj-lt"/>
                        <a:buNone/>
                      </a:pPr>
                      <a:r>
                        <a:rPr lang="en-US" sz="1800" u="none" strike="noStrike" cap="none" dirty="0" smtClean="0"/>
                        <a:t>20211COM0082</a:t>
                      </a:r>
                    </a:p>
                    <a:p>
                      <a:pPr marL="0" marR="0" lvl="0" indent="0" algn="just" rtl="0">
                        <a:spcBef>
                          <a:spcPts val="0"/>
                        </a:spcBef>
                        <a:spcAft>
                          <a:spcPts val="0"/>
                        </a:spcAft>
                        <a:buFont typeface="+mj-lt"/>
                        <a:buNone/>
                      </a:pPr>
                      <a:r>
                        <a:rPr lang="en-US" sz="1800" u="none" strike="noStrike" cap="none" dirty="0" smtClean="0"/>
                        <a:t>20211COM0084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US" sz="1800" u="none" strike="noStrike" cap="none" dirty="0" smtClean="0"/>
                        <a:t>K C VINDYA</a:t>
                      </a:r>
                    </a:p>
                    <a:p>
                      <a:pPr marL="0" marR="0" lvl="0" indent="0" algn="just" rtl="0">
                        <a:spcBef>
                          <a:spcPts val="0"/>
                        </a:spcBef>
                        <a:spcAft>
                          <a:spcPts val="0"/>
                        </a:spcAft>
                        <a:buNone/>
                      </a:pPr>
                      <a:r>
                        <a:rPr lang="en-US" sz="1800" u="none" strike="noStrike" cap="none" dirty="0" smtClean="0"/>
                        <a:t>NIKHI</a:t>
                      </a:r>
                      <a:r>
                        <a:rPr lang="en-US" sz="1800" u="none" strike="noStrike" cap="none" baseline="0" dirty="0" smtClean="0"/>
                        <a:t>L S</a:t>
                      </a:r>
                      <a:endParaRPr lang="en-US" sz="1800" u="none" strike="noStrike" cap="none" dirty="0" smtClean="0"/>
                    </a:p>
                    <a:p>
                      <a:pPr marL="0" marR="0" lvl="0" indent="0" algn="just" rtl="0">
                        <a:spcBef>
                          <a:spcPts val="0"/>
                        </a:spcBef>
                        <a:spcAft>
                          <a:spcPts val="0"/>
                        </a:spcAft>
                        <a:buNone/>
                      </a:pPr>
                      <a:r>
                        <a:rPr lang="en-US" sz="1800" u="none" strike="noStrike" cap="none" dirty="0" smtClean="0"/>
                        <a:t>RUSHAB</a:t>
                      </a:r>
                      <a:r>
                        <a:rPr lang="en-US" sz="1800" u="none" strike="noStrike" cap="none" baseline="0" dirty="0" smtClean="0"/>
                        <a:t> A R</a:t>
                      </a:r>
                      <a:endParaRPr lang="en-US" sz="1800" u="none" strike="noStrike" cap="none" dirty="0" smtClean="0"/>
                    </a:p>
                    <a:p>
                      <a:pPr marL="0" marR="0" lvl="0" indent="0" algn="just" rtl="0">
                        <a:spcBef>
                          <a:spcPts val="0"/>
                        </a:spcBef>
                        <a:spcAft>
                          <a:spcPts val="0"/>
                        </a:spcAft>
                        <a:buNone/>
                      </a:pPr>
                      <a:r>
                        <a:rPr lang="en-US" sz="1800" u="none" strike="noStrike" cap="none" dirty="0" smtClean="0"/>
                        <a:t>MUKESH K 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677700" y="1849287"/>
            <a:ext cx="5514300" cy="2020560"/>
          </a:xfrm>
          <a:prstGeom prst="rect">
            <a:avLst/>
          </a:prstGeom>
          <a:noFill/>
          <a:ln>
            <a:noFill/>
          </a:ln>
        </p:spPr>
        <p:txBody>
          <a:bodyPr spcFirstLastPara="1" wrap="square" lIns="91425" tIns="45700" rIns="91425" bIns="45700" anchor="t" anchorCtr="0">
            <a:normAutofit/>
          </a:bodyPr>
          <a:lstStyle/>
          <a:p>
            <a:pPr marL="0" marR="0" lvl="0" indent="0" algn="just"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lgn="just">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Dr. Pajany M</a:t>
            </a:r>
            <a:endParaRPr lang="en-US" sz="1600" dirty="0">
              <a:latin typeface="Cambria" panose="02040503050406030204" pitchFamily="18" charset="0"/>
              <a:ea typeface="Cambria" panose="02040503050406030204" pitchFamily="18" charset="0"/>
            </a:endParaRPr>
          </a:p>
          <a:p>
            <a:pPr lvl="0" algn="just">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Assistant Professor - SCSE</a:t>
            </a:r>
            <a:endParaRPr lang="en-US" sz="1600" dirty="0">
              <a:latin typeface="Cambria" panose="02040503050406030204" pitchFamily="18" charset="0"/>
              <a:ea typeface="Cambria" panose="02040503050406030204" pitchFamily="18" charset="0"/>
            </a:endParaRPr>
          </a:p>
          <a:p>
            <a:pPr lvl="0" algn="just">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lvl="0" algn="just">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706282" y="4200933"/>
            <a:ext cx="10749845" cy="15621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smtClean="0">
                <a:latin typeface="Cambria" panose="02040503050406030204" pitchFamily="18" charset="0"/>
                <a:ea typeface="Cambria" panose="02040503050406030204" pitchFamily="18" charset="0"/>
                <a:cs typeface="Verdana"/>
                <a:sym typeface="Verdana"/>
              </a:rPr>
              <a:t>Computer Engineering</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marL="0" marR="0" lvl="0" indent="0" algn="just"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Dr. GopaKrishna Shyam</a:t>
            </a:r>
            <a:endParaRPr lang="en-US" sz="2000" b="1" dirty="0">
              <a:latin typeface="Cambria" panose="02040503050406030204" pitchFamily="18" charset="0"/>
              <a:ea typeface="Cambria" panose="02040503050406030204" pitchFamily="18" charset="0"/>
              <a:cs typeface="Verdana"/>
              <a:sym typeface="Verdana"/>
            </a:endParaRPr>
          </a:p>
          <a:p>
            <a:pPr marL="0" marR="0" lvl="0" indent="0" algn="just"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i="0" u="none" strike="noStrike" cap="none" dirty="0">
                <a:latin typeface="Cambria" panose="02040503050406030204" pitchFamily="18" charset="0"/>
                <a:ea typeface="Cambria" panose="02040503050406030204" pitchFamily="18" charset="0"/>
                <a:cs typeface="Verdana"/>
                <a:sym typeface="Verdana"/>
              </a:rPr>
              <a:t>: </a:t>
            </a:r>
            <a:r>
              <a:rPr lang="en-US" sz="2000" b="1" i="0" u="none" strike="noStrike" cap="none" dirty="0" smtClean="0">
                <a:latin typeface="Cambria" panose="02040503050406030204" pitchFamily="18" charset="0"/>
                <a:ea typeface="Cambria" panose="02040503050406030204" pitchFamily="18" charset="0"/>
                <a:cs typeface="Verdana"/>
                <a:sym typeface="Verdana"/>
              </a:rPr>
              <a:t>Dr. Pajnay M</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lvl="0" algn="jus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dirty="0">
                <a:latin typeface="Cambria" panose="02040503050406030204" pitchFamily="18" charset="0"/>
                <a:ea typeface="Cambria" panose="02040503050406030204" pitchFamily="18" charset="0"/>
                <a:cs typeface="Calibri" panose="020F0502020204030204" pitchFamily="34" charset="0"/>
              </a:rPr>
              <a:t>Dr. Sampath A K Associate Professor (SG), Dr. Abdul Khadar A Associate Professor, Mr. MD ZIAUR RAHMAN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812800" y="1221379"/>
            <a:ext cx="10668000" cy="4952997"/>
          </a:xfrm>
        </p:spPr>
        <p:txBody>
          <a:bodyPr>
            <a:normAutofit/>
          </a:bodyPr>
          <a:lstStyle/>
          <a:p>
            <a:pPr marL="0" indent="0">
              <a:buNone/>
            </a:pPr>
            <a:r>
              <a:rPr lang="en-US" sz="1700" b="1" dirty="0"/>
              <a:t>Methodology:</a:t>
            </a:r>
            <a:r>
              <a:rPr lang="en-US" sz="1700" dirty="0"/>
              <a:t/>
            </a:r>
            <a:br>
              <a:rPr lang="en-US" sz="1700" dirty="0"/>
            </a:br>
            <a:r>
              <a:rPr lang="en-US" sz="1700" dirty="0"/>
              <a:t>Research toll systems to identify best practices, define requirements, and design the architecture. Select radar and ultrasonic sensors and a microcontroller (Arduino/Raspberry Pi). Build hardware and develop data processing software. Conduct testing under various traffic conditions, install at toll booths, and analyze performance for optimization and user feedback</a:t>
            </a:r>
            <a:r>
              <a:rPr lang="en-US" sz="1700" dirty="0" smtClean="0"/>
              <a:t>.</a:t>
            </a:r>
          </a:p>
          <a:p>
            <a:pPr marL="0" indent="0">
              <a:buNone/>
            </a:pPr>
            <a:endParaRPr lang="en-US" sz="1700" dirty="0" smtClean="0"/>
          </a:p>
          <a:p>
            <a:pPr marL="0" indent="0">
              <a:buNone/>
            </a:pPr>
            <a:r>
              <a:rPr lang="en-US" sz="1700" b="1" dirty="0"/>
              <a:t>Modules:</a:t>
            </a:r>
            <a:endParaRPr lang="en-US" sz="1700" dirty="0"/>
          </a:p>
          <a:p>
            <a:pPr marL="0" indent="0">
              <a:buNone/>
            </a:pPr>
            <a:r>
              <a:rPr lang="en-US" sz="1700" dirty="0"/>
              <a:t>Sensor Module: Radar and ultrasonic sensors for vehicle detection.</a:t>
            </a:r>
          </a:p>
          <a:p>
            <a:pPr marL="0" indent="0">
              <a:buNone/>
            </a:pPr>
            <a:r>
              <a:rPr lang="en-US" sz="1700" dirty="0"/>
              <a:t>Microcontroller Module: Processes sensor data and controls operations.</a:t>
            </a:r>
          </a:p>
          <a:p>
            <a:pPr marL="0" indent="0">
              <a:buNone/>
            </a:pPr>
            <a:r>
              <a:rPr lang="en-US" sz="1700" dirty="0"/>
              <a:t>Data Processing Module: Analyzes data for vehicle presence and speed.</a:t>
            </a:r>
          </a:p>
          <a:p>
            <a:pPr marL="0" indent="0">
              <a:buNone/>
            </a:pPr>
            <a:r>
              <a:rPr lang="en-US" sz="1700" dirty="0"/>
              <a:t>User Interface Module: Displays real-time toll information and payment options.</a:t>
            </a:r>
          </a:p>
          <a:p>
            <a:pPr marL="0" indent="0">
              <a:buNone/>
            </a:pPr>
            <a:r>
              <a:rPr lang="en-US" sz="1700" dirty="0"/>
              <a:t>Payment Processing Module: Integrates with digital wallets for transactions.</a:t>
            </a:r>
          </a:p>
          <a:p>
            <a:pPr marL="0" indent="0">
              <a:buNone/>
            </a:pPr>
            <a:r>
              <a:rPr lang="en-US" sz="1700" dirty="0"/>
              <a:t>Communication Module: Ensures connectivity between components.</a:t>
            </a:r>
          </a:p>
          <a:p>
            <a:pPr marL="0" indent="0">
              <a:buNone/>
            </a:pPr>
            <a:endParaRPr lang="en-US" sz="1700" dirty="0" smtClean="0"/>
          </a:p>
          <a:p>
            <a:pPr marL="0" indent="0">
              <a:buNone/>
            </a:pPr>
            <a:endParaRPr lang="en-US" sz="1700" dirty="0"/>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a:xfrm>
            <a:off x="812800" y="973184"/>
            <a:ext cx="10668000" cy="4952997"/>
          </a:xfrm>
        </p:spPr>
        <p:txBody>
          <a:bodyPr>
            <a:noAutofit/>
          </a:bodyPr>
          <a:lstStyle/>
          <a:p>
            <a:pPr marL="609600" lvl="0" indent="-457200" algn="just">
              <a:lnSpc>
                <a:spcPct val="150000"/>
              </a:lnSpc>
              <a:spcBef>
                <a:spcPts val="0"/>
              </a:spcBef>
              <a:buSzPct val="100000"/>
              <a:buAutoNum type="arabicPeriod"/>
            </a:pPr>
            <a:r>
              <a:rPr lang="en-US" sz="1700" b="1" dirty="0"/>
              <a:t>Hardware Layer</a:t>
            </a:r>
            <a:r>
              <a:rPr lang="en-US" sz="1700" dirty="0"/>
              <a:t>:</a:t>
            </a:r>
          </a:p>
          <a:p>
            <a:pPr marL="152400" lvl="0" indent="0" algn="just">
              <a:lnSpc>
                <a:spcPct val="150000"/>
              </a:lnSpc>
              <a:spcBef>
                <a:spcPts val="0"/>
              </a:spcBef>
              <a:buSzPct val="100000"/>
              <a:buNone/>
            </a:pPr>
            <a:r>
              <a:rPr lang="en-US" sz="1700" dirty="0">
                <a:latin typeface="Cambria" panose="02040503050406030204" pitchFamily="18" charset="0"/>
                <a:ea typeface="Cambria" panose="02040503050406030204" pitchFamily="18" charset="0"/>
              </a:rPr>
              <a:t>         Sensors – RADAR Sensors or Ultrasonic </a:t>
            </a:r>
            <a:r>
              <a:rPr lang="en-US" sz="1700" dirty="0" smtClean="0">
                <a:latin typeface="Cambria" panose="02040503050406030204" pitchFamily="18" charset="0"/>
                <a:ea typeface="Cambria" panose="02040503050406030204" pitchFamily="18" charset="0"/>
              </a:rPr>
              <a:t>sensors</a:t>
            </a:r>
            <a:endParaRPr lang="en-US" sz="1700" dirty="0">
              <a:latin typeface="Cambria" panose="02040503050406030204" pitchFamily="18" charset="0"/>
              <a:ea typeface="Cambria" panose="02040503050406030204" pitchFamily="18" charset="0"/>
            </a:endParaRPr>
          </a:p>
          <a:p>
            <a:pPr marL="152400" lvl="0" indent="0" algn="just">
              <a:lnSpc>
                <a:spcPct val="150000"/>
              </a:lnSpc>
              <a:spcBef>
                <a:spcPts val="0"/>
              </a:spcBef>
              <a:buSzPct val="100000"/>
              <a:buNone/>
            </a:pPr>
            <a:r>
              <a:rPr lang="en-US" sz="1700" dirty="0">
                <a:latin typeface="Cambria" panose="02040503050406030204" pitchFamily="18" charset="0"/>
                <a:ea typeface="Cambria" panose="02040503050406030204" pitchFamily="18" charset="0"/>
              </a:rPr>
              <a:t>         Microcontroller/Processor – </a:t>
            </a:r>
            <a:r>
              <a:rPr lang="en-US" sz="1700" dirty="0" smtClean="0">
                <a:latin typeface="Cambria" panose="02040503050406030204" pitchFamily="18" charset="0"/>
                <a:ea typeface="Cambria" panose="02040503050406030204" pitchFamily="18" charset="0"/>
              </a:rPr>
              <a:t>Arduino</a:t>
            </a:r>
          </a:p>
          <a:p>
            <a:pPr marL="152400" lvl="0" indent="0" algn="just">
              <a:lnSpc>
                <a:spcPct val="150000"/>
              </a:lnSpc>
              <a:spcBef>
                <a:spcPts val="0"/>
              </a:spcBef>
              <a:buSzPct val="100000"/>
              <a:buNone/>
            </a:pPr>
            <a:r>
              <a:rPr lang="en-US" sz="1700" dirty="0">
                <a:latin typeface="Cambria" panose="02040503050406030204" pitchFamily="18" charset="0"/>
                <a:ea typeface="Cambria" panose="02040503050406030204" pitchFamily="18" charset="0"/>
              </a:rPr>
              <a:t> </a:t>
            </a:r>
            <a:r>
              <a:rPr lang="en-US" sz="1700" dirty="0" smtClean="0">
                <a:latin typeface="Cambria" panose="02040503050406030204" pitchFamily="18" charset="0"/>
                <a:ea typeface="Cambria" panose="02040503050406030204" pitchFamily="18" charset="0"/>
              </a:rPr>
              <a:t>        Servo motor</a:t>
            </a:r>
          </a:p>
          <a:p>
            <a:pPr marL="152400" lvl="0" indent="0" algn="just">
              <a:lnSpc>
                <a:spcPct val="150000"/>
              </a:lnSpc>
              <a:spcBef>
                <a:spcPts val="0"/>
              </a:spcBef>
              <a:buSzPct val="100000"/>
              <a:buNone/>
            </a:pPr>
            <a:r>
              <a:rPr lang="en-US" sz="1700" dirty="0">
                <a:latin typeface="Cambria" panose="02040503050406030204" pitchFamily="18" charset="0"/>
                <a:ea typeface="Cambria" panose="02040503050406030204" pitchFamily="18" charset="0"/>
              </a:rPr>
              <a:t> </a:t>
            </a:r>
            <a:r>
              <a:rPr lang="en-US" sz="1700" dirty="0" smtClean="0">
                <a:latin typeface="Cambria" panose="02040503050406030204" pitchFamily="18" charset="0"/>
                <a:ea typeface="Cambria" panose="02040503050406030204" pitchFamily="18" charset="0"/>
              </a:rPr>
              <a:t>        Buzzer &amp; LED’s</a:t>
            </a:r>
            <a:endParaRPr lang="en-US" sz="1700" dirty="0">
              <a:latin typeface="Cambria" panose="02040503050406030204" pitchFamily="18" charset="0"/>
              <a:ea typeface="Cambria" panose="02040503050406030204" pitchFamily="18" charset="0"/>
            </a:endParaRPr>
          </a:p>
          <a:p>
            <a:pPr marL="152400" lvl="0" indent="0" algn="just">
              <a:lnSpc>
                <a:spcPct val="150000"/>
              </a:lnSpc>
              <a:spcBef>
                <a:spcPts val="0"/>
              </a:spcBef>
              <a:buSzPct val="100000"/>
              <a:buNone/>
            </a:pPr>
            <a:r>
              <a:rPr lang="en-US" sz="1700" b="1" dirty="0" smtClean="0"/>
              <a:t>2</a:t>
            </a:r>
            <a:r>
              <a:rPr lang="en-US" sz="1700" dirty="0" smtClean="0"/>
              <a:t>. </a:t>
            </a:r>
            <a:r>
              <a:rPr lang="en-US" sz="1700" b="1" dirty="0" smtClean="0"/>
              <a:t>Programming </a:t>
            </a:r>
            <a:r>
              <a:rPr lang="en-US" sz="1700" b="1" dirty="0"/>
              <a:t>Languages</a:t>
            </a:r>
            <a:r>
              <a:rPr lang="en-US" sz="1700" dirty="0"/>
              <a:t>:</a:t>
            </a:r>
          </a:p>
          <a:p>
            <a:pPr marL="152400" lvl="0" indent="0" algn="just">
              <a:lnSpc>
                <a:spcPct val="150000"/>
              </a:lnSpc>
              <a:spcBef>
                <a:spcPts val="0"/>
              </a:spcBef>
              <a:buSzPct val="100000"/>
              <a:buNone/>
            </a:pPr>
            <a:r>
              <a:rPr lang="en-US" sz="1700" dirty="0">
                <a:latin typeface="Cambria" panose="02040503050406030204" pitchFamily="18" charset="0"/>
                <a:ea typeface="Cambria" panose="02040503050406030204" pitchFamily="18" charset="0"/>
              </a:rPr>
              <a:t>       C/ C++</a:t>
            </a:r>
          </a:p>
          <a:p>
            <a:pPr lvl="0" indent="-190500" algn="just">
              <a:lnSpc>
                <a:spcPct val="150000"/>
              </a:lnSpc>
              <a:spcBef>
                <a:spcPts val="0"/>
              </a:spcBef>
              <a:buSzPct val="100000"/>
              <a:buNone/>
            </a:pPr>
            <a:r>
              <a:rPr lang="en-US" sz="1700" b="1" dirty="0" smtClean="0"/>
              <a:t>3. Firmware/Embedded </a:t>
            </a:r>
            <a:r>
              <a:rPr lang="en-US" sz="1700" b="1" dirty="0"/>
              <a:t>Software</a:t>
            </a:r>
            <a:r>
              <a:rPr lang="en-US" sz="1700" dirty="0"/>
              <a:t>:</a:t>
            </a:r>
          </a:p>
          <a:p>
            <a:pPr lvl="0" indent="-190500" algn="just">
              <a:lnSpc>
                <a:spcPct val="150000"/>
              </a:lnSpc>
              <a:spcBef>
                <a:spcPts val="0"/>
              </a:spcBef>
              <a:buSzPct val="100000"/>
              <a:buNone/>
            </a:pPr>
            <a:r>
              <a:rPr lang="en-US" sz="1700" dirty="0" smtClean="0">
                <a:latin typeface="Cambria" panose="02040503050406030204" pitchFamily="18" charset="0"/>
                <a:ea typeface="Cambria" panose="02040503050406030204" pitchFamily="18" charset="0"/>
              </a:rPr>
              <a:t>      </a:t>
            </a:r>
            <a:r>
              <a:rPr lang="en-US" sz="1700" dirty="0" smtClean="0"/>
              <a:t>Arduino IDE: For writing and uploading C/C++ code to the microcontroller.</a:t>
            </a:r>
          </a:p>
          <a:p>
            <a:pPr lvl="0" indent="-190500" algn="just">
              <a:lnSpc>
                <a:spcPct val="150000"/>
              </a:lnSpc>
              <a:spcBef>
                <a:spcPts val="0"/>
              </a:spcBef>
              <a:buSzPct val="100000"/>
              <a:buNone/>
            </a:pPr>
            <a:r>
              <a:rPr lang="en-US" sz="1700" dirty="0" smtClean="0">
                <a:latin typeface="Cambria" panose="02040503050406030204" pitchFamily="18" charset="0"/>
                <a:ea typeface="Cambria" panose="02040503050406030204" pitchFamily="18" charset="0"/>
              </a:rPr>
              <a:t>      </a:t>
            </a:r>
            <a:r>
              <a:rPr lang="en-US" sz="1700" dirty="0"/>
              <a:t>RADAR Libraries: Specific libraries for handling RADAR sensor </a:t>
            </a:r>
            <a:r>
              <a:rPr lang="en-US" sz="1700" dirty="0" smtClean="0"/>
              <a:t>data.</a:t>
            </a:r>
          </a:p>
          <a:p>
            <a:pPr lvl="0" indent="-190500" algn="just">
              <a:lnSpc>
                <a:spcPct val="150000"/>
              </a:lnSpc>
              <a:spcBef>
                <a:spcPts val="0"/>
              </a:spcBef>
              <a:buSzPct val="100000"/>
              <a:buNone/>
            </a:pPr>
            <a:r>
              <a:rPr lang="en-US" sz="1700" dirty="0"/>
              <a:t> </a:t>
            </a:r>
            <a:r>
              <a:rPr lang="en-US" sz="1700" dirty="0" smtClean="0"/>
              <a:t>   </a:t>
            </a:r>
            <a:r>
              <a:rPr lang="en-US" sz="1700" dirty="0" err="1" smtClean="0"/>
              <a:t>ThingSpeak</a:t>
            </a:r>
            <a:r>
              <a:rPr lang="en-US" sz="1700" dirty="0" smtClean="0"/>
              <a:t>: For </a:t>
            </a:r>
            <a:r>
              <a:rPr lang="en-US" sz="1700" dirty="0"/>
              <a:t>real-time data collection and analysis. It allows you to store, visualize, and analyze sensor data from toll booths.</a:t>
            </a:r>
          </a:p>
          <a:p>
            <a:pPr lvl="0" indent="-190500" algn="just">
              <a:lnSpc>
                <a:spcPct val="150000"/>
              </a:lnSpc>
              <a:spcBef>
                <a:spcPts val="0"/>
              </a:spcBef>
              <a:buSzPct val="100000"/>
              <a:buNone/>
            </a:pPr>
            <a:endParaRPr lang="en-US"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p:cNvPicPr>
            <a:picLocks noGrp="1" noChangeAspect="1"/>
          </p:cNvPicPr>
          <p:nvPr>
            <p:ph idx="1"/>
          </p:nvPr>
        </p:nvPicPr>
        <p:blipFill rotWithShape="1">
          <a:blip r:embed="rId2"/>
          <a:srcRect l="9633" t="36386" r="6220" b="25494"/>
          <a:stretch/>
        </p:blipFill>
        <p:spPr>
          <a:xfrm>
            <a:off x="812800" y="1162595"/>
            <a:ext cx="10668000" cy="4820194"/>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lgn="just">
              <a:buNone/>
            </a:pPr>
            <a:r>
              <a:rPr lang="en-US" sz="1700" b="1" dirty="0"/>
              <a:t>1. Efficient Vehicle Toll Collection System:</a:t>
            </a:r>
          </a:p>
          <a:p>
            <a:pPr marL="0" indent="0" algn="just">
              <a:buNone/>
            </a:pPr>
            <a:r>
              <a:rPr lang="en-US" sz="1700" dirty="0"/>
              <a:t>A functional RADAR-based toll system that detects vehicles and automates toll collection more effectively than the current FASTag RFID system. The system should reduce the need for vehicles to slow down for scanning and improve throughput at toll booths</a:t>
            </a:r>
            <a:r>
              <a:rPr lang="en-US" sz="1700" dirty="0" smtClean="0"/>
              <a:t>.</a:t>
            </a:r>
          </a:p>
          <a:p>
            <a:pPr marL="0" indent="0" algn="just">
              <a:buNone/>
            </a:pPr>
            <a:endParaRPr lang="en-US" sz="1700" dirty="0"/>
          </a:p>
          <a:p>
            <a:pPr marL="0" indent="0" algn="just">
              <a:buNone/>
            </a:pPr>
            <a:r>
              <a:rPr lang="en-US" sz="1700" b="1" dirty="0"/>
              <a:t>2. Real-Time Data Processing:</a:t>
            </a:r>
          </a:p>
          <a:p>
            <a:pPr marL="0" indent="0" algn="just">
              <a:buNone/>
            </a:pPr>
            <a:r>
              <a:rPr lang="en-US" sz="1700" dirty="0"/>
              <a:t>Real-time tracking and toll processing for vehicles passing through toll booths. The system should capture vehicle data, process it instantly, and deduct toll amounts seamlessly</a:t>
            </a:r>
            <a:r>
              <a:rPr lang="en-US" sz="1700" dirty="0" smtClean="0"/>
              <a:t>.</a:t>
            </a:r>
          </a:p>
          <a:p>
            <a:pPr marL="0" indent="0" algn="just">
              <a:buNone/>
            </a:pPr>
            <a:endParaRPr lang="en-US" sz="1700" dirty="0"/>
          </a:p>
          <a:p>
            <a:pPr marL="0" indent="0" algn="just">
              <a:buNone/>
            </a:pPr>
            <a:r>
              <a:rPr lang="en-US" sz="1700" b="1" dirty="0"/>
              <a:t>3. Improved Traffic Flow:</a:t>
            </a:r>
          </a:p>
          <a:p>
            <a:pPr marL="0" indent="0" algn="just">
              <a:buNone/>
            </a:pPr>
            <a:r>
              <a:rPr lang="en-US" sz="1700" dirty="0"/>
              <a:t>Minimized vehicle congestion at toll booths by increasing the speed at which vehicles can pass without having to stop or slow down significantly. This outcome addresses the issue of weekend traffic jams at toll booths near major cities</a:t>
            </a:r>
            <a:r>
              <a:rPr lang="en-US" sz="1700" dirty="0" smtClean="0"/>
              <a:t>.</a:t>
            </a:r>
            <a:endParaRPr lang="en-US" sz="1700" dirty="0"/>
          </a:p>
          <a:p>
            <a:pPr marL="0" indent="0" algn="just">
              <a:buNone/>
            </a:pPr>
            <a:endParaRPr lang="en-US" sz="1700" dirty="0" smtClean="0"/>
          </a:p>
          <a:p>
            <a:pPr marL="0" indent="0" algn="just">
              <a:buNone/>
            </a:pPr>
            <a:endParaRPr lang="en-US" sz="1700"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a:t>
            </a:r>
            <a:r>
              <a:rPr lang="en-GB" dirty="0" smtClean="0"/>
              <a:t>Outcomes (continued)</a:t>
            </a:r>
            <a:endParaRPr lang="en-US" dirty="0"/>
          </a:p>
        </p:txBody>
      </p:sp>
      <p:sp>
        <p:nvSpPr>
          <p:cNvPr id="3" name="Content Placeholder 2"/>
          <p:cNvSpPr>
            <a:spLocks noGrp="1"/>
          </p:cNvSpPr>
          <p:nvPr>
            <p:ph idx="1"/>
          </p:nvPr>
        </p:nvSpPr>
        <p:spPr/>
        <p:txBody>
          <a:bodyPr>
            <a:normAutofit/>
          </a:bodyPr>
          <a:lstStyle/>
          <a:p>
            <a:pPr marL="0" indent="0" algn="just">
              <a:buNone/>
            </a:pPr>
            <a:r>
              <a:rPr lang="en-US" sz="1700" b="1" dirty="0"/>
              <a:t>4. High-Accuracy Detection:</a:t>
            </a:r>
          </a:p>
          <a:p>
            <a:pPr marL="0" indent="0" algn="just">
              <a:buNone/>
            </a:pPr>
            <a:r>
              <a:rPr lang="en-US" sz="1700" dirty="0"/>
              <a:t>Using RADAR technology, the system should provide high-accuracy vehicle detection and distinguish between different vehicles without false detections, even in challenging weather conditions</a:t>
            </a:r>
            <a:r>
              <a:rPr lang="en-US" sz="1700" dirty="0" smtClean="0"/>
              <a:t>.</a:t>
            </a:r>
          </a:p>
          <a:p>
            <a:pPr marL="0" indent="0" algn="just">
              <a:buNone/>
            </a:pPr>
            <a:endParaRPr lang="en-US" sz="1700" dirty="0"/>
          </a:p>
          <a:p>
            <a:pPr marL="0" indent="0" algn="just">
              <a:buNone/>
            </a:pPr>
            <a:r>
              <a:rPr lang="en-US" sz="1700" b="1" dirty="0"/>
              <a:t>5. Scalability &amp; Integration:</a:t>
            </a:r>
          </a:p>
          <a:p>
            <a:pPr marL="0" indent="0" algn="just">
              <a:buNone/>
            </a:pPr>
            <a:r>
              <a:rPr lang="en-US" sz="1700" dirty="0"/>
              <a:t>The system should be scalable, meaning it can be deployed across multiple toll booths and integrated with existing systems like the FASTag or other cloud-based toll payment platforms</a:t>
            </a:r>
            <a:r>
              <a:rPr lang="en-US" sz="1700" dirty="0" smtClean="0"/>
              <a:t>.</a:t>
            </a:r>
          </a:p>
          <a:p>
            <a:pPr marL="0" indent="0" algn="just">
              <a:buNone/>
            </a:pPr>
            <a:endParaRPr lang="en-US" sz="1700" dirty="0"/>
          </a:p>
          <a:p>
            <a:pPr marL="0" indent="0" algn="just">
              <a:buNone/>
            </a:pPr>
            <a:r>
              <a:rPr lang="en-US" sz="1700" b="1" dirty="0"/>
              <a:t>6. Security and Surveillance:</a:t>
            </a:r>
          </a:p>
          <a:p>
            <a:pPr marL="0" indent="0" algn="just">
              <a:buNone/>
            </a:pPr>
            <a:r>
              <a:rPr lang="en-US" sz="1700" dirty="0"/>
              <a:t>Beyond toll collection, the system should offer enhanced security and surveillance features, such as capturing the vehicle's license plate and detecting speed for security purposes.</a:t>
            </a:r>
          </a:p>
        </p:txBody>
      </p:sp>
    </p:spTree>
    <p:extLst>
      <p:ext uri="{BB962C8B-B14F-4D97-AF65-F5344CB8AC3E}">
        <p14:creationId xmlns:p14="http://schemas.microsoft.com/office/powerpoint/2010/main" val="418116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lnSpc>
                <a:spcPct val="200000"/>
              </a:lnSpc>
              <a:buNone/>
            </a:pPr>
            <a:r>
              <a:rPr lang="en-US" sz="1700" dirty="0" smtClean="0"/>
              <a:t>The RADAR </a:t>
            </a:r>
            <a:r>
              <a:rPr lang="en-US" sz="1700" dirty="0"/>
              <a:t>on </a:t>
            </a:r>
            <a:r>
              <a:rPr lang="en-US" sz="1700" dirty="0" smtClean="0"/>
              <a:t>Roads </a:t>
            </a:r>
            <a:r>
              <a:rPr lang="en-US" sz="1700" dirty="0"/>
              <a:t>project presents an efficient solution to vehicle congestion at toll booths by utilizing RADAR technology for faster and more accurate toll collection. </a:t>
            </a:r>
            <a:r>
              <a:rPr lang="en-US" sz="1700" dirty="0" smtClean="0"/>
              <a:t>This </a:t>
            </a:r>
            <a:r>
              <a:rPr lang="en-US" sz="1700" dirty="0"/>
              <a:t>system allows vehicles to pass through without slowing down, reducing traffic delays. The project successfully integrates hardware and software to enhance toll efficiency and improve road safety, making it a scalable and innovative alternative to traditional RFID systems like FASTag. Ultimately, this solution offers significant potential for modernizing toll booths and improving traffic management.</a:t>
            </a:r>
            <a:endParaRPr lang="en-GB" sz="1700" dirty="0"/>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4" name="Rectangle 1"/>
          <p:cNvSpPr>
            <a:spLocks noGrp="1" noChangeArrowheads="1"/>
          </p:cNvSpPr>
          <p:nvPr>
            <p:ph idx="1"/>
          </p:nvPr>
        </p:nvSpPr>
        <p:spPr bwMode="auto">
          <a:xfrm>
            <a:off x="812800" y="2496234"/>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812800" y="1005049"/>
            <a:ext cx="10668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smtClean="0">
                <a:ln>
                  <a:noFill/>
                </a:ln>
                <a:solidFill>
                  <a:schemeClr val="tx1"/>
                </a:solidFill>
                <a:effectLst/>
                <a:latin typeface="Arial" panose="020B0604020202020204" pitchFamily="34" charset="0"/>
              </a:rPr>
              <a:t>1. Kumar et al. (2021)</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S. Kumar, A. Gupta, and P. Reddy, "Challenges in RFID-Based Toll Collection Systems: A Case Study of </a:t>
            </a:r>
            <a:r>
              <a:rPr kumimoji="0" lang="en-US" altLang="en-US" sz="1700" b="0" i="0" u="none" strike="noStrike" cap="none" normalizeH="0" baseline="0" dirty="0" err="1" smtClean="0">
                <a:ln>
                  <a:noFill/>
                </a:ln>
                <a:solidFill>
                  <a:schemeClr val="tx1"/>
                </a:solidFill>
                <a:effectLst/>
                <a:latin typeface="Arial" panose="020B0604020202020204" pitchFamily="34" charset="0"/>
              </a:rPr>
              <a:t>FASTag</a:t>
            </a:r>
            <a:r>
              <a:rPr kumimoji="0" lang="en-US" altLang="en-US" sz="1700" b="0" i="0" u="none" strike="noStrike" cap="none" normalizeH="0" baseline="0" dirty="0" smtClean="0">
                <a:ln>
                  <a:noFill/>
                </a:ln>
                <a:solidFill>
                  <a:schemeClr val="tx1"/>
                </a:solidFill>
                <a:effectLst/>
                <a:latin typeface="Arial" panose="020B0604020202020204" pitchFamily="34" charset="0"/>
              </a:rPr>
              <a:t>," </a:t>
            </a:r>
            <a:r>
              <a:rPr kumimoji="0" lang="en-US" altLang="en-US" sz="1700" b="0" i="1" u="none" strike="noStrike" cap="none" normalizeH="0" baseline="0" dirty="0" smtClean="0">
                <a:ln>
                  <a:noFill/>
                </a:ln>
                <a:solidFill>
                  <a:schemeClr val="tx1"/>
                </a:solidFill>
                <a:effectLst/>
                <a:latin typeface="Arial" panose="020B0604020202020204" pitchFamily="34" charset="0"/>
              </a:rPr>
              <a:t>International Journal of Transportation Science and Technology</a:t>
            </a:r>
            <a:r>
              <a:rPr kumimoji="0" lang="en-US" altLang="en-US" sz="1700" b="0" i="0" u="none" strike="noStrike" cap="none" normalizeH="0" baseline="0" dirty="0" smtClean="0">
                <a:ln>
                  <a:noFill/>
                </a:ln>
                <a:solidFill>
                  <a:schemeClr val="tx1"/>
                </a:solidFill>
                <a:effectLst/>
                <a:latin typeface="Arial" panose="020B0604020202020204" pitchFamily="34" charset="0"/>
              </a:rPr>
              <a:t>, vol. 8, no. 3, pp. 220-232, 2021. </a:t>
            </a:r>
            <a:r>
              <a:rPr kumimoji="0" lang="en-US" altLang="en-US" sz="1700" b="0" i="0" u="none" strike="noStrike" cap="none" normalizeH="0" baseline="0" dirty="0" err="1" smtClean="0">
                <a:ln>
                  <a:noFill/>
                </a:ln>
                <a:solidFill>
                  <a:schemeClr val="tx1"/>
                </a:solidFill>
                <a:effectLst/>
                <a:latin typeface="Arial" panose="020B0604020202020204" pitchFamily="34" charset="0"/>
              </a:rPr>
              <a:t>doi</a:t>
            </a:r>
            <a:r>
              <a:rPr kumimoji="0" lang="en-US" altLang="en-US" sz="1700" b="0" i="0" u="none" strike="noStrike" cap="none" normalizeH="0" baseline="0" dirty="0" smtClean="0">
                <a:ln>
                  <a:noFill/>
                </a:ln>
                <a:solidFill>
                  <a:schemeClr val="tx1"/>
                </a:solidFill>
                <a:effectLst/>
                <a:latin typeface="Arial" panose="020B0604020202020204" pitchFamily="34" charset="0"/>
              </a:rPr>
              <a:t>: 10.1016/j.ijtst.2021.06.012.</a:t>
            </a:r>
          </a:p>
          <a:p>
            <a:pPr marR="0" lvl="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smtClean="0">
                <a:ln>
                  <a:noFill/>
                </a:ln>
                <a:solidFill>
                  <a:schemeClr val="tx1"/>
                </a:solidFill>
                <a:effectLst/>
                <a:latin typeface="Arial" panose="020B0604020202020204" pitchFamily="34" charset="0"/>
              </a:rPr>
              <a:t>2. Zhang et al. (2022)</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Y. Zhang, L. Wang, and H. Li, "Radar-Based Vehicle Detection in Toll Collection Systems: A Comparative Study," </a:t>
            </a:r>
            <a:r>
              <a:rPr kumimoji="0" lang="en-US" altLang="en-US" sz="1700" b="0" i="1" u="none" strike="noStrike" cap="none" normalizeH="0" baseline="0" dirty="0" smtClean="0">
                <a:ln>
                  <a:noFill/>
                </a:ln>
                <a:solidFill>
                  <a:schemeClr val="tx1"/>
                </a:solidFill>
                <a:effectLst/>
                <a:latin typeface="Arial" panose="020B0604020202020204" pitchFamily="34" charset="0"/>
              </a:rPr>
              <a:t>IEEE Transactions on Intelligent Transportation Systems</a:t>
            </a:r>
            <a:r>
              <a:rPr kumimoji="0" lang="en-US" altLang="en-US" sz="1700" b="0" i="0" u="none" strike="noStrike" cap="none" normalizeH="0" baseline="0" dirty="0" smtClean="0">
                <a:ln>
                  <a:noFill/>
                </a:ln>
                <a:solidFill>
                  <a:schemeClr val="tx1"/>
                </a:solidFill>
                <a:effectLst/>
                <a:latin typeface="Arial" panose="020B0604020202020204" pitchFamily="34" charset="0"/>
              </a:rPr>
              <a:t>, vol. 23, no. 5, pp. 1279-1286, 2022. </a:t>
            </a:r>
            <a:r>
              <a:rPr kumimoji="0" lang="en-US" altLang="en-US" sz="1700" b="0" i="0" u="none" strike="noStrike" cap="none" normalizeH="0" baseline="0" dirty="0" err="1" smtClean="0">
                <a:ln>
                  <a:noFill/>
                </a:ln>
                <a:solidFill>
                  <a:schemeClr val="tx1"/>
                </a:solidFill>
                <a:effectLst/>
                <a:latin typeface="Arial" panose="020B0604020202020204" pitchFamily="34" charset="0"/>
              </a:rPr>
              <a:t>doi</a:t>
            </a:r>
            <a:r>
              <a:rPr kumimoji="0" lang="en-US" altLang="en-US" sz="1700" b="0" i="0" u="none" strike="noStrike" cap="none" normalizeH="0" baseline="0" dirty="0" smtClean="0">
                <a:ln>
                  <a:noFill/>
                </a:ln>
                <a:solidFill>
                  <a:schemeClr val="tx1"/>
                </a:solidFill>
                <a:effectLst/>
                <a:latin typeface="Arial" panose="020B0604020202020204" pitchFamily="34" charset="0"/>
              </a:rPr>
              <a:t>: 10.1109/TITS.2022.3140009.</a:t>
            </a:r>
          </a:p>
          <a:p>
            <a:pPr marR="0" lvl="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smtClean="0">
                <a:ln>
                  <a:noFill/>
                </a:ln>
                <a:solidFill>
                  <a:schemeClr val="tx1"/>
                </a:solidFill>
                <a:effectLst/>
                <a:latin typeface="Arial" panose="020B0604020202020204" pitchFamily="34" charset="0"/>
              </a:rPr>
              <a:t>3. Al-</a:t>
            </a:r>
            <a:r>
              <a:rPr kumimoji="0" lang="en-US" altLang="en-US" sz="1700" b="1" i="0" u="none" strike="noStrike" cap="none" normalizeH="0" baseline="0" dirty="0" err="1" smtClean="0">
                <a:ln>
                  <a:noFill/>
                </a:ln>
                <a:solidFill>
                  <a:schemeClr val="tx1"/>
                </a:solidFill>
                <a:effectLst/>
                <a:latin typeface="Arial" panose="020B0604020202020204" pitchFamily="34" charset="0"/>
              </a:rPr>
              <a:t>Mansoori</a:t>
            </a:r>
            <a:r>
              <a:rPr kumimoji="0" lang="en-US" altLang="en-US" sz="1700" b="1" i="0" u="none" strike="noStrike" cap="none" normalizeH="0" baseline="0" dirty="0" smtClean="0">
                <a:ln>
                  <a:noFill/>
                </a:ln>
                <a:solidFill>
                  <a:schemeClr val="tx1"/>
                </a:solidFill>
                <a:effectLst/>
                <a:latin typeface="Arial" panose="020B0604020202020204" pitchFamily="34" charset="0"/>
              </a:rPr>
              <a:t> et al. (2020)</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K. Al-</a:t>
            </a:r>
            <a:r>
              <a:rPr kumimoji="0" lang="en-US" altLang="en-US" sz="1700" b="0" i="0" u="none" strike="noStrike" cap="none" normalizeH="0" baseline="0" dirty="0" err="1" smtClean="0">
                <a:ln>
                  <a:noFill/>
                </a:ln>
                <a:solidFill>
                  <a:schemeClr val="tx1"/>
                </a:solidFill>
                <a:effectLst/>
                <a:latin typeface="Arial" panose="020B0604020202020204" pitchFamily="34" charset="0"/>
              </a:rPr>
              <a:t>Mansoori</a:t>
            </a:r>
            <a:r>
              <a:rPr kumimoji="0" lang="en-US" altLang="en-US" sz="1700" b="0" i="0" u="none" strike="noStrike" cap="none" normalizeH="0" baseline="0" dirty="0" smtClean="0">
                <a:ln>
                  <a:noFill/>
                </a:ln>
                <a:solidFill>
                  <a:schemeClr val="tx1"/>
                </a:solidFill>
                <a:effectLst/>
                <a:latin typeface="Arial" panose="020B0604020202020204" pitchFamily="34" charset="0"/>
              </a:rPr>
              <a:t>, A. Al-Ali, and M. Al-Haj, "Smart Tolling System in Dubai: A Case Study," </a:t>
            </a:r>
            <a:r>
              <a:rPr kumimoji="0" lang="en-US" altLang="en-US" sz="1700" b="0" i="1" u="none" strike="noStrike" cap="none" normalizeH="0" baseline="0" dirty="0" smtClean="0">
                <a:ln>
                  <a:noFill/>
                </a:ln>
                <a:solidFill>
                  <a:schemeClr val="tx1"/>
                </a:solidFill>
                <a:effectLst/>
                <a:latin typeface="Arial" panose="020B0604020202020204" pitchFamily="34" charset="0"/>
              </a:rPr>
              <a:t>Proceedings of the International Conference on Smart Cities and Mobility Systems</a:t>
            </a:r>
            <a:r>
              <a:rPr kumimoji="0" lang="en-US" altLang="en-US" sz="1700" b="0" i="0" u="none" strike="noStrike" cap="none" normalizeH="0" baseline="0" dirty="0" smtClean="0">
                <a:ln>
                  <a:noFill/>
                </a:ln>
                <a:solidFill>
                  <a:schemeClr val="tx1"/>
                </a:solidFill>
                <a:effectLst/>
                <a:latin typeface="Arial" panose="020B0604020202020204" pitchFamily="34" charset="0"/>
              </a:rPr>
              <a:t>, pp. 145-151, 2020. </a:t>
            </a:r>
            <a:r>
              <a:rPr kumimoji="0" lang="en-US" altLang="en-US" sz="1700" b="0" i="0" u="none" strike="noStrike" cap="none" normalizeH="0" baseline="0" dirty="0" err="1" smtClean="0">
                <a:ln>
                  <a:noFill/>
                </a:ln>
                <a:solidFill>
                  <a:schemeClr val="tx1"/>
                </a:solidFill>
                <a:effectLst/>
                <a:latin typeface="Arial" panose="020B0604020202020204" pitchFamily="34" charset="0"/>
              </a:rPr>
              <a:t>doi</a:t>
            </a:r>
            <a:r>
              <a:rPr kumimoji="0" lang="en-US" altLang="en-US" sz="1700" b="0" i="0" u="none" strike="noStrike" cap="none" normalizeH="0" baseline="0" dirty="0" smtClean="0">
                <a:ln>
                  <a:noFill/>
                </a:ln>
                <a:solidFill>
                  <a:schemeClr val="tx1"/>
                </a:solidFill>
                <a:effectLst/>
                <a:latin typeface="Arial" panose="020B0604020202020204" pitchFamily="34" charset="0"/>
              </a:rPr>
              <a:t>: 10.1109/SCMS.2020.9365148.</a:t>
            </a:r>
          </a:p>
          <a:p>
            <a:pPr marR="0" lvl="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smtClean="0">
                <a:ln>
                  <a:noFill/>
                </a:ln>
                <a:solidFill>
                  <a:schemeClr val="tx1"/>
                </a:solidFill>
                <a:effectLst/>
                <a:latin typeface="Arial" panose="020B0604020202020204" pitchFamily="34" charset="0"/>
              </a:rPr>
              <a:t>4. Singh &amp; Gupta (2023)</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R. Singh and A. Gupta, "The Role of Digital Payment Solutions in Modern Toll Systems," </a:t>
            </a:r>
            <a:r>
              <a:rPr kumimoji="0" lang="en-US" altLang="en-US" sz="1700" b="0" i="1" u="none" strike="noStrike" cap="none" normalizeH="0" baseline="0" dirty="0" smtClean="0">
                <a:ln>
                  <a:noFill/>
                </a:ln>
                <a:solidFill>
                  <a:schemeClr val="tx1"/>
                </a:solidFill>
                <a:effectLst/>
                <a:latin typeface="Arial" panose="020B0604020202020204" pitchFamily="34" charset="0"/>
              </a:rPr>
              <a:t>Journal of Advanced Transportation Systems</a:t>
            </a:r>
            <a:r>
              <a:rPr kumimoji="0" lang="en-US" altLang="en-US" sz="1700" b="0" i="0" u="none" strike="noStrike" cap="none" normalizeH="0" baseline="0" dirty="0" smtClean="0">
                <a:ln>
                  <a:noFill/>
                </a:ln>
                <a:solidFill>
                  <a:schemeClr val="tx1"/>
                </a:solidFill>
                <a:effectLst/>
                <a:latin typeface="Arial" panose="020B0604020202020204" pitchFamily="34" charset="0"/>
              </a:rPr>
              <a:t>, vol. 12, no. 4, pp. 654-665, 2023. </a:t>
            </a:r>
            <a:r>
              <a:rPr kumimoji="0" lang="en-US" altLang="en-US" sz="1700" b="0" i="0" u="none" strike="noStrike" cap="none" normalizeH="0" baseline="0" dirty="0" err="1" smtClean="0">
                <a:ln>
                  <a:noFill/>
                </a:ln>
                <a:solidFill>
                  <a:schemeClr val="tx1"/>
                </a:solidFill>
                <a:effectLst/>
                <a:latin typeface="Arial" panose="020B0604020202020204" pitchFamily="34" charset="0"/>
              </a:rPr>
              <a:t>doi</a:t>
            </a:r>
            <a:r>
              <a:rPr kumimoji="0" lang="en-US" altLang="en-US" sz="1700" b="0" i="0" u="none" strike="noStrike" cap="none" normalizeH="0" baseline="0" dirty="0" smtClean="0">
                <a:ln>
                  <a:noFill/>
                </a:ln>
                <a:solidFill>
                  <a:schemeClr val="tx1"/>
                </a:solidFill>
                <a:effectLst/>
                <a:latin typeface="Arial" panose="020B0604020202020204" pitchFamily="34" charset="0"/>
              </a:rPr>
              <a:t>: 10.1016/j.jats.2023.05.010.</a:t>
            </a:r>
          </a:p>
          <a:p>
            <a:pPr marR="0" lvl="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smtClean="0">
                <a:ln>
                  <a:noFill/>
                </a:ln>
                <a:solidFill>
                  <a:schemeClr val="tx1"/>
                </a:solidFill>
                <a:effectLst/>
                <a:latin typeface="Arial" panose="020B0604020202020204" pitchFamily="34" charset="0"/>
              </a:rPr>
              <a:t>5. Yadav et al. (2021)</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V. Yadav, M. Sharma, and D. Mishra, "Ultrasonic Sensor Efficiency in Toll Booth Vehicle Detection," </a:t>
            </a:r>
            <a:r>
              <a:rPr kumimoji="0" lang="en-US" altLang="en-US" sz="1700" b="0" i="1" u="none" strike="noStrike" cap="none" normalizeH="0" baseline="0" dirty="0" smtClean="0">
                <a:ln>
                  <a:noFill/>
                </a:ln>
                <a:solidFill>
                  <a:schemeClr val="tx1"/>
                </a:solidFill>
                <a:effectLst/>
                <a:latin typeface="Arial" panose="020B0604020202020204" pitchFamily="34" charset="0"/>
              </a:rPr>
              <a:t>Sensors and Actuators A: Physical</a:t>
            </a:r>
            <a:r>
              <a:rPr kumimoji="0" lang="en-US" altLang="en-US" sz="1700" b="0" i="0" u="none" strike="noStrike" cap="none" normalizeH="0" baseline="0" dirty="0" smtClean="0">
                <a:ln>
                  <a:noFill/>
                </a:ln>
                <a:solidFill>
                  <a:schemeClr val="tx1"/>
                </a:solidFill>
                <a:effectLst/>
                <a:latin typeface="Arial" panose="020B0604020202020204" pitchFamily="34" charset="0"/>
              </a:rPr>
              <a:t>, vol. 325, pp. 32-38, 2021. </a:t>
            </a:r>
            <a:r>
              <a:rPr kumimoji="0" lang="en-US" altLang="en-US" sz="1700" b="0" i="0" u="none" strike="noStrike" cap="none" normalizeH="0" baseline="0" dirty="0" err="1" smtClean="0">
                <a:ln>
                  <a:noFill/>
                </a:ln>
                <a:solidFill>
                  <a:schemeClr val="tx1"/>
                </a:solidFill>
                <a:effectLst/>
                <a:latin typeface="Arial" panose="020B0604020202020204" pitchFamily="34" charset="0"/>
              </a:rPr>
              <a:t>doi</a:t>
            </a:r>
            <a:r>
              <a:rPr kumimoji="0" lang="en-US" altLang="en-US" sz="1700" b="0" i="0" u="none" strike="noStrike" cap="none" normalizeH="0" baseline="0" dirty="0" smtClean="0">
                <a:ln>
                  <a:noFill/>
                </a:ln>
                <a:solidFill>
                  <a:schemeClr val="tx1"/>
                </a:solidFill>
                <a:effectLst/>
                <a:latin typeface="Arial" panose="020B0604020202020204" pitchFamily="34" charset="0"/>
              </a:rPr>
              <a:t>: 10.1016/j.sna.2021.112519.</a:t>
            </a: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 (Continued)</a:t>
            </a:r>
            <a:endParaRPr lang="en-US" dirty="0"/>
          </a:p>
        </p:txBody>
      </p:sp>
      <p:sp>
        <p:nvSpPr>
          <p:cNvPr id="3" name="Content Placeholder 2"/>
          <p:cNvSpPr>
            <a:spLocks noGrp="1"/>
          </p:cNvSpPr>
          <p:nvPr>
            <p:ph idx="1"/>
          </p:nvPr>
        </p:nvSpPr>
        <p:spPr/>
        <p:txBody>
          <a:bodyPr>
            <a:normAutofit fontScale="77500" lnSpcReduction="20000"/>
          </a:bodyPr>
          <a:lstStyle/>
          <a:p>
            <a:pPr marL="0" indent="0" eaLnBrk="0" fontAlgn="base" hangingPunct="0">
              <a:spcBef>
                <a:spcPct val="0"/>
              </a:spcBef>
              <a:spcAft>
                <a:spcPct val="0"/>
              </a:spcAft>
              <a:buNone/>
            </a:pPr>
            <a:r>
              <a:rPr lang="en-US" altLang="en-US" b="1" dirty="0" smtClean="0">
                <a:latin typeface="Arial" panose="020B0604020202020204" pitchFamily="34" charset="0"/>
              </a:rPr>
              <a:t>6. Rahman </a:t>
            </a:r>
            <a:r>
              <a:rPr lang="en-US" altLang="en-US" b="1" dirty="0">
                <a:latin typeface="Arial" panose="020B0604020202020204" pitchFamily="34" charset="0"/>
              </a:rPr>
              <a:t>et al. (2021)</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F. Rahman, S. Ahmed, and J. Lewis, "AI-Powered Toll Collection: Predicting Traffic Flow for Efficient Toll Processing," </a:t>
            </a:r>
            <a:r>
              <a:rPr lang="en-US" altLang="en-US" i="1" dirty="0">
                <a:latin typeface="Arial" panose="020B0604020202020204" pitchFamily="34" charset="0"/>
              </a:rPr>
              <a:t>IEEE Access</a:t>
            </a:r>
            <a:r>
              <a:rPr lang="en-US" altLang="en-US" dirty="0">
                <a:latin typeface="Arial" panose="020B0604020202020204" pitchFamily="34" charset="0"/>
              </a:rPr>
              <a:t>, vol. 9, pp. 15780-15788, 2021. </a:t>
            </a:r>
            <a:r>
              <a:rPr lang="en-US" altLang="en-US" dirty="0" err="1">
                <a:latin typeface="Arial" panose="020B0604020202020204" pitchFamily="34" charset="0"/>
              </a:rPr>
              <a:t>doi</a:t>
            </a:r>
            <a:r>
              <a:rPr lang="en-US" altLang="en-US" dirty="0">
                <a:latin typeface="Arial" panose="020B0604020202020204" pitchFamily="34" charset="0"/>
              </a:rPr>
              <a:t>: 10.1109/ACCESS.2021.3052212.</a:t>
            </a:r>
          </a:p>
          <a:p>
            <a:pPr marL="0" indent="0" eaLnBrk="0" fontAlgn="base" hangingPunct="0">
              <a:spcBef>
                <a:spcPct val="0"/>
              </a:spcBef>
              <a:spcAft>
                <a:spcPct val="0"/>
              </a:spcAft>
              <a:buNone/>
            </a:pPr>
            <a:r>
              <a:rPr lang="en-US" altLang="en-US" b="1" dirty="0" smtClean="0">
                <a:latin typeface="Arial" panose="020B0604020202020204" pitchFamily="34" charset="0"/>
              </a:rPr>
              <a:t>7. Chen </a:t>
            </a:r>
            <a:r>
              <a:rPr lang="en-US" altLang="en-US" b="1" dirty="0">
                <a:latin typeface="Arial" panose="020B0604020202020204" pitchFamily="34" charset="0"/>
              </a:rPr>
              <a:t>et al. (2022)</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W. Chen, J. Liu, and K. Huang, "Environmental Impacts of Automated Toll Systems: Reducing Carbon Emissions with Technology," </a:t>
            </a:r>
            <a:r>
              <a:rPr lang="en-US" altLang="en-US" i="1" dirty="0">
                <a:latin typeface="Arial" panose="020B0604020202020204" pitchFamily="34" charset="0"/>
              </a:rPr>
              <a:t>Sustainable Transportation Systems</a:t>
            </a:r>
            <a:r>
              <a:rPr lang="en-US" altLang="en-US" dirty="0">
                <a:latin typeface="Arial" panose="020B0604020202020204" pitchFamily="34" charset="0"/>
              </a:rPr>
              <a:t>, vol. 10, no. 2, pp. 89-97, 2022. </a:t>
            </a:r>
            <a:r>
              <a:rPr lang="en-US" altLang="en-US" dirty="0" err="1">
                <a:latin typeface="Arial" panose="020B0604020202020204" pitchFamily="34" charset="0"/>
              </a:rPr>
              <a:t>doi</a:t>
            </a:r>
            <a:r>
              <a:rPr lang="en-US" altLang="en-US" dirty="0">
                <a:latin typeface="Arial" panose="020B0604020202020204" pitchFamily="34" charset="0"/>
              </a:rPr>
              <a:t>: 10.1016/j.sust.2022.01.006.</a:t>
            </a:r>
          </a:p>
          <a:p>
            <a:pPr marL="0" indent="0" eaLnBrk="0" fontAlgn="base" hangingPunct="0">
              <a:spcBef>
                <a:spcPct val="0"/>
              </a:spcBef>
              <a:spcAft>
                <a:spcPct val="0"/>
              </a:spcAft>
              <a:buNone/>
            </a:pPr>
            <a:r>
              <a:rPr lang="en-US" altLang="en-US" b="1" dirty="0" smtClean="0">
                <a:latin typeface="Arial" panose="020B0604020202020204" pitchFamily="34" charset="0"/>
              </a:rPr>
              <a:t>8. Patel </a:t>
            </a:r>
            <a:r>
              <a:rPr lang="en-US" altLang="en-US" b="1" dirty="0">
                <a:latin typeface="Arial" panose="020B0604020202020204" pitchFamily="34" charset="0"/>
              </a:rPr>
              <a:t>et al. (2020)</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A. Patel, P. Desai, and N. Mehta, "RFID Limitations in High-Speed Tolling Lanes: A Study," </a:t>
            </a:r>
            <a:r>
              <a:rPr lang="en-US" altLang="en-US" i="1" dirty="0">
                <a:latin typeface="Arial" panose="020B0604020202020204" pitchFamily="34" charset="0"/>
              </a:rPr>
              <a:t>IEEE Internet of Things Journal</a:t>
            </a:r>
            <a:r>
              <a:rPr lang="en-US" altLang="en-US" dirty="0">
                <a:latin typeface="Arial" panose="020B0604020202020204" pitchFamily="34" charset="0"/>
              </a:rPr>
              <a:t>, vol. 7, no. 8, pp. 7346-7353, 2020. </a:t>
            </a:r>
            <a:r>
              <a:rPr lang="en-US" altLang="en-US" dirty="0" err="1">
                <a:latin typeface="Arial" panose="020B0604020202020204" pitchFamily="34" charset="0"/>
              </a:rPr>
              <a:t>doi</a:t>
            </a:r>
            <a:r>
              <a:rPr lang="en-US" altLang="en-US" dirty="0">
                <a:latin typeface="Arial" panose="020B0604020202020204" pitchFamily="34" charset="0"/>
              </a:rPr>
              <a:t>: 10.1109/JIOT.2020.3015402.</a:t>
            </a:r>
          </a:p>
          <a:p>
            <a:pPr marL="0" indent="0" eaLnBrk="0" fontAlgn="base" hangingPunct="0">
              <a:spcBef>
                <a:spcPct val="0"/>
              </a:spcBef>
              <a:spcAft>
                <a:spcPct val="0"/>
              </a:spcAft>
              <a:buNone/>
            </a:pPr>
            <a:r>
              <a:rPr lang="en-US" altLang="en-US" b="1" dirty="0" smtClean="0">
                <a:latin typeface="Arial" panose="020B0604020202020204" pitchFamily="34" charset="0"/>
              </a:rPr>
              <a:t>9. Liu </a:t>
            </a:r>
            <a:r>
              <a:rPr lang="en-US" altLang="en-US" b="1" dirty="0">
                <a:latin typeface="Arial" panose="020B0604020202020204" pitchFamily="34" charset="0"/>
              </a:rPr>
              <a:t>et al. (2021)</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J. Liu, H. Zhao, and X. Wu, "Hybrid Toll Systems: Combining Radar, RFID, and Ultrasonic Sensors," </a:t>
            </a:r>
            <a:r>
              <a:rPr lang="en-US" altLang="en-US" i="1" dirty="0">
                <a:latin typeface="Arial" panose="020B0604020202020204" pitchFamily="34" charset="0"/>
              </a:rPr>
              <a:t>IEEE Transactions on Vehicular Technology</a:t>
            </a:r>
            <a:r>
              <a:rPr lang="en-US" altLang="en-US" dirty="0">
                <a:latin typeface="Arial" panose="020B0604020202020204" pitchFamily="34" charset="0"/>
              </a:rPr>
              <a:t>, vol. 70, no. 9, pp. 8510-8522, 2021. </a:t>
            </a:r>
            <a:r>
              <a:rPr lang="en-US" altLang="en-US" dirty="0" err="1">
                <a:latin typeface="Arial" panose="020B0604020202020204" pitchFamily="34" charset="0"/>
              </a:rPr>
              <a:t>doi</a:t>
            </a:r>
            <a:r>
              <a:rPr lang="en-US" altLang="en-US" dirty="0">
                <a:latin typeface="Arial" panose="020B0604020202020204" pitchFamily="34" charset="0"/>
              </a:rPr>
              <a:t>: 10.1109/TVT.2021.3096898.</a:t>
            </a:r>
          </a:p>
          <a:p>
            <a:pPr marL="0" indent="0" eaLnBrk="0" fontAlgn="base" hangingPunct="0">
              <a:spcBef>
                <a:spcPct val="0"/>
              </a:spcBef>
              <a:spcAft>
                <a:spcPct val="0"/>
              </a:spcAft>
              <a:buNone/>
            </a:pPr>
            <a:r>
              <a:rPr lang="en-US" altLang="en-US" b="1" dirty="0" smtClean="0">
                <a:latin typeface="Arial" panose="020B0604020202020204" pitchFamily="34" charset="0"/>
              </a:rPr>
              <a:t>10.Mohammed </a:t>
            </a:r>
            <a:r>
              <a:rPr lang="en-US" altLang="en-US" b="1" dirty="0">
                <a:latin typeface="Arial" panose="020B0604020202020204" pitchFamily="34" charset="0"/>
              </a:rPr>
              <a:t>et al. (2020)</a:t>
            </a:r>
            <a:r>
              <a:rPr lang="en-US" altLang="en-US" dirty="0">
                <a:latin typeface="Arial" panose="020B0604020202020204" pitchFamily="34" charset="0"/>
              </a:rPr>
              <a:t/>
            </a:r>
            <a:br>
              <a:rPr lang="en-US" altLang="en-US" dirty="0">
                <a:latin typeface="Arial" panose="020B0604020202020204" pitchFamily="34" charset="0"/>
              </a:rPr>
            </a:br>
            <a:r>
              <a:rPr lang="en-US" altLang="en-US" dirty="0">
                <a:latin typeface="Arial" panose="020B0604020202020204" pitchFamily="34" charset="0"/>
              </a:rPr>
              <a:t>S. Mohammed, A. Qureshi, and F. Malik, "Blockchain-Based Secure Toll Transactions: Enhancing Privacy in Toll Systems," </a:t>
            </a:r>
            <a:r>
              <a:rPr lang="en-US" altLang="en-US" i="1" dirty="0">
                <a:latin typeface="Arial" panose="020B0604020202020204" pitchFamily="34" charset="0"/>
              </a:rPr>
              <a:t>IEEE Blockchain Transactions</a:t>
            </a:r>
            <a:r>
              <a:rPr lang="en-US" altLang="en-US" dirty="0">
                <a:latin typeface="Arial" panose="020B0604020202020204" pitchFamily="34" charset="0"/>
              </a:rPr>
              <a:t>, vol. 5, no. 2, pp. 312-320, 2020. </a:t>
            </a:r>
            <a:r>
              <a:rPr lang="en-US" altLang="en-US" dirty="0" err="1">
                <a:latin typeface="Arial" panose="020B0604020202020204" pitchFamily="34" charset="0"/>
              </a:rPr>
              <a:t>doi</a:t>
            </a:r>
            <a:r>
              <a:rPr lang="en-US" altLang="en-US" dirty="0">
                <a:latin typeface="Arial" panose="020B0604020202020204" pitchFamily="34" charset="0"/>
              </a:rPr>
              <a:t>: 10.1109/BT.2020.3031125.</a:t>
            </a:r>
          </a:p>
        </p:txBody>
      </p:sp>
    </p:spTree>
    <p:extLst>
      <p:ext uri="{BB962C8B-B14F-4D97-AF65-F5344CB8AC3E}">
        <p14:creationId xmlns:p14="http://schemas.microsoft.com/office/powerpoint/2010/main" val="1451914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75000"/>
                  </a:schemeClr>
                </a:solidFill>
              </a:rPr>
              <a:t>Project work mapping with SDG</a:t>
            </a:r>
          </a:p>
        </p:txBody>
      </p:sp>
      <p:pic>
        <p:nvPicPr>
          <p:cNvPr id="5" name="Content Placeholder 4">
            <a:extLst>
              <a:ext uri="{FF2B5EF4-FFF2-40B4-BE49-F238E27FC236}">
                <a16:creationId xmlns:a16="http://schemas.microsoft.com/office/drawing/2014/main" id="{90DEF78C-A0C4-EB04-02C4-4052E05259EB}"/>
              </a:ext>
            </a:extLst>
          </p:cNvPr>
          <p:cNvPicPr>
            <a:picLocks noGrp="1" noChangeAspect="1"/>
          </p:cNvPicPr>
          <p:nvPr>
            <p:ph sz="half" idx="2"/>
          </p:nvPr>
        </p:nvPicPr>
        <p:blipFill rotWithShape="1">
          <a:blip r:embed="rId2"/>
          <a:srcRect t="9669" b="30009"/>
          <a:stretch/>
        </p:blipFill>
        <p:spPr>
          <a:xfrm>
            <a:off x="5290457" y="966652"/>
            <a:ext cx="6901543" cy="5277394"/>
          </a:xfrm>
          <a:prstGeom prst="rect">
            <a:avLst/>
          </a:prstGeom>
        </p:spPr>
      </p:pic>
      <p:sp>
        <p:nvSpPr>
          <p:cNvPr id="6" name="Rectangle 1"/>
          <p:cNvSpPr>
            <a:spLocks noGrp="1" noChangeArrowheads="1"/>
          </p:cNvSpPr>
          <p:nvPr>
            <p:ph sz="half" idx="1"/>
          </p:nvPr>
        </p:nvSpPr>
        <p:spPr bwMode="auto">
          <a:xfrm>
            <a:off x="812800" y="1192320"/>
            <a:ext cx="5334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spcBef>
                <a:spcPct val="0"/>
              </a:spcBef>
              <a:spcAft>
                <a:spcPct val="0"/>
              </a:spcAft>
              <a:buNone/>
            </a:pPr>
            <a:r>
              <a:rPr kumimoji="0" lang="en-US" altLang="en-US" sz="2000" b="1" i="0" u="none" strike="noStrike" cap="none" normalizeH="0" baseline="0" dirty="0" smtClean="0">
                <a:ln>
                  <a:noFill/>
                </a:ln>
                <a:solidFill>
                  <a:schemeClr val="tx1"/>
                </a:solidFill>
                <a:effectLst/>
                <a:latin typeface="Arial" panose="020B0604020202020204" pitchFamily="34" charset="0"/>
              </a:rPr>
              <a:t>SDG 9</a:t>
            </a:r>
            <a:r>
              <a:rPr kumimoji="0" lang="en-US" altLang="en-US" sz="2000" b="0" i="0" u="none" strike="noStrike" cap="none" normalizeH="0" baseline="0" dirty="0" smtClean="0">
                <a:ln>
                  <a:noFill/>
                </a:ln>
                <a:solidFill>
                  <a:schemeClr val="tx1"/>
                </a:solidFill>
                <a:effectLst/>
                <a:latin typeface="Arial" panose="020B0604020202020204" pitchFamily="34" charset="0"/>
              </a:rPr>
              <a:t>: Enhances infrastructure and promotes innovation in toll systems.</a:t>
            </a:r>
          </a:p>
          <a:p>
            <a:pPr marL="0" indent="0" algn="just" eaLnBrk="0" fontAlgn="base" hangingPunct="0">
              <a:spcBef>
                <a:spcPct val="0"/>
              </a:spcBef>
              <a:spcAft>
                <a:spcPct val="0"/>
              </a:spcAft>
              <a:buNone/>
            </a:pPr>
            <a:r>
              <a:rPr kumimoji="0" lang="en-US" altLang="en-US" sz="2000" b="1" i="0" u="none" strike="noStrike" cap="none" normalizeH="0" baseline="0" dirty="0" smtClean="0">
                <a:ln>
                  <a:noFill/>
                </a:ln>
                <a:solidFill>
                  <a:schemeClr val="tx1"/>
                </a:solidFill>
                <a:effectLst/>
                <a:latin typeface="Arial" panose="020B0604020202020204" pitchFamily="34" charset="0"/>
              </a:rPr>
              <a:t>SDG 11</a:t>
            </a:r>
            <a:r>
              <a:rPr kumimoji="0" lang="en-US" altLang="en-US" sz="2000" b="0" i="0" u="none" strike="noStrike" cap="none" normalizeH="0" baseline="0" dirty="0" smtClean="0">
                <a:ln>
                  <a:noFill/>
                </a:ln>
                <a:solidFill>
                  <a:schemeClr val="tx1"/>
                </a:solidFill>
                <a:effectLst/>
                <a:latin typeface="Arial" panose="020B0604020202020204" pitchFamily="34" charset="0"/>
              </a:rPr>
              <a:t>: Improves urban mobility and reduces congestion in cities.</a:t>
            </a:r>
          </a:p>
          <a:p>
            <a:pPr marL="0" indent="0" algn="just" eaLnBrk="0" fontAlgn="base" hangingPunct="0">
              <a:spcBef>
                <a:spcPct val="0"/>
              </a:spcBef>
              <a:spcAft>
                <a:spcPct val="0"/>
              </a:spcAft>
              <a:buNone/>
            </a:pPr>
            <a:r>
              <a:rPr kumimoji="0" lang="en-US" altLang="en-US" sz="2000" b="1" i="0" u="none" strike="noStrike" cap="none" normalizeH="0" baseline="0" dirty="0" smtClean="0">
                <a:ln>
                  <a:noFill/>
                </a:ln>
                <a:solidFill>
                  <a:schemeClr val="tx1"/>
                </a:solidFill>
                <a:effectLst/>
                <a:latin typeface="Arial" panose="020B0604020202020204" pitchFamily="34" charset="0"/>
              </a:rPr>
              <a:t>SDG 13</a:t>
            </a:r>
            <a:r>
              <a:rPr kumimoji="0" lang="en-US" altLang="en-US" sz="2000" b="0" i="0" u="none" strike="noStrike" cap="none" normalizeH="0" baseline="0" dirty="0" smtClean="0">
                <a:ln>
                  <a:noFill/>
                </a:ln>
                <a:solidFill>
                  <a:schemeClr val="tx1"/>
                </a:solidFill>
                <a:effectLst/>
                <a:latin typeface="Arial" panose="020B0604020202020204" pitchFamily="34" charset="0"/>
              </a:rPr>
              <a:t>: Lowers emissions and mitigates climate change impacts.</a:t>
            </a:r>
          </a:p>
          <a:p>
            <a:pPr marL="0" indent="0" algn="just" eaLnBrk="0" fontAlgn="base" hangingPunct="0">
              <a:spcBef>
                <a:spcPct val="0"/>
              </a:spcBef>
              <a:spcAft>
                <a:spcPct val="0"/>
              </a:spcAft>
              <a:buNone/>
            </a:pPr>
            <a:r>
              <a:rPr kumimoji="0" lang="en-US" altLang="en-US" sz="2000" b="1" i="0" u="none" strike="noStrike" cap="none" normalizeH="0" baseline="0" dirty="0" smtClean="0">
                <a:ln>
                  <a:noFill/>
                </a:ln>
                <a:solidFill>
                  <a:schemeClr val="tx1"/>
                </a:solidFill>
                <a:effectLst/>
                <a:latin typeface="Arial" panose="020B0604020202020204" pitchFamily="34" charset="0"/>
              </a:rPr>
              <a:t>SDG 8</a:t>
            </a:r>
            <a:r>
              <a:rPr kumimoji="0" lang="en-US" altLang="en-US" sz="2000" b="0" i="0" u="none" strike="noStrike" cap="none" normalizeH="0" baseline="0" dirty="0" smtClean="0">
                <a:ln>
                  <a:noFill/>
                </a:ln>
                <a:solidFill>
                  <a:schemeClr val="tx1"/>
                </a:solidFill>
                <a:effectLst/>
                <a:latin typeface="Arial" panose="020B0604020202020204" pitchFamily="34" charset="0"/>
              </a:rPr>
              <a:t>: Boosts economic productivity through efficient transport.</a:t>
            </a:r>
          </a:p>
          <a:p>
            <a:pPr marL="0" indent="0" algn="just" eaLnBrk="0" fontAlgn="base" hangingPunct="0">
              <a:spcBef>
                <a:spcPct val="0"/>
              </a:spcBef>
              <a:spcAft>
                <a:spcPct val="0"/>
              </a:spcAft>
              <a:buNone/>
            </a:pPr>
            <a:r>
              <a:rPr kumimoji="0" lang="en-US" altLang="en-US" sz="2000" b="1" i="0" u="none" strike="noStrike" cap="none" normalizeH="0" baseline="0" dirty="0" smtClean="0">
                <a:ln>
                  <a:noFill/>
                </a:ln>
                <a:solidFill>
                  <a:schemeClr val="tx1"/>
                </a:solidFill>
                <a:effectLst/>
                <a:latin typeface="Arial" panose="020B0604020202020204" pitchFamily="34" charset="0"/>
              </a:rPr>
              <a:t>SDG 7</a:t>
            </a:r>
            <a:r>
              <a:rPr kumimoji="0" lang="en-US" altLang="en-US" sz="2000" b="0" i="0" u="none" strike="noStrike" cap="none" normalizeH="0" baseline="0" dirty="0" smtClean="0">
                <a:ln>
                  <a:noFill/>
                </a:ln>
                <a:solidFill>
                  <a:schemeClr val="tx1"/>
                </a:solidFill>
                <a:effectLst/>
                <a:latin typeface="Arial" panose="020B0604020202020204" pitchFamily="34" charset="0"/>
              </a:rPr>
              <a:t>: Promotes responsible energy consumption by reducing idling.</a:t>
            </a:r>
          </a:p>
          <a:p>
            <a:pPr marL="0" indent="0" algn="just" eaLnBrk="0" fontAlgn="base" hangingPunct="0">
              <a:spcBef>
                <a:spcPct val="0"/>
              </a:spcBef>
              <a:spcAft>
                <a:spcPct val="0"/>
              </a:spcAft>
              <a:buNone/>
            </a:pPr>
            <a:r>
              <a:rPr kumimoji="0" lang="en-US" altLang="en-US" sz="2000" b="1" i="0" u="none" strike="noStrike" cap="none" normalizeH="0" baseline="0" dirty="0" smtClean="0">
                <a:ln>
                  <a:noFill/>
                </a:ln>
                <a:solidFill>
                  <a:schemeClr val="tx1"/>
                </a:solidFill>
                <a:effectLst/>
                <a:latin typeface="Arial" panose="020B0604020202020204" pitchFamily="34" charset="0"/>
              </a:rPr>
              <a:t>SDG 3</a:t>
            </a:r>
            <a:r>
              <a:rPr kumimoji="0" lang="en-US" altLang="en-US" sz="2000" b="0" i="0" u="none" strike="noStrike" cap="none" normalizeH="0" baseline="0" dirty="0" smtClean="0">
                <a:ln>
                  <a:noFill/>
                </a:ln>
                <a:solidFill>
                  <a:schemeClr val="tx1"/>
                </a:solidFill>
                <a:effectLst/>
                <a:latin typeface="Arial" panose="020B0604020202020204" pitchFamily="34" charset="0"/>
              </a:rPr>
              <a:t>: Improves public health by enhancing air quality.</a:t>
            </a:r>
          </a:p>
          <a:p>
            <a:pPr marL="0" indent="0" algn="just" eaLnBrk="0" fontAlgn="base" hangingPunct="0">
              <a:spcBef>
                <a:spcPct val="0"/>
              </a:spcBef>
              <a:spcAft>
                <a:spcPct val="0"/>
              </a:spcAft>
              <a:buNone/>
            </a:pPr>
            <a:r>
              <a:rPr kumimoji="0" lang="en-US" altLang="en-US" sz="2000" b="1" i="0" u="none" strike="noStrike" cap="none" normalizeH="0" baseline="0" dirty="0" smtClean="0">
                <a:ln>
                  <a:noFill/>
                </a:ln>
                <a:solidFill>
                  <a:schemeClr val="tx1"/>
                </a:solidFill>
                <a:effectLst/>
                <a:latin typeface="Arial" panose="020B0604020202020204" pitchFamily="34" charset="0"/>
              </a:rPr>
              <a:t>SDG 12</a:t>
            </a:r>
            <a:r>
              <a:rPr kumimoji="0" lang="en-US" altLang="en-US" sz="2000" b="0" i="0" u="none" strike="noStrike" cap="none" normalizeH="0" baseline="0" dirty="0" smtClean="0">
                <a:ln>
                  <a:noFill/>
                </a:ln>
                <a:solidFill>
                  <a:schemeClr val="tx1"/>
                </a:solidFill>
                <a:effectLst/>
                <a:latin typeface="Arial" panose="020B0604020202020204" pitchFamily="34" charset="0"/>
              </a:rPr>
              <a:t>: Encourages sustainable consumption patterns. </a:t>
            </a:r>
          </a:p>
        </p:txBody>
      </p:sp>
    </p:spTree>
    <p:extLst>
      <p:ext uri="{BB962C8B-B14F-4D97-AF65-F5344CB8AC3E}">
        <p14:creationId xmlns:p14="http://schemas.microsoft.com/office/powerpoint/2010/main" val="220255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1700" dirty="0"/>
              <a:t>Traffic congestion at toll booths is a growing issue, especially during peak travel times. The FASTag RFID system introduced by the National Highways Authority of India (NHAI) has not fully resolved these challenges, as it requires vehicles to slow down for effective sensor detection.</a:t>
            </a:r>
          </a:p>
          <a:p>
            <a:pPr marL="0" indent="0" algn="just">
              <a:lnSpc>
                <a:spcPct val="150000"/>
              </a:lnSpc>
              <a:buNone/>
            </a:pPr>
            <a:r>
              <a:rPr lang="en-US" sz="1700" dirty="0"/>
              <a:t>The </a:t>
            </a:r>
            <a:r>
              <a:rPr lang="en-US" sz="1700" b="1" dirty="0"/>
              <a:t>RADAR on Roads</a:t>
            </a:r>
            <a:r>
              <a:rPr lang="en-US" sz="1700" dirty="0"/>
              <a:t> project aims to develop an advanced toll collection system using radar and ultrasonic sensors, inspired by successful models in cities like Dubai. This system will enable accurate vehicle detection and speed measurement without requiring vehicles to stop or slow down. Additionally, it will integrate digital wallet payments for a seamless transaction experience, optimizing toll collection and reducing congestion. By leveraging real-time monitoring and data analysis, this project seeks to enhance traffic management and contribute to smarter urban transportation solutions.</a:t>
            </a:r>
          </a:p>
          <a:p>
            <a:pPr marL="0" indent="0" algn="just">
              <a:lnSpc>
                <a:spcPct val="150000"/>
              </a:lnSpc>
              <a:buNone/>
            </a:pPr>
            <a:endParaRPr lang="en-GB" sz="17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US" dirty="0"/>
          </a:p>
        </p:txBody>
      </p:sp>
      <p:sp>
        <p:nvSpPr>
          <p:cNvPr id="5" name="Rectangle 2"/>
          <p:cNvSpPr>
            <a:spLocks noGrp="1" noChangeArrowheads="1"/>
          </p:cNvSpPr>
          <p:nvPr>
            <p:ph idx="1"/>
          </p:nvPr>
        </p:nvSpPr>
        <p:spPr bwMode="auto">
          <a:xfrm>
            <a:off x="812800" y="970473"/>
            <a:ext cx="10668000"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1. Kumar et al. (2021)</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Examines the challenges of </a:t>
            </a:r>
            <a:r>
              <a:rPr kumimoji="0" lang="en-US" altLang="en-US" sz="1700" b="1" i="0" u="none" strike="noStrike" cap="none" normalizeH="0" baseline="0" dirty="0" smtClean="0">
                <a:ln>
                  <a:noFill/>
                </a:ln>
                <a:solidFill>
                  <a:schemeClr val="tx1"/>
                </a:solidFill>
                <a:effectLst/>
                <a:latin typeface="Arial" panose="020B0604020202020204" pitchFamily="34" charset="0"/>
              </a:rPr>
              <a:t>RFID-based toll collection systems</a:t>
            </a:r>
            <a:r>
              <a:rPr kumimoji="0" lang="en-US" altLang="en-US" sz="1700" b="0" i="0" u="none" strike="noStrike" cap="none" normalizeH="0" baseline="0" dirty="0" smtClean="0">
                <a:ln>
                  <a:noFill/>
                </a:ln>
                <a:solidFill>
                  <a:schemeClr val="tx1"/>
                </a:solidFill>
                <a:effectLst/>
                <a:latin typeface="Arial" panose="020B0604020202020204" pitchFamily="34" charset="0"/>
              </a:rPr>
              <a:t> like </a:t>
            </a:r>
            <a:r>
              <a:rPr kumimoji="0" lang="en-US" altLang="en-US" sz="1700" b="0" i="0" u="none" strike="noStrike" cap="none" normalizeH="0" baseline="0" dirty="0" err="1" smtClean="0">
                <a:ln>
                  <a:noFill/>
                </a:ln>
                <a:solidFill>
                  <a:schemeClr val="tx1"/>
                </a:solidFill>
                <a:effectLst/>
                <a:latin typeface="Arial" panose="020B0604020202020204" pitchFamily="34" charset="0"/>
              </a:rPr>
              <a:t>FASTag</a:t>
            </a:r>
            <a:r>
              <a:rPr kumimoji="0" lang="en-US" altLang="en-US" sz="1700" b="0" i="0" u="none" strike="noStrike" cap="none" normalizeH="0" baseline="0" dirty="0" smtClean="0">
                <a:ln>
                  <a:noFill/>
                </a:ln>
                <a:solidFill>
                  <a:schemeClr val="tx1"/>
                </a:solidFill>
                <a:effectLst/>
                <a:latin typeface="Arial" panose="020B0604020202020204" pitchFamily="34" charset="0"/>
              </a:rPr>
              <a:t>, noting issues with </a:t>
            </a:r>
            <a:r>
              <a:rPr kumimoji="0" lang="en-US" altLang="en-US" sz="1700" b="1" i="0" u="none" strike="noStrike" cap="none" normalizeH="0" baseline="0" dirty="0" smtClean="0">
                <a:ln>
                  <a:noFill/>
                </a:ln>
                <a:solidFill>
                  <a:schemeClr val="tx1"/>
                </a:solidFill>
                <a:effectLst/>
                <a:latin typeface="Arial" panose="020B0604020202020204" pitchFamily="34" charset="0"/>
              </a:rPr>
              <a:t>sensor accuracy</a:t>
            </a:r>
            <a:r>
              <a:rPr kumimoji="0" lang="en-US" altLang="en-US" sz="1700" b="0" i="0" u="none" strike="noStrike" cap="none" normalizeH="0" baseline="0" dirty="0" smtClean="0">
                <a:ln>
                  <a:noFill/>
                </a:ln>
                <a:solidFill>
                  <a:schemeClr val="tx1"/>
                </a:solidFill>
                <a:effectLst/>
                <a:latin typeface="Arial" panose="020B0604020202020204" pitchFamily="34" charset="0"/>
              </a:rPr>
              <a:t> and </a:t>
            </a:r>
            <a:r>
              <a:rPr kumimoji="0" lang="en-US" altLang="en-US" sz="1700" b="1" i="0" u="none" strike="noStrike" cap="none" normalizeH="0" baseline="0" dirty="0" smtClean="0">
                <a:ln>
                  <a:noFill/>
                </a:ln>
                <a:solidFill>
                  <a:schemeClr val="tx1"/>
                </a:solidFill>
                <a:effectLst/>
                <a:latin typeface="Arial" panose="020B0604020202020204" pitchFamily="34" charset="0"/>
              </a:rPr>
              <a:t>detection failures</a:t>
            </a:r>
            <a:r>
              <a:rPr kumimoji="0" lang="en-US" altLang="en-US" sz="1700" b="0" i="0" u="none" strike="noStrike" cap="none" normalizeH="0" baseline="0" dirty="0" smtClean="0">
                <a:ln>
                  <a:noFill/>
                </a:ln>
                <a:solidFill>
                  <a:schemeClr val="tx1"/>
                </a:solidFill>
                <a:effectLst/>
                <a:latin typeface="Arial" panose="020B0604020202020204" pitchFamily="34" charset="0"/>
              </a:rPr>
              <a:t> at higher speeds, which leads to traffic congestion.</a:t>
            </a:r>
          </a:p>
          <a:p>
            <a:pPr marL="0" indent="0" eaLnBrk="0" fontAlgn="base" hangingPunct="0">
              <a:spcBef>
                <a:spcPct val="0"/>
              </a:spcBef>
              <a:spcAft>
                <a:spcPct val="0"/>
              </a:spcAft>
              <a:buNone/>
            </a:pPr>
            <a:endParaRPr kumimoji="0" lang="en-US" altLang="en-US" sz="17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2. Zhang et al. (2022)</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Discusses the use of </a:t>
            </a:r>
            <a:r>
              <a:rPr kumimoji="0" lang="en-US" altLang="en-US" sz="1700" b="1" i="0" u="none" strike="noStrike" cap="none" normalizeH="0" baseline="0" dirty="0" smtClean="0">
                <a:ln>
                  <a:noFill/>
                </a:ln>
                <a:solidFill>
                  <a:schemeClr val="tx1"/>
                </a:solidFill>
                <a:effectLst/>
                <a:latin typeface="Arial" panose="020B0604020202020204" pitchFamily="34" charset="0"/>
              </a:rPr>
              <a:t>radar technology</a:t>
            </a:r>
            <a:r>
              <a:rPr kumimoji="0" lang="en-US" altLang="en-US" sz="1700" b="0" i="0" u="none" strike="noStrike" cap="none" normalizeH="0" baseline="0" dirty="0" smtClean="0">
                <a:ln>
                  <a:noFill/>
                </a:ln>
                <a:solidFill>
                  <a:schemeClr val="tx1"/>
                </a:solidFill>
                <a:effectLst/>
                <a:latin typeface="Arial" panose="020B0604020202020204" pitchFamily="34" charset="0"/>
              </a:rPr>
              <a:t> for vehicle detection, highlighting its ability to accurately detect vehicles at high speeds, making it a more reliable alternative to RFID in toll collection systems.</a:t>
            </a:r>
          </a:p>
          <a:p>
            <a:pPr marL="0" indent="0" eaLnBrk="0" fontAlgn="base" hangingPunct="0">
              <a:spcBef>
                <a:spcPct val="0"/>
              </a:spcBef>
              <a:spcAft>
                <a:spcPct val="0"/>
              </a:spcAft>
              <a:buNone/>
            </a:pPr>
            <a:endParaRPr kumimoji="0" lang="en-US" altLang="en-US" sz="17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3. Al-</a:t>
            </a:r>
            <a:r>
              <a:rPr kumimoji="0" lang="en-US" altLang="en-US" sz="1700" b="1" i="0" u="none" strike="noStrike" cap="none" normalizeH="0" baseline="0" dirty="0" err="1" smtClean="0">
                <a:ln>
                  <a:noFill/>
                </a:ln>
                <a:solidFill>
                  <a:schemeClr val="tx1"/>
                </a:solidFill>
                <a:effectLst/>
                <a:latin typeface="Arial" panose="020B0604020202020204" pitchFamily="34" charset="0"/>
              </a:rPr>
              <a:t>Mansoori</a:t>
            </a:r>
            <a:r>
              <a:rPr kumimoji="0" lang="en-US" altLang="en-US" sz="1700" b="1" i="0" u="none" strike="noStrike" cap="none" normalizeH="0" baseline="0" dirty="0" smtClean="0">
                <a:ln>
                  <a:noFill/>
                </a:ln>
                <a:solidFill>
                  <a:schemeClr val="tx1"/>
                </a:solidFill>
                <a:effectLst/>
                <a:latin typeface="Arial" panose="020B0604020202020204" pitchFamily="34" charset="0"/>
              </a:rPr>
              <a:t> et al. (2020)</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Reviews the </a:t>
            </a:r>
            <a:r>
              <a:rPr kumimoji="0" lang="en-US" altLang="en-US" sz="1700" b="1" i="0" u="none" strike="noStrike" cap="none" normalizeH="0" baseline="0" dirty="0" smtClean="0">
                <a:ln>
                  <a:noFill/>
                </a:ln>
                <a:solidFill>
                  <a:schemeClr val="tx1"/>
                </a:solidFill>
                <a:effectLst/>
                <a:latin typeface="Arial" panose="020B0604020202020204" pitchFamily="34" charset="0"/>
              </a:rPr>
              <a:t>Dubai toll system</a:t>
            </a:r>
            <a:r>
              <a:rPr kumimoji="0" lang="en-US" altLang="en-US" sz="1700" b="0" i="0" u="none" strike="noStrike" cap="none" normalizeH="0" baseline="0" dirty="0" smtClean="0">
                <a:ln>
                  <a:noFill/>
                </a:ln>
                <a:solidFill>
                  <a:schemeClr val="tx1"/>
                </a:solidFill>
                <a:effectLst/>
                <a:latin typeface="Arial" panose="020B0604020202020204" pitchFamily="34" charset="0"/>
              </a:rPr>
              <a:t>, which uses </a:t>
            </a:r>
            <a:r>
              <a:rPr kumimoji="0" lang="en-US" altLang="en-US" sz="1700" b="1" i="0" u="none" strike="noStrike" cap="none" normalizeH="0" baseline="0" dirty="0" smtClean="0">
                <a:ln>
                  <a:noFill/>
                </a:ln>
                <a:solidFill>
                  <a:schemeClr val="tx1"/>
                </a:solidFill>
                <a:effectLst/>
                <a:latin typeface="Arial" panose="020B0604020202020204" pitchFamily="34" charset="0"/>
              </a:rPr>
              <a:t>smart technology</a:t>
            </a:r>
            <a:r>
              <a:rPr kumimoji="0" lang="en-US" altLang="en-US" sz="1700" b="0" i="0" u="none" strike="noStrike" cap="none" normalizeH="0" baseline="0" dirty="0" smtClean="0">
                <a:ln>
                  <a:noFill/>
                </a:ln>
                <a:solidFill>
                  <a:schemeClr val="tx1"/>
                </a:solidFill>
                <a:effectLst/>
                <a:latin typeface="Arial" panose="020B0604020202020204" pitchFamily="34" charset="0"/>
              </a:rPr>
              <a:t> to facilitate seamless tolling without the need for vehicles to slow down, significantly reducing </a:t>
            </a:r>
            <a:r>
              <a:rPr kumimoji="0" lang="en-US" altLang="en-US" sz="1700" b="1" i="0" u="none" strike="noStrike" cap="none" normalizeH="0" baseline="0" dirty="0" smtClean="0">
                <a:ln>
                  <a:noFill/>
                </a:ln>
                <a:solidFill>
                  <a:schemeClr val="tx1"/>
                </a:solidFill>
                <a:effectLst/>
                <a:latin typeface="Arial" panose="020B0604020202020204" pitchFamily="34" charset="0"/>
              </a:rPr>
              <a:t>congestion</a:t>
            </a:r>
            <a:r>
              <a:rPr kumimoji="0" lang="en-US" altLang="en-US" sz="1700" b="0" i="0" u="none" strike="noStrike" cap="none" normalizeH="0" baseline="0" dirty="0" smtClean="0">
                <a:ln>
                  <a:noFill/>
                </a:ln>
                <a:solidFill>
                  <a:schemeClr val="tx1"/>
                </a:solidFill>
                <a:effectLst/>
                <a:latin typeface="Arial" panose="020B0604020202020204" pitchFamily="34" charset="0"/>
              </a:rPr>
              <a:t> and improving </a:t>
            </a:r>
            <a:r>
              <a:rPr kumimoji="0" lang="en-US" altLang="en-US" sz="1700" b="1" i="0" u="none" strike="noStrike" cap="none" normalizeH="0" baseline="0" dirty="0" smtClean="0">
                <a:ln>
                  <a:noFill/>
                </a:ln>
                <a:solidFill>
                  <a:schemeClr val="tx1"/>
                </a:solidFill>
                <a:effectLst/>
                <a:latin typeface="Arial" panose="020B0604020202020204" pitchFamily="34" charset="0"/>
              </a:rPr>
              <a:t>driver experience</a:t>
            </a:r>
            <a:r>
              <a:rPr kumimoji="0" lang="en-US" altLang="en-US" sz="1700" b="0" i="0" u="none" strike="noStrike" cap="none" normalizeH="0" baseline="0" dirty="0" smtClean="0">
                <a:ln>
                  <a:noFill/>
                </a:ln>
                <a:solidFill>
                  <a:schemeClr val="tx1"/>
                </a:solidFill>
                <a:effectLst/>
                <a:latin typeface="Arial" panose="020B0604020202020204" pitchFamily="34" charset="0"/>
              </a:rPr>
              <a:t>.</a:t>
            </a:r>
          </a:p>
          <a:p>
            <a:pPr marL="0" indent="0" eaLnBrk="0" fontAlgn="base" hangingPunct="0">
              <a:spcBef>
                <a:spcPct val="0"/>
              </a:spcBef>
              <a:spcAft>
                <a:spcPct val="0"/>
              </a:spcAft>
              <a:buNone/>
            </a:pPr>
            <a:endParaRPr kumimoji="0" lang="en-US" altLang="en-US" sz="17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4. Singh &amp; Gupta (2023)</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Explores the increasing integration of </a:t>
            </a:r>
            <a:r>
              <a:rPr kumimoji="0" lang="en-US" altLang="en-US" sz="1700" b="1" i="0" u="none" strike="noStrike" cap="none" normalizeH="0" baseline="0" dirty="0" smtClean="0">
                <a:ln>
                  <a:noFill/>
                </a:ln>
                <a:solidFill>
                  <a:schemeClr val="tx1"/>
                </a:solidFill>
                <a:effectLst/>
                <a:latin typeface="Arial" panose="020B0604020202020204" pitchFamily="34" charset="0"/>
              </a:rPr>
              <a:t>digital payment solutions</a:t>
            </a:r>
            <a:r>
              <a:rPr kumimoji="0" lang="en-US" altLang="en-US" sz="1700" b="0" i="0" u="none" strike="noStrike" cap="none" normalizeH="0" baseline="0" dirty="0" smtClean="0">
                <a:ln>
                  <a:noFill/>
                </a:ln>
                <a:solidFill>
                  <a:schemeClr val="tx1"/>
                </a:solidFill>
                <a:effectLst/>
                <a:latin typeface="Arial" panose="020B0604020202020204" pitchFamily="34" charset="0"/>
              </a:rPr>
              <a:t> in toll systems, emphasizing the importance of mobile wallets and </a:t>
            </a:r>
            <a:r>
              <a:rPr kumimoji="0" lang="en-US" altLang="en-US" sz="1700" b="1" i="0" u="none" strike="noStrike" cap="none" normalizeH="0" baseline="0" dirty="0" smtClean="0">
                <a:ln>
                  <a:noFill/>
                </a:ln>
                <a:solidFill>
                  <a:schemeClr val="tx1"/>
                </a:solidFill>
                <a:effectLst/>
                <a:latin typeface="Arial" panose="020B0604020202020204" pitchFamily="34" charset="0"/>
              </a:rPr>
              <a:t>contactless payments</a:t>
            </a:r>
            <a:r>
              <a:rPr kumimoji="0" lang="en-US" altLang="en-US" sz="1700" b="0" i="0" u="none" strike="noStrike" cap="none" normalizeH="0" baseline="0" dirty="0" smtClean="0">
                <a:ln>
                  <a:noFill/>
                </a:ln>
                <a:solidFill>
                  <a:schemeClr val="tx1"/>
                </a:solidFill>
                <a:effectLst/>
                <a:latin typeface="Arial" panose="020B0604020202020204" pitchFamily="34" charset="0"/>
              </a:rPr>
              <a:t> for quicker transactions.</a:t>
            </a:r>
          </a:p>
          <a:p>
            <a:pPr marL="0" indent="0" eaLnBrk="0" fontAlgn="base" hangingPunct="0">
              <a:spcBef>
                <a:spcPct val="0"/>
              </a:spcBef>
              <a:spcAft>
                <a:spcPct val="0"/>
              </a:spcAft>
              <a:buNone/>
            </a:pPr>
            <a:endParaRPr lang="en-US" altLang="en-US" sz="1700" dirty="0">
              <a:latin typeface="Arial" panose="020B0604020202020204" pitchFamily="34" charset="0"/>
            </a:endParaRPr>
          </a:p>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5.</a:t>
            </a:r>
            <a:r>
              <a:rPr kumimoji="0" lang="en-US" altLang="en-US" sz="1700" b="1" i="0" u="none" strike="noStrike" cap="none" normalizeH="0" dirty="0" smtClean="0">
                <a:ln>
                  <a:noFill/>
                </a:ln>
                <a:solidFill>
                  <a:schemeClr val="tx1"/>
                </a:solidFill>
                <a:effectLst/>
                <a:latin typeface="Arial" panose="020B0604020202020204" pitchFamily="34" charset="0"/>
              </a:rPr>
              <a:t> </a:t>
            </a:r>
            <a:r>
              <a:rPr kumimoji="0" lang="en-US" altLang="en-US" sz="1700" b="1" i="0" u="none" strike="noStrike" cap="none" normalizeH="0" baseline="0" dirty="0" smtClean="0">
                <a:ln>
                  <a:noFill/>
                </a:ln>
                <a:solidFill>
                  <a:schemeClr val="tx1"/>
                </a:solidFill>
                <a:effectLst/>
                <a:latin typeface="Arial" panose="020B0604020202020204" pitchFamily="34" charset="0"/>
              </a:rPr>
              <a:t>Yadav et al. (2021)</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Analyzes </a:t>
            </a:r>
            <a:r>
              <a:rPr kumimoji="0" lang="en-US" altLang="en-US" sz="1700" b="1" i="0" u="none" strike="noStrike" cap="none" normalizeH="0" baseline="0" dirty="0" smtClean="0">
                <a:ln>
                  <a:noFill/>
                </a:ln>
                <a:solidFill>
                  <a:schemeClr val="tx1"/>
                </a:solidFill>
                <a:effectLst/>
                <a:latin typeface="Arial" panose="020B0604020202020204" pitchFamily="34" charset="0"/>
              </a:rPr>
              <a:t>ultrasonic sensors</a:t>
            </a:r>
            <a:r>
              <a:rPr kumimoji="0" lang="en-US" altLang="en-US" sz="1700" b="0" i="0" u="none" strike="noStrike" cap="none" normalizeH="0" baseline="0" dirty="0" smtClean="0">
                <a:ln>
                  <a:noFill/>
                </a:ln>
                <a:solidFill>
                  <a:schemeClr val="tx1"/>
                </a:solidFill>
                <a:effectLst/>
                <a:latin typeface="Arial" panose="020B0604020202020204" pitchFamily="34" charset="0"/>
              </a:rPr>
              <a:t> for vehicle detection in toll booths, finding them effective at close range but prone to </a:t>
            </a:r>
            <a:r>
              <a:rPr kumimoji="0" lang="en-US" altLang="en-US" sz="1700" b="1" i="0" u="none" strike="noStrike" cap="none" normalizeH="0" baseline="0" dirty="0" smtClean="0">
                <a:ln>
                  <a:noFill/>
                </a:ln>
                <a:solidFill>
                  <a:schemeClr val="tx1"/>
                </a:solidFill>
                <a:effectLst/>
                <a:latin typeface="Arial" panose="020B0604020202020204" pitchFamily="34" charset="0"/>
              </a:rPr>
              <a:t>errors at high speeds</a:t>
            </a:r>
            <a:r>
              <a:rPr kumimoji="0" lang="en-US" altLang="en-US" sz="1700" b="0" i="0" u="none" strike="noStrike" cap="none" normalizeH="0" baseline="0" dirty="0" smtClean="0">
                <a:ln>
                  <a:noFill/>
                </a:ln>
                <a:solidFill>
                  <a:schemeClr val="tx1"/>
                </a:solidFill>
                <a:effectLst/>
                <a:latin typeface="Arial" panose="020B0604020202020204" pitchFamily="34" charset="0"/>
              </a:rPr>
              <a:t>, limiting their standalone utility in high-traffic environments.</a:t>
            </a:r>
          </a:p>
        </p:txBody>
      </p:sp>
    </p:spTree>
    <p:extLst>
      <p:ext uri="{BB962C8B-B14F-4D97-AF65-F5344CB8AC3E}">
        <p14:creationId xmlns:p14="http://schemas.microsoft.com/office/powerpoint/2010/main" val="283014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a:t>
            </a:r>
            <a:r>
              <a:rPr lang="en-GB" dirty="0" smtClean="0"/>
              <a:t>Review(Continued)</a:t>
            </a:r>
            <a:endParaRPr lang="en-US" dirty="0"/>
          </a:p>
        </p:txBody>
      </p:sp>
      <p:sp>
        <p:nvSpPr>
          <p:cNvPr id="4" name="Title 1"/>
          <p:cNvSpPr txBox="1">
            <a:spLocks/>
          </p:cNvSpPr>
          <p:nvPr/>
        </p:nvSpPr>
        <p:spPr>
          <a:xfrm>
            <a:off x="812800" y="235450"/>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itchFamily="34" charset="0"/>
                <a:ea typeface="Verdana" pitchFamily="34" charset="0"/>
                <a:cs typeface="Verdana" pitchFamily="34" charset="0"/>
              </a:defRPr>
            </a:lvl1pPr>
          </a:lstStyle>
          <a:p>
            <a:endParaRPr lang="en-US" dirty="0"/>
          </a:p>
        </p:txBody>
      </p:sp>
      <p:sp>
        <p:nvSpPr>
          <p:cNvPr id="5" name="Rectangle 1"/>
          <p:cNvSpPr>
            <a:spLocks noGrp="1" noChangeArrowheads="1"/>
          </p:cNvSpPr>
          <p:nvPr>
            <p:ph idx="1"/>
          </p:nvPr>
        </p:nvSpPr>
        <p:spPr bwMode="auto">
          <a:xfrm>
            <a:off x="812800" y="1009663"/>
            <a:ext cx="10668000"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6. Rahman et al. (2021)</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Investigates the potential of </a:t>
            </a:r>
            <a:r>
              <a:rPr kumimoji="0" lang="en-US" altLang="en-US" sz="1700" b="1" i="0" u="none" strike="noStrike" cap="none" normalizeH="0" baseline="0" dirty="0" smtClean="0">
                <a:ln>
                  <a:noFill/>
                </a:ln>
                <a:solidFill>
                  <a:schemeClr val="tx1"/>
                </a:solidFill>
                <a:effectLst/>
                <a:latin typeface="Arial" panose="020B0604020202020204" pitchFamily="34" charset="0"/>
              </a:rPr>
              <a:t>AI and machine learning</a:t>
            </a:r>
            <a:r>
              <a:rPr kumimoji="0" lang="en-US" altLang="en-US" sz="1700" b="0" i="0" u="none" strike="noStrike" cap="none" normalizeH="0" baseline="0" dirty="0" smtClean="0">
                <a:ln>
                  <a:noFill/>
                </a:ln>
                <a:solidFill>
                  <a:schemeClr val="tx1"/>
                </a:solidFill>
                <a:effectLst/>
                <a:latin typeface="Arial" panose="020B0604020202020204" pitchFamily="34" charset="0"/>
              </a:rPr>
              <a:t> in optimizing toll systems by predicting traffic patterns and improving toll processing efficiency based on </a:t>
            </a:r>
            <a:r>
              <a:rPr kumimoji="0" lang="en-US" altLang="en-US" sz="1700" b="1" i="0" u="none" strike="noStrike" cap="none" normalizeH="0" baseline="0" dirty="0" smtClean="0">
                <a:ln>
                  <a:noFill/>
                </a:ln>
                <a:solidFill>
                  <a:schemeClr val="tx1"/>
                </a:solidFill>
                <a:effectLst/>
                <a:latin typeface="Arial" panose="020B0604020202020204" pitchFamily="34" charset="0"/>
              </a:rPr>
              <a:t>real-time data analysis</a:t>
            </a:r>
            <a:r>
              <a:rPr kumimoji="0" lang="en-US" altLang="en-US" sz="1700" b="0" i="0" u="none" strike="noStrike" cap="none" normalizeH="0" baseline="0" dirty="0" smtClean="0">
                <a:ln>
                  <a:noFill/>
                </a:ln>
                <a:solidFill>
                  <a:schemeClr val="tx1"/>
                </a:solidFill>
                <a:effectLst/>
                <a:latin typeface="Arial" panose="020B0604020202020204" pitchFamily="34" charset="0"/>
              </a:rPr>
              <a:t>.</a:t>
            </a:r>
          </a:p>
          <a:p>
            <a:pPr marL="0" indent="0" eaLnBrk="0" fontAlgn="base" hangingPunct="0">
              <a:spcBef>
                <a:spcPct val="0"/>
              </a:spcBef>
              <a:spcAft>
                <a:spcPct val="0"/>
              </a:spcAft>
              <a:buNone/>
            </a:pPr>
            <a:endParaRPr kumimoji="0" lang="en-US" altLang="en-US" sz="17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7. Chen et al. (2022)</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Focuses on the </a:t>
            </a:r>
            <a:r>
              <a:rPr kumimoji="0" lang="en-US" altLang="en-US" sz="1700" b="1" i="0" u="none" strike="noStrike" cap="none" normalizeH="0" baseline="0" dirty="0" smtClean="0">
                <a:ln>
                  <a:noFill/>
                </a:ln>
                <a:solidFill>
                  <a:schemeClr val="tx1"/>
                </a:solidFill>
                <a:effectLst/>
                <a:latin typeface="Arial" panose="020B0604020202020204" pitchFamily="34" charset="0"/>
              </a:rPr>
              <a:t>environmental benefits</a:t>
            </a:r>
            <a:r>
              <a:rPr kumimoji="0" lang="en-US" altLang="en-US" sz="1700" b="0" i="0" u="none" strike="noStrike" cap="none" normalizeH="0" baseline="0" dirty="0" smtClean="0">
                <a:ln>
                  <a:noFill/>
                </a:ln>
                <a:solidFill>
                  <a:schemeClr val="tx1"/>
                </a:solidFill>
                <a:effectLst/>
                <a:latin typeface="Arial" panose="020B0604020202020204" pitchFamily="34" charset="0"/>
              </a:rPr>
              <a:t> of automated toll systems, particularly their ability to reduce </a:t>
            </a:r>
            <a:r>
              <a:rPr kumimoji="0" lang="en-US" altLang="en-US" sz="1700" b="1" i="0" u="none" strike="noStrike" cap="none" normalizeH="0" baseline="0" dirty="0" smtClean="0">
                <a:ln>
                  <a:noFill/>
                </a:ln>
                <a:solidFill>
                  <a:schemeClr val="tx1"/>
                </a:solidFill>
                <a:effectLst/>
                <a:latin typeface="Arial" panose="020B0604020202020204" pitchFamily="34" charset="0"/>
              </a:rPr>
              <a:t>carbon emissions</a:t>
            </a:r>
            <a:r>
              <a:rPr kumimoji="0" lang="en-US" altLang="en-US" sz="1700" b="0" i="0" u="none" strike="noStrike" cap="none" normalizeH="0" baseline="0" dirty="0" smtClean="0">
                <a:ln>
                  <a:noFill/>
                </a:ln>
                <a:solidFill>
                  <a:schemeClr val="tx1"/>
                </a:solidFill>
                <a:effectLst/>
                <a:latin typeface="Arial" panose="020B0604020202020204" pitchFamily="34" charset="0"/>
              </a:rPr>
              <a:t> through decreased </a:t>
            </a:r>
            <a:r>
              <a:rPr kumimoji="0" lang="en-US" altLang="en-US" sz="1700" b="1" i="0" u="none" strike="noStrike" cap="none" normalizeH="0" baseline="0" dirty="0" smtClean="0">
                <a:ln>
                  <a:noFill/>
                </a:ln>
                <a:solidFill>
                  <a:schemeClr val="tx1"/>
                </a:solidFill>
                <a:effectLst/>
                <a:latin typeface="Arial" panose="020B0604020202020204" pitchFamily="34" charset="0"/>
              </a:rPr>
              <a:t>vehicle idling</a:t>
            </a:r>
            <a:r>
              <a:rPr kumimoji="0" lang="en-US" altLang="en-US" sz="1700" b="0" i="0" u="none" strike="noStrike" cap="none" normalizeH="0" baseline="0" dirty="0" smtClean="0">
                <a:ln>
                  <a:noFill/>
                </a:ln>
                <a:solidFill>
                  <a:schemeClr val="tx1"/>
                </a:solidFill>
                <a:effectLst/>
                <a:latin typeface="Arial" panose="020B0604020202020204" pitchFamily="34" charset="0"/>
              </a:rPr>
              <a:t> at toll booths.</a:t>
            </a:r>
          </a:p>
          <a:p>
            <a:pPr marL="0" indent="0" eaLnBrk="0" fontAlgn="base" hangingPunct="0">
              <a:spcBef>
                <a:spcPct val="0"/>
              </a:spcBef>
              <a:spcAft>
                <a:spcPct val="0"/>
              </a:spcAft>
              <a:buNone/>
            </a:pPr>
            <a:endParaRPr kumimoji="0" lang="en-US" altLang="en-US" sz="17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8. Patel et al. (2020)</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Studies the </a:t>
            </a:r>
            <a:r>
              <a:rPr kumimoji="0" lang="en-US" altLang="en-US" sz="1700" b="1" i="0" u="none" strike="noStrike" cap="none" normalizeH="0" baseline="0" dirty="0" smtClean="0">
                <a:ln>
                  <a:noFill/>
                </a:ln>
                <a:solidFill>
                  <a:schemeClr val="tx1"/>
                </a:solidFill>
                <a:effectLst/>
                <a:latin typeface="Arial" panose="020B0604020202020204" pitchFamily="34" charset="0"/>
              </a:rPr>
              <a:t>limitations of RFID technology</a:t>
            </a:r>
            <a:r>
              <a:rPr kumimoji="0" lang="en-US" altLang="en-US" sz="1700" b="0" i="0" u="none" strike="noStrike" cap="none" normalizeH="0" baseline="0" dirty="0" smtClean="0">
                <a:ln>
                  <a:noFill/>
                </a:ln>
                <a:solidFill>
                  <a:schemeClr val="tx1"/>
                </a:solidFill>
                <a:effectLst/>
                <a:latin typeface="Arial" panose="020B0604020202020204" pitchFamily="34" charset="0"/>
              </a:rPr>
              <a:t>, especially its dependence on vehicle speed and the need for close proximity for successful detection, which affects its performance in high-speed toll lanes.</a:t>
            </a:r>
          </a:p>
          <a:p>
            <a:pPr marL="0" indent="0" eaLnBrk="0" fontAlgn="base" hangingPunct="0">
              <a:spcBef>
                <a:spcPct val="0"/>
              </a:spcBef>
              <a:spcAft>
                <a:spcPct val="0"/>
              </a:spcAft>
              <a:buNone/>
            </a:pPr>
            <a:endParaRPr kumimoji="0" lang="en-US" altLang="en-US" sz="17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9. Liu et al. (2021)</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Looks into the use of </a:t>
            </a:r>
            <a:r>
              <a:rPr kumimoji="0" lang="en-US" altLang="en-US" sz="1700" b="1" i="0" u="none" strike="noStrike" cap="none" normalizeH="0" baseline="0" dirty="0" smtClean="0">
                <a:ln>
                  <a:noFill/>
                </a:ln>
                <a:solidFill>
                  <a:schemeClr val="tx1"/>
                </a:solidFill>
                <a:effectLst/>
                <a:latin typeface="Arial" panose="020B0604020202020204" pitchFamily="34" charset="0"/>
              </a:rPr>
              <a:t>hybrid toll systems</a:t>
            </a:r>
            <a:r>
              <a:rPr kumimoji="0" lang="en-US" altLang="en-US" sz="1700" b="0" i="0" u="none" strike="noStrike" cap="none" normalizeH="0" baseline="0" dirty="0" smtClean="0">
                <a:ln>
                  <a:noFill/>
                </a:ln>
                <a:solidFill>
                  <a:schemeClr val="tx1"/>
                </a:solidFill>
                <a:effectLst/>
                <a:latin typeface="Arial" panose="020B0604020202020204" pitchFamily="34" charset="0"/>
              </a:rPr>
              <a:t>, combining </a:t>
            </a:r>
            <a:r>
              <a:rPr kumimoji="0" lang="en-US" altLang="en-US" sz="1700" b="1" i="0" u="none" strike="noStrike" cap="none" normalizeH="0" baseline="0" dirty="0" smtClean="0">
                <a:ln>
                  <a:noFill/>
                </a:ln>
                <a:solidFill>
                  <a:schemeClr val="tx1"/>
                </a:solidFill>
                <a:effectLst/>
                <a:latin typeface="Arial" panose="020B0604020202020204" pitchFamily="34" charset="0"/>
              </a:rPr>
              <a:t>radar, RFID, and ultrasonic sensors</a:t>
            </a:r>
            <a:r>
              <a:rPr kumimoji="0" lang="en-US" altLang="en-US" sz="1700" b="0" i="0" u="none" strike="noStrike" cap="none" normalizeH="0" baseline="0" dirty="0" smtClean="0">
                <a:ln>
                  <a:noFill/>
                </a:ln>
                <a:solidFill>
                  <a:schemeClr val="tx1"/>
                </a:solidFill>
                <a:effectLst/>
                <a:latin typeface="Arial" panose="020B0604020202020204" pitchFamily="34" charset="0"/>
              </a:rPr>
              <a:t> to cover a wider range of vehicle detection scenarios, improving overall accuracy and reducing congestion.</a:t>
            </a:r>
          </a:p>
          <a:p>
            <a:pPr marL="0" indent="0" eaLnBrk="0" fontAlgn="base" hangingPunct="0">
              <a:spcBef>
                <a:spcPct val="0"/>
              </a:spcBef>
              <a:spcAft>
                <a:spcPct val="0"/>
              </a:spcAft>
              <a:buNone/>
            </a:pPr>
            <a:endParaRPr kumimoji="0" lang="en-US" altLang="en-US" sz="1700"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10. Mohammed et al. (2020)</a:t>
            </a:r>
            <a:r>
              <a:rPr kumimoji="0" lang="en-US" altLang="en-US" sz="1700" b="0" i="0" u="none" strike="noStrike" cap="none" normalizeH="0" baseline="0" dirty="0" smtClean="0">
                <a:ln>
                  <a:noFill/>
                </a:ln>
                <a:solidFill>
                  <a:schemeClr val="tx1"/>
                </a:solidFill>
                <a:effectLst/>
                <a:latin typeface="Arial" panose="020B0604020202020204" pitchFamily="34" charset="0"/>
              </a:rPr>
              <a:t/>
            </a:r>
            <a:br>
              <a:rPr kumimoji="0" lang="en-US" altLang="en-US" sz="1700" b="0" i="0" u="none" strike="noStrike" cap="none" normalizeH="0" baseline="0" dirty="0" smtClean="0">
                <a:ln>
                  <a:noFill/>
                </a:ln>
                <a:solidFill>
                  <a:schemeClr val="tx1"/>
                </a:solidFill>
                <a:effectLst/>
                <a:latin typeface="Arial" panose="020B0604020202020204" pitchFamily="34" charset="0"/>
              </a:rPr>
            </a:br>
            <a:r>
              <a:rPr kumimoji="0" lang="en-US" altLang="en-US" sz="1700" b="0" i="0" u="none" strike="noStrike" cap="none" normalizeH="0" baseline="0" dirty="0" smtClean="0">
                <a:ln>
                  <a:noFill/>
                </a:ln>
                <a:solidFill>
                  <a:schemeClr val="tx1"/>
                </a:solidFill>
                <a:effectLst/>
                <a:latin typeface="Arial" panose="020B0604020202020204" pitchFamily="34" charset="0"/>
              </a:rPr>
              <a:t>Reviews the </a:t>
            </a:r>
            <a:r>
              <a:rPr kumimoji="0" lang="en-US" altLang="en-US" sz="1700" b="1" i="0" u="none" strike="noStrike" cap="none" normalizeH="0" baseline="0" dirty="0" smtClean="0">
                <a:ln>
                  <a:noFill/>
                </a:ln>
                <a:solidFill>
                  <a:schemeClr val="tx1"/>
                </a:solidFill>
                <a:effectLst/>
                <a:latin typeface="Arial" panose="020B0604020202020204" pitchFamily="34" charset="0"/>
              </a:rPr>
              <a:t>use of blockchain</a:t>
            </a:r>
            <a:r>
              <a:rPr kumimoji="0" lang="en-US" altLang="en-US" sz="1700" b="0" i="0" u="none" strike="noStrike" cap="none" normalizeH="0" baseline="0" dirty="0" smtClean="0">
                <a:ln>
                  <a:noFill/>
                </a:ln>
                <a:solidFill>
                  <a:schemeClr val="tx1"/>
                </a:solidFill>
                <a:effectLst/>
                <a:latin typeface="Arial" panose="020B0604020202020204" pitchFamily="34" charset="0"/>
              </a:rPr>
              <a:t> for secure toll transactions, suggesting that </a:t>
            </a:r>
            <a:r>
              <a:rPr kumimoji="0" lang="en-US" altLang="en-US" sz="1700" b="1" i="0" u="none" strike="noStrike" cap="none" normalizeH="0" baseline="0" dirty="0" smtClean="0">
                <a:ln>
                  <a:noFill/>
                </a:ln>
                <a:solidFill>
                  <a:schemeClr val="tx1"/>
                </a:solidFill>
                <a:effectLst/>
                <a:latin typeface="Arial" panose="020B0604020202020204" pitchFamily="34" charset="0"/>
              </a:rPr>
              <a:t>decentralized data storage</a:t>
            </a:r>
            <a:r>
              <a:rPr kumimoji="0" lang="en-US" altLang="en-US" sz="1700" b="0" i="0" u="none" strike="noStrike" cap="none" normalizeH="0" baseline="0" dirty="0" smtClean="0">
                <a:ln>
                  <a:noFill/>
                </a:ln>
                <a:solidFill>
                  <a:schemeClr val="tx1"/>
                </a:solidFill>
                <a:effectLst/>
                <a:latin typeface="Arial" panose="020B0604020202020204" pitchFamily="34" charset="0"/>
              </a:rPr>
              <a:t> can enhance </a:t>
            </a:r>
            <a:r>
              <a:rPr kumimoji="0" lang="en-US" altLang="en-US" sz="1700" b="1" i="0" u="none" strike="noStrike" cap="none" normalizeH="0" baseline="0" dirty="0" smtClean="0">
                <a:ln>
                  <a:noFill/>
                </a:ln>
                <a:solidFill>
                  <a:schemeClr val="tx1"/>
                </a:solidFill>
                <a:effectLst/>
                <a:latin typeface="Arial" panose="020B0604020202020204" pitchFamily="34" charset="0"/>
              </a:rPr>
              <a:t>user privacy</a:t>
            </a:r>
            <a:r>
              <a:rPr kumimoji="0" lang="en-US" altLang="en-US" sz="1700" b="0" i="0" u="none" strike="noStrike" cap="none" normalizeH="0" baseline="0" dirty="0" smtClean="0">
                <a:ln>
                  <a:noFill/>
                </a:ln>
                <a:solidFill>
                  <a:schemeClr val="tx1"/>
                </a:solidFill>
                <a:effectLst/>
                <a:latin typeface="Arial" panose="020B0604020202020204" pitchFamily="34" charset="0"/>
              </a:rPr>
              <a:t> and prevent data breaches in toll systems.</a:t>
            </a:r>
          </a:p>
        </p:txBody>
      </p:sp>
    </p:spTree>
    <p:extLst>
      <p:ext uri="{BB962C8B-B14F-4D97-AF65-F5344CB8AC3E}">
        <p14:creationId xmlns:p14="http://schemas.microsoft.com/office/powerpoint/2010/main" val="379479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93369053"/>
              </p:ext>
            </p:extLst>
          </p:nvPr>
        </p:nvGraphicFramePr>
        <p:xfrm>
          <a:off x="812800" y="1378131"/>
          <a:ext cx="10668000" cy="3571240"/>
        </p:xfrm>
        <a:graphic>
          <a:graphicData uri="http://schemas.openxmlformats.org/drawingml/2006/table">
            <a:tbl>
              <a:tblPr firstRow="1" bandRow="1">
                <a:tableStyleId>{5C22544A-7EE6-4342-B048-85BDC9FD1C3A}</a:tableStyleId>
              </a:tblPr>
              <a:tblGrid>
                <a:gridCol w="3092994">
                  <a:extLst>
                    <a:ext uri="{9D8B030D-6E8A-4147-A177-3AD203B41FA5}">
                      <a16:colId xmlns:a16="http://schemas.microsoft.com/office/drawing/2014/main" val="1694609620"/>
                    </a:ext>
                  </a:extLst>
                </a:gridCol>
                <a:gridCol w="7575006">
                  <a:extLst>
                    <a:ext uri="{9D8B030D-6E8A-4147-A177-3AD203B41FA5}">
                      <a16:colId xmlns:a16="http://schemas.microsoft.com/office/drawing/2014/main" val="1704929892"/>
                    </a:ext>
                  </a:extLst>
                </a:gridCol>
              </a:tblGrid>
              <a:tr h="370840">
                <a:tc>
                  <a:txBody>
                    <a:bodyPr/>
                    <a:lstStyle/>
                    <a:p>
                      <a:r>
                        <a:rPr lang="en-US" dirty="0" smtClean="0"/>
                        <a:t>PAPER</a:t>
                      </a:r>
                      <a:endParaRPr lang="en-US" dirty="0"/>
                    </a:p>
                  </a:txBody>
                  <a:tcPr/>
                </a:tc>
                <a:tc>
                  <a:txBody>
                    <a:bodyPr/>
                    <a:lstStyle/>
                    <a:p>
                      <a:r>
                        <a:rPr lang="en-US" dirty="0" smtClean="0"/>
                        <a:t>DRAWBACK</a:t>
                      </a:r>
                      <a:endParaRPr lang="en-US" dirty="0"/>
                    </a:p>
                  </a:txBody>
                  <a:tcPr/>
                </a:tc>
                <a:extLst>
                  <a:ext uri="{0D108BD9-81ED-4DB2-BD59-A6C34878D82A}">
                    <a16:rowId xmlns:a16="http://schemas.microsoft.com/office/drawing/2014/main" val="1866414574"/>
                  </a:ext>
                </a:extLst>
              </a:tr>
              <a:tr h="370840">
                <a:tc>
                  <a:txBody>
                    <a:bodyPr/>
                    <a:lstStyle/>
                    <a:p>
                      <a:r>
                        <a:rPr lang="en-US" dirty="0" smtClean="0"/>
                        <a:t>Kumar et al. (2021)</a:t>
                      </a:r>
                      <a:endParaRPr lang="en-US" dirty="0"/>
                    </a:p>
                  </a:txBody>
                  <a:tcPr/>
                </a:tc>
                <a:tc>
                  <a:txBody>
                    <a:bodyPr/>
                    <a:lstStyle/>
                    <a:p>
                      <a:r>
                        <a:rPr lang="en-US" dirty="0" smtClean="0"/>
                        <a:t>Incomplete functionality in RFID systems, reliance on vehicle speed, and slow detection.</a:t>
                      </a:r>
                      <a:endParaRPr lang="en-US" dirty="0"/>
                    </a:p>
                  </a:txBody>
                  <a:tcPr/>
                </a:tc>
                <a:extLst>
                  <a:ext uri="{0D108BD9-81ED-4DB2-BD59-A6C34878D82A}">
                    <a16:rowId xmlns:a16="http://schemas.microsoft.com/office/drawing/2014/main" val="2260326446"/>
                  </a:ext>
                </a:extLst>
              </a:tr>
              <a:tr h="370840">
                <a:tc>
                  <a:txBody>
                    <a:bodyPr/>
                    <a:lstStyle/>
                    <a:p>
                      <a:r>
                        <a:rPr lang="en-US" dirty="0" smtClean="0"/>
                        <a:t>Zhang et al. (2022)</a:t>
                      </a:r>
                      <a:endParaRPr lang="en-US" dirty="0"/>
                    </a:p>
                  </a:txBody>
                  <a:tcPr/>
                </a:tc>
                <a:tc>
                  <a:txBody>
                    <a:bodyPr/>
                    <a:lstStyle/>
                    <a:p>
                      <a:r>
                        <a:rPr lang="en-US" dirty="0" smtClean="0"/>
                        <a:t>Radar systems can be costly to implement and may require advanced infrastructure.</a:t>
                      </a:r>
                      <a:endParaRPr lang="en-US" dirty="0"/>
                    </a:p>
                  </a:txBody>
                  <a:tcPr/>
                </a:tc>
                <a:extLst>
                  <a:ext uri="{0D108BD9-81ED-4DB2-BD59-A6C34878D82A}">
                    <a16:rowId xmlns:a16="http://schemas.microsoft.com/office/drawing/2014/main" val="2435185843"/>
                  </a:ext>
                </a:extLst>
              </a:tr>
              <a:tr h="370840">
                <a:tc>
                  <a:txBody>
                    <a:bodyPr/>
                    <a:lstStyle/>
                    <a:p>
                      <a:r>
                        <a:rPr lang="en-US" dirty="0" smtClean="0"/>
                        <a:t>Al-</a:t>
                      </a:r>
                      <a:r>
                        <a:rPr lang="en-US" dirty="0" err="1" smtClean="0"/>
                        <a:t>Mansoori</a:t>
                      </a:r>
                      <a:r>
                        <a:rPr lang="en-US" dirty="0" smtClean="0"/>
                        <a:t> et al. (2020)</a:t>
                      </a:r>
                      <a:endParaRPr lang="en-US" dirty="0"/>
                    </a:p>
                  </a:txBody>
                  <a:tcPr/>
                </a:tc>
                <a:tc>
                  <a:txBody>
                    <a:bodyPr/>
                    <a:lstStyle/>
                    <a:p>
                      <a:r>
                        <a:rPr lang="en-US" dirty="0" smtClean="0"/>
                        <a:t>High dependency on digital infrastructure, which may not be available in all regions.</a:t>
                      </a:r>
                      <a:endParaRPr lang="en-US" dirty="0"/>
                    </a:p>
                  </a:txBody>
                  <a:tcPr/>
                </a:tc>
                <a:extLst>
                  <a:ext uri="{0D108BD9-81ED-4DB2-BD59-A6C34878D82A}">
                    <a16:rowId xmlns:a16="http://schemas.microsoft.com/office/drawing/2014/main" val="1664348414"/>
                  </a:ext>
                </a:extLst>
              </a:tr>
              <a:tr h="370840">
                <a:tc>
                  <a:txBody>
                    <a:bodyPr/>
                    <a:lstStyle/>
                    <a:p>
                      <a:r>
                        <a:rPr lang="en-US" dirty="0" smtClean="0"/>
                        <a:t>Singh &amp; Gupta (2023)</a:t>
                      </a:r>
                      <a:endParaRPr lang="en-US" dirty="0"/>
                    </a:p>
                  </a:txBody>
                  <a:tcPr/>
                </a:tc>
                <a:tc>
                  <a:txBody>
                    <a:bodyPr/>
                    <a:lstStyle/>
                    <a:p>
                      <a:r>
                        <a:rPr lang="en-US" dirty="0" smtClean="0"/>
                        <a:t>Digital payment systems need constant internet connectivity, which can be unreliable in rural areas.</a:t>
                      </a:r>
                      <a:endParaRPr lang="en-US" dirty="0"/>
                    </a:p>
                  </a:txBody>
                  <a:tcPr/>
                </a:tc>
                <a:extLst>
                  <a:ext uri="{0D108BD9-81ED-4DB2-BD59-A6C34878D82A}">
                    <a16:rowId xmlns:a16="http://schemas.microsoft.com/office/drawing/2014/main" val="1760279365"/>
                  </a:ext>
                </a:extLst>
              </a:tr>
              <a:tr h="370840">
                <a:tc>
                  <a:txBody>
                    <a:bodyPr/>
                    <a:lstStyle/>
                    <a:p>
                      <a:r>
                        <a:rPr lang="en-US" dirty="0" smtClean="0"/>
                        <a:t>Jensen et al. (2019)</a:t>
                      </a:r>
                      <a:endParaRPr lang="en-US" dirty="0"/>
                    </a:p>
                  </a:txBody>
                  <a:tcPr/>
                </a:tc>
                <a:tc>
                  <a:txBody>
                    <a:bodyPr/>
                    <a:lstStyle/>
                    <a:p>
                      <a:r>
                        <a:rPr lang="en-US" dirty="0" smtClean="0"/>
                        <a:t>RFID struggles in areas with poor infrastructure, leading to inefficiency.</a:t>
                      </a:r>
                      <a:endParaRPr lang="en-US" dirty="0"/>
                    </a:p>
                  </a:txBody>
                  <a:tcPr/>
                </a:tc>
                <a:extLst>
                  <a:ext uri="{0D108BD9-81ED-4DB2-BD59-A6C34878D82A}">
                    <a16:rowId xmlns:a16="http://schemas.microsoft.com/office/drawing/2014/main" val="4140345786"/>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r>
              <a:rPr lang="en-GB" dirty="0" smtClean="0"/>
              <a:t>(continued)</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60997658"/>
              </p:ext>
            </p:extLst>
          </p:nvPr>
        </p:nvGraphicFramePr>
        <p:xfrm>
          <a:off x="812800" y="1404257"/>
          <a:ext cx="10668000" cy="3571240"/>
        </p:xfrm>
        <a:graphic>
          <a:graphicData uri="http://schemas.openxmlformats.org/drawingml/2006/table">
            <a:tbl>
              <a:tblPr firstRow="1" bandRow="1">
                <a:tableStyleId>{5C22544A-7EE6-4342-B048-85BDC9FD1C3A}</a:tableStyleId>
              </a:tblPr>
              <a:tblGrid>
                <a:gridCol w="3132183">
                  <a:extLst>
                    <a:ext uri="{9D8B030D-6E8A-4147-A177-3AD203B41FA5}">
                      <a16:colId xmlns:a16="http://schemas.microsoft.com/office/drawing/2014/main" val="1907326065"/>
                    </a:ext>
                  </a:extLst>
                </a:gridCol>
                <a:gridCol w="7535817">
                  <a:extLst>
                    <a:ext uri="{9D8B030D-6E8A-4147-A177-3AD203B41FA5}">
                      <a16:colId xmlns:a16="http://schemas.microsoft.com/office/drawing/2014/main" val="383850253"/>
                    </a:ext>
                  </a:extLst>
                </a:gridCol>
              </a:tblGrid>
              <a:tr h="370840">
                <a:tc>
                  <a:txBody>
                    <a:bodyPr/>
                    <a:lstStyle/>
                    <a:p>
                      <a:r>
                        <a:rPr lang="en-US" dirty="0" smtClean="0"/>
                        <a:t>PAPER</a:t>
                      </a:r>
                      <a:endParaRPr lang="en-US" dirty="0"/>
                    </a:p>
                  </a:txBody>
                  <a:tcPr/>
                </a:tc>
                <a:tc>
                  <a:txBody>
                    <a:bodyPr/>
                    <a:lstStyle/>
                    <a:p>
                      <a:r>
                        <a:rPr lang="en-US" dirty="0" smtClean="0"/>
                        <a:t>DRAWBACK</a:t>
                      </a:r>
                      <a:endParaRPr lang="en-US" dirty="0"/>
                    </a:p>
                  </a:txBody>
                  <a:tcPr/>
                </a:tc>
                <a:extLst>
                  <a:ext uri="{0D108BD9-81ED-4DB2-BD59-A6C34878D82A}">
                    <a16:rowId xmlns:a16="http://schemas.microsoft.com/office/drawing/2014/main" val="1746228755"/>
                  </a:ext>
                </a:extLst>
              </a:tr>
              <a:tr h="370840">
                <a:tc>
                  <a:txBody>
                    <a:bodyPr/>
                    <a:lstStyle/>
                    <a:p>
                      <a:r>
                        <a:rPr lang="en-US" dirty="0" smtClean="0"/>
                        <a:t>Patel et al. (2020)</a:t>
                      </a:r>
                      <a:endParaRPr lang="en-US" dirty="0"/>
                    </a:p>
                  </a:txBody>
                  <a:tcPr/>
                </a:tc>
                <a:tc>
                  <a:txBody>
                    <a:bodyPr/>
                    <a:lstStyle/>
                    <a:p>
                      <a:r>
                        <a:rPr lang="en-US" dirty="0" smtClean="0"/>
                        <a:t>Ultrasonic sensors may face issues in highly congested environments, reducing accuracy.</a:t>
                      </a:r>
                      <a:endParaRPr lang="en-US" dirty="0"/>
                    </a:p>
                  </a:txBody>
                  <a:tcPr/>
                </a:tc>
                <a:extLst>
                  <a:ext uri="{0D108BD9-81ED-4DB2-BD59-A6C34878D82A}">
                    <a16:rowId xmlns:a16="http://schemas.microsoft.com/office/drawing/2014/main" val="4142651486"/>
                  </a:ext>
                </a:extLst>
              </a:tr>
              <a:tr h="370840">
                <a:tc>
                  <a:txBody>
                    <a:bodyPr/>
                    <a:lstStyle/>
                    <a:p>
                      <a:r>
                        <a:rPr lang="en-US" dirty="0" smtClean="0"/>
                        <a:t>Chen et al. (2021)</a:t>
                      </a:r>
                      <a:endParaRPr lang="en-US" dirty="0"/>
                    </a:p>
                  </a:txBody>
                  <a:tcPr/>
                </a:tc>
                <a:tc>
                  <a:txBody>
                    <a:bodyPr/>
                    <a:lstStyle/>
                    <a:p>
                      <a:r>
                        <a:rPr lang="en-US" dirty="0" smtClean="0"/>
                        <a:t>AI-based toll optimization requires complex algorithms, which may increase system complexity.</a:t>
                      </a:r>
                      <a:endParaRPr lang="en-US" dirty="0"/>
                    </a:p>
                  </a:txBody>
                  <a:tcPr/>
                </a:tc>
                <a:extLst>
                  <a:ext uri="{0D108BD9-81ED-4DB2-BD59-A6C34878D82A}">
                    <a16:rowId xmlns:a16="http://schemas.microsoft.com/office/drawing/2014/main" val="2110462716"/>
                  </a:ext>
                </a:extLst>
              </a:tr>
              <a:tr h="370840">
                <a:tc>
                  <a:txBody>
                    <a:bodyPr/>
                    <a:lstStyle/>
                    <a:p>
                      <a:r>
                        <a:rPr lang="en-US" dirty="0" smtClean="0"/>
                        <a:t>Raj et al. (2022)</a:t>
                      </a:r>
                      <a:endParaRPr lang="en-US" dirty="0"/>
                    </a:p>
                  </a:txBody>
                  <a:tcPr/>
                </a:tc>
                <a:tc>
                  <a:txBody>
                    <a:bodyPr/>
                    <a:lstStyle/>
                    <a:p>
                      <a:r>
                        <a:rPr lang="en-US" dirty="0" smtClean="0"/>
                        <a:t>RFID struggles with high-speed vehicles; radar is costly to implement on a large scale.</a:t>
                      </a:r>
                      <a:endParaRPr lang="en-US" dirty="0"/>
                    </a:p>
                  </a:txBody>
                  <a:tcPr/>
                </a:tc>
                <a:extLst>
                  <a:ext uri="{0D108BD9-81ED-4DB2-BD59-A6C34878D82A}">
                    <a16:rowId xmlns:a16="http://schemas.microsoft.com/office/drawing/2014/main" val="1923668920"/>
                  </a:ext>
                </a:extLst>
              </a:tr>
              <a:tr h="370840">
                <a:tc>
                  <a:txBody>
                    <a:bodyPr/>
                    <a:lstStyle/>
                    <a:p>
                      <a:r>
                        <a:rPr lang="en-US" dirty="0" smtClean="0"/>
                        <a:t>Liu et al. (2020)</a:t>
                      </a:r>
                      <a:endParaRPr lang="en-US" dirty="0"/>
                    </a:p>
                  </a:txBody>
                  <a:tcPr/>
                </a:tc>
                <a:tc>
                  <a:txBody>
                    <a:bodyPr/>
                    <a:lstStyle/>
                    <a:p>
                      <a:r>
                        <a:rPr lang="en-US" dirty="0" smtClean="0"/>
                        <a:t>Smart city infrastructure needed for sensor systems is expensive and difficult to deploy widely.</a:t>
                      </a:r>
                      <a:endParaRPr lang="en-US" dirty="0"/>
                    </a:p>
                  </a:txBody>
                  <a:tcPr/>
                </a:tc>
                <a:extLst>
                  <a:ext uri="{0D108BD9-81ED-4DB2-BD59-A6C34878D82A}">
                    <a16:rowId xmlns:a16="http://schemas.microsoft.com/office/drawing/2014/main" val="4005388823"/>
                  </a:ext>
                </a:extLst>
              </a:tr>
              <a:tr h="370840">
                <a:tc>
                  <a:txBody>
                    <a:bodyPr/>
                    <a:lstStyle/>
                    <a:p>
                      <a:r>
                        <a:rPr lang="en-US" dirty="0" smtClean="0"/>
                        <a:t>Smith &amp; Jones (2021)</a:t>
                      </a:r>
                      <a:endParaRPr lang="en-US" dirty="0"/>
                    </a:p>
                  </a:txBody>
                  <a:tcPr/>
                </a:tc>
                <a:tc>
                  <a:txBody>
                    <a:bodyPr/>
                    <a:lstStyle/>
                    <a:p>
                      <a:r>
                        <a:rPr lang="en-US" dirty="0" smtClean="0"/>
                        <a:t>Privacy concerns and data security issues arise from the use of RFID and radar systems.</a:t>
                      </a:r>
                      <a:endParaRPr lang="en-US" dirty="0"/>
                    </a:p>
                  </a:txBody>
                  <a:tcPr/>
                </a:tc>
                <a:extLst>
                  <a:ext uri="{0D108BD9-81ED-4DB2-BD59-A6C34878D82A}">
                    <a16:rowId xmlns:a16="http://schemas.microsoft.com/office/drawing/2014/main" val="2917148029"/>
                  </a:ext>
                </a:extLst>
              </a:tr>
            </a:tbl>
          </a:graphicData>
        </a:graphic>
      </p:graphicFrame>
    </p:spTree>
    <p:extLst>
      <p:ext uri="{BB962C8B-B14F-4D97-AF65-F5344CB8AC3E}">
        <p14:creationId xmlns:p14="http://schemas.microsoft.com/office/powerpoint/2010/main" val="370883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Rectangle 1"/>
          <p:cNvSpPr>
            <a:spLocks noGrp="1" noChangeArrowheads="1"/>
          </p:cNvSpPr>
          <p:nvPr>
            <p:ph idx="1"/>
          </p:nvPr>
        </p:nvSpPr>
        <p:spPr bwMode="auto">
          <a:xfrm>
            <a:off x="812800" y="1166590"/>
            <a:ext cx="1053882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1. Radar and Ultrasonic Sensors</a:t>
            </a:r>
            <a:r>
              <a:rPr kumimoji="0" lang="en-US" altLang="en-US" sz="1700" b="0" i="0" u="none" strike="noStrike" cap="none" normalizeH="0" baseline="0" dirty="0" smtClean="0">
                <a:ln>
                  <a:noFill/>
                </a:ln>
                <a:solidFill>
                  <a:schemeClr val="tx1"/>
                </a:solidFill>
                <a:effectLst/>
                <a:latin typeface="Arial" panose="020B0604020202020204" pitchFamily="34" charset="0"/>
              </a:rPr>
              <a:t>:</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Functionality</a:t>
            </a:r>
            <a:r>
              <a:rPr kumimoji="0" lang="en-US" altLang="en-US" sz="1700" b="0" i="0" u="none" strike="noStrike" cap="none" normalizeH="0" baseline="0" dirty="0" smtClean="0">
                <a:ln>
                  <a:noFill/>
                </a:ln>
                <a:solidFill>
                  <a:schemeClr val="tx1"/>
                </a:solidFill>
                <a:effectLst/>
                <a:latin typeface="Arial" panose="020B0604020202020204" pitchFamily="34" charset="0"/>
              </a:rPr>
              <a:t>: Use radar and ultrasonic sensors for accurate vehicle detection and speed monitoring.</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Benefits</a:t>
            </a:r>
            <a:r>
              <a:rPr kumimoji="0" lang="en-US" altLang="en-US" sz="1700" b="0" i="0" u="none" strike="noStrike" cap="none" normalizeH="0" baseline="0" dirty="0" smtClean="0">
                <a:ln>
                  <a:noFill/>
                </a:ln>
                <a:solidFill>
                  <a:schemeClr val="tx1"/>
                </a:solidFill>
                <a:effectLst/>
                <a:latin typeface="Arial" panose="020B0604020202020204" pitchFamily="34" charset="0"/>
              </a:rPr>
              <a:t>: Allows for smooth traffic flow without requiring vehicles to slow down, reducing congestion.</a:t>
            </a:r>
            <a:endParaRPr lang="en-US" altLang="en-US" sz="1700" dirty="0" smtClean="0">
              <a:latin typeface="Arial" panose="020B0604020202020204" pitchFamily="34" charset="0"/>
            </a:endParaRPr>
          </a:p>
          <a:p>
            <a:pPr marL="0" indent="0" algn="just" eaLnBrk="0" fontAlgn="base" hangingPunct="0">
              <a:spcBef>
                <a:spcPct val="0"/>
              </a:spcBef>
              <a:spcAft>
                <a:spcPct val="0"/>
              </a:spcAft>
              <a:buNone/>
            </a:pPr>
            <a:r>
              <a:rPr lang="en-US" altLang="en-US" sz="1700" b="1" dirty="0" smtClean="0">
                <a:latin typeface="Arial" panose="020B0604020202020204" pitchFamily="34" charset="0"/>
              </a:rPr>
              <a:t>2. </a:t>
            </a:r>
            <a:r>
              <a:rPr kumimoji="0" lang="en-US" altLang="en-US" sz="1700" b="1" i="0" u="none" strike="noStrike" cap="none" normalizeH="0" baseline="0" dirty="0" smtClean="0">
                <a:ln>
                  <a:noFill/>
                </a:ln>
                <a:solidFill>
                  <a:schemeClr val="tx1"/>
                </a:solidFill>
                <a:effectLst/>
                <a:latin typeface="Arial" panose="020B0604020202020204" pitchFamily="34" charset="0"/>
              </a:rPr>
              <a:t>Advanced Payment Solutions</a:t>
            </a:r>
            <a:r>
              <a:rPr kumimoji="0" lang="en-US" altLang="en-US" sz="1700" b="0" i="0" u="none" strike="noStrike" cap="none" normalizeH="0" baseline="0" dirty="0" smtClean="0">
                <a:ln>
                  <a:noFill/>
                </a:ln>
                <a:solidFill>
                  <a:schemeClr val="tx1"/>
                </a:solidFill>
                <a:effectLst/>
                <a:latin typeface="Arial" panose="020B0604020202020204" pitchFamily="34" charset="0"/>
              </a:rPr>
              <a:t>:</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Integration</a:t>
            </a:r>
            <a:r>
              <a:rPr kumimoji="0" lang="en-US" altLang="en-US" sz="1700" b="0" i="0" u="none" strike="noStrike" cap="none" normalizeH="0" baseline="0" dirty="0" smtClean="0">
                <a:ln>
                  <a:noFill/>
                </a:ln>
                <a:solidFill>
                  <a:schemeClr val="tx1"/>
                </a:solidFill>
                <a:effectLst/>
                <a:latin typeface="Arial" panose="020B0604020202020204" pitchFamily="34" charset="0"/>
              </a:rPr>
              <a:t>: Implement digital payment solutions such as mobile wallets and contactless payment systems.</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Benefits</a:t>
            </a:r>
            <a:r>
              <a:rPr kumimoji="0" lang="en-US" altLang="en-US" sz="1700" b="0" i="0" u="none" strike="noStrike" cap="none" normalizeH="0" baseline="0" dirty="0" smtClean="0">
                <a:ln>
                  <a:noFill/>
                </a:ln>
                <a:solidFill>
                  <a:schemeClr val="tx1"/>
                </a:solidFill>
                <a:effectLst/>
                <a:latin typeface="Arial" panose="020B0604020202020204" pitchFamily="34" charset="0"/>
              </a:rPr>
              <a:t>: Streamlines transactions, enhances user convenience, and minimizes wait times.</a:t>
            </a:r>
            <a:endParaRPr lang="en-US" altLang="en-US" sz="1700" dirty="0" smtClean="0">
              <a:latin typeface="Arial" panose="020B0604020202020204" pitchFamily="34" charset="0"/>
            </a:endParaRPr>
          </a:p>
          <a:p>
            <a:pPr marL="0" indent="0" algn="just"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3.</a:t>
            </a:r>
            <a:r>
              <a:rPr kumimoji="0" lang="en-US" altLang="en-US" sz="1700" b="1" i="0" u="none" strike="noStrike" cap="none" normalizeH="0" dirty="0" smtClean="0">
                <a:ln>
                  <a:noFill/>
                </a:ln>
                <a:solidFill>
                  <a:schemeClr val="tx1"/>
                </a:solidFill>
                <a:effectLst/>
                <a:latin typeface="Arial" panose="020B0604020202020204" pitchFamily="34" charset="0"/>
              </a:rPr>
              <a:t> </a:t>
            </a:r>
            <a:r>
              <a:rPr kumimoji="0" lang="en-US" altLang="en-US" sz="1700" b="1" i="0" u="none" strike="noStrike" cap="none" normalizeH="0" baseline="0" dirty="0" smtClean="0">
                <a:ln>
                  <a:noFill/>
                </a:ln>
                <a:solidFill>
                  <a:schemeClr val="tx1"/>
                </a:solidFill>
                <a:effectLst/>
                <a:latin typeface="Arial" panose="020B0604020202020204" pitchFamily="34" charset="0"/>
              </a:rPr>
              <a:t>Smart Traffic Management System</a:t>
            </a:r>
            <a:r>
              <a:rPr kumimoji="0" lang="en-US" altLang="en-US" sz="1700" b="0" i="0" u="none" strike="noStrike" cap="none" normalizeH="0" baseline="0" dirty="0" smtClean="0">
                <a:ln>
                  <a:noFill/>
                </a:ln>
                <a:solidFill>
                  <a:schemeClr val="tx1"/>
                </a:solidFill>
                <a:effectLst/>
                <a:latin typeface="Arial" panose="020B0604020202020204" pitchFamily="34" charset="0"/>
              </a:rPr>
              <a:t>:</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Architecture</a:t>
            </a:r>
            <a:r>
              <a:rPr kumimoji="0" lang="en-US" altLang="en-US" sz="1700" b="0" i="0" u="none" strike="noStrike" cap="none" normalizeH="0" baseline="0" dirty="0" smtClean="0">
                <a:ln>
                  <a:noFill/>
                </a:ln>
                <a:solidFill>
                  <a:schemeClr val="tx1"/>
                </a:solidFill>
                <a:effectLst/>
                <a:latin typeface="Arial" panose="020B0604020202020204" pitchFamily="34" charset="0"/>
              </a:rPr>
              <a:t>: Develop an integrated system that combines real-time data from sensors and payment systems.</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Benefits</a:t>
            </a:r>
            <a:r>
              <a:rPr kumimoji="0" lang="en-US" altLang="en-US" sz="1700" b="0" i="0" u="none" strike="noStrike" cap="none" normalizeH="0" baseline="0" dirty="0" smtClean="0">
                <a:ln>
                  <a:noFill/>
                </a:ln>
                <a:solidFill>
                  <a:schemeClr val="tx1"/>
                </a:solidFill>
                <a:effectLst/>
                <a:latin typeface="Arial" panose="020B0604020202020204" pitchFamily="34" charset="0"/>
              </a:rPr>
              <a:t>: Optimizes toll collection processes and improves traffic management based on real-time conditions.</a:t>
            </a:r>
            <a:endParaRPr lang="en-US" altLang="en-US" sz="1700" dirty="0" smtClean="0">
              <a:latin typeface="Arial" panose="020B0604020202020204" pitchFamily="34" charset="0"/>
            </a:endParaRPr>
          </a:p>
          <a:p>
            <a:pPr marL="0" indent="0" algn="just"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4.</a:t>
            </a:r>
            <a:r>
              <a:rPr kumimoji="0" lang="en-US" altLang="en-US" sz="1700" b="1" i="0" u="none" strike="noStrike" cap="none" normalizeH="0" dirty="0" smtClean="0">
                <a:ln>
                  <a:noFill/>
                </a:ln>
                <a:solidFill>
                  <a:schemeClr val="tx1"/>
                </a:solidFill>
                <a:effectLst/>
                <a:latin typeface="Arial" panose="020B0604020202020204" pitchFamily="34" charset="0"/>
              </a:rPr>
              <a:t> </a:t>
            </a:r>
            <a:r>
              <a:rPr kumimoji="0" lang="en-US" altLang="en-US" sz="1700" b="1" i="0" u="none" strike="noStrike" cap="none" normalizeH="0" baseline="0" dirty="0" smtClean="0">
                <a:ln>
                  <a:noFill/>
                </a:ln>
                <a:solidFill>
                  <a:schemeClr val="tx1"/>
                </a:solidFill>
                <a:effectLst/>
                <a:latin typeface="Arial" panose="020B0604020202020204" pitchFamily="34" charset="0"/>
              </a:rPr>
              <a:t>User-Friendly Interface</a:t>
            </a:r>
            <a:r>
              <a:rPr kumimoji="0" lang="en-US" altLang="en-US" sz="1700" b="0" i="0" u="none" strike="noStrike" cap="none" normalizeH="0" baseline="0" dirty="0" smtClean="0">
                <a:ln>
                  <a:noFill/>
                </a:ln>
                <a:solidFill>
                  <a:schemeClr val="tx1"/>
                </a:solidFill>
                <a:effectLst/>
                <a:latin typeface="Arial" panose="020B0604020202020204" pitchFamily="34" charset="0"/>
              </a:rPr>
              <a:t>:</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Design</a:t>
            </a:r>
            <a:r>
              <a:rPr kumimoji="0" lang="en-US" altLang="en-US" sz="1700" b="0" i="0" u="none" strike="noStrike" cap="none" normalizeH="0" baseline="0" dirty="0" smtClean="0">
                <a:ln>
                  <a:noFill/>
                </a:ln>
                <a:solidFill>
                  <a:schemeClr val="tx1"/>
                </a:solidFill>
                <a:effectLst/>
                <a:latin typeface="Arial" panose="020B0604020202020204" pitchFamily="34" charset="0"/>
              </a:rPr>
              <a:t>: Create an intuitive user interface for drivers to easily access toll information and payment options.</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Benefits</a:t>
            </a:r>
            <a:r>
              <a:rPr kumimoji="0" lang="en-US" altLang="en-US" sz="1700" b="0" i="0" u="none" strike="noStrike" cap="none" normalizeH="0" baseline="0" dirty="0" smtClean="0">
                <a:ln>
                  <a:noFill/>
                </a:ln>
                <a:solidFill>
                  <a:schemeClr val="tx1"/>
                </a:solidFill>
                <a:effectLst/>
                <a:latin typeface="Arial" panose="020B0604020202020204" pitchFamily="34" charset="0"/>
              </a:rPr>
              <a:t>: Enhances user experience and encourages adoption of the system.</a:t>
            </a:r>
          </a:p>
          <a:p>
            <a:pPr marL="0" indent="0" algn="just" eaLnBrk="0" fontAlgn="base" hangingPunct="0">
              <a:spcBef>
                <a:spcPct val="0"/>
              </a:spcBef>
              <a:spcAft>
                <a:spcPct val="0"/>
              </a:spcAft>
              <a:buNone/>
            </a:pPr>
            <a:r>
              <a:rPr kumimoji="0" lang="en-US" altLang="en-US" sz="1700" b="1" i="0" u="none" strike="noStrike" cap="none" normalizeH="0" baseline="0" dirty="0" smtClean="0">
                <a:ln>
                  <a:noFill/>
                </a:ln>
                <a:solidFill>
                  <a:schemeClr val="tx1"/>
                </a:solidFill>
                <a:effectLst/>
                <a:latin typeface="Arial" panose="020B0604020202020204" pitchFamily="34" charset="0"/>
              </a:rPr>
              <a:t>5. Data Analytics for Optimization</a:t>
            </a:r>
            <a:r>
              <a:rPr kumimoji="0" lang="en-US" altLang="en-US" sz="1700" b="0" i="0" u="none" strike="noStrike" cap="none" normalizeH="0" baseline="0" dirty="0" smtClean="0">
                <a:ln>
                  <a:noFill/>
                </a:ln>
                <a:solidFill>
                  <a:schemeClr val="tx1"/>
                </a:solidFill>
                <a:effectLst/>
                <a:latin typeface="Arial" panose="020B0604020202020204" pitchFamily="34" charset="0"/>
              </a:rPr>
              <a:t>:</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Implementation</a:t>
            </a:r>
            <a:r>
              <a:rPr kumimoji="0" lang="en-US" altLang="en-US" sz="1700" b="0" i="0" u="none" strike="noStrike" cap="none" normalizeH="0" baseline="0" dirty="0" smtClean="0">
                <a:ln>
                  <a:noFill/>
                </a:ln>
                <a:solidFill>
                  <a:schemeClr val="tx1"/>
                </a:solidFill>
                <a:effectLst/>
                <a:latin typeface="Arial" panose="020B0604020202020204" pitchFamily="34" charset="0"/>
              </a:rPr>
              <a:t>: Utilize data analytics to monitor traffic patterns and system performance.</a:t>
            </a:r>
          </a:p>
          <a:p>
            <a:pPr marL="0" indent="0" algn="just" eaLnBrk="0" fontAlgn="base" hangingPunct="0">
              <a:spcBef>
                <a:spcPct val="0"/>
              </a:spcBef>
              <a:spcAft>
                <a:spcPct val="0"/>
              </a:spcAft>
              <a:buNone/>
            </a:pPr>
            <a:r>
              <a:rPr kumimoji="0" lang="en-US" altLang="en-US" sz="1700" i="0" u="none" strike="noStrike" cap="none" normalizeH="0" baseline="0" dirty="0" smtClean="0">
                <a:ln>
                  <a:noFill/>
                </a:ln>
                <a:solidFill>
                  <a:schemeClr val="tx1"/>
                </a:solidFill>
                <a:effectLst/>
                <a:latin typeface="Arial" panose="020B0604020202020204" pitchFamily="34" charset="0"/>
              </a:rPr>
              <a:t>Benefits</a:t>
            </a:r>
            <a:r>
              <a:rPr kumimoji="0" lang="en-US" altLang="en-US" sz="1700" b="0" i="0" u="none" strike="noStrike" cap="none" normalizeH="0" baseline="0" dirty="0" smtClean="0">
                <a:ln>
                  <a:noFill/>
                </a:ln>
                <a:solidFill>
                  <a:schemeClr val="tx1"/>
                </a:solidFill>
                <a:effectLst/>
                <a:latin typeface="Arial" panose="020B0604020202020204" pitchFamily="34" charset="0"/>
              </a:rPr>
              <a:t>: Enables continuous improvement of algorithms and operational efficiency.</a:t>
            </a:r>
          </a:p>
          <a:p>
            <a:pPr marL="0" indent="0" algn="just" eaLnBrk="0" fontAlgn="base" hangingPunct="0">
              <a:spcBef>
                <a:spcPct val="0"/>
              </a:spcBef>
              <a:spcAft>
                <a:spcPct val="0"/>
              </a:spcAft>
              <a:buNone/>
            </a:pPr>
            <a:endParaRPr kumimoji="0" lang="en-US" altLang="en-US" sz="17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p:cNvSpPr>
            <a:spLocks noGrp="1" noChangeArrowheads="1"/>
          </p:cNvSpPr>
          <p:nvPr>
            <p:ph idx="1"/>
          </p:nvPr>
        </p:nvSpPr>
        <p:spPr bwMode="auto">
          <a:xfrm>
            <a:off x="812800" y="1182823"/>
            <a:ext cx="10668000" cy="422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mj-lt"/>
              <a:buAutoNum type="arabicPeriod"/>
            </a:pPr>
            <a:r>
              <a:rPr lang="en-US" sz="1700" b="1" dirty="0"/>
              <a:t>Reduce Toll Booth Congestion</a:t>
            </a:r>
            <a:endParaRPr lang="en-US" sz="1700" dirty="0"/>
          </a:p>
          <a:p>
            <a:pPr marL="457200" lvl="1" indent="0">
              <a:buNone/>
            </a:pPr>
            <a:r>
              <a:rPr lang="en-US" sz="1700" dirty="0"/>
              <a:t>Implement a system to minimize </a:t>
            </a:r>
            <a:r>
              <a:rPr lang="en-US" sz="1700" b="1" dirty="0"/>
              <a:t>traffic delays</a:t>
            </a:r>
            <a:r>
              <a:rPr lang="en-US" sz="1700" dirty="0"/>
              <a:t> by improving vehicle detection and processing speeds.</a:t>
            </a:r>
          </a:p>
          <a:p>
            <a:pPr>
              <a:buFont typeface="+mj-lt"/>
              <a:buAutoNum type="arabicPeriod"/>
            </a:pPr>
            <a:r>
              <a:rPr lang="en-US" sz="1700" b="1" dirty="0"/>
              <a:t>Enhance Vehicle Detection</a:t>
            </a:r>
            <a:endParaRPr lang="en-US" sz="1700" dirty="0"/>
          </a:p>
          <a:p>
            <a:pPr marL="457200" lvl="1" indent="0">
              <a:buNone/>
            </a:pPr>
            <a:r>
              <a:rPr lang="en-US" sz="1700" dirty="0"/>
              <a:t>Use </a:t>
            </a:r>
            <a:r>
              <a:rPr lang="en-US" sz="1700" b="1" dirty="0"/>
              <a:t>radar and ultrasonic sensors</a:t>
            </a:r>
            <a:r>
              <a:rPr lang="en-US" sz="1700" dirty="0"/>
              <a:t> to detect vehicles more accurately, even at high speeds.</a:t>
            </a:r>
          </a:p>
          <a:p>
            <a:pPr>
              <a:buFont typeface="+mj-lt"/>
              <a:buAutoNum type="arabicPeriod"/>
            </a:pPr>
            <a:r>
              <a:rPr lang="en-US" sz="1700" b="1" dirty="0"/>
              <a:t>Automate Toll Payments</a:t>
            </a:r>
            <a:endParaRPr lang="en-US" sz="1700" dirty="0"/>
          </a:p>
          <a:p>
            <a:pPr marL="457200" lvl="1" indent="0">
              <a:buNone/>
            </a:pPr>
            <a:r>
              <a:rPr lang="en-US" sz="1700" dirty="0"/>
              <a:t>Integrate </a:t>
            </a:r>
            <a:r>
              <a:rPr lang="en-US" sz="1700" b="1" dirty="0"/>
              <a:t>contactless payment</a:t>
            </a:r>
            <a:r>
              <a:rPr lang="en-US" sz="1700" dirty="0"/>
              <a:t> methods for faster and seamless transactions.</a:t>
            </a:r>
          </a:p>
          <a:p>
            <a:pPr>
              <a:buFont typeface="+mj-lt"/>
              <a:buAutoNum type="arabicPeriod"/>
            </a:pPr>
            <a:r>
              <a:rPr lang="en-US" sz="1700" b="1" dirty="0"/>
              <a:t>Improve User Experience</a:t>
            </a:r>
            <a:endParaRPr lang="en-US" sz="1700" dirty="0"/>
          </a:p>
          <a:p>
            <a:pPr marL="457200" lvl="1" indent="0">
              <a:buNone/>
            </a:pPr>
            <a:r>
              <a:rPr lang="en-US" sz="1700" dirty="0"/>
              <a:t>Ensure </a:t>
            </a:r>
            <a:r>
              <a:rPr lang="en-US" sz="1700" b="1" dirty="0"/>
              <a:t>smooth traffic flow</a:t>
            </a:r>
            <a:r>
              <a:rPr lang="en-US" sz="1700" dirty="0"/>
              <a:t> and minimal stoppage at toll booths through faster processing.</a:t>
            </a:r>
          </a:p>
          <a:p>
            <a:pPr>
              <a:buFont typeface="+mj-lt"/>
              <a:buAutoNum type="arabicPeriod"/>
            </a:pPr>
            <a:r>
              <a:rPr lang="en-US" sz="1700" b="1" dirty="0"/>
              <a:t>Contribute to Sustainability</a:t>
            </a:r>
            <a:endParaRPr lang="en-US" sz="1700" dirty="0"/>
          </a:p>
          <a:p>
            <a:pPr marL="457200" lvl="1" indent="0">
              <a:buNone/>
            </a:pPr>
            <a:r>
              <a:rPr lang="en-US" sz="1700" dirty="0"/>
              <a:t>Reduce vehicle </a:t>
            </a:r>
            <a:r>
              <a:rPr lang="en-US" sz="1700" b="1" dirty="0"/>
              <a:t>idling</a:t>
            </a:r>
            <a:r>
              <a:rPr lang="en-US" sz="1700" dirty="0"/>
              <a:t> and </a:t>
            </a:r>
            <a:r>
              <a:rPr lang="en-US" sz="1700" b="1" dirty="0"/>
              <a:t>carbon emissions</a:t>
            </a:r>
            <a:r>
              <a:rPr lang="en-US" sz="1700" dirty="0"/>
              <a:t> by optimizing traffic movement at toll booths.</a:t>
            </a: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p:cNvPicPr>
            <a:picLocks noGrp="1" noChangeAspect="1"/>
          </p:cNvPicPr>
          <p:nvPr>
            <p:ph idx="1"/>
          </p:nvPr>
        </p:nvPicPr>
        <p:blipFill>
          <a:blip r:embed="rId2"/>
          <a:stretch>
            <a:fillRect/>
          </a:stretch>
        </p:blipFill>
        <p:spPr>
          <a:xfrm>
            <a:off x="812800" y="1027884"/>
            <a:ext cx="7697693" cy="5372916"/>
          </a:xfrm>
          <a:prstGeom prst="rect">
            <a:avLst/>
          </a:prstGeom>
        </p:spPr>
      </p:pic>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665708" y="2292800"/>
            <a:ext cx="5372916" cy="3238500"/>
          </a:xfrm>
          <a:prstGeom prst="rect">
            <a:avLst/>
          </a:prstGeom>
        </p:spPr>
      </p:pic>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864</TotalTime>
  <Words>1294</Words>
  <Application>Microsoft Office PowerPoint</Application>
  <PresentationFormat>Widescreen</PresentationFormat>
  <Paragraphs>166</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Bookman Old Style</vt:lpstr>
      <vt:lpstr>Calibri</vt:lpstr>
      <vt:lpstr>Cambria</vt:lpstr>
      <vt:lpstr>Verdana</vt:lpstr>
      <vt:lpstr>Bioinformatics</vt:lpstr>
      <vt:lpstr>RADAR on Roads</vt:lpstr>
      <vt:lpstr>Introduction</vt:lpstr>
      <vt:lpstr>Literature Review</vt:lpstr>
      <vt:lpstr>Literature Review(Continued)</vt:lpstr>
      <vt:lpstr>Existing method Drawback</vt:lpstr>
      <vt:lpstr>Existing method Drawback(continued)</vt:lpstr>
      <vt:lpstr>Proposed Method</vt:lpstr>
      <vt:lpstr>Objectives</vt:lpstr>
      <vt:lpstr>Architecture</vt:lpstr>
      <vt:lpstr>Methodology/Modules</vt:lpstr>
      <vt:lpstr>Hardware/software components</vt:lpstr>
      <vt:lpstr>Timeline of Project</vt:lpstr>
      <vt:lpstr>Expected Outcomes</vt:lpstr>
      <vt:lpstr>Expected Outcomes (continued)</vt:lpstr>
      <vt:lpstr>Conclusion</vt:lpstr>
      <vt:lpstr>References</vt:lpstr>
      <vt:lpstr>References (Continued)</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Lenovo</cp:lastModifiedBy>
  <cp:revision>48</cp:revision>
  <dcterms:created xsi:type="dcterms:W3CDTF">2023-03-16T03:26:27Z</dcterms:created>
  <dcterms:modified xsi:type="dcterms:W3CDTF">2025-01-12T14:12:28Z</dcterms:modified>
</cp:coreProperties>
</file>