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3.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0"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69" r:id="rId2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0" i="0">
                <a:solidFill>
                  <a:schemeClr val="tx1"/>
                </a:solidFill>
                <a:latin typeface="Calibri Light"/>
                <a:cs typeface="Calibri Ligh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5852159"/>
            <a:ext cx="12192000" cy="1005839"/>
          </a:xfrm>
          <a:prstGeom prst="rect">
            <a:avLst/>
          </a:prstGeom>
        </p:spPr>
      </p:pic>
      <p:sp>
        <p:nvSpPr>
          <p:cNvPr id="2" name="Holder 2"/>
          <p:cNvSpPr>
            <a:spLocks noGrp="1"/>
          </p:cNvSpPr>
          <p:nvPr>
            <p:ph type="title"/>
          </p:nvPr>
        </p:nvSpPr>
        <p:spPr>
          <a:xfrm>
            <a:off x="917575" y="275444"/>
            <a:ext cx="8938260" cy="1056640"/>
          </a:xfrm>
          <a:prstGeom prst="rect">
            <a:avLst/>
          </a:prstGeom>
        </p:spPr>
        <p:txBody>
          <a:bodyPr wrap="square" lIns="0" tIns="0" rIns="0" bIns="0">
            <a:spAutoFit/>
          </a:bodyPr>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869950" y="1618361"/>
            <a:ext cx="10961370" cy="393763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50582" y="3381771"/>
          <a:ext cx="4477385" cy="304800"/>
        </p:xfrm>
        <a:graphic>
          <a:graphicData uri="http://schemas.openxmlformats.org/drawingml/2006/table">
            <a:tbl>
              <a:tblPr firstRow="1" bandRow="1">
                <a:tableStyleId>{2D5ABB26-0587-4C30-8999-92F81FD0307C}</a:tableStyleId>
              </a:tblPr>
              <a:tblGrid>
                <a:gridCol w="2120900">
                  <a:extLst>
                    <a:ext uri="{9D8B030D-6E8A-4147-A177-3AD203B41FA5}">
                      <a16:colId xmlns:a16="http://schemas.microsoft.com/office/drawing/2014/main" val="20000"/>
                    </a:ext>
                  </a:extLst>
                </a:gridCol>
                <a:gridCol w="2356485">
                  <a:extLst>
                    <a:ext uri="{9D8B030D-6E8A-4147-A177-3AD203B41FA5}">
                      <a16:colId xmlns:a16="http://schemas.microsoft.com/office/drawing/2014/main" val="20001"/>
                    </a:ext>
                  </a:extLst>
                </a:gridCol>
              </a:tblGrid>
              <a:tr h="304800">
                <a:tc>
                  <a:txBody>
                    <a:bodyPr/>
                    <a:lstStyle/>
                    <a:p>
                      <a:pPr marL="31750">
                        <a:lnSpc>
                          <a:spcPts val="2280"/>
                        </a:lnSpc>
                      </a:pPr>
                      <a:r>
                        <a:rPr sz="2400" b="1" dirty="0">
                          <a:latin typeface="Calibri"/>
                          <a:cs typeface="Calibri"/>
                        </a:rPr>
                        <a:t>Roll</a:t>
                      </a:r>
                      <a:r>
                        <a:rPr sz="2400" b="1" spc="-100" dirty="0">
                          <a:latin typeface="Calibri"/>
                          <a:cs typeface="Calibri"/>
                        </a:rPr>
                        <a:t> </a:t>
                      </a:r>
                      <a:r>
                        <a:rPr sz="2400" b="1" spc="-10" dirty="0">
                          <a:latin typeface="Calibri"/>
                          <a:cs typeface="Calibri"/>
                        </a:rPr>
                        <a:t>Number</a:t>
                      </a:r>
                      <a:endParaRPr sz="2400">
                        <a:latin typeface="Calibri"/>
                        <a:cs typeface="Calibri"/>
                      </a:endParaRPr>
                    </a:p>
                  </a:txBody>
                  <a:tcPr marL="0" marR="0" marT="0" marB="0"/>
                </a:tc>
                <a:tc>
                  <a:txBody>
                    <a:bodyPr/>
                    <a:lstStyle/>
                    <a:p>
                      <a:pPr marL="504190">
                        <a:lnSpc>
                          <a:spcPts val="2280"/>
                        </a:lnSpc>
                      </a:pPr>
                      <a:r>
                        <a:rPr sz="2400" b="1" dirty="0">
                          <a:latin typeface="Calibri"/>
                          <a:cs typeface="Calibri"/>
                        </a:rPr>
                        <a:t>Student</a:t>
                      </a:r>
                      <a:r>
                        <a:rPr sz="2400" b="1" spc="-90" dirty="0">
                          <a:latin typeface="Calibri"/>
                          <a:cs typeface="Calibri"/>
                        </a:rPr>
                        <a:t> </a:t>
                      </a:r>
                      <a:r>
                        <a:rPr sz="2400" b="1" spc="-20" dirty="0">
                          <a:latin typeface="Calibri"/>
                          <a:cs typeface="Calibri"/>
                        </a:rPr>
                        <a:t>Name</a:t>
                      </a:r>
                      <a:endParaRPr sz="2400">
                        <a:latin typeface="Calibri"/>
                        <a:cs typeface="Calibri"/>
                      </a:endParaRPr>
                    </a:p>
                  </a:txBody>
                  <a:tcPr marL="0" marR="0" marT="0" marB="0"/>
                </a:tc>
                <a:extLst>
                  <a:ext uri="{0D108BD9-81ED-4DB2-BD59-A6C34878D82A}">
                    <a16:rowId xmlns:a16="http://schemas.microsoft.com/office/drawing/2014/main" val="10000"/>
                  </a:ext>
                </a:extLst>
              </a:tr>
            </a:tbl>
          </a:graphicData>
        </a:graphic>
      </p:graphicFrame>
      <p:sp>
        <p:nvSpPr>
          <p:cNvPr id="3" name="object 3"/>
          <p:cNvSpPr txBox="1"/>
          <p:nvPr/>
        </p:nvSpPr>
        <p:spPr>
          <a:xfrm>
            <a:off x="869950" y="1618361"/>
            <a:ext cx="10961370" cy="3145733"/>
          </a:xfrm>
          <a:prstGeom prst="rect">
            <a:avLst/>
          </a:prstGeom>
        </p:spPr>
        <p:txBody>
          <a:bodyPr vert="horz" wrap="square" lIns="0" tIns="16510" rIns="0" bIns="0" rtlCol="0">
            <a:spAutoFit/>
          </a:bodyPr>
          <a:lstStyle/>
          <a:p>
            <a:pPr marR="636270" algn="ctr">
              <a:lnSpc>
                <a:spcPct val="100000"/>
              </a:lnSpc>
              <a:spcBef>
                <a:spcPts val="130"/>
              </a:spcBef>
            </a:pPr>
            <a:r>
              <a:rPr lang="en-US" sz="3200" b="1" dirty="0" smtClean="0">
                <a:latin typeface="Verdana"/>
                <a:cs typeface="Verdana"/>
              </a:rPr>
              <a:t>RADAR ON ROADS</a:t>
            </a:r>
            <a:endParaRPr sz="3200" dirty="0">
              <a:latin typeface="Verdana"/>
              <a:cs typeface="Verdana"/>
            </a:endParaRPr>
          </a:p>
          <a:p>
            <a:pPr>
              <a:lnSpc>
                <a:spcPct val="100000"/>
              </a:lnSpc>
              <a:spcBef>
                <a:spcPts val="770"/>
              </a:spcBef>
            </a:pPr>
            <a:endParaRPr sz="3200" dirty="0">
              <a:latin typeface="Verdana"/>
              <a:cs typeface="Verdana"/>
            </a:endParaRPr>
          </a:p>
          <a:p>
            <a:pPr marL="12700">
              <a:lnSpc>
                <a:spcPct val="100000"/>
              </a:lnSpc>
            </a:pPr>
            <a:r>
              <a:rPr sz="2400" b="1" dirty="0">
                <a:latin typeface="Calibri"/>
                <a:cs typeface="Calibri"/>
              </a:rPr>
              <a:t>Batch</a:t>
            </a:r>
            <a:r>
              <a:rPr sz="2400" b="1" spc="-105" dirty="0">
                <a:latin typeface="Calibri"/>
                <a:cs typeface="Calibri"/>
              </a:rPr>
              <a:t> </a:t>
            </a:r>
            <a:r>
              <a:rPr sz="2400" b="1" spc="-10" dirty="0">
                <a:latin typeface="Calibri"/>
                <a:cs typeface="Calibri"/>
              </a:rPr>
              <a:t>Number</a:t>
            </a:r>
            <a:r>
              <a:rPr sz="2400" b="1" spc="-10" dirty="0" smtClean="0">
                <a:latin typeface="Calibri"/>
                <a:cs typeface="Calibri"/>
              </a:rPr>
              <a:t>:</a:t>
            </a:r>
            <a:r>
              <a:rPr lang="en-US" sz="2400" b="1" spc="-10" dirty="0" smtClean="0">
                <a:latin typeface="Calibri"/>
                <a:cs typeface="Calibri"/>
              </a:rPr>
              <a:t> </a:t>
            </a:r>
            <a:r>
              <a:rPr lang="en-US" sz="2400" b="1" spc="-10" dirty="0" smtClean="0">
                <a:latin typeface="Calibri"/>
                <a:cs typeface="Calibri"/>
              </a:rPr>
              <a:t>COM-11</a:t>
            </a:r>
            <a:endParaRPr sz="2400" dirty="0" smtClean="0">
              <a:latin typeface="Calibri"/>
              <a:cs typeface="Calibri"/>
            </a:endParaRPr>
          </a:p>
          <a:p>
            <a:pPr algn="just">
              <a:lnSpc>
                <a:spcPct val="100000"/>
              </a:lnSpc>
              <a:spcBef>
                <a:spcPts val="425"/>
              </a:spcBef>
            </a:pPr>
            <a:endParaRPr sz="2000" dirty="0">
              <a:latin typeface="Verdana"/>
              <a:cs typeface="Verdana"/>
            </a:endParaRPr>
          </a:p>
          <a:p>
            <a:pPr marL="5681345" algn="just"/>
            <a:r>
              <a:rPr lang="en-US" sz="1800" b="1" dirty="0" smtClean="0">
                <a:latin typeface="Verdana"/>
                <a:cs typeface="Verdana"/>
              </a:rPr>
              <a:t>Under</a:t>
            </a:r>
            <a:r>
              <a:rPr lang="en-US" sz="1800" b="1" spc="-10" dirty="0" smtClean="0">
                <a:latin typeface="Verdana"/>
                <a:cs typeface="Verdana"/>
              </a:rPr>
              <a:t> </a:t>
            </a:r>
            <a:r>
              <a:rPr lang="en-US" sz="1800" b="1" dirty="0" smtClean="0">
                <a:latin typeface="Verdana"/>
                <a:cs typeface="Verdana"/>
              </a:rPr>
              <a:t>the</a:t>
            </a:r>
            <a:r>
              <a:rPr lang="en-US" sz="1800" b="1" spc="-40" dirty="0" smtClean="0">
                <a:latin typeface="Verdana"/>
                <a:cs typeface="Verdana"/>
              </a:rPr>
              <a:t> </a:t>
            </a:r>
            <a:r>
              <a:rPr lang="en-US" sz="1800" b="1" dirty="0" smtClean="0">
                <a:latin typeface="Verdana"/>
                <a:cs typeface="Verdana"/>
              </a:rPr>
              <a:t>Supervision</a:t>
            </a:r>
            <a:r>
              <a:rPr lang="en-US" sz="1800" b="1" spc="-65" dirty="0" smtClean="0">
                <a:latin typeface="Verdana"/>
                <a:cs typeface="Verdana"/>
              </a:rPr>
              <a:t> </a:t>
            </a:r>
            <a:r>
              <a:rPr lang="en-US" sz="1800" b="1" spc="-25" dirty="0" smtClean="0">
                <a:latin typeface="Verdana"/>
                <a:cs typeface="Verdana"/>
              </a:rPr>
              <a:t>of,</a:t>
            </a:r>
            <a:endParaRPr lang="en-US" sz="1800" dirty="0" smtClean="0">
              <a:latin typeface="Verdana"/>
              <a:cs typeface="Verdana"/>
            </a:endParaRPr>
          </a:p>
          <a:p>
            <a:pPr marL="5681345" algn="just">
              <a:lnSpc>
                <a:spcPct val="100000"/>
              </a:lnSpc>
            </a:pPr>
            <a:r>
              <a:rPr sz="1700" b="1" dirty="0" smtClean="0">
                <a:latin typeface="Verdana"/>
                <a:cs typeface="Verdana"/>
              </a:rPr>
              <a:t>Dr</a:t>
            </a:r>
            <a:r>
              <a:rPr sz="1700" b="1" dirty="0">
                <a:latin typeface="Verdana"/>
                <a:cs typeface="Verdana"/>
              </a:rPr>
              <a:t>.</a:t>
            </a:r>
            <a:r>
              <a:rPr sz="1700" b="1" spc="-5" dirty="0">
                <a:latin typeface="Verdana"/>
                <a:cs typeface="Verdana"/>
              </a:rPr>
              <a:t> </a:t>
            </a:r>
            <a:r>
              <a:rPr lang="en-US" sz="1700" b="1" spc="-5" dirty="0" smtClean="0">
                <a:latin typeface="Verdana"/>
                <a:cs typeface="Verdana"/>
              </a:rPr>
              <a:t>Pajany M</a:t>
            </a:r>
          </a:p>
          <a:p>
            <a:pPr marL="5681345" algn="just">
              <a:lnSpc>
                <a:spcPct val="100000"/>
              </a:lnSpc>
            </a:pPr>
            <a:r>
              <a:rPr sz="1700" b="1" spc="-10" dirty="0" smtClean="0">
                <a:latin typeface="Verdana"/>
                <a:cs typeface="Verdana"/>
              </a:rPr>
              <a:t>Assistant </a:t>
            </a:r>
            <a:r>
              <a:rPr sz="1700" b="1" spc="-10" dirty="0">
                <a:latin typeface="Verdana"/>
                <a:cs typeface="Verdana"/>
              </a:rPr>
              <a:t>Professor</a:t>
            </a:r>
            <a:endParaRPr sz="1700" dirty="0">
              <a:latin typeface="Verdana"/>
              <a:cs typeface="Verdana"/>
            </a:endParaRPr>
          </a:p>
          <a:p>
            <a:pPr marL="5681345" marR="122555" algn="just">
              <a:lnSpc>
                <a:spcPts val="1800"/>
              </a:lnSpc>
              <a:spcBef>
                <a:spcPts val="434"/>
              </a:spcBef>
            </a:pPr>
            <a:r>
              <a:rPr sz="1700" b="1" dirty="0">
                <a:latin typeface="Verdana"/>
                <a:cs typeface="Verdana"/>
              </a:rPr>
              <a:t>School</a:t>
            </a:r>
            <a:r>
              <a:rPr sz="1700" b="1" spc="-70" dirty="0">
                <a:latin typeface="Verdana"/>
                <a:cs typeface="Verdana"/>
              </a:rPr>
              <a:t> </a:t>
            </a:r>
            <a:r>
              <a:rPr sz="1700" b="1" dirty="0">
                <a:latin typeface="Verdana"/>
                <a:cs typeface="Verdana"/>
              </a:rPr>
              <a:t>of</a:t>
            </a:r>
            <a:r>
              <a:rPr sz="1700" b="1" spc="-55" dirty="0">
                <a:latin typeface="Verdana"/>
                <a:cs typeface="Verdana"/>
              </a:rPr>
              <a:t> </a:t>
            </a:r>
            <a:r>
              <a:rPr sz="1700" b="1" dirty="0">
                <a:latin typeface="Verdana"/>
                <a:cs typeface="Verdana"/>
              </a:rPr>
              <a:t>Computer</a:t>
            </a:r>
            <a:r>
              <a:rPr sz="1700" b="1" spc="-40" dirty="0">
                <a:latin typeface="Verdana"/>
                <a:cs typeface="Verdana"/>
              </a:rPr>
              <a:t> </a:t>
            </a:r>
            <a:r>
              <a:rPr sz="1700" b="1" dirty="0">
                <a:latin typeface="Verdana"/>
                <a:cs typeface="Verdana"/>
              </a:rPr>
              <a:t>Science</a:t>
            </a:r>
            <a:r>
              <a:rPr sz="1700" b="1" spc="-95" dirty="0">
                <a:latin typeface="Verdana"/>
                <a:cs typeface="Verdana"/>
              </a:rPr>
              <a:t> </a:t>
            </a:r>
            <a:r>
              <a:rPr sz="1700" b="1" dirty="0">
                <a:latin typeface="Verdana"/>
                <a:cs typeface="Verdana"/>
              </a:rPr>
              <a:t>Engineering</a:t>
            </a:r>
            <a:r>
              <a:rPr sz="1700" b="1" spc="-80" dirty="0">
                <a:latin typeface="Verdana"/>
                <a:cs typeface="Verdana"/>
              </a:rPr>
              <a:t> </a:t>
            </a:r>
            <a:r>
              <a:rPr sz="1700" b="1" dirty="0" smtClean="0">
                <a:latin typeface="Verdana"/>
                <a:cs typeface="Verdana"/>
              </a:rPr>
              <a:t>Presidency</a:t>
            </a:r>
            <a:r>
              <a:rPr sz="1700" b="1" spc="-95" dirty="0" smtClean="0">
                <a:latin typeface="Verdana"/>
                <a:cs typeface="Verdana"/>
              </a:rPr>
              <a:t> </a:t>
            </a:r>
            <a:r>
              <a:rPr sz="1700" b="1" spc="-10" dirty="0">
                <a:latin typeface="Verdana"/>
                <a:cs typeface="Verdana"/>
              </a:rPr>
              <a:t>University</a:t>
            </a:r>
            <a:endParaRPr sz="1700" dirty="0">
              <a:latin typeface="Verdana"/>
              <a:cs typeface="Verdana"/>
            </a:endParaRPr>
          </a:p>
        </p:txBody>
      </p:sp>
      <p:sp>
        <p:nvSpPr>
          <p:cNvPr id="4" name="object 4"/>
          <p:cNvSpPr txBox="1">
            <a:spLocks noGrp="1"/>
          </p:cNvSpPr>
          <p:nvPr>
            <p:ph type="title"/>
          </p:nvPr>
        </p:nvSpPr>
        <p:spPr>
          <a:xfrm>
            <a:off x="917574" y="275444"/>
            <a:ext cx="10360025" cy="1053237"/>
          </a:xfrm>
          <a:prstGeom prst="rect">
            <a:avLst/>
          </a:prstGeom>
        </p:spPr>
        <p:txBody>
          <a:bodyPr vert="horz" wrap="square" lIns="0" tIns="12065" rIns="0" bIns="0" rtlCol="0">
            <a:spAutoFit/>
          </a:bodyPr>
          <a:lstStyle/>
          <a:p>
            <a:pPr marL="4098290" marR="5080" indent="-2574925" algn="l">
              <a:lnSpc>
                <a:spcPct val="122900"/>
              </a:lnSpc>
              <a:spcBef>
                <a:spcPts val="95"/>
              </a:spcBef>
            </a:pPr>
            <a:r>
              <a:rPr sz="2750" b="1" dirty="0" smtClean="0">
                <a:latin typeface="Verdana"/>
                <a:cs typeface="Verdana"/>
              </a:rPr>
              <a:t>PIP</a:t>
            </a:r>
            <a:r>
              <a:rPr lang="en-US" sz="2750" b="1" dirty="0" smtClean="0">
                <a:latin typeface="Verdana"/>
                <a:cs typeface="Verdana"/>
              </a:rPr>
              <a:t>2001- Capstone Project</a:t>
            </a:r>
            <a:br>
              <a:rPr lang="en-US" sz="2750" b="1" dirty="0" smtClean="0">
                <a:latin typeface="Verdana"/>
                <a:cs typeface="Verdana"/>
              </a:rPr>
            </a:br>
            <a:r>
              <a:rPr sz="2750" b="1" dirty="0" smtClean="0">
                <a:latin typeface="Verdana"/>
                <a:cs typeface="Verdana"/>
              </a:rPr>
              <a:t>VIVA-</a:t>
            </a:r>
            <a:r>
              <a:rPr sz="2750" b="1" spc="-20" dirty="0" smtClean="0">
                <a:latin typeface="Verdana"/>
                <a:cs typeface="Verdana"/>
              </a:rPr>
              <a:t>VOCE</a:t>
            </a:r>
            <a:endParaRPr sz="2750" dirty="0">
              <a:latin typeface="Verdana"/>
              <a:cs typeface="Verdana"/>
            </a:endParaRPr>
          </a:p>
        </p:txBody>
      </p:sp>
      <p:graphicFrame>
        <p:nvGraphicFramePr>
          <p:cNvPr id="11" name="Table 10"/>
          <p:cNvGraphicFramePr>
            <a:graphicFrameLocks noGrp="1"/>
          </p:cNvGraphicFramePr>
          <p:nvPr>
            <p:extLst>
              <p:ext uri="{D42A27DB-BD31-4B8C-83A1-F6EECF244321}">
                <p14:modId xmlns:p14="http://schemas.microsoft.com/office/powerpoint/2010/main" val="1156305705"/>
              </p:ext>
            </p:extLst>
          </p:nvPr>
        </p:nvGraphicFramePr>
        <p:xfrm>
          <a:off x="869950" y="3276600"/>
          <a:ext cx="4845050" cy="1854200"/>
        </p:xfrm>
        <a:graphic>
          <a:graphicData uri="http://schemas.openxmlformats.org/drawingml/2006/table">
            <a:tbl>
              <a:tblPr firstRow="1" bandRow="1">
                <a:tableStyleId>{5C22544A-7EE6-4342-B048-85BDC9FD1C3A}</a:tableStyleId>
              </a:tblPr>
              <a:tblGrid>
                <a:gridCol w="2254250">
                  <a:extLst>
                    <a:ext uri="{9D8B030D-6E8A-4147-A177-3AD203B41FA5}">
                      <a16:colId xmlns:a16="http://schemas.microsoft.com/office/drawing/2014/main" val="2952833978"/>
                    </a:ext>
                  </a:extLst>
                </a:gridCol>
                <a:gridCol w="2590800">
                  <a:extLst>
                    <a:ext uri="{9D8B030D-6E8A-4147-A177-3AD203B41FA5}">
                      <a16:colId xmlns:a16="http://schemas.microsoft.com/office/drawing/2014/main" val="3281928377"/>
                    </a:ext>
                  </a:extLst>
                </a:gridCol>
              </a:tblGrid>
              <a:tr h="370840">
                <a:tc>
                  <a:txBody>
                    <a:bodyPr/>
                    <a:lstStyle/>
                    <a:p>
                      <a:r>
                        <a:rPr lang="en-US" dirty="0" smtClean="0"/>
                        <a:t>Roll Number</a:t>
                      </a:r>
                      <a:endParaRPr lang="en-US" dirty="0"/>
                    </a:p>
                  </a:txBody>
                  <a:tcPr/>
                </a:tc>
                <a:tc>
                  <a:txBody>
                    <a:bodyPr/>
                    <a:lstStyle/>
                    <a:p>
                      <a:r>
                        <a:rPr lang="en-US" dirty="0" smtClean="0"/>
                        <a:t>Names</a:t>
                      </a:r>
                      <a:endParaRPr lang="en-US" dirty="0"/>
                    </a:p>
                  </a:txBody>
                  <a:tcPr/>
                </a:tc>
                <a:extLst>
                  <a:ext uri="{0D108BD9-81ED-4DB2-BD59-A6C34878D82A}">
                    <a16:rowId xmlns:a16="http://schemas.microsoft.com/office/drawing/2014/main" val="4216536802"/>
                  </a:ext>
                </a:extLst>
              </a:tr>
              <a:tr h="370840">
                <a:tc>
                  <a:txBody>
                    <a:bodyPr/>
                    <a:lstStyle/>
                    <a:p>
                      <a:r>
                        <a:rPr lang="en-US" dirty="0" smtClean="0"/>
                        <a:t>20211COM0063</a:t>
                      </a:r>
                      <a:endParaRPr lang="en-US" dirty="0"/>
                    </a:p>
                  </a:txBody>
                  <a:tcPr/>
                </a:tc>
                <a:tc>
                  <a:txBody>
                    <a:bodyPr/>
                    <a:lstStyle/>
                    <a:p>
                      <a:r>
                        <a:rPr lang="en-US" dirty="0" smtClean="0"/>
                        <a:t>K C VINDYA</a:t>
                      </a:r>
                      <a:endParaRPr lang="en-US" dirty="0"/>
                    </a:p>
                  </a:txBody>
                  <a:tcPr/>
                </a:tc>
                <a:extLst>
                  <a:ext uri="{0D108BD9-81ED-4DB2-BD59-A6C34878D82A}">
                    <a16:rowId xmlns:a16="http://schemas.microsoft.com/office/drawing/2014/main" val="90876724"/>
                  </a:ext>
                </a:extLst>
              </a:tr>
              <a:tr h="370840">
                <a:tc>
                  <a:txBody>
                    <a:bodyPr/>
                    <a:lstStyle/>
                    <a:p>
                      <a:r>
                        <a:rPr lang="en-US" dirty="0" smtClean="0"/>
                        <a:t>20211COM0082</a:t>
                      </a:r>
                      <a:endParaRPr lang="en-US" dirty="0"/>
                    </a:p>
                  </a:txBody>
                  <a:tcPr/>
                </a:tc>
                <a:tc>
                  <a:txBody>
                    <a:bodyPr/>
                    <a:lstStyle/>
                    <a:p>
                      <a:r>
                        <a:rPr lang="en-US" dirty="0" smtClean="0"/>
                        <a:t>RUSHAB A R</a:t>
                      </a:r>
                      <a:endParaRPr lang="en-US" dirty="0"/>
                    </a:p>
                  </a:txBody>
                  <a:tcPr/>
                </a:tc>
                <a:extLst>
                  <a:ext uri="{0D108BD9-81ED-4DB2-BD59-A6C34878D82A}">
                    <a16:rowId xmlns:a16="http://schemas.microsoft.com/office/drawing/2014/main" val="4030027499"/>
                  </a:ext>
                </a:extLst>
              </a:tr>
              <a:tr h="370840">
                <a:tc>
                  <a:txBody>
                    <a:bodyPr/>
                    <a:lstStyle/>
                    <a:p>
                      <a:r>
                        <a:rPr lang="en-US" dirty="0" smtClean="0"/>
                        <a:t>20211COM0078</a:t>
                      </a:r>
                      <a:endParaRPr lang="en-US" dirty="0"/>
                    </a:p>
                  </a:txBody>
                  <a:tcPr/>
                </a:tc>
                <a:tc>
                  <a:txBody>
                    <a:bodyPr/>
                    <a:lstStyle/>
                    <a:p>
                      <a:r>
                        <a:rPr lang="en-US" dirty="0" smtClean="0"/>
                        <a:t>NIKHIL S</a:t>
                      </a:r>
                      <a:endParaRPr lang="en-US" dirty="0"/>
                    </a:p>
                  </a:txBody>
                  <a:tcPr/>
                </a:tc>
                <a:extLst>
                  <a:ext uri="{0D108BD9-81ED-4DB2-BD59-A6C34878D82A}">
                    <a16:rowId xmlns:a16="http://schemas.microsoft.com/office/drawing/2014/main" val="3909958785"/>
                  </a:ext>
                </a:extLst>
              </a:tr>
              <a:tr h="370840">
                <a:tc>
                  <a:txBody>
                    <a:bodyPr/>
                    <a:lstStyle/>
                    <a:p>
                      <a:r>
                        <a:rPr lang="en-US" dirty="0" smtClean="0"/>
                        <a:t>20211COM0084</a:t>
                      </a:r>
                      <a:endParaRPr lang="en-US" dirty="0"/>
                    </a:p>
                  </a:txBody>
                  <a:tcPr/>
                </a:tc>
                <a:tc>
                  <a:txBody>
                    <a:bodyPr/>
                    <a:lstStyle/>
                    <a:p>
                      <a:r>
                        <a:rPr lang="en-US" dirty="0" smtClean="0"/>
                        <a:t>MUKESH K A</a:t>
                      </a:r>
                      <a:endParaRPr lang="en-US" dirty="0"/>
                    </a:p>
                  </a:txBody>
                  <a:tcPr/>
                </a:tc>
                <a:extLst>
                  <a:ext uri="{0D108BD9-81ED-4DB2-BD59-A6C34878D82A}">
                    <a16:rowId xmlns:a16="http://schemas.microsoft.com/office/drawing/2014/main" val="951211691"/>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575" y="275444"/>
            <a:ext cx="8938260" cy="677108"/>
          </a:xfrm>
        </p:spPr>
        <p:txBody>
          <a:bodyPr/>
          <a:lstStyle/>
          <a:p>
            <a:r>
              <a:rPr lang="en-US" spc="-30" dirty="0"/>
              <a:t>Timeline</a:t>
            </a:r>
            <a:r>
              <a:rPr lang="en-US" spc="-180" dirty="0"/>
              <a:t> </a:t>
            </a:r>
            <a:r>
              <a:rPr lang="en-US" dirty="0"/>
              <a:t>of</a:t>
            </a:r>
            <a:r>
              <a:rPr lang="en-US" spc="-135" dirty="0"/>
              <a:t> </a:t>
            </a:r>
            <a:r>
              <a:rPr lang="en-US" spc="-20" dirty="0"/>
              <a:t>Project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00077499"/>
              </p:ext>
            </p:extLst>
          </p:nvPr>
        </p:nvGraphicFramePr>
        <p:xfrm>
          <a:off x="869950" y="1097300"/>
          <a:ext cx="10179050" cy="4008100"/>
        </p:xfrm>
        <a:graphic>
          <a:graphicData uri="http://schemas.openxmlformats.org/drawingml/2006/table">
            <a:tbl>
              <a:tblPr firstRow="1" bandRow="1">
                <a:tableStyleId>{5C22544A-7EE6-4342-B048-85BDC9FD1C3A}</a:tableStyleId>
              </a:tblPr>
              <a:tblGrid>
                <a:gridCol w="2035810">
                  <a:extLst>
                    <a:ext uri="{9D8B030D-6E8A-4147-A177-3AD203B41FA5}">
                      <a16:colId xmlns:a16="http://schemas.microsoft.com/office/drawing/2014/main" val="3791235355"/>
                    </a:ext>
                  </a:extLst>
                </a:gridCol>
                <a:gridCol w="2035810">
                  <a:extLst>
                    <a:ext uri="{9D8B030D-6E8A-4147-A177-3AD203B41FA5}">
                      <a16:colId xmlns:a16="http://schemas.microsoft.com/office/drawing/2014/main" val="1673621260"/>
                    </a:ext>
                  </a:extLst>
                </a:gridCol>
                <a:gridCol w="2035810">
                  <a:extLst>
                    <a:ext uri="{9D8B030D-6E8A-4147-A177-3AD203B41FA5}">
                      <a16:colId xmlns:a16="http://schemas.microsoft.com/office/drawing/2014/main" val="4283763518"/>
                    </a:ext>
                  </a:extLst>
                </a:gridCol>
                <a:gridCol w="2035810">
                  <a:extLst>
                    <a:ext uri="{9D8B030D-6E8A-4147-A177-3AD203B41FA5}">
                      <a16:colId xmlns:a16="http://schemas.microsoft.com/office/drawing/2014/main" val="4049646364"/>
                    </a:ext>
                  </a:extLst>
                </a:gridCol>
                <a:gridCol w="2035810">
                  <a:extLst>
                    <a:ext uri="{9D8B030D-6E8A-4147-A177-3AD203B41FA5}">
                      <a16:colId xmlns:a16="http://schemas.microsoft.com/office/drawing/2014/main" val="1194475458"/>
                    </a:ext>
                  </a:extLst>
                </a:gridCol>
              </a:tblGrid>
              <a:tr h="604526">
                <a:tc>
                  <a:txBody>
                    <a:bodyPr/>
                    <a:lstStyle/>
                    <a:p>
                      <a:r>
                        <a:rPr lang="en-US" dirty="0" smtClean="0"/>
                        <a:t>TASK</a:t>
                      </a:r>
                      <a:endParaRPr lang="en-US" dirty="0"/>
                    </a:p>
                  </a:txBody>
                  <a:tcPr/>
                </a:tc>
                <a:tc>
                  <a:txBody>
                    <a:bodyPr/>
                    <a:lstStyle/>
                    <a:p>
                      <a:r>
                        <a:rPr lang="en-US" dirty="0" smtClean="0"/>
                        <a:t>SEPTEMBER</a:t>
                      </a:r>
                      <a:r>
                        <a:rPr lang="en-US" baseline="0" dirty="0" smtClean="0"/>
                        <a:t> </a:t>
                      </a:r>
                    </a:p>
                    <a:p>
                      <a:r>
                        <a:rPr lang="en-US" baseline="0" dirty="0" smtClean="0"/>
                        <a:t>(week 1-4)</a:t>
                      </a:r>
                      <a:endParaRPr lang="en-US" dirty="0"/>
                    </a:p>
                  </a:txBody>
                  <a:tcPr/>
                </a:tc>
                <a:tc>
                  <a:txBody>
                    <a:bodyPr/>
                    <a:lstStyle/>
                    <a:p>
                      <a:r>
                        <a:rPr lang="en-US" dirty="0" smtClean="0"/>
                        <a:t>OCTOBER</a:t>
                      </a:r>
                    </a:p>
                    <a:p>
                      <a:r>
                        <a:rPr lang="en-US" dirty="0" smtClean="0"/>
                        <a:t>(week 5-8)</a:t>
                      </a:r>
                      <a:endParaRPr lang="en-US" dirty="0"/>
                    </a:p>
                  </a:txBody>
                  <a:tcPr/>
                </a:tc>
                <a:tc>
                  <a:txBody>
                    <a:bodyPr/>
                    <a:lstStyle/>
                    <a:p>
                      <a:r>
                        <a:rPr lang="en-US" dirty="0" smtClean="0"/>
                        <a:t>NOVEMBER</a:t>
                      </a:r>
                    </a:p>
                    <a:p>
                      <a:r>
                        <a:rPr lang="en-US" dirty="0" smtClean="0"/>
                        <a:t>(week 9-12)</a:t>
                      </a:r>
                      <a:endParaRPr lang="en-US" dirty="0"/>
                    </a:p>
                  </a:txBody>
                  <a:tcPr/>
                </a:tc>
                <a:tc>
                  <a:txBody>
                    <a:bodyPr/>
                    <a:lstStyle/>
                    <a:p>
                      <a:r>
                        <a:rPr lang="en-US" dirty="0" smtClean="0"/>
                        <a:t>DECEMBER</a:t>
                      </a:r>
                    </a:p>
                    <a:p>
                      <a:r>
                        <a:rPr lang="en-US" dirty="0" smtClean="0"/>
                        <a:t>(Week</a:t>
                      </a:r>
                      <a:r>
                        <a:rPr lang="en-US" baseline="0" dirty="0" smtClean="0"/>
                        <a:t> 13-16)</a:t>
                      </a:r>
                      <a:endParaRPr lang="en-US" dirty="0" smtClean="0"/>
                    </a:p>
                  </a:txBody>
                  <a:tcPr/>
                </a:tc>
                <a:extLst>
                  <a:ext uri="{0D108BD9-81ED-4DB2-BD59-A6C34878D82A}">
                    <a16:rowId xmlns:a16="http://schemas.microsoft.com/office/drawing/2014/main" val="4181847840"/>
                  </a:ext>
                </a:extLst>
              </a:tr>
              <a:tr h="604526">
                <a:tc>
                  <a:txBody>
                    <a:bodyPr/>
                    <a:lstStyle/>
                    <a:p>
                      <a:pPr marL="0" marR="0" lvl="0" indent="0" algn="l" rtl="0">
                        <a:lnSpc>
                          <a:spcPct val="100000"/>
                        </a:lnSpc>
                        <a:spcBef>
                          <a:spcPts val="0"/>
                        </a:spcBef>
                        <a:spcAft>
                          <a:spcPts val="0"/>
                        </a:spcAft>
                        <a:buClr>
                          <a:srgbClr val="000000"/>
                        </a:buClr>
                        <a:buSzPts val="1400"/>
                        <a:buFont typeface="Arial"/>
                        <a:buNone/>
                      </a:pPr>
                      <a:r>
                        <a:rPr lang="en-US" sz="1800" u="none" strike="noStrike" cap="none" dirty="0" smtClean="0"/>
                        <a:t>Research and requirements.</a:t>
                      </a:r>
                      <a:endParaRPr lang="en-US" sz="2400" dirty="0"/>
                    </a:p>
                  </a:txBody>
                  <a:tcPr/>
                </a:tc>
                <a:tc>
                  <a:txBody>
                    <a:bodyPr/>
                    <a:lstStyle/>
                    <a:p>
                      <a:endParaRPr lang="en-US" dirty="0">
                        <a:solidFill>
                          <a:schemeClr val="dk1"/>
                        </a:solidFill>
                        <a:latin typeface="+mn-lt"/>
                        <a:ea typeface="+mn-ea"/>
                        <a:cs typeface="+mn-cs"/>
                      </a:endParaRPr>
                    </a:p>
                  </a:txBody>
                  <a:tcPr>
                    <a:solidFill>
                      <a:srgbClr val="C00000"/>
                    </a:solidFill>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381694852"/>
                  </a:ext>
                </a:extLst>
              </a:tr>
              <a:tr h="822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strike="noStrike" cap="none" dirty="0" smtClean="0"/>
                        <a:t>Hardware and software Design.</a:t>
                      </a:r>
                      <a:endParaRPr lang="en-US" sz="2400" dirty="0" smtClean="0"/>
                    </a:p>
                  </a:txBody>
                  <a:tcPr/>
                </a:tc>
                <a:tc>
                  <a:txBody>
                    <a:bodyPr/>
                    <a:lstStyle/>
                    <a:p>
                      <a:endParaRPr lang="en-US"/>
                    </a:p>
                  </a:txBody>
                  <a:tcPr/>
                </a:tc>
                <a:tc>
                  <a:txBody>
                    <a:bodyPr/>
                    <a:lstStyle/>
                    <a:p>
                      <a:endParaRPr lang="en-US" dirty="0"/>
                    </a:p>
                  </a:txBody>
                  <a:tcPr>
                    <a:solidFill>
                      <a:srgbClr val="C00000"/>
                    </a:solidFill>
                  </a:tcPr>
                </a:tc>
                <a:tc>
                  <a:txBody>
                    <a:bodyPr/>
                    <a:lstStyle/>
                    <a:p>
                      <a:endParaRPr lang="en-US"/>
                    </a:p>
                  </a:txBody>
                  <a:tcPr/>
                </a:tc>
                <a:tc>
                  <a:txBody>
                    <a:bodyPr/>
                    <a:lstStyle/>
                    <a:p>
                      <a:endParaRPr lang="en-US"/>
                    </a:p>
                  </a:txBody>
                  <a:tcPr/>
                </a:tc>
                <a:extLst>
                  <a:ext uri="{0D108BD9-81ED-4DB2-BD59-A6C34878D82A}">
                    <a16:rowId xmlns:a16="http://schemas.microsoft.com/office/drawing/2014/main" val="3702734406"/>
                  </a:ext>
                </a:extLst>
              </a:tr>
              <a:tr h="9906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strike="noStrike" cap="none" dirty="0" smtClean="0"/>
                        <a:t>System development and prototyping.</a:t>
                      </a:r>
                      <a:endParaRPr lang="en-US" sz="2400" dirty="0" smtClean="0"/>
                    </a:p>
                  </a:txBody>
                  <a:tcPr/>
                </a:tc>
                <a:tc>
                  <a:txBody>
                    <a:bodyPr/>
                    <a:lstStyle/>
                    <a:p>
                      <a:endParaRPr lang="en-US"/>
                    </a:p>
                  </a:txBody>
                  <a:tcPr/>
                </a:tc>
                <a:tc>
                  <a:txBody>
                    <a:bodyPr/>
                    <a:lstStyle/>
                    <a:p>
                      <a:endParaRPr lang="en-US"/>
                    </a:p>
                  </a:txBody>
                  <a:tcPr/>
                </a:tc>
                <a:tc>
                  <a:txBody>
                    <a:bodyPr/>
                    <a:lstStyle/>
                    <a:p>
                      <a:endParaRPr lang="en-US" dirty="0"/>
                    </a:p>
                  </a:txBody>
                  <a:tcPr>
                    <a:solidFill>
                      <a:srgbClr val="C00000"/>
                    </a:solidFill>
                  </a:tcPr>
                </a:tc>
                <a:tc>
                  <a:txBody>
                    <a:bodyPr/>
                    <a:lstStyle/>
                    <a:p>
                      <a:endParaRPr lang="en-US"/>
                    </a:p>
                  </a:txBody>
                  <a:tcPr/>
                </a:tc>
                <a:extLst>
                  <a:ext uri="{0D108BD9-81ED-4DB2-BD59-A6C34878D82A}">
                    <a16:rowId xmlns:a16="http://schemas.microsoft.com/office/drawing/2014/main" val="3446663627"/>
                  </a:ext>
                </a:extLst>
              </a:tr>
              <a:tr h="8636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strike="noStrike" cap="none" dirty="0" smtClean="0"/>
                        <a:t>Testing and optimization.</a:t>
                      </a:r>
                      <a:endParaRPr lang="en-US" sz="2400" dirty="0" smtClean="0"/>
                    </a:p>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solidFill>
                      <a:srgbClr val="C00000"/>
                    </a:solidFill>
                  </a:tcPr>
                </a:tc>
                <a:extLst>
                  <a:ext uri="{0D108BD9-81ED-4DB2-BD59-A6C34878D82A}">
                    <a16:rowId xmlns:a16="http://schemas.microsoft.com/office/drawing/2014/main" val="355686163"/>
                  </a:ext>
                </a:extLst>
              </a:tr>
            </a:tbl>
          </a:graphicData>
        </a:graphic>
      </p:graphicFrame>
    </p:spTree>
    <p:extLst>
      <p:ext uri="{BB962C8B-B14F-4D97-AF65-F5344CB8AC3E}">
        <p14:creationId xmlns:p14="http://schemas.microsoft.com/office/powerpoint/2010/main" val="880777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575" y="275444"/>
            <a:ext cx="8938260" cy="677108"/>
          </a:xfrm>
        </p:spPr>
        <p:txBody>
          <a:bodyPr/>
          <a:lstStyle/>
          <a:p>
            <a:r>
              <a:rPr lang="en-US" spc="-35" dirty="0"/>
              <a:t>Results</a:t>
            </a:r>
            <a:r>
              <a:rPr lang="en-US" spc="-140" dirty="0"/>
              <a:t> </a:t>
            </a:r>
            <a:r>
              <a:rPr lang="en-US" spc="-10" dirty="0"/>
              <a:t>Obtained</a:t>
            </a:r>
            <a:endParaRPr lang="en-US" dirty="0"/>
          </a:p>
        </p:txBody>
      </p:sp>
      <p:sp>
        <p:nvSpPr>
          <p:cNvPr id="3" name="Text Placeholder 2"/>
          <p:cNvSpPr>
            <a:spLocks noGrp="1"/>
          </p:cNvSpPr>
          <p:nvPr>
            <p:ph type="body" idx="1"/>
          </p:nvPr>
        </p:nvSpPr>
        <p:spPr>
          <a:xfrm>
            <a:off x="917575" y="1219200"/>
            <a:ext cx="10961370" cy="4501232"/>
          </a:xfrm>
        </p:spPr>
        <p:txBody>
          <a:bodyPr/>
          <a:lstStyle/>
          <a:p>
            <a:pPr lvl="0" algn="just" rtl="0">
              <a:buClr>
                <a:schemeClr val="dk1"/>
              </a:buClr>
              <a:buSzPts val="1700"/>
            </a:pPr>
            <a:r>
              <a:rPr lang="en-US" b="1" dirty="0"/>
              <a:t>1. Efficient Vehicle Toll Collection System:</a:t>
            </a:r>
            <a:endParaRPr lang="en-US" dirty="0"/>
          </a:p>
          <a:p>
            <a:pPr lvl="0" algn="just" rtl="0">
              <a:spcBef>
                <a:spcPts val="340"/>
              </a:spcBef>
              <a:buClr>
                <a:schemeClr val="dk1"/>
              </a:buClr>
              <a:buSzPts val="1700"/>
            </a:pPr>
            <a:r>
              <a:rPr lang="en-US" dirty="0"/>
              <a:t>A functional RADAR-based toll system that detects vehicles and automates toll collection more effectively than the current </a:t>
            </a:r>
            <a:r>
              <a:rPr lang="en-US" dirty="0" err="1"/>
              <a:t>FASTag</a:t>
            </a:r>
            <a:r>
              <a:rPr lang="en-US" dirty="0"/>
              <a:t> RFID system. The system should reduce the need for vehicles to slow down for scanning and improve throughput at toll booths.</a:t>
            </a:r>
          </a:p>
          <a:p>
            <a:pPr lvl="0" algn="just" rtl="0">
              <a:spcBef>
                <a:spcPts val="340"/>
              </a:spcBef>
              <a:buClr>
                <a:schemeClr val="dk1"/>
              </a:buClr>
              <a:buSzPts val="1700"/>
            </a:pPr>
            <a:endParaRPr lang="en-US" dirty="0"/>
          </a:p>
          <a:p>
            <a:pPr lvl="0" algn="just" rtl="0">
              <a:spcBef>
                <a:spcPts val="340"/>
              </a:spcBef>
              <a:buClr>
                <a:schemeClr val="dk1"/>
              </a:buClr>
              <a:buSzPts val="1700"/>
            </a:pPr>
            <a:r>
              <a:rPr lang="en-US" b="1" dirty="0"/>
              <a:t>2. Real-Time Data Processing:</a:t>
            </a:r>
            <a:endParaRPr lang="en-US" dirty="0"/>
          </a:p>
          <a:p>
            <a:pPr lvl="0" algn="just" rtl="0">
              <a:spcBef>
                <a:spcPts val="340"/>
              </a:spcBef>
              <a:buClr>
                <a:schemeClr val="dk1"/>
              </a:buClr>
              <a:buSzPts val="1700"/>
            </a:pPr>
            <a:r>
              <a:rPr lang="en-US" dirty="0"/>
              <a:t>Real-time tracking and toll processing for vehicles passing through toll booths. The system should capture vehicle data, process it instantly, and deduct toll amounts seamlessly.</a:t>
            </a:r>
          </a:p>
          <a:p>
            <a:pPr lvl="0" algn="just" rtl="0">
              <a:spcBef>
                <a:spcPts val="340"/>
              </a:spcBef>
              <a:buClr>
                <a:schemeClr val="dk1"/>
              </a:buClr>
              <a:buSzPts val="1700"/>
            </a:pPr>
            <a:endParaRPr lang="en-US" dirty="0"/>
          </a:p>
          <a:p>
            <a:pPr lvl="0" algn="just" rtl="0">
              <a:spcBef>
                <a:spcPts val="340"/>
              </a:spcBef>
              <a:buClr>
                <a:schemeClr val="dk1"/>
              </a:buClr>
              <a:buSzPts val="1700"/>
            </a:pPr>
            <a:r>
              <a:rPr lang="en-US" b="1" dirty="0"/>
              <a:t>3. Improved Traffic Flow:</a:t>
            </a:r>
            <a:endParaRPr lang="en-US" dirty="0"/>
          </a:p>
          <a:p>
            <a:pPr lvl="0" algn="just" rtl="0">
              <a:spcBef>
                <a:spcPts val="340"/>
              </a:spcBef>
              <a:buClr>
                <a:schemeClr val="dk1"/>
              </a:buClr>
              <a:buSzPts val="1700"/>
            </a:pPr>
            <a:r>
              <a:rPr lang="en-US" dirty="0"/>
              <a:t>Minimized vehicle congestion at toll booths by increasing the speed at which vehicles can pass without having to stop or slow down significantly. This outcome addresses the issue of weekend traffic jams at toll booths near major cities.</a:t>
            </a:r>
          </a:p>
          <a:p>
            <a:pPr lvl="0" algn="just" rtl="0">
              <a:spcBef>
                <a:spcPts val="340"/>
              </a:spcBef>
              <a:buClr>
                <a:schemeClr val="dk1"/>
              </a:buClr>
              <a:buSzPts val="1700"/>
            </a:pPr>
            <a:endParaRPr lang="en-US" dirty="0" smtClean="0"/>
          </a:p>
          <a:p>
            <a:pPr lvl="0" algn="just" rtl="0">
              <a:spcBef>
                <a:spcPts val="340"/>
              </a:spcBef>
              <a:buClr>
                <a:schemeClr val="dk1"/>
              </a:buClr>
              <a:buSzPts val="1700"/>
            </a:pPr>
            <a:endParaRPr lang="en-US" dirty="0" smtClean="0"/>
          </a:p>
          <a:p>
            <a:endParaRPr lang="en-US" dirty="0"/>
          </a:p>
        </p:txBody>
      </p:sp>
    </p:spTree>
    <p:extLst>
      <p:ext uri="{BB962C8B-B14F-4D97-AF65-F5344CB8AC3E}">
        <p14:creationId xmlns:p14="http://schemas.microsoft.com/office/powerpoint/2010/main" val="2985147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575" y="275444"/>
            <a:ext cx="8938260" cy="677108"/>
          </a:xfrm>
        </p:spPr>
        <p:txBody>
          <a:bodyPr/>
          <a:lstStyle/>
          <a:p>
            <a:r>
              <a:rPr lang="en-US" spc="-35" dirty="0"/>
              <a:t>Results</a:t>
            </a:r>
            <a:r>
              <a:rPr lang="en-US" spc="-140" dirty="0"/>
              <a:t> </a:t>
            </a:r>
            <a:r>
              <a:rPr lang="en-US" spc="-10" dirty="0" smtClean="0"/>
              <a:t>Obtained(Continued)</a:t>
            </a:r>
            <a:endParaRPr lang="en-US" dirty="0"/>
          </a:p>
        </p:txBody>
      </p:sp>
      <p:sp>
        <p:nvSpPr>
          <p:cNvPr id="3" name="Text Placeholder 2"/>
          <p:cNvSpPr>
            <a:spLocks noGrp="1"/>
          </p:cNvSpPr>
          <p:nvPr>
            <p:ph type="body" idx="1"/>
          </p:nvPr>
        </p:nvSpPr>
        <p:spPr>
          <a:xfrm>
            <a:off x="917575" y="1371600"/>
            <a:ext cx="10961370" cy="3593291"/>
          </a:xfrm>
        </p:spPr>
        <p:txBody>
          <a:bodyPr/>
          <a:lstStyle/>
          <a:p>
            <a:pPr lvl="0" algn="just" rtl="0">
              <a:buClr>
                <a:schemeClr val="dk1"/>
              </a:buClr>
              <a:buSzPts val="1700"/>
            </a:pPr>
            <a:r>
              <a:rPr lang="en-US" b="1" dirty="0"/>
              <a:t>4. High-Accuracy Detection:</a:t>
            </a:r>
            <a:endParaRPr lang="en-US" dirty="0"/>
          </a:p>
          <a:p>
            <a:pPr lvl="0" algn="just" rtl="0">
              <a:spcBef>
                <a:spcPts val="340"/>
              </a:spcBef>
              <a:buClr>
                <a:schemeClr val="dk1"/>
              </a:buClr>
              <a:buSzPts val="1700"/>
            </a:pPr>
            <a:r>
              <a:rPr lang="en-US" dirty="0"/>
              <a:t>Using RADAR technology, the system should provide high-accuracy vehicle detection and distinguish between different vehicles without false detections, even in challenging weather conditions.</a:t>
            </a:r>
          </a:p>
          <a:p>
            <a:pPr lvl="0" algn="just" rtl="0">
              <a:spcBef>
                <a:spcPts val="340"/>
              </a:spcBef>
              <a:buClr>
                <a:schemeClr val="dk1"/>
              </a:buClr>
              <a:buSzPts val="1700"/>
            </a:pPr>
            <a:endParaRPr lang="en-US" dirty="0"/>
          </a:p>
          <a:p>
            <a:pPr lvl="0" algn="just" rtl="0">
              <a:spcBef>
                <a:spcPts val="340"/>
              </a:spcBef>
              <a:buClr>
                <a:schemeClr val="dk1"/>
              </a:buClr>
              <a:buSzPts val="1700"/>
            </a:pPr>
            <a:r>
              <a:rPr lang="en-US" b="1" dirty="0"/>
              <a:t>5. Scalability &amp; Integration:</a:t>
            </a:r>
            <a:endParaRPr lang="en-US" dirty="0"/>
          </a:p>
          <a:p>
            <a:pPr lvl="0" algn="just" rtl="0">
              <a:spcBef>
                <a:spcPts val="340"/>
              </a:spcBef>
              <a:buClr>
                <a:schemeClr val="dk1"/>
              </a:buClr>
              <a:buSzPts val="1700"/>
            </a:pPr>
            <a:r>
              <a:rPr lang="en-US" dirty="0"/>
              <a:t>The system should be scalable, meaning it can be deployed across multiple toll booths and integrated with existing systems like the </a:t>
            </a:r>
            <a:r>
              <a:rPr lang="en-US" dirty="0" err="1"/>
              <a:t>FASTag</a:t>
            </a:r>
            <a:r>
              <a:rPr lang="en-US" dirty="0"/>
              <a:t> or other cloud-based toll payment platforms.</a:t>
            </a:r>
          </a:p>
          <a:p>
            <a:pPr lvl="0" algn="just" rtl="0">
              <a:spcBef>
                <a:spcPts val="340"/>
              </a:spcBef>
              <a:buClr>
                <a:schemeClr val="dk1"/>
              </a:buClr>
              <a:buSzPts val="1700"/>
            </a:pPr>
            <a:endParaRPr lang="en-US" dirty="0"/>
          </a:p>
          <a:p>
            <a:pPr lvl="0" algn="just" rtl="0">
              <a:spcBef>
                <a:spcPts val="340"/>
              </a:spcBef>
              <a:buClr>
                <a:schemeClr val="dk1"/>
              </a:buClr>
              <a:buSzPts val="1700"/>
            </a:pPr>
            <a:r>
              <a:rPr lang="en-US" b="1" dirty="0"/>
              <a:t>6. Security and Surveillance:</a:t>
            </a:r>
            <a:endParaRPr lang="en-US" dirty="0"/>
          </a:p>
          <a:p>
            <a:pPr lvl="0" algn="just" rtl="0">
              <a:spcBef>
                <a:spcPts val="340"/>
              </a:spcBef>
              <a:buClr>
                <a:schemeClr val="dk1"/>
              </a:buClr>
              <a:buSzPts val="1700"/>
            </a:pPr>
            <a:r>
              <a:rPr lang="en-US" dirty="0"/>
              <a:t>Beyond toll collection, the system should offer enhanced security and surveillance features, such as capturing the vehicle's license plate and detecting speed for security purposes.</a:t>
            </a:r>
          </a:p>
          <a:p>
            <a:endParaRPr lang="en-US" dirty="0"/>
          </a:p>
        </p:txBody>
      </p:sp>
    </p:spTree>
    <p:extLst>
      <p:ext uri="{BB962C8B-B14F-4D97-AF65-F5344CB8AC3E}">
        <p14:creationId xmlns:p14="http://schemas.microsoft.com/office/powerpoint/2010/main" val="1352794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575" y="275444"/>
            <a:ext cx="8938260" cy="677108"/>
          </a:xfrm>
        </p:spPr>
        <p:txBody>
          <a:bodyPr/>
          <a:lstStyle/>
          <a:p>
            <a:r>
              <a:rPr lang="en-US" dirty="0" smtClean="0"/>
              <a:t>Conclusion</a:t>
            </a:r>
            <a:endParaRPr lang="en-US" dirty="0"/>
          </a:p>
        </p:txBody>
      </p:sp>
      <p:sp>
        <p:nvSpPr>
          <p:cNvPr id="3" name="Text Placeholder 2"/>
          <p:cNvSpPr>
            <a:spLocks noGrp="1"/>
          </p:cNvSpPr>
          <p:nvPr>
            <p:ph type="body" idx="1"/>
          </p:nvPr>
        </p:nvSpPr>
        <p:spPr>
          <a:xfrm>
            <a:off x="917575" y="1295400"/>
            <a:ext cx="10131425" cy="2865528"/>
          </a:xfrm>
        </p:spPr>
        <p:txBody>
          <a:bodyPr/>
          <a:lstStyle/>
          <a:p>
            <a:pPr lvl="0" algn="just" rtl="0">
              <a:lnSpc>
                <a:spcPct val="150000"/>
              </a:lnSpc>
            </a:pPr>
            <a:r>
              <a:rPr lang="en-US" dirty="0"/>
              <a:t>The RADAR on Roads project presents an efficient solution to vehicle congestion at toll booths by utilizing RADAR technology for faster and more accurate toll collection. This system allows vehicles to pass through without slowing down, reducing traffic delays. The project successfully integrates hardware and software to enhance toll efficiency and improve road safety, making it a scalable and innovative alternative to traditional RFID systems like </a:t>
            </a:r>
            <a:r>
              <a:rPr lang="en-US" dirty="0" err="1"/>
              <a:t>FASTag</a:t>
            </a:r>
            <a:r>
              <a:rPr lang="en-US" dirty="0"/>
              <a:t>. Ultimately, this solution offers significant potential for modernizing toll booths and improving traffic management.</a:t>
            </a:r>
          </a:p>
          <a:p>
            <a:pPr>
              <a:lnSpc>
                <a:spcPct val="150000"/>
              </a:lnSpc>
            </a:pPr>
            <a:endParaRPr lang="en-US" dirty="0"/>
          </a:p>
        </p:txBody>
      </p:sp>
    </p:spTree>
    <p:extLst>
      <p:ext uri="{BB962C8B-B14F-4D97-AF65-F5344CB8AC3E}">
        <p14:creationId xmlns:p14="http://schemas.microsoft.com/office/powerpoint/2010/main" val="2337081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575" y="275444"/>
            <a:ext cx="8938260" cy="677108"/>
          </a:xfrm>
        </p:spPr>
        <p:txBody>
          <a:bodyPr/>
          <a:lstStyle/>
          <a:p>
            <a:r>
              <a:rPr lang="en-US" dirty="0" smtClean="0"/>
              <a:t>References</a:t>
            </a:r>
            <a:endParaRPr lang="en-US" dirty="0"/>
          </a:p>
        </p:txBody>
      </p:sp>
      <p:sp>
        <p:nvSpPr>
          <p:cNvPr id="3" name="Text Placeholder 2"/>
          <p:cNvSpPr>
            <a:spLocks noGrp="1"/>
          </p:cNvSpPr>
          <p:nvPr>
            <p:ph type="body" idx="1"/>
          </p:nvPr>
        </p:nvSpPr>
        <p:spPr>
          <a:xfrm>
            <a:off x="917575" y="983032"/>
            <a:ext cx="10961370" cy="4503368"/>
          </a:xfrm>
        </p:spPr>
        <p:txBody>
          <a:bodyPr/>
          <a:lstStyle/>
          <a:p>
            <a:pPr lvl="0" algn="l" rtl="0"/>
            <a:r>
              <a:rPr lang="en-US" b="1" dirty="0">
                <a:solidFill>
                  <a:schemeClr val="dk1"/>
                </a:solidFill>
                <a:latin typeface="Arial"/>
                <a:ea typeface="Arial"/>
                <a:cs typeface="Arial"/>
                <a:sym typeface="Arial"/>
              </a:rPr>
              <a:t>1. Kumar et al. (2021)</a:t>
            </a:r>
            <a:r>
              <a:rPr lang="en-US" dirty="0">
                <a:solidFill>
                  <a:schemeClr val="dk1"/>
                </a:solidFill>
                <a:latin typeface="Arial"/>
                <a:ea typeface="Arial"/>
                <a:cs typeface="Arial"/>
                <a:sym typeface="Arial"/>
              </a:rPr>
              <a:t/>
            </a:r>
            <a:br>
              <a:rPr lang="en-US" dirty="0">
                <a:solidFill>
                  <a:schemeClr val="dk1"/>
                </a:solidFill>
                <a:latin typeface="Arial"/>
                <a:ea typeface="Arial"/>
                <a:cs typeface="Arial"/>
                <a:sym typeface="Arial"/>
              </a:rPr>
            </a:br>
            <a:r>
              <a:rPr lang="en-US" dirty="0">
                <a:solidFill>
                  <a:schemeClr val="dk1"/>
                </a:solidFill>
                <a:latin typeface="Arial"/>
                <a:ea typeface="Arial"/>
                <a:cs typeface="Arial"/>
                <a:sym typeface="Arial"/>
              </a:rPr>
              <a:t>S. Kumar, A. Gupta, and P. Reddy, "Challenges in RFID-Based Toll Collection Systems: A Case Study of </a:t>
            </a:r>
            <a:r>
              <a:rPr lang="en-US" dirty="0" err="1">
                <a:solidFill>
                  <a:schemeClr val="dk1"/>
                </a:solidFill>
                <a:latin typeface="Arial"/>
                <a:ea typeface="Arial"/>
                <a:cs typeface="Arial"/>
                <a:sym typeface="Arial"/>
              </a:rPr>
              <a:t>FASTag</a:t>
            </a:r>
            <a:r>
              <a:rPr lang="en-US" dirty="0">
                <a:solidFill>
                  <a:schemeClr val="dk1"/>
                </a:solidFill>
                <a:latin typeface="Arial"/>
                <a:ea typeface="Arial"/>
                <a:cs typeface="Arial"/>
                <a:sym typeface="Arial"/>
              </a:rPr>
              <a:t>," </a:t>
            </a:r>
            <a:r>
              <a:rPr lang="en-US" i="1" dirty="0">
                <a:solidFill>
                  <a:schemeClr val="dk1"/>
                </a:solidFill>
                <a:latin typeface="Arial"/>
                <a:ea typeface="Arial"/>
                <a:cs typeface="Arial"/>
                <a:sym typeface="Arial"/>
              </a:rPr>
              <a:t>International Journal of Transportation Science and Technology</a:t>
            </a:r>
            <a:r>
              <a:rPr lang="en-US" dirty="0">
                <a:solidFill>
                  <a:schemeClr val="dk1"/>
                </a:solidFill>
                <a:latin typeface="Arial"/>
                <a:ea typeface="Arial"/>
                <a:cs typeface="Arial"/>
                <a:sym typeface="Arial"/>
              </a:rPr>
              <a:t>, vol. 8, no. 3, pp. 220-232, 2021. </a:t>
            </a:r>
            <a:r>
              <a:rPr lang="en-US" dirty="0" err="1">
                <a:solidFill>
                  <a:schemeClr val="dk1"/>
                </a:solidFill>
                <a:latin typeface="Arial"/>
                <a:ea typeface="Arial"/>
                <a:cs typeface="Arial"/>
                <a:sym typeface="Arial"/>
              </a:rPr>
              <a:t>doi</a:t>
            </a:r>
            <a:r>
              <a:rPr lang="en-US" dirty="0">
                <a:solidFill>
                  <a:schemeClr val="dk1"/>
                </a:solidFill>
                <a:latin typeface="Arial"/>
                <a:ea typeface="Arial"/>
                <a:cs typeface="Arial"/>
                <a:sym typeface="Arial"/>
              </a:rPr>
              <a:t>: 10.1016/j.ijtst.2021.06.012.</a:t>
            </a:r>
            <a:endParaRPr lang="en-US" dirty="0"/>
          </a:p>
          <a:p>
            <a:pPr lvl="0" algn="l" rtl="0"/>
            <a:r>
              <a:rPr lang="en-US" b="1" dirty="0">
                <a:solidFill>
                  <a:schemeClr val="dk1"/>
                </a:solidFill>
                <a:latin typeface="Arial"/>
                <a:ea typeface="Arial"/>
                <a:cs typeface="Arial"/>
                <a:sym typeface="Arial"/>
              </a:rPr>
              <a:t>2. Zhang et al. (2022)</a:t>
            </a:r>
            <a:r>
              <a:rPr lang="en-US" dirty="0">
                <a:solidFill>
                  <a:schemeClr val="dk1"/>
                </a:solidFill>
                <a:latin typeface="Arial"/>
                <a:ea typeface="Arial"/>
                <a:cs typeface="Arial"/>
                <a:sym typeface="Arial"/>
              </a:rPr>
              <a:t/>
            </a:r>
            <a:br>
              <a:rPr lang="en-US" dirty="0">
                <a:solidFill>
                  <a:schemeClr val="dk1"/>
                </a:solidFill>
                <a:latin typeface="Arial"/>
                <a:ea typeface="Arial"/>
                <a:cs typeface="Arial"/>
                <a:sym typeface="Arial"/>
              </a:rPr>
            </a:br>
            <a:r>
              <a:rPr lang="en-US" dirty="0">
                <a:solidFill>
                  <a:schemeClr val="dk1"/>
                </a:solidFill>
                <a:latin typeface="Arial"/>
                <a:ea typeface="Arial"/>
                <a:cs typeface="Arial"/>
                <a:sym typeface="Arial"/>
              </a:rPr>
              <a:t>Y. Zhang, L. Wang, and H. Li, "Radar-Based Vehicle Detection in Toll Collection Systems: A Comparative Study," </a:t>
            </a:r>
            <a:r>
              <a:rPr lang="en-US" i="1" dirty="0">
                <a:solidFill>
                  <a:schemeClr val="dk1"/>
                </a:solidFill>
                <a:latin typeface="Arial"/>
                <a:ea typeface="Arial"/>
                <a:cs typeface="Arial"/>
                <a:sym typeface="Arial"/>
              </a:rPr>
              <a:t>IEEE Transactions on Intelligent Transportation Systems</a:t>
            </a:r>
            <a:r>
              <a:rPr lang="en-US" dirty="0">
                <a:solidFill>
                  <a:schemeClr val="dk1"/>
                </a:solidFill>
                <a:latin typeface="Arial"/>
                <a:ea typeface="Arial"/>
                <a:cs typeface="Arial"/>
                <a:sym typeface="Arial"/>
              </a:rPr>
              <a:t>, vol. 23, no. 5, pp. 1279-1286, 2022. </a:t>
            </a:r>
            <a:r>
              <a:rPr lang="en-US" dirty="0" err="1">
                <a:solidFill>
                  <a:schemeClr val="dk1"/>
                </a:solidFill>
                <a:latin typeface="Arial"/>
                <a:ea typeface="Arial"/>
                <a:cs typeface="Arial"/>
                <a:sym typeface="Arial"/>
              </a:rPr>
              <a:t>doi</a:t>
            </a:r>
            <a:r>
              <a:rPr lang="en-US" dirty="0">
                <a:solidFill>
                  <a:schemeClr val="dk1"/>
                </a:solidFill>
                <a:latin typeface="Arial"/>
                <a:ea typeface="Arial"/>
                <a:cs typeface="Arial"/>
                <a:sym typeface="Arial"/>
              </a:rPr>
              <a:t>: 10.1109/TITS.2022.3140009.</a:t>
            </a:r>
            <a:endParaRPr lang="en-US" dirty="0"/>
          </a:p>
          <a:p>
            <a:pPr lvl="0" algn="l" rtl="0"/>
            <a:r>
              <a:rPr lang="en-US" b="1" dirty="0">
                <a:solidFill>
                  <a:schemeClr val="dk1"/>
                </a:solidFill>
                <a:latin typeface="Arial"/>
                <a:ea typeface="Arial"/>
                <a:cs typeface="Arial"/>
                <a:sym typeface="Arial"/>
              </a:rPr>
              <a:t>3. Al-</a:t>
            </a:r>
            <a:r>
              <a:rPr lang="en-US" b="1" dirty="0" err="1">
                <a:solidFill>
                  <a:schemeClr val="dk1"/>
                </a:solidFill>
                <a:latin typeface="Arial"/>
                <a:ea typeface="Arial"/>
                <a:cs typeface="Arial"/>
                <a:sym typeface="Arial"/>
              </a:rPr>
              <a:t>Mansoori</a:t>
            </a:r>
            <a:r>
              <a:rPr lang="en-US" b="1" dirty="0">
                <a:solidFill>
                  <a:schemeClr val="dk1"/>
                </a:solidFill>
                <a:latin typeface="Arial"/>
                <a:ea typeface="Arial"/>
                <a:cs typeface="Arial"/>
                <a:sym typeface="Arial"/>
              </a:rPr>
              <a:t> et al. (2020)</a:t>
            </a:r>
            <a:r>
              <a:rPr lang="en-US" dirty="0">
                <a:solidFill>
                  <a:schemeClr val="dk1"/>
                </a:solidFill>
                <a:latin typeface="Arial"/>
                <a:ea typeface="Arial"/>
                <a:cs typeface="Arial"/>
                <a:sym typeface="Arial"/>
              </a:rPr>
              <a:t/>
            </a:r>
            <a:br>
              <a:rPr lang="en-US" dirty="0">
                <a:solidFill>
                  <a:schemeClr val="dk1"/>
                </a:solidFill>
                <a:latin typeface="Arial"/>
                <a:ea typeface="Arial"/>
                <a:cs typeface="Arial"/>
                <a:sym typeface="Arial"/>
              </a:rPr>
            </a:br>
            <a:r>
              <a:rPr lang="en-US" dirty="0">
                <a:solidFill>
                  <a:schemeClr val="dk1"/>
                </a:solidFill>
                <a:latin typeface="Arial"/>
                <a:ea typeface="Arial"/>
                <a:cs typeface="Arial"/>
                <a:sym typeface="Arial"/>
              </a:rPr>
              <a:t>K. Al-</a:t>
            </a:r>
            <a:r>
              <a:rPr lang="en-US" dirty="0" err="1">
                <a:solidFill>
                  <a:schemeClr val="dk1"/>
                </a:solidFill>
                <a:latin typeface="Arial"/>
                <a:ea typeface="Arial"/>
                <a:cs typeface="Arial"/>
                <a:sym typeface="Arial"/>
              </a:rPr>
              <a:t>Mansoori</a:t>
            </a:r>
            <a:r>
              <a:rPr lang="en-US" dirty="0">
                <a:solidFill>
                  <a:schemeClr val="dk1"/>
                </a:solidFill>
                <a:latin typeface="Arial"/>
                <a:ea typeface="Arial"/>
                <a:cs typeface="Arial"/>
                <a:sym typeface="Arial"/>
              </a:rPr>
              <a:t>, A. Al-Ali, and M. Al-Haj, "Smart Tolling System in Dubai: A Case Study," </a:t>
            </a:r>
            <a:r>
              <a:rPr lang="en-US" i="1" dirty="0">
                <a:solidFill>
                  <a:schemeClr val="dk1"/>
                </a:solidFill>
                <a:latin typeface="Arial"/>
                <a:ea typeface="Arial"/>
                <a:cs typeface="Arial"/>
                <a:sym typeface="Arial"/>
              </a:rPr>
              <a:t>Proceedings of the International Conference on Smart Cities and Mobility Systems</a:t>
            </a:r>
            <a:r>
              <a:rPr lang="en-US" dirty="0">
                <a:solidFill>
                  <a:schemeClr val="dk1"/>
                </a:solidFill>
                <a:latin typeface="Arial"/>
                <a:ea typeface="Arial"/>
                <a:cs typeface="Arial"/>
                <a:sym typeface="Arial"/>
              </a:rPr>
              <a:t>, pp. 145-151, 2020. </a:t>
            </a:r>
            <a:r>
              <a:rPr lang="en-US" dirty="0" err="1">
                <a:solidFill>
                  <a:schemeClr val="dk1"/>
                </a:solidFill>
                <a:latin typeface="Arial"/>
                <a:ea typeface="Arial"/>
                <a:cs typeface="Arial"/>
                <a:sym typeface="Arial"/>
              </a:rPr>
              <a:t>doi</a:t>
            </a:r>
            <a:r>
              <a:rPr lang="en-US" dirty="0">
                <a:solidFill>
                  <a:schemeClr val="dk1"/>
                </a:solidFill>
                <a:latin typeface="Arial"/>
                <a:ea typeface="Arial"/>
                <a:cs typeface="Arial"/>
                <a:sym typeface="Arial"/>
              </a:rPr>
              <a:t>: 10.1109/SCMS.2020.9365148.</a:t>
            </a:r>
            <a:endParaRPr lang="en-US" dirty="0"/>
          </a:p>
          <a:p>
            <a:pPr lvl="0" algn="l" rtl="0"/>
            <a:r>
              <a:rPr lang="en-US" b="1" dirty="0">
                <a:solidFill>
                  <a:schemeClr val="dk1"/>
                </a:solidFill>
                <a:latin typeface="Arial"/>
                <a:ea typeface="Arial"/>
                <a:cs typeface="Arial"/>
                <a:sym typeface="Arial"/>
              </a:rPr>
              <a:t>4. Singh &amp; Gupta (2023)</a:t>
            </a:r>
            <a:r>
              <a:rPr lang="en-US" dirty="0">
                <a:solidFill>
                  <a:schemeClr val="dk1"/>
                </a:solidFill>
                <a:latin typeface="Arial"/>
                <a:ea typeface="Arial"/>
                <a:cs typeface="Arial"/>
                <a:sym typeface="Arial"/>
              </a:rPr>
              <a:t/>
            </a:r>
            <a:br>
              <a:rPr lang="en-US" dirty="0">
                <a:solidFill>
                  <a:schemeClr val="dk1"/>
                </a:solidFill>
                <a:latin typeface="Arial"/>
                <a:ea typeface="Arial"/>
                <a:cs typeface="Arial"/>
                <a:sym typeface="Arial"/>
              </a:rPr>
            </a:br>
            <a:r>
              <a:rPr lang="en-US" dirty="0">
                <a:solidFill>
                  <a:schemeClr val="dk1"/>
                </a:solidFill>
                <a:latin typeface="Arial"/>
                <a:ea typeface="Arial"/>
                <a:cs typeface="Arial"/>
                <a:sym typeface="Arial"/>
              </a:rPr>
              <a:t>R. Singh and A. Gupta, "The Role of Digital Payment Solutions in Modern Toll Systems," </a:t>
            </a:r>
            <a:r>
              <a:rPr lang="en-US" i="1" dirty="0">
                <a:solidFill>
                  <a:schemeClr val="dk1"/>
                </a:solidFill>
                <a:latin typeface="Arial"/>
                <a:ea typeface="Arial"/>
                <a:cs typeface="Arial"/>
                <a:sym typeface="Arial"/>
              </a:rPr>
              <a:t>Journal of Advanced Transportation Systems</a:t>
            </a:r>
            <a:r>
              <a:rPr lang="en-US" dirty="0">
                <a:solidFill>
                  <a:schemeClr val="dk1"/>
                </a:solidFill>
                <a:latin typeface="Arial"/>
                <a:ea typeface="Arial"/>
                <a:cs typeface="Arial"/>
                <a:sym typeface="Arial"/>
              </a:rPr>
              <a:t>, vol. 12, no. 4, pp. 654-665, 2023. </a:t>
            </a:r>
            <a:r>
              <a:rPr lang="en-US" dirty="0" err="1">
                <a:solidFill>
                  <a:schemeClr val="dk1"/>
                </a:solidFill>
                <a:latin typeface="Arial"/>
                <a:ea typeface="Arial"/>
                <a:cs typeface="Arial"/>
                <a:sym typeface="Arial"/>
              </a:rPr>
              <a:t>doi</a:t>
            </a:r>
            <a:r>
              <a:rPr lang="en-US" dirty="0">
                <a:solidFill>
                  <a:schemeClr val="dk1"/>
                </a:solidFill>
                <a:latin typeface="Arial"/>
                <a:ea typeface="Arial"/>
                <a:cs typeface="Arial"/>
                <a:sym typeface="Arial"/>
              </a:rPr>
              <a:t>: 10.1016/j.jats.2023.05.010.</a:t>
            </a:r>
            <a:endParaRPr lang="en-US" dirty="0"/>
          </a:p>
          <a:p>
            <a:pPr lvl="0" algn="l" rtl="0"/>
            <a:r>
              <a:rPr lang="en-US" b="1" dirty="0">
                <a:solidFill>
                  <a:schemeClr val="dk1"/>
                </a:solidFill>
                <a:latin typeface="Arial"/>
                <a:ea typeface="Arial"/>
                <a:cs typeface="Arial"/>
                <a:sym typeface="Arial"/>
              </a:rPr>
              <a:t>5. Yadav et al. (2021)</a:t>
            </a:r>
            <a:r>
              <a:rPr lang="en-US" dirty="0">
                <a:solidFill>
                  <a:schemeClr val="dk1"/>
                </a:solidFill>
                <a:latin typeface="Arial"/>
                <a:ea typeface="Arial"/>
                <a:cs typeface="Arial"/>
                <a:sym typeface="Arial"/>
              </a:rPr>
              <a:t/>
            </a:r>
            <a:br>
              <a:rPr lang="en-US" dirty="0">
                <a:solidFill>
                  <a:schemeClr val="dk1"/>
                </a:solidFill>
                <a:latin typeface="Arial"/>
                <a:ea typeface="Arial"/>
                <a:cs typeface="Arial"/>
                <a:sym typeface="Arial"/>
              </a:rPr>
            </a:br>
            <a:r>
              <a:rPr lang="en-US" dirty="0">
                <a:solidFill>
                  <a:schemeClr val="dk1"/>
                </a:solidFill>
                <a:latin typeface="Arial"/>
                <a:ea typeface="Arial"/>
                <a:cs typeface="Arial"/>
                <a:sym typeface="Arial"/>
              </a:rPr>
              <a:t>V. Yadav, M. Sharma, and D. Mishra, "Ultrasonic Sensor Efficiency in Toll Booth Vehicle Detection," </a:t>
            </a:r>
            <a:r>
              <a:rPr lang="en-US" i="1" dirty="0">
                <a:solidFill>
                  <a:schemeClr val="dk1"/>
                </a:solidFill>
                <a:latin typeface="Arial"/>
                <a:ea typeface="Arial"/>
                <a:cs typeface="Arial"/>
                <a:sym typeface="Arial"/>
              </a:rPr>
              <a:t>Sensors and Actuators A: Physical</a:t>
            </a:r>
            <a:r>
              <a:rPr lang="en-US" dirty="0">
                <a:solidFill>
                  <a:schemeClr val="dk1"/>
                </a:solidFill>
                <a:latin typeface="Arial"/>
                <a:ea typeface="Arial"/>
                <a:cs typeface="Arial"/>
                <a:sym typeface="Arial"/>
              </a:rPr>
              <a:t>, vol. 325, pp. 32-38, 2021. </a:t>
            </a:r>
            <a:r>
              <a:rPr lang="en-US" dirty="0" err="1">
                <a:solidFill>
                  <a:schemeClr val="dk1"/>
                </a:solidFill>
                <a:latin typeface="Arial"/>
                <a:ea typeface="Arial"/>
                <a:cs typeface="Arial"/>
                <a:sym typeface="Arial"/>
              </a:rPr>
              <a:t>doi</a:t>
            </a:r>
            <a:r>
              <a:rPr lang="en-US" dirty="0">
                <a:solidFill>
                  <a:schemeClr val="dk1"/>
                </a:solidFill>
                <a:latin typeface="Arial"/>
                <a:ea typeface="Arial"/>
                <a:cs typeface="Arial"/>
                <a:sym typeface="Arial"/>
              </a:rPr>
              <a:t>: 10.1016/j.sna.2021.112519.</a:t>
            </a:r>
            <a:endParaRPr lang="en-US" dirty="0"/>
          </a:p>
        </p:txBody>
      </p:sp>
    </p:spTree>
    <p:extLst>
      <p:ext uri="{BB962C8B-B14F-4D97-AF65-F5344CB8AC3E}">
        <p14:creationId xmlns:p14="http://schemas.microsoft.com/office/powerpoint/2010/main" val="1293739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575" y="275444"/>
            <a:ext cx="8938260" cy="677108"/>
          </a:xfrm>
        </p:spPr>
        <p:txBody>
          <a:bodyPr/>
          <a:lstStyle/>
          <a:p>
            <a:r>
              <a:rPr lang="en-US" dirty="0" smtClean="0"/>
              <a:t>References(</a:t>
            </a:r>
            <a:r>
              <a:rPr lang="en-US" dirty="0" err="1" smtClean="0"/>
              <a:t>Contined</a:t>
            </a:r>
            <a:r>
              <a:rPr lang="en-US" dirty="0" smtClean="0"/>
              <a:t>)</a:t>
            </a:r>
            <a:endParaRPr lang="en-US" dirty="0"/>
          </a:p>
        </p:txBody>
      </p:sp>
      <p:sp>
        <p:nvSpPr>
          <p:cNvPr id="3" name="Text Placeholder 2"/>
          <p:cNvSpPr>
            <a:spLocks noGrp="1"/>
          </p:cNvSpPr>
          <p:nvPr>
            <p:ph type="body" idx="1"/>
          </p:nvPr>
        </p:nvSpPr>
        <p:spPr>
          <a:xfrm>
            <a:off x="917575" y="952552"/>
            <a:ext cx="10961370" cy="5262979"/>
          </a:xfrm>
        </p:spPr>
        <p:txBody>
          <a:bodyPr/>
          <a:lstStyle/>
          <a:p>
            <a:pPr lvl="0" algn="l" rtl="0">
              <a:buClr>
                <a:schemeClr val="dk1"/>
              </a:buClr>
              <a:buSzPct val="100000"/>
            </a:pPr>
            <a:r>
              <a:rPr lang="en-US" b="1" dirty="0">
                <a:latin typeface="Arial"/>
                <a:ea typeface="Arial"/>
                <a:cs typeface="Arial"/>
                <a:sym typeface="Arial"/>
              </a:rPr>
              <a:t>6. Rahman et al. (2021)</a:t>
            </a:r>
            <a:r>
              <a:rPr lang="en-US" dirty="0">
                <a:latin typeface="Arial"/>
                <a:ea typeface="Arial"/>
                <a:cs typeface="Arial"/>
                <a:sym typeface="Arial"/>
              </a:rPr>
              <a:t/>
            </a:r>
            <a:br>
              <a:rPr lang="en-US" dirty="0">
                <a:latin typeface="Arial"/>
                <a:ea typeface="Arial"/>
                <a:cs typeface="Arial"/>
                <a:sym typeface="Arial"/>
              </a:rPr>
            </a:br>
            <a:r>
              <a:rPr lang="en-US" dirty="0">
                <a:latin typeface="Arial"/>
                <a:ea typeface="Arial"/>
                <a:cs typeface="Arial"/>
                <a:sym typeface="Arial"/>
              </a:rPr>
              <a:t>F. Rahman, S. Ahmed, and J. Lewis, "AI-Powered Toll Collection: Predicting Traffic Flow for Efficient Toll Processing," </a:t>
            </a:r>
            <a:r>
              <a:rPr lang="en-US" i="1" dirty="0">
                <a:latin typeface="Arial"/>
                <a:ea typeface="Arial"/>
                <a:cs typeface="Arial"/>
                <a:sym typeface="Arial"/>
              </a:rPr>
              <a:t>IEEE Access</a:t>
            </a:r>
            <a:r>
              <a:rPr lang="en-US" dirty="0">
                <a:latin typeface="Arial"/>
                <a:ea typeface="Arial"/>
                <a:cs typeface="Arial"/>
                <a:sym typeface="Arial"/>
              </a:rPr>
              <a:t>, vol. 9, pp. 15780-15788, 2021. </a:t>
            </a:r>
            <a:r>
              <a:rPr lang="en-US" dirty="0" err="1">
                <a:latin typeface="Arial"/>
                <a:ea typeface="Arial"/>
                <a:cs typeface="Arial"/>
                <a:sym typeface="Arial"/>
              </a:rPr>
              <a:t>doi</a:t>
            </a:r>
            <a:r>
              <a:rPr lang="en-US" dirty="0">
                <a:latin typeface="Arial"/>
                <a:ea typeface="Arial"/>
                <a:cs typeface="Arial"/>
                <a:sym typeface="Arial"/>
              </a:rPr>
              <a:t>: 10.1109/ACCESS.2021.3052212.</a:t>
            </a:r>
            <a:endParaRPr lang="en-US" dirty="0"/>
          </a:p>
          <a:p>
            <a:pPr lvl="0" algn="l" rtl="0">
              <a:buClr>
                <a:schemeClr val="dk1"/>
              </a:buClr>
              <a:buSzPct val="100000"/>
            </a:pPr>
            <a:r>
              <a:rPr lang="en-US" b="1" dirty="0">
                <a:latin typeface="Arial"/>
                <a:ea typeface="Arial"/>
                <a:cs typeface="Arial"/>
                <a:sym typeface="Arial"/>
              </a:rPr>
              <a:t>7. Chen et al. (2022)</a:t>
            </a:r>
            <a:r>
              <a:rPr lang="en-US" dirty="0">
                <a:latin typeface="Arial"/>
                <a:ea typeface="Arial"/>
                <a:cs typeface="Arial"/>
                <a:sym typeface="Arial"/>
              </a:rPr>
              <a:t/>
            </a:r>
            <a:br>
              <a:rPr lang="en-US" dirty="0">
                <a:latin typeface="Arial"/>
                <a:ea typeface="Arial"/>
                <a:cs typeface="Arial"/>
                <a:sym typeface="Arial"/>
              </a:rPr>
            </a:br>
            <a:r>
              <a:rPr lang="en-US" dirty="0">
                <a:latin typeface="Arial"/>
                <a:ea typeface="Arial"/>
                <a:cs typeface="Arial"/>
                <a:sym typeface="Arial"/>
              </a:rPr>
              <a:t>W. Chen, J. Liu, and K. Huang, "Environmental Impacts of Automated Toll Systems: Reducing Carbon Emissions with Technology," </a:t>
            </a:r>
            <a:r>
              <a:rPr lang="en-US" i="1" dirty="0">
                <a:latin typeface="Arial"/>
                <a:ea typeface="Arial"/>
                <a:cs typeface="Arial"/>
                <a:sym typeface="Arial"/>
              </a:rPr>
              <a:t>Sustainable Transportation Systems</a:t>
            </a:r>
            <a:r>
              <a:rPr lang="en-US" dirty="0">
                <a:latin typeface="Arial"/>
                <a:ea typeface="Arial"/>
                <a:cs typeface="Arial"/>
                <a:sym typeface="Arial"/>
              </a:rPr>
              <a:t>, vol. 10, no. 2, pp. 89-97, 2022. </a:t>
            </a:r>
            <a:r>
              <a:rPr lang="en-US" dirty="0" err="1">
                <a:latin typeface="Arial"/>
                <a:ea typeface="Arial"/>
                <a:cs typeface="Arial"/>
                <a:sym typeface="Arial"/>
              </a:rPr>
              <a:t>doi</a:t>
            </a:r>
            <a:r>
              <a:rPr lang="en-US" dirty="0">
                <a:latin typeface="Arial"/>
                <a:ea typeface="Arial"/>
                <a:cs typeface="Arial"/>
                <a:sym typeface="Arial"/>
              </a:rPr>
              <a:t>: 10.1016/j.sust.2022.01.006.</a:t>
            </a:r>
            <a:endParaRPr lang="en-US" dirty="0"/>
          </a:p>
          <a:p>
            <a:pPr lvl="0" algn="l" rtl="0">
              <a:buClr>
                <a:schemeClr val="dk1"/>
              </a:buClr>
              <a:buSzPct val="100000"/>
            </a:pPr>
            <a:r>
              <a:rPr lang="en-US" b="1" dirty="0">
                <a:latin typeface="Arial"/>
                <a:ea typeface="Arial"/>
                <a:cs typeface="Arial"/>
                <a:sym typeface="Arial"/>
              </a:rPr>
              <a:t>8. Patel et al. (2020)</a:t>
            </a:r>
            <a:r>
              <a:rPr lang="en-US" dirty="0">
                <a:latin typeface="Arial"/>
                <a:ea typeface="Arial"/>
                <a:cs typeface="Arial"/>
                <a:sym typeface="Arial"/>
              </a:rPr>
              <a:t/>
            </a:r>
            <a:br>
              <a:rPr lang="en-US" dirty="0">
                <a:latin typeface="Arial"/>
                <a:ea typeface="Arial"/>
                <a:cs typeface="Arial"/>
                <a:sym typeface="Arial"/>
              </a:rPr>
            </a:br>
            <a:r>
              <a:rPr lang="en-US" dirty="0">
                <a:latin typeface="Arial"/>
                <a:ea typeface="Arial"/>
                <a:cs typeface="Arial"/>
                <a:sym typeface="Arial"/>
              </a:rPr>
              <a:t>A. Patel, P. Desai, and N. Mehta, "RFID Limitations in High-Speed Tolling Lanes: A Study," </a:t>
            </a:r>
            <a:r>
              <a:rPr lang="en-US" i="1" dirty="0">
                <a:latin typeface="Arial"/>
                <a:ea typeface="Arial"/>
                <a:cs typeface="Arial"/>
                <a:sym typeface="Arial"/>
              </a:rPr>
              <a:t>IEEE Internet of Things Journal</a:t>
            </a:r>
            <a:r>
              <a:rPr lang="en-US" dirty="0">
                <a:latin typeface="Arial"/>
                <a:ea typeface="Arial"/>
                <a:cs typeface="Arial"/>
                <a:sym typeface="Arial"/>
              </a:rPr>
              <a:t>, vol. 7, no. 8, pp. 7346-7353, 2020. </a:t>
            </a:r>
            <a:r>
              <a:rPr lang="en-US" dirty="0" err="1">
                <a:latin typeface="Arial"/>
                <a:ea typeface="Arial"/>
                <a:cs typeface="Arial"/>
                <a:sym typeface="Arial"/>
              </a:rPr>
              <a:t>doi</a:t>
            </a:r>
            <a:r>
              <a:rPr lang="en-US" dirty="0">
                <a:latin typeface="Arial"/>
                <a:ea typeface="Arial"/>
                <a:cs typeface="Arial"/>
                <a:sym typeface="Arial"/>
              </a:rPr>
              <a:t>: 10.1109/JIOT.2020.3015402.</a:t>
            </a:r>
            <a:endParaRPr lang="en-US" dirty="0"/>
          </a:p>
          <a:p>
            <a:pPr lvl="0" algn="l" rtl="0">
              <a:buClr>
                <a:schemeClr val="dk1"/>
              </a:buClr>
              <a:buSzPct val="100000"/>
            </a:pPr>
            <a:r>
              <a:rPr lang="en-US" b="1" dirty="0">
                <a:latin typeface="Arial"/>
                <a:ea typeface="Arial"/>
                <a:cs typeface="Arial"/>
                <a:sym typeface="Arial"/>
              </a:rPr>
              <a:t>9. Liu et al. (2021)</a:t>
            </a:r>
            <a:r>
              <a:rPr lang="en-US" dirty="0">
                <a:latin typeface="Arial"/>
                <a:ea typeface="Arial"/>
                <a:cs typeface="Arial"/>
                <a:sym typeface="Arial"/>
              </a:rPr>
              <a:t/>
            </a:r>
            <a:br>
              <a:rPr lang="en-US" dirty="0">
                <a:latin typeface="Arial"/>
                <a:ea typeface="Arial"/>
                <a:cs typeface="Arial"/>
                <a:sym typeface="Arial"/>
              </a:rPr>
            </a:br>
            <a:r>
              <a:rPr lang="en-US" dirty="0">
                <a:latin typeface="Arial"/>
                <a:ea typeface="Arial"/>
                <a:cs typeface="Arial"/>
                <a:sym typeface="Arial"/>
              </a:rPr>
              <a:t>J. Liu, H. Zhao, and X. Wu, "Hybrid Toll Systems: Combining Radar, RFID, and Ultrasonic Sensors," </a:t>
            </a:r>
            <a:r>
              <a:rPr lang="en-US" i="1" dirty="0">
                <a:latin typeface="Arial"/>
                <a:ea typeface="Arial"/>
                <a:cs typeface="Arial"/>
                <a:sym typeface="Arial"/>
              </a:rPr>
              <a:t>IEEE Transactions on Vehicular Technology</a:t>
            </a:r>
            <a:r>
              <a:rPr lang="en-US" dirty="0">
                <a:latin typeface="Arial"/>
                <a:ea typeface="Arial"/>
                <a:cs typeface="Arial"/>
                <a:sym typeface="Arial"/>
              </a:rPr>
              <a:t>, vol. 70, no. 9, pp. 8510-8522, 2021. </a:t>
            </a:r>
            <a:r>
              <a:rPr lang="en-US" dirty="0" err="1">
                <a:latin typeface="Arial"/>
                <a:ea typeface="Arial"/>
                <a:cs typeface="Arial"/>
                <a:sym typeface="Arial"/>
              </a:rPr>
              <a:t>doi</a:t>
            </a:r>
            <a:r>
              <a:rPr lang="en-US" dirty="0">
                <a:latin typeface="Arial"/>
                <a:ea typeface="Arial"/>
                <a:cs typeface="Arial"/>
                <a:sym typeface="Arial"/>
              </a:rPr>
              <a:t>: 10.1109/TVT.2021.3096898.</a:t>
            </a:r>
            <a:endParaRPr lang="en-US" dirty="0"/>
          </a:p>
          <a:p>
            <a:pPr lvl="0" algn="l" rtl="0">
              <a:buClr>
                <a:schemeClr val="dk1"/>
              </a:buClr>
              <a:buSzPct val="100000"/>
            </a:pPr>
            <a:r>
              <a:rPr lang="en-US" b="1" dirty="0">
                <a:latin typeface="Arial"/>
                <a:ea typeface="Arial"/>
                <a:cs typeface="Arial"/>
                <a:sym typeface="Arial"/>
              </a:rPr>
              <a:t>10.Mohammed et al. (2020)</a:t>
            </a:r>
            <a:r>
              <a:rPr lang="en-US" dirty="0">
                <a:latin typeface="Arial"/>
                <a:ea typeface="Arial"/>
                <a:cs typeface="Arial"/>
                <a:sym typeface="Arial"/>
              </a:rPr>
              <a:t/>
            </a:r>
            <a:br>
              <a:rPr lang="en-US" dirty="0">
                <a:latin typeface="Arial"/>
                <a:ea typeface="Arial"/>
                <a:cs typeface="Arial"/>
                <a:sym typeface="Arial"/>
              </a:rPr>
            </a:br>
            <a:r>
              <a:rPr lang="en-US" dirty="0">
                <a:latin typeface="Arial"/>
                <a:ea typeface="Arial"/>
                <a:cs typeface="Arial"/>
                <a:sym typeface="Arial"/>
              </a:rPr>
              <a:t>S. Mohammed, A. Qureshi, and F. Malik, "</a:t>
            </a:r>
            <a:r>
              <a:rPr lang="en-US" dirty="0" err="1">
                <a:latin typeface="Arial"/>
                <a:ea typeface="Arial"/>
                <a:cs typeface="Arial"/>
                <a:sym typeface="Arial"/>
              </a:rPr>
              <a:t>Blockchain</a:t>
            </a:r>
            <a:r>
              <a:rPr lang="en-US" dirty="0">
                <a:latin typeface="Arial"/>
                <a:ea typeface="Arial"/>
                <a:cs typeface="Arial"/>
                <a:sym typeface="Arial"/>
              </a:rPr>
              <a:t>-Based Secure Toll Transactions: Enhancing Privacy in Toll Systems," </a:t>
            </a:r>
            <a:r>
              <a:rPr lang="en-US" i="1" dirty="0">
                <a:latin typeface="Arial"/>
                <a:ea typeface="Arial"/>
                <a:cs typeface="Arial"/>
                <a:sym typeface="Arial"/>
              </a:rPr>
              <a:t>IEEE </a:t>
            </a:r>
            <a:r>
              <a:rPr lang="en-US" i="1" dirty="0" err="1">
                <a:latin typeface="Arial"/>
                <a:ea typeface="Arial"/>
                <a:cs typeface="Arial"/>
                <a:sym typeface="Arial"/>
              </a:rPr>
              <a:t>Blockchain</a:t>
            </a:r>
            <a:r>
              <a:rPr lang="en-US" i="1" dirty="0">
                <a:latin typeface="Arial"/>
                <a:ea typeface="Arial"/>
                <a:cs typeface="Arial"/>
                <a:sym typeface="Arial"/>
              </a:rPr>
              <a:t> Transactions</a:t>
            </a:r>
            <a:r>
              <a:rPr lang="en-US" dirty="0">
                <a:latin typeface="Arial"/>
                <a:ea typeface="Arial"/>
                <a:cs typeface="Arial"/>
                <a:sym typeface="Arial"/>
              </a:rPr>
              <a:t>, vol. 5, no. 2, pp. 312-320, 2020. </a:t>
            </a:r>
            <a:r>
              <a:rPr lang="en-US" dirty="0" err="1">
                <a:latin typeface="Arial"/>
                <a:ea typeface="Arial"/>
                <a:cs typeface="Arial"/>
                <a:sym typeface="Arial"/>
              </a:rPr>
              <a:t>doi</a:t>
            </a:r>
            <a:r>
              <a:rPr lang="en-US" dirty="0">
                <a:latin typeface="Arial"/>
                <a:ea typeface="Arial"/>
                <a:cs typeface="Arial"/>
                <a:sym typeface="Arial"/>
              </a:rPr>
              <a:t>: 10.1109/BT.2020.3031125.</a:t>
            </a:r>
            <a:endParaRPr lang="en-US" dirty="0"/>
          </a:p>
          <a:p>
            <a:endParaRPr lang="en-US" dirty="0"/>
          </a:p>
        </p:txBody>
      </p:sp>
    </p:spTree>
    <p:extLst>
      <p:ext uri="{BB962C8B-B14F-4D97-AF65-F5344CB8AC3E}">
        <p14:creationId xmlns:p14="http://schemas.microsoft.com/office/powerpoint/2010/main" val="17277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575" y="275444"/>
            <a:ext cx="8938260" cy="677108"/>
          </a:xfrm>
        </p:spPr>
        <p:txBody>
          <a:bodyPr/>
          <a:lstStyle/>
          <a:p>
            <a:r>
              <a:rPr lang="en-US" dirty="0" smtClean="0"/>
              <a:t>Project work mapping with SDG</a:t>
            </a:r>
            <a:endParaRPr lang="en-US" dirty="0"/>
          </a:p>
        </p:txBody>
      </p:sp>
      <p:sp>
        <p:nvSpPr>
          <p:cNvPr id="3" name="Text Placeholder 2"/>
          <p:cNvSpPr>
            <a:spLocks noGrp="1"/>
          </p:cNvSpPr>
          <p:nvPr>
            <p:ph type="body" idx="1"/>
          </p:nvPr>
        </p:nvSpPr>
        <p:spPr>
          <a:xfrm>
            <a:off x="869950" y="1618361"/>
            <a:ext cx="5454650" cy="2215991"/>
          </a:xfrm>
        </p:spPr>
        <p:txBody>
          <a:bodyPr/>
          <a:lstStyle/>
          <a:p>
            <a:pPr lvl="0" algn="just" rtl="0">
              <a:buClr>
                <a:schemeClr val="dk1"/>
              </a:buClr>
              <a:buSzPts val="2000"/>
            </a:pPr>
            <a:r>
              <a:rPr lang="en-US" b="1" dirty="0">
                <a:solidFill>
                  <a:schemeClr val="dk1"/>
                </a:solidFill>
                <a:latin typeface="Arial"/>
                <a:ea typeface="Arial"/>
                <a:cs typeface="Arial"/>
                <a:sym typeface="Arial"/>
              </a:rPr>
              <a:t>SDG 9</a:t>
            </a:r>
            <a:r>
              <a:rPr lang="en-US" dirty="0">
                <a:solidFill>
                  <a:schemeClr val="dk1"/>
                </a:solidFill>
                <a:latin typeface="Arial"/>
                <a:ea typeface="Arial"/>
                <a:cs typeface="Arial"/>
                <a:sym typeface="Arial"/>
              </a:rPr>
              <a:t>: Enhances infrastructure and promotes innovation in toll systems.</a:t>
            </a:r>
            <a:endParaRPr lang="en-US" dirty="0"/>
          </a:p>
          <a:p>
            <a:pPr lvl="0" algn="just" rtl="0">
              <a:buClr>
                <a:schemeClr val="dk1"/>
              </a:buClr>
              <a:buSzPts val="2000"/>
            </a:pPr>
            <a:r>
              <a:rPr lang="en-US" b="1" dirty="0">
                <a:solidFill>
                  <a:schemeClr val="dk1"/>
                </a:solidFill>
                <a:latin typeface="Arial"/>
                <a:ea typeface="Arial"/>
                <a:cs typeface="Arial"/>
                <a:sym typeface="Arial"/>
              </a:rPr>
              <a:t>SDG 11</a:t>
            </a:r>
            <a:r>
              <a:rPr lang="en-US" dirty="0">
                <a:solidFill>
                  <a:schemeClr val="dk1"/>
                </a:solidFill>
                <a:latin typeface="Arial"/>
                <a:ea typeface="Arial"/>
                <a:cs typeface="Arial"/>
                <a:sym typeface="Arial"/>
              </a:rPr>
              <a:t>: Improves urban mobility and reduces congestion in cities.</a:t>
            </a:r>
            <a:endParaRPr lang="en-US" dirty="0"/>
          </a:p>
          <a:p>
            <a:pPr lvl="0" algn="just" rtl="0">
              <a:buClr>
                <a:schemeClr val="dk1"/>
              </a:buClr>
              <a:buSzPts val="2000"/>
            </a:pPr>
            <a:r>
              <a:rPr lang="en-US" b="1" dirty="0">
                <a:solidFill>
                  <a:schemeClr val="dk1"/>
                </a:solidFill>
                <a:latin typeface="Arial"/>
                <a:ea typeface="Arial"/>
                <a:cs typeface="Arial"/>
                <a:sym typeface="Arial"/>
              </a:rPr>
              <a:t>SDG 13</a:t>
            </a:r>
            <a:r>
              <a:rPr lang="en-US" dirty="0">
                <a:solidFill>
                  <a:schemeClr val="dk1"/>
                </a:solidFill>
                <a:latin typeface="Arial"/>
                <a:ea typeface="Arial"/>
                <a:cs typeface="Arial"/>
                <a:sym typeface="Arial"/>
              </a:rPr>
              <a:t>: Lowers emissions and mitigates climate change impacts.</a:t>
            </a:r>
            <a:endParaRPr lang="en-US" dirty="0"/>
          </a:p>
          <a:p>
            <a:pPr lvl="0" algn="just" rtl="0">
              <a:buClr>
                <a:schemeClr val="dk1"/>
              </a:buClr>
              <a:buSzPts val="2000"/>
            </a:pPr>
            <a:r>
              <a:rPr lang="en-US" b="1" dirty="0">
                <a:solidFill>
                  <a:schemeClr val="dk1"/>
                </a:solidFill>
                <a:latin typeface="Arial"/>
                <a:ea typeface="Arial"/>
                <a:cs typeface="Arial"/>
                <a:sym typeface="Arial"/>
              </a:rPr>
              <a:t>SDG 8</a:t>
            </a:r>
            <a:r>
              <a:rPr lang="en-US" dirty="0">
                <a:solidFill>
                  <a:schemeClr val="dk1"/>
                </a:solidFill>
                <a:latin typeface="Arial"/>
                <a:ea typeface="Arial"/>
                <a:cs typeface="Arial"/>
                <a:sym typeface="Arial"/>
              </a:rPr>
              <a:t>: Boosts economic productivity through efficient transport.</a:t>
            </a:r>
            <a:endParaRPr lang="en-US" dirty="0"/>
          </a:p>
          <a:p>
            <a:pPr lvl="0" algn="just" rtl="0">
              <a:buClr>
                <a:schemeClr val="dk1"/>
              </a:buClr>
              <a:buSzPts val="2000"/>
            </a:pPr>
            <a:r>
              <a:rPr lang="en-US" b="1" dirty="0">
                <a:solidFill>
                  <a:schemeClr val="dk1"/>
                </a:solidFill>
                <a:latin typeface="Arial"/>
                <a:ea typeface="Arial"/>
                <a:cs typeface="Arial"/>
                <a:sym typeface="Arial"/>
              </a:rPr>
              <a:t>SDG 7</a:t>
            </a:r>
            <a:r>
              <a:rPr lang="en-US" dirty="0">
                <a:solidFill>
                  <a:schemeClr val="dk1"/>
                </a:solidFill>
                <a:latin typeface="Arial"/>
                <a:ea typeface="Arial"/>
                <a:cs typeface="Arial"/>
                <a:sym typeface="Arial"/>
              </a:rPr>
              <a:t>: Promotes responsible energy consumption by reducing idling.</a:t>
            </a:r>
            <a:endParaRPr lang="en-US" dirty="0"/>
          </a:p>
          <a:p>
            <a:pPr lvl="0" algn="just" rtl="0">
              <a:buClr>
                <a:schemeClr val="dk1"/>
              </a:buClr>
              <a:buSzPts val="2000"/>
            </a:pPr>
            <a:r>
              <a:rPr lang="en-US" b="1" dirty="0">
                <a:solidFill>
                  <a:schemeClr val="dk1"/>
                </a:solidFill>
                <a:latin typeface="Arial"/>
                <a:ea typeface="Arial"/>
                <a:cs typeface="Arial"/>
                <a:sym typeface="Arial"/>
              </a:rPr>
              <a:t>SDG 3</a:t>
            </a:r>
            <a:r>
              <a:rPr lang="en-US" dirty="0">
                <a:solidFill>
                  <a:schemeClr val="dk1"/>
                </a:solidFill>
                <a:latin typeface="Arial"/>
                <a:ea typeface="Arial"/>
                <a:cs typeface="Arial"/>
                <a:sym typeface="Arial"/>
              </a:rPr>
              <a:t>: Improves public health by enhancing air quality.</a:t>
            </a:r>
            <a:endParaRPr lang="en-US" dirty="0"/>
          </a:p>
          <a:p>
            <a:pPr lvl="0" algn="just" rtl="0">
              <a:buClr>
                <a:schemeClr val="dk1"/>
              </a:buClr>
              <a:buSzPts val="2000"/>
            </a:pPr>
            <a:r>
              <a:rPr lang="en-US" b="1" dirty="0">
                <a:solidFill>
                  <a:schemeClr val="dk1"/>
                </a:solidFill>
                <a:latin typeface="Arial"/>
                <a:ea typeface="Arial"/>
                <a:cs typeface="Arial"/>
                <a:sym typeface="Arial"/>
              </a:rPr>
              <a:t>SDG 12</a:t>
            </a:r>
            <a:r>
              <a:rPr lang="en-US" dirty="0">
                <a:solidFill>
                  <a:schemeClr val="dk1"/>
                </a:solidFill>
                <a:latin typeface="Arial"/>
                <a:ea typeface="Arial"/>
                <a:cs typeface="Arial"/>
                <a:sym typeface="Arial"/>
              </a:rPr>
              <a:t>: Encourages sustainable consumption patterns. </a:t>
            </a:r>
            <a:endParaRPr lang="en-US" dirty="0"/>
          </a:p>
          <a:p>
            <a:endParaRPr lang="en-US" dirty="0"/>
          </a:p>
        </p:txBody>
      </p:sp>
      <p:pic>
        <p:nvPicPr>
          <p:cNvPr id="4" name="Google Shape;208;p19"/>
          <p:cNvPicPr preferRelativeResize="0">
            <a:picLocks noGrp="1"/>
          </p:cNvPicPr>
          <p:nvPr>
            <p:ph type="body" idx="2"/>
          </p:nvPr>
        </p:nvPicPr>
        <p:blipFill rotWithShape="1">
          <a:blip r:embed="rId2">
            <a:alphaModFix/>
          </a:blip>
          <a:srcRect t="9669" b="30009"/>
          <a:stretch/>
        </p:blipFill>
        <p:spPr>
          <a:xfrm>
            <a:off x="6705600" y="1371600"/>
            <a:ext cx="5486400" cy="4038600"/>
          </a:xfrm>
          <a:prstGeom prst="rect">
            <a:avLst/>
          </a:prstGeom>
          <a:noFill/>
          <a:ln>
            <a:noFill/>
          </a:ln>
        </p:spPr>
      </p:pic>
    </p:spTree>
    <p:extLst>
      <p:ext uri="{BB962C8B-B14F-4D97-AF65-F5344CB8AC3E}">
        <p14:creationId xmlns:p14="http://schemas.microsoft.com/office/powerpoint/2010/main" val="3987993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575" y="275444"/>
            <a:ext cx="8938260" cy="677108"/>
          </a:xfrm>
        </p:spPr>
        <p:txBody>
          <a:bodyPr/>
          <a:lstStyle/>
          <a:p>
            <a:r>
              <a:rPr lang="en-US" dirty="0" smtClean="0"/>
              <a:t>Publication Details</a:t>
            </a:r>
            <a:endParaRPr lang="en-US" dirty="0"/>
          </a:p>
        </p:txBody>
      </p:sp>
      <p:sp>
        <p:nvSpPr>
          <p:cNvPr id="3" name="Text Placeholder 2"/>
          <p:cNvSpPr>
            <a:spLocks noGrp="1"/>
          </p:cNvSpPr>
          <p:nvPr>
            <p:ph type="body" idx="1"/>
          </p:nvPr>
        </p:nvSpPr>
        <p:spPr>
          <a:xfrm>
            <a:off x="869950" y="1618361"/>
            <a:ext cx="10961370" cy="2034531"/>
          </a:xfrm>
        </p:spPr>
        <p:txBody>
          <a:bodyPr/>
          <a:lstStyle/>
          <a:p>
            <a:pPr>
              <a:lnSpc>
                <a:spcPct val="150000"/>
              </a:lnSpc>
            </a:pPr>
            <a:r>
              <a:rPr lang="en-US" dirty="0" smtClean="0"/>
              <a:t>Title: Radar on Roads- An Innovative Approach to Traffic-Free Toll Booth Systems</a:t>
            </a:r>
          </a:p>
          <a:p>
            <a:pPr>
              <a:lnSpc>
                <a:spcPct val="150000"/>
              </a:lnSpc>
            </a:pPr>
            <a:r>
              <a:rPr lang="en-US" dirty="0" smtClean="0"/>
              <a:t>Authors: K C </a:t>
            </a:r>
            <a:r>
              <a:rPr lang="en-US" dirty="0" err="1" smtClean="0"/>
              <a:t>Vindya</a:t>
            </a:r>
            <a:r>
              <a:rPr lang="en-US" dirty="0" smtClean="0"/>
              <a:t>, </a:t>
            </a:r>
            <a:r>
              <a:rPr lang="en-US" dirty="0" err="1" smtClean="0"/>
              <a:t>Rushab</a:t>
            </a:r>
            <a:r>
              <a:rPr lang="en-US" dirty="0" smtClean="0"/>
              <a:t> A R, Nikhil s, </a:t>
            </a:r>
            <a:r>
              <a:rPr lang="en-US" dirty="0" err="1" smtClean="0"/>
              <a:t>Mukesh</a:t>
            </a:r>
            <a:r>
              <a:rPr lang="en-US" dirty="0" smtClean="0"/>
              <a:t> K A</a:t>
            </a:r>
          </a:p>
          <a:p>
            <a:pPr>
              <a:lnSpc>
                <a:spcPct val="150000"/>
              </a:lnSpc>
            </a:pPr>
            <a:r>
              <a:rPr lang="en-US" dirty="0" smtClean="0"/>
              <a:t>Sr. No: IJRPR 123781-1</a:t>
            </a:r>
          </a:p>
          <a:p>
            <a:pPr>
              <a:lnSpc>
                <a:spcPct val="150000"/>
              </a:lnSpc>
            </a:pPr>
            <a:r>
              <a:rPr lang="en-US" dirty="0" smtClean="0"/>
              <a:t>Published At: International Journal of Research Publications and Reviews</a:t>
            </a:r>
          </a:p>
          <a:p>
            <a:pPr>
              <a:lnSpc>
                <a:spcPct val="150000"/>
              </a:lnSpc>
            </a:pPr>
            <a:r>
              <a:rPr lang="en-US" dirty="0" smtClean="0"/>
              <a:t>Date of Publications: 11-01-2025</a:t>
            </a:r>
            <a:endParaRPr lang="en-US" dirty="0"/>
          </a:p>
        </p:txBody>
      </p:sp>
    </p:spTree>
    <p:extLst>
      <p:ext uri="{BB962C8B-B14F-4D97-AF65-F5344CB8AC3E}">
        <p14:creationId xmlns:p14="http://schemas.microsoft.com/office/powerpoint/2010/main" val="3077282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9753600" cy="677108"/>
          </a:xfrm>
        </p:spPr>
        <p:txBody>
          <a:bodyPr/>
          <a:lstStyle/>
          <a:p>
            <a:r>
              <a:rPr lang="en-US" dirty="0" smtClean="0"/>
              <a:t>Achievements - </a:t>
            </a:r>
            <a:r>
              <a:rPr lang="en-US" sz="4000" dirty="0" smtClean="0"/>
              <a:t>(Published research paper) </a:t>
            </a:r>
            <a:endParaRPr lang="en-US" sz="4000"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9697" t="17487" r="20454" b="9750"/>
          <a:stretch/>
        </p:blipFill>
        <p:spPr>
          <a:xfrm>
            <a:off x="1066800" y="891853"/>
            <a:ext cx="9513570" cy="4723929"/>
          </a:xfrm>
          <a:prstGeom prst="rect">
            <a:avLst/>
          </a:prstGeom>
        </p:spPr>
      </p:pic>
    </p:spTree>
    <p:extLst>
      <p:ext uri="{BB962C8B-B14F-4D97-AF65-F5344CB8AC3E}">
        <p14:creationId xmlns:p14="http://schemas.microsoft.com/office/powerpoint/2010/main" val="804735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9698" t="17488" r="21212" b="8402"/>
          <a:stretch/>
        </p:blipFill>
        <p:spPr>
          <a:xfrm>
            <a:off x="1295400" y="381000"/>
            <a:ext cx="9448800" cy="5486400"/>
          </a:xfrm>
          <a:prstGeom prst="rect">
            <a:avLst/>
          </a:prstGeom>
        </p:spPr>
      </p:pic>
    </p:spTree>
    <p:extLst>
      <p:ext uri="{BB962C8B-B14F-4D97-AF65-F5344CB8AC3E}">
        <p14:creationId xmlns:p14="http://schemas.microsoft.com/office/powerpoint/2010/main" val="392952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575" y="275444"/>
            <a:ext cx="8938260" cy="677108"/>
          </a:xfrm>
        </p:spPr>
        <p:txBody>
          <a:bodyPr/>
          <a:lstStyle/>
          <a:p>
            <a:r>
              <a:rPr lang="en-US" dirty="0" smtClean="0"/>
              <a:t>Introduction</a:t>
            </a:r>
            <a:endParaRPr lang="en-US" dirty="0"/>
          </a:p>
        </p:txBody>
      </p:sp>
      <p:sp>
        <p:nvSpPr>
          <p:cNvPr id="3" name="Text Placeholder 2"/>
          <p:cNvSpPr>
            <a:spLocks noGrp="1"/>
          </p:cNvSpPr>
          <p:nvPr>
            <p:ph type="body" idx="1"/>
          </p:nvPr>
        </p:nvSpPr>
        <p:spPr>
          <a:xfrm>
            <a:off x="896793" y="1219200"/>
            <a:ext cx="10457007" cy="3734997"/>
          </a:xfrm>
        </p:spPr>
        <p:txBody>
          <a:bodyPr/>
          <a:lstStyle/>
          <a:p>
            <a:pPr lvl="0" algn="just" rtl="0">
              <a:lnSpc>
                <a:spcPct val="150000"/>
              </a:lnSpc>
              <a:buClr>
                <a:schemeClr val="dk1"/>
              </a:buClr>
              <a:buSzPts val="1700"/>
            </a:pPr>
            <a:r>
              <a:rPr lang="en-US" dirty="0"/>
              <a:t>Traffic congestion at toll booths is a growing issue, especially during peak travel times. The </a:t>
            </a:r>
            <a:r>
              <a:rPr lang="en-US" dirty="0" err="1"/>
              <a:t>FASTag</a:t>
            </a:r>
            <a:r>
              <a:rPr lang="en-US" dirty="0"/>
              <a:t> RFID system introduced by the National Highways Authority of India (NHAI) has not fully resolved these challenges, as it requires vehicles to slow down for effective sensor detection.</a:t>
            </a:r>
          </a:p>
          <a:p>
            <a:pPr lvl="0" algn="just" rtl="0">
              <a:lnSpc>
                <a:spcPct val="150000"/>
              </a:lnSpc>
              <a:spcBef>
                <a:spcPts val="340"/>
              </a:spcBef>
              <a:buClr>
                <a:schemeClr val="dk1"/>
              </a:buClr>
              <a:buSzPts val="1700"/>
            </a:pPr>
            <a:r>
              <a:rPr lang="en-US" dirty="0"/>
              <a:t>The </a:t>
            </a:r>
            <a:r>
              <a:rPr lang="en-US" b="1" dirty="0"/>
              <a:t>RADAR on Roads</a:t>
            </a:r>
            <a:r>
              <a:rPr lang="en-US" dirty="0"/>
              <a:t> project aims to develop an advanced toll collection system using radar and ultrasonic sensors, inspired by successful models in cities like Dubai. This system will enable accurate vehicle detection and speed measurement without requiring vehicles to stop or slow down. Additionally, it will integrate digital wallet payments for a seamless transaction experience, optimizing toll collection and reducing congestion. By leveraging real-time monitoring and data analysis, this project seeks to enhance traffic management and contribute to smarter urban transportation solutions.</a:t>
            </a:r>
          </a:p>
        </p:txBody>
      </p:sp>
    </p:spTree>
    <p:extLst>
      <p:ext uri="{BB962C8B-B14F-4D97-AF65-F5344CB8AC3E}">
        <p14:creationId xmlns:p14="http://schemas.microsoft.com/office/powerpoint/2010/main" val="3566493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9698" t="20182" r="21212" b="8402"/>
          <a:stretch/>
        </p:blipFill>
        <p:spPr>
          <a:xfrm>
            <a:off x="1143000" y="533400"/>
            <a:ext cx="9906000" cy="5105400"/>
          </a:xfrm>
          <a:prstGeom prst="rect">
            <a:avLst/>
          </a:prstGeom>
        </p:spPr>
      </p:pic>
    </p:spTree>
    <p:extLst>
      <p:ext uri="{BB962C8B-B14F-4D97-AF65-F5344CB8AC3E}">
        <p14:creationId xmlns:p14="http://schemas.microsoft.com/office/powerpoint/2010/main" val="2433051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9698" t="17487" r="21212" b="9751"/>
          <a:stretch/>
        </p:blipFill>
        <p:spPr>
          <a:xfrm>
            <a:off x="1143000" y="533400"/>
            <a:ext cx="9982200" cy="5257800"/>
          </a:xfrm>
          <a:prstGeom prst="rect">
            <a:avLst/>
          </a:prstGeom>
        </p:spPr>
      </p:pic>
    </p:spTree>
    <p:extLst>
      <p:ext uri="{BB962C8B-B14F-4D97-AF65-F5344CB8AC3E}">
        <p14:creationId xmlns:p14="http://schemas.microsoft.com/office/powerpoint/2010/main" val="4074048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36234" y="1883029"/>
            <a:ext cx="5104130" cy="1490980"/>
          </a:xfrm>
          <a:prstGeom prst="rect">
            <a:avLst/>
          </a:prstGeom>
        </p:spPr>
        <p:txBody>
          <a:bodyPr vert="horz" wrap="square" lIns="0" tIns="14605" rIns="0" bIns="0" rtlCol="0">
            <a:spAutoFit/>
          </a:bodyPr>
          <a:lstStyle/>
          <a:p>
            <a:pPr marL="12700">
              <a:lnSpc>
                <a:spcPct val="100000"/>
              </a:lnSpc>
              <a:spcBef>
                <a:spcPts val="115"/>
              </a:spcBef>
            </a:pPr>
            <a:r>
              <a:rPr sz="9600" b="0" dirty="0">
                <a:latin typeface="Calibri"/>
                <a:cs typeface="Calibri"/>
              </a:rPr>
              <a:t>Thank</a:t>
            </a:r>
            <a:r>
              <a:rPr sz="9600" b="0" spc="-10" dirty="0">
                <a:latin typeface="Calibri"/>
                <a:cs typeface="Calibri"/>
              </a:rPr>
              <a:t> </a:t>
            </a:r>
            <a:r>
              <a:rPr sz="9600" b="0" spc="-810" dirty="0">
                <a:latin typeface="Calibri"/>
                <a:cs typeface="Calibri"/>
              </a:rPr>
              <a:t>Y</a:t>
            </a:r>
            <a:r>
              <a:rPr sz="9600" b="0" dirty="0">
                <a:latin typeface="Calibri"/>
                <a:cs typeface="Calibri"/>
              </a:rPr>
              <a:t>o</a:t>
            </a:r>
            <a:r>
              <a:rPr sz="9600" b="0" spc="-25" dirty="0">
                <a:latin typeface="Calibri"/>
                <a:cs typeface="Calibri"/>
              </a:rPr>
              <a:t>u</a:t>
            </a:r>
            <a:endParaRPr sz="9600">
              <a:latin typeface="Calibri"/>
              <a:cs typeface="Calibri"/>
            </a:endParaRPr>
          </a:p>
        </p:txBody>
      </p:sp>
      <p:pic>
        <p:nvPicPr>
          <p:cNvPr id="3" name="object 3"/>
          <p:cNvPicPr/>
          <p:nvPr/>
        </p:nvPicPr>
        <p:blipFill>
          <a:blip r:embed="rId2" cstate="print"/>
          <a:stretch>
            <a:fillRect/>
          </a:stretch>
        </p:blipFill>
        <p:spPr>
          <a:xfrm>
            <a:off x="695325" y="1028700"/>
            <a:ext cx="4459833" cy="38576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575" y="275444"/>
            <a:ext cx="8938260" cy="677108"/>
          </a:xfrm>
        </p:spPr>
        <p:txBody>
          <a:bodyPr/>
          <a:lstStyle/>
          <a:p>
            <a:r>
              <a:rPr lang="en-US" spc="-50" dirty="0"/>
              <a:t>Literature</a:t>
            </a:r>
            <a:r>
              <a:rPr lang="en-US" spc="-165" dirty="0"/>
              <a:t> </a:t>
            </a:r>
            <a:r>
              <a:rPr lang="en-US" spc="-30" dirty="0"/>
              <a:t>Review</a:t>
            </a:r>
            <a:endParaRPr lang="en-US" dirty="0"/>
          </a:p>
        </p:txBody>
      </p:sp>
      <p:sp>
        <p:nvSpPr>
          <p:cNvPr id="3" name="Text Placeholder 2"/>
          <p:cNvSpPr>
            <a:spLocks noGrp="1"/>
          </p:cNvSpPr>
          <p:nvPr>
            <p:ph type="body" idx="1"/>
          </p:nvPr>
        </p:nvSpPr>
        <p:spPr>
          <a:xfrm>
            <a:off x="762000" y="1143000"/>
            <a:ext cx="10961370" cy="4678204"/>
          </a:xfrm>
        </p:spPr>
        <p:txBody>
          <a:bodyPr/>
          <a:lstStyle/>
          <a:p>
            <a:pPr lvl="0" algn="l" rtl="0">
              <a:buClr>
                <a:schemeClr val="dk1"/>
              </a:buClr>
              <a:buSzPts val="1700"/>
            </a:pPr>
            <a:r>
              <a:rPr lang="en-US" sz="1600" b="1" dirty="0">
                <a:solidFill>
                  <a:schemeClr val="dk1"/>
                </a:solidFill>
                <a:latin typeface="Arial"/>
                <a:ea typeface="Arial"/>
                <a:cs typeface="Arial"/>
                <a:sym typeface="Arial"/>
              </a:rPr>
              <a:t>1. Kumar et al. (2021)</a:t>
            </a:r>
            <a:r>
              <a:rPr lang="en-US" sz="1600" dirty="0">
                <a:solidFill>
                  <a:schemeClr val="dk1"/>
                </a:solidFill>
                <a:latin typeface="Arial"/>
                <a:ea typeface="Arial"/>
                <a:cs typeface="Arial"/>
                <a:sym typeface="Arial"/>
              </a:rPr>
              <a:t/>
            </a:r>
            <a:br>
              <a:rPr lang="en-US" sz="1600" dirty="0">
                <a:solidFill>
                  <a:schemeClr val="dk1"/>
                </a:solidFill>
                <a:latin typeface="Arial"/>
                <a:ea typeface="Arial"/>
                <a:cs typeface="Arial"/>
                <a:sym typeface="Arial"/>
              </a:rPr>
            </a:br>
            <a:r>
              <a:rPr lang="en-US" sz="1600" dirty="0">
                <a:solidFill>
                  <a:schemeClr val="dk1"/>
                </a:solidFill>
                <a:latin typeface="Arial"/>
                <a:ea typeface="Arial"/>
                <a:cs typeface="Arial"/>
                <a:sym typeface="Arial"/>
              </a:rPr>
              <a:t>Examines the challenges of </a:t>
            </a:r>
            <a:r>
              <a:rPr lang="en-US" sz="1600" b="1" dirty="0">
                <a:solidFill>
                  <a:schemeClr val="dk1"/>
                </a:solidFill>
                <a:latin typeface="Arial"/>
                <a:ea typeface="Arial"/>
                <a:cs typeface="Arial"/>
                <a:sym typeface="Arial"/>
              </a:rPr>
              <a:t>RFID-based toll collection systems</a:t>
            </a:r>
            <a:r>
              <a:rPr lang="en-US" sz="1600" dirty="0">
                <a:solidFill>
                  <a:schemeClr val="dk1"/>
                </a:solidFill>
                <a:latin typeface="Arial"/>
                <a:ea typeface="Arial"/>
                <a:cs typeface="Arial"/>
                <a:sym typeface="Arial"/>
              </a:rPr>
              <a:t> like </a:t>
            </a:r>
            <a:r>
              <a:rPr lang="en-US" sz="1600" dirty="0" err="1">
                <a:solidFill>
                  <a:schemeClr val="dk1"/>
                </a:solidFill>
                <a:latin typeface="Arial"/>
                <a:ea typeface="Arial"/>
                <a:cs typeface="Arial"/>
                <a:sym typeface="Arial"/>
              </a:rPr>
              <a:t>FASTag</a:t>
            </a:r>
            <a:r>
              <a:rPr lang="en-US" sz="1600" dirty="0">
                <a:solidFill>
                  <a:schemeClr val="dk1"/>
                </a:solidFill>
                <a:latin typeface="Arial"/>
                <a:ea typeface="Arial"/>
                <a:cs typeface="Arial"/>
                <a:sym typeface="Arial"/>
              </a:rPr>
              <a:t>, noting issues with </a:t>
            </a:r>
            <a:r>
              <a:rPr lang="en-US" sz="1600" b="1" dirty="0">
                <a:solidFill>
                  <a:schemeClr val="dk1"/>
                </a:solidFill>
                <a:latin typeface="Arial"/>
                <a:ea typeface="Arial"/>
                <a:cs typeface="Arial"/>
                <a:sym typeface="Arial"/>
              </a:rPr>
              <a:t>sensor accuracy</a:t>
            </a:r>
            <a:r>
              <a:rPr lang="en-US" sz="1600" dirty="0">
                <a:solidFill>
                  <a:schemeClr val="dk1"/>
                </a:solidFill>
                <a:latin typeface="Arial"/>
                <a:ea typeface="Arial"/>
                <a:cs typeface="Arial"/>
                <a:sym typeface="Arial"/>
              </a:rPr>
              <a:t> and </a:t>
            </a:r>
            <a:r>
              <a:rPr lang="en-US" sz="1600" b="1" dirty="0">
                <a:solidFill>
                  <a:schemeClr val="dk1"/>
                </a:solidFill>
                <a:latin typeface="Arial"/>
                <a:ea typeface="Arial"/>
                <a:cs typeface="Arial"/>
                <a:sym typeface="Arial"/>
              </a:rPr>
              <a:t>detection failures</a:t>
            </a:r>
            <a:r>
              <a:rPr lang="en-US" sz="1600" dirty="0">
                <a:solidFill>
                  <a:schemeClr val="dk1"/>
                </a:solidFill>
                <a:latin typeface="Arial"/>
                <a:ea typeface="Arial"/>
                <a:cs typeface="Arial"/>
                <a:sym typeface="Arial"/>
              </a:rPr>
              <a:t> at higher speeds, which leads to traffic congestion.</a:t>
            </a:r>
            <a:endParaRPr lang="en-US" sz="1600" dirty="0"/>
          </a:p>
          <a:p>
            <a:pPr lvl="0" algn="l" rtl="0">
              <a:buClr>
                <a:schemeClr val="dk1"/>
              </a:buClr>
              <a:buSzPts val="1700"/>
            </a:pPr>
            <a:endParaRPr lang="en-US" sz="1600" dirty="0">
              <a:solidFill>
                <a:schemeClr val="dk1"/>
              </a:solidFill>
              <a:latin typeface="Arial"/>
              <a:ea typeface="Arial"/>
              <a:cs typeface="Arial"/>
              <a:sym typeface="Arial"/>
            </a:endParaRPr>
          </a:p>
          <a:p>
            <a:pPr lvl="0" algn="l" rtl="0">
              <a:buClr>
                <a:schemeClr val="dk1"/>
              </a:buClr>
              <a:buSzPts val="1700"/>
            </a:pPr>
            <a:r>
              <a:rPr lang="en-US" sz="1600" b="1" dirty="0">
                <a:solidFill>
                  <a:schemeClr val="dk1"/>
                </a:solidFill>
                <a:latin typeface="Arial"/>
                <a:ea typeface="Arial"/>
                <a:cs typeface="Arial"/>
                <a:sym typeface="Arial"/>
              </a:rPr>
              <a:t>2. Zhang et al. (2022)</a:t>
            </a:r>
            <a:r>
              <a:rPr lang="en-US" sz="1600" dirty="0">
                <a:solidFill>
                  <a:schemeClr val="dk1"/>
                </a:solidFill>
                <a:latin typeface="Arial"/>
                <a:ea typeface="Arial"/>
                <a:cs typeface="Arial"/>
                <a:sym typeface="Arial"/>
              </a:rPr>
              <a:t/>
            </a:r>
            <a:br>
              <a:rPr lang="en-US" sz="1600" dirty="0">
                <a:solidFill>
                  <a:schemeClr val="dk1"/>
                </a:solidFill>
                <a:latin typeface="Arial"/>
                <a:ea typeface="Arial"/>
                <a:cs typeface="Arial"/>
                <a:sym typeface="Arial"/>
              </a:rPr>
            </a:br>
            <a:r>
              <a:rPr lang="en-US" sz="1600" dirty="0">
                <a:solidFill>
                  <a:schemeClr val="dk1"/>
                </a:solidFill>
                <a:latin typeface="Arial"/>
                <a:ea typeface="Arial"/>
                <a:cs typeface="Arial"/>
                <a:sym typeface="Arial"/>
              </a:rPr>
              <a:t>Discusses the use of </a:t>
            </a:r>
            <a:r>
              <a:rPr lang="en-US" sz="1600" b="1" dirty="0">
                <a:solidFill>
                  <a:schemeClr val="dk1"/>
                </a:solidFill>
                <a:latin typeface="Arial"/>
                <a:ea typeface="Arial"/>
                <a:cs typeface="Arial"/>
                <a:sym typeface="Arial"/>
              </a:rPr>
              <a:t>radar technology</a:t>
            </a:r>
            <a:r>
              <a:rPr lang="en-US" sz="1600" dirty="0">
                <a:solidFill>
                  <a:schemeClr val="dk1"/>
                </a:solidFill>
                <a:latin typeface="Arial"/>
                <a:ea typeface="Arial"/>
                <a:cs typeface="Arial"/>
                <a:sym typeface="Arial"/>
              </a:rPr>
              <a:t> for vehicle detection, highlighting its ability to accurately detect vehicles at high speeds, making it a more reliable alternative to RFID in toll collection systems.</a:t>
            </a:r>
            <a:endParaRPr lang="en-US" sz="1600" dirty="0"/>
          </a:p>
          <a:p>
            <a:pPr lvl="0" algn="l" rtl="0">
              <a:buClr>
                <a:schemeClr val="dk1"/>
              </a:buClr>
              <a:buSzPts val="1700"/>
            </a:pPr>
            <a:endParaRPr lang="en-US" sz="1600" dirty="0">
              <a:solidFill>
                <a:schemeClr val="dk1"/>
              </a:solidFill>
              <a:latin typeface="Arial"/>
              <a:ea typeface="Arial"/>
              <a:cs typeface="Arial"/>
              <a:sym typeface="Arial"/>
            </a:endParaRPr>
          </a:p>
          <a:p>
            <a:pPr lvl="0" algn="l" rtl="0">
              <a:buClr>
                <a:schemeClr val="dk1"/>
              </a:buClr>
              <a:buSzPts val="1700"/>
            </a:pPr>
            <a:r>
              <a:rPr lang="en-US" sz="1600" b="1" dirty="0">
                <a:solidFill>
                  <a:schemeClr val="dk1"/>
                </a:solidFill>
                <a:latin typeface="Arial"/>
                <a:ea typeface="Arial"/>
                <a:cs typeface="Arial"/>
                <a:sym typeface="Arial"/>
              </a:rPr>
              <a:t>3. Al-</a:t>
            </a:r>
            <a:r>
              <a:rPr lang="en-US" sz="1600" b="1" dirty="0" err="1">
                <a:solidFill>
                  <a:schemeClr val="dk1"/>
                </a:solidFill>
                <a:latin typeface="Arial"/>
                <a:ea typeface="Arial"/>
                <a:cs typeface="Arial"/>
                <a:sym typeface="Arial"/>
              </a:rPr>
              <a:t>Mansoori</a:t>
            </a:r>
            <a:r>
              <a:rPr lang="en-US" sz="1600" b="1" dirty="0">
                <a:solidFill>
                  <a:schemeClr val="dk1"/>
                </a:solidFill>
                <a:latin typeface="Arial"/>
                <a:ea typeface="Arial"/>
                <a:cs typeface="Arial"/>
                <a:sym typeface="Arial"/>
              </a:rPr>
              <a:t> et al. (2020)</a:t>
            </a:r>
            <a:r>
              <a:rPr lang="en-US" sz="1600" dirty="0">
                <a:solidFill>
                  <a:schemeClr val="dk1"/>
                </a:solidFill>
                <a:latin typeface="Arial"/>
                <a:ea typeface="Arial"/>
                <a:cs typeface="Arial"/>
                <a:sym typeface="Arial"/>
              </a:rPr>
              <a:t/>
            </a:r>
            <a:br>
              <a:rPr lang="en-US" sz="1600" dirty="0">
                <a:solidFill>
                  <a:schemeClr val="dk1"/>
                </a:solidFill>
                <a:latin typeface="Arial"/>
                <a:ea typeface="Arial"/>
                <a:cs typeface="Arial"/>
                <a:sym typeface="Arial"/>
              </a:rPr>
            </a:br>
            <a:r>
              <a:rPr lang="en-US" sz="1600" dirty="0">
                <a:solidFill>
                  <a:schemeClr val="dk1"/>
                </a:solidFill>
                <a:latin typeface="Arial"/>
                <a:ea typeface="Arial"/>
                <a:cs typeface="Arial"/>
                <a:sym typeface="Arial"/>
              </a:rPr>
              <a:t>Reviews the </a:t>
            </a:r>
            <a:r>
              <a:rPr lang="en-US" sz="1600" b="1" dirty="0">
                <a:solidFill>
                  <a:schemeClr val="dk1"/>
                </a:solidFill>
                <a:latin typeface="Arial"/>
                <a:ea typeface="Arial"/>
                <a:cs typeface="Arial"/>
                <a:sym typeface="Arial"/>
              </a:rPr>
              <a:t>Dubai toll system</a:t>
            </a:r>
            <a:r>
              <a:rPr lang="en-US" sz="1600" dirty="0">
                <a:solidFill>
                  <a:schemeClr val="dk1"/>
                </a:solidFill>
                <a:latin typeface="Arial"/>
                <a:ea typeface="Arial"/>
                <a:cs typeface="Arial"/>
                <a:sym typeface="Arial"/>
              </a:rPr>
              <a:t>, which uses </a:t>
            </a:r>
            <a:r>
              <a:rPr lang="en-US" sz="1600" b="1" dirty="0">
                <a:solidFill>
                  <a:schemeClr val="dk1"/>
                </a:solidFill>
                <a:latin typeface="Arial"/>
                <a:ea typeface="Arial"/>
                <a:cs typeface="Arial"/>
                <a:sym typeface="Arial"/>
              </a:rPr>
              <a:t>smart technology</a:t>
            </a:r>
            <a:r>
              <a:rPr lang="en-US" sz="1600" dirty="0">
                <a:solidFill>
                  <a:schemeClr val="dk1"/>
                </a:solidFill>
                <a:latin typeface="Arial"/>
                <a:ea typeface="Arial"/>
                <a:cs typeface="Arial"/>
                <a:sym typeface="Arial"/>
              </a:rPr>
              <a:t> to facilitate seamless tolling without the need for vehicles to slow down, significantly reducing </a:t>
            </a:r>
            <a:r>
              <a:rPr lang="en-US" sz="1600" b="1" dirty="0">
                <a:solidFill>
                  <a:schemeClr val="dk1"/>
                </a:solidFill>
                <a:latin typeface="Arial"/>
                <a:ea typeface="Arial"/>
                <a:cs typeface="Arial"/>
                <a:sym typeface="Arial"/>
              </a:rPr>
              <a:t>congestion</a:t>
            </a:r>
            <a:r>
              <a:rPr lang="en-US" sz="1600" dirty="0">
                <a:solidFill>
                  <a:schemeClr val="dk1"/>
                </a:solidFill>
                <a:latin typeface="Arial"/>
                <a:ea typeface="Arial"/>
                <a:cs typeface="Arial"/>
                <a:sym typeface="Arial"/>
              </a:rPr>
              <a:t> and improving </a:t>
            </a:r>
            <a:r>
              <a:rPr lang="en-US" sz="1600" b="1" dirty="0">
                <a:solidFill>
                  <a:schemeClr val="dk1"/>
                </a:solidFill>
                <a:latin typeface="Arial"/>
                <a:ea typeface="Arial"/>
                <a:cs typeface="Arial"/>
                <a:sym typeface="Arial"/>
              </a:rPr>
              <a:t>driver experience</a:t>
            </a:r>
            <a:r>
              <a:rPr lang="en-US" sz="1600" dirty="0">
                <a:solidFill>
                  <a:schemeClr val="dk1"/>
                </a:solidFill>
                <a:latin typeface="Arial"/>
                <a:ea typeface="Arial"/>
                <a:cs typeface="Arial"/>
                <a:sym typeface="Arial"/>
              </a:rPr>
              <a:t>.</a:t>
            </a:r>
            <a:endParaRPr lang="en-US" sz="1600" dirty="0"/>
          </a:p>
          <a:p>
            <a:pPr lvl="0" algn="l" rtl="0">
              <a:buClr>
                <a:schemeClr val="dk1"/>
              </a:buClr>
              <a:buSzPts val="1700"/>
            </a:pPr>
            <a:endParaRPr lang="en-US" sz="1600" dirty="0">
              <a:solidFill>
                <a:schemeClr val="dk1"/>
              </a:solidFill>
              <a:latin typeface="Arial"/>
              <a:ea typeface="Arial"/>
              <a:cs typeface="Arial"/>
              <a:sym typeface="Arial"/>
            </a:endParaRPr>
          </a:p>
          <a:p>
            <a:pPr lvl="0" algn="l" rtl="0">
              <a:buClr>
                <a:schemeClr val="dk1"/>
              </a:buClr>
              <a:buSzPts val="1700"/>
            </a:pPr>
            <a:r>
              <a:rPr lang="en-US" sz="1600" b="1" dirty="0">
                <a:solidFill>
                  <a:schemeClr val="dk1"/>
                </a:solidFill>
                <a:latin typeface="Arial"/>
                <a:ea typeface="Arial"/>
                <a:cs typeface="Arial"/>
                <a:sym typeface="Arial"/>
              </a:rPr>
              <a:t>4. Singh &amp; Gupta (2023)</a:t>
            </a:r>
            <a:r>
              <a:rPr lang="en-US" sz="1600" dirty="0">
                <a:solidFill>
                  <a:schemeClr val="dk1"/>
                </a:solidFill>
                <a:latin typeface="Arial"/>
                <a:ea typeface="Arial"/>
                <a:cs typeface="Arial"/>
                <a:sym typeface="Arial"/>
              </a:rPr>
              <a:t/>
            </a:r>
            <a:br>
              <a:rPr lang="en-US" sz="1600" dirty="0">
                <a:solidFill>
                  <a:schemeClr val="dk1"/>
                </a:solidFill>
                <a:latin typeface="Arial"/>
                <a:ea typeface="Arial"/>
                <a:cs typeface="Arial"/>
                <a:sym typeface="Arial"/>
              </a:rPr>
            </a:br>
            <a:r>
              <a:rPr lang="en-US" sz="1600" dirty="0">
                <a:solidFill>
                  <a:schemeClr val="dk1"/>
                </a:solidFill>
                <a:latin typeface="Arial"/>
                <a:ea typeface="Arial"/>
                <a:cs typeface="Arial"/>
                <a:sym typeface="Arial"/>
              </a:rPr>
              <a:t>Explores the increasing integration of </a:t>
            </a:r>
            <a:r>
              <a:rPr lang="en-US" sz="1600" b="1" dirty="0">
                <a:solidFill>
                  <a:schemeClr val="dk1"/>
                </a:solidFill>
                <a:latin typeface="Arial"/>
                <a:ea typeface="Arial"/>
                <a:cs typeface="Arial"/>
                <a:sym typeface="Arial"/>
              </a:rPr>
              <a:t>digital payment solutions</a:t>
            </a:r>
            <a:r>
              <a:rPr lang="en-US" sz="1600" dirty="0">
                <a:solidFill>
                  <a:schemeClr val="dk1"/>
                </a:solidFill>
                <a:latin typeface="Arial"/>
                <a:ea typeface="Arial"/>
                <a:cs typeface="Arial"/>
                <a:sym typeface="Arial"/>
              </a:rPr>
              <a:t> in toll systems, emphasizing the importance of mobile wallets and </a:t>
            </a:r>
            <a:r>
              <a:rPr lang="en-US" sz="1600" b="1" dirty="0">
                <a:solidFill>
                  <a:schemeClr val="dk1"/>
                </a:solidFill>
                <a:latin typeface="Arial"/>
                <a:ea typeface="Arial"/>
                <a:cs typeface="Arial"/>
                <a:sym typeface="Arial"/>
              </a:rPr>
              <a:t>contactless payments</a:t>
            </a:r>
            <a:r>
              <a:rPr lang="en-US" sz="1600" dirty="0">
                <a:solidFill>
                  <a:schemeClr val="dk1"/>
                </a:solidFill>
                <a:latin typeface="Arial"/>
                <a:ea typeface="Arial"/>
                <a:cs typeface="Arial"/>
                <a:sym typeface="Arial"/>
              </a:rPr>
              <a:t> for quicker transactions.</a:t>
            </a:r>
            <a:endParaRPr lang="en-US" sz="1600" dirty="0"/>
          </a:p>
          <a:p>
            <a:pPr lvl="0" algn="l" rtl="0">
              <a:buClr>
                <a:schemeClr val="dk1"/>
              </a:buClr>
              <a:buSzPts val="1700"/>
            </a:pPr>
            <a:endParaRPr lang="en-US" sz="1600" dirty="0">
              <a:latin typeface="Arial"/>
              <a:ea typeface="Arial"/>
              <a:cs typeface="Arial"/>
              <a:sym typeface="Arial"/>
            </a:endParaRPr>
          </a:p>
          <a:p>
            <a:pPr lvl="0" algn="l" rtl="0">
              <a:buClr>
                <a:schemeClr val="dk1"/>
              </a:buClr>
              <a:buSzPts val="1700"/>
            </a:pPr>
            <a:r>
              <a:rPr lang="en-US" sz="1600" b="1" dirty="0">
                <a:solidFill>
                  <a:schemeClr val="dk1"/>
                </a:solidFill>
                <a:latin typeface="Arial"/>
                <a:ea typeface="Arial"/>
                <a:cs typeface="Arial"/>
                <a:sym typeface="Arial"/>
              </a:rPr>
              <a:t>5. Yadav et al. (2021)</a:t>
            </a:r>
            <a:r>
              <a:rPr lang="en-US" sz="1600" dirty="0">
                <a:solidFill>
                  <a:schemeClr val="dk1"/>
                </a:solidFill>
                <a:latin typeface="Arial"/>
                <a:ea typeface="Arial"/>
                <a:cs typeface="Arial"/>
                <a:sym typeface="Arial"/>
              </a:rPr>
              <a:t/>
            </a:r>
            <a:br>
              <a:rPr lang="en-US" sz="1600" dirty="0">
                <a:solidFill>
                  <a:schemeClr val="dk1"/>
                </a:solidFill>
                <a:latin typeface="Arial"/>
                <a:ea typeface="Arial"/>
                <a:cs typeface="Arial"/>
                <a:sym typeface="Arial"/>
              </a:rPr>
            </a:br>
            <a:r>
              <a:rPr lang="en-US" sz="1600" dirty="0">
                <a:solidFill>
                  <a:schemeClr val="dk1"/>
                </a:solidFill>
                <a:latin typeface="Arial"/>
                <a:ea typeface="Arial"/>
                <a:cs typeface="Arial"/>
                <a:sym typeface="Arial"/>
              </a:rPr>
              <a:t>Analyzes </a:t>
            </a:r>
            <a:r>
              <a:rPr lang="en-US" sz="1600" b="1" dirty="0">
                <a:solidFill>
                  <a:schemeClr val="dk1"/>
                </a:solidFill>
                <a:latin typeface="Arial"/>
                <a:ea typeface="Arial"/>
                <a:cs typeface="Arial"/>
                <a:sym typeface="Arial"/>
              </a:rPr>
              <a:t>ultrasonic sensors</a:t>
            </a:r>
            <a:r>
              <a:rPr lang="en-US" sz="1600" dirty="0">
                <a:solidFill>
                  <a:schemeClr val="dk1"/>
                </a:solidFill>
                <a:latin typeface="Arial"/>
                <a:ea typeface="Arial"/>
                <a:cs typeface="Arial"/>
                <a:sym typeface="Arial"/>
              </a:rPr>
              <a:t> for vehicle detection in toll booths, finding them effective at close range but prone to </a:t>
            </a:r>
            <a:r>
              <a:rPr lang="en-US" sz="1600" b="1" dirty="0">
                <a:solidFill>
                  <a:schemeClr val="dk1"/>
                </a:solidFill>
                <a:latin typeface="Arial"/>
                <a:ea typeface="Arial"/>
                <a:cs typeface="Arial"/>
                <a:sym typeface="Arial"/>
              </a:rPr>
              <a:t>errors at high speeds</a:t>
            </a:r>
            <a:r>
              <a:rPr lang="en-US" sz="1600" dirty="0">
                <a:solidFill>
                  <a:schemeClr val="dk1"/>
                </a:solidFill>
                <a:latin typeface="Arial"/>
                <a:ea typeface="Arial"/>
                <a:cs typeface="Arial"/>
                <a:sym typeface="Arial"/>
              </a:rPr>
              <a:t>, limiting their standalone utility in high-traffic environments.</a:t>
            </a:r>
            <a:endParaRPr lang="en-US" sz="1600" dirty="0"/>
          </a:p>
        </p:txBody>
      </p:sp>
    </p:spTree>
    <p:extLst>
      <p:ext uri="{BB962C8B-B14F-4D97-AF65-F5344CB8AC3E}">
        <p14:creationId xmlns:p14="http://schemas.microsoft.com/office/powerpoint/2010/main" val="1607566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575" y="275444"/>
            <a:ext cx="8938260" cy="677108"/>
          </a:xfrm>
        </p:spPr>
        <p:txBody>
          <a:bodyPr/>
          <a:lstStyle/>
          <a:p>
            <a:r>
              <a:rPr lang="en-US" dirty="0" smtClean="0"/>
              <a:t>Literature Review(Continued)</a:t>
            </a:r>
            <a:endParaRPr lang="en-US" dirty="0"/>
          </a:p>
        </p:txBody>
      </p:sp>
      <p:sp>
        <p:nvSpPr>
          <p:cNvPr id="3" name="Text Placeholder 2"/>
          <p:cNvSpPr>
            <a:spLocks noGrp="1"/>
          </p:cNvSpPr>
          <p:nvPr>
            <p:ph type="body" idx="1"/>
          </p:nvPr>
        </p:nvSpPr>
        <p:spPr>
          <a:xfrm>
            <a:off x="917575" y="1143000"/>
            <a:ext cx="10961370" cy="4678204"/>
          </a:xfrm>
        </p:spPr>
        <p:txBody>
          <a:bodyPr/>
          <a:lstStyle/>
          <a:p>
            <a:pPr lvl="0" algn="l" rtl="0">
              <a:buClr>
                <a:schemeClr val="dk1"/>
              </a:buClr>
              <a:buSzPts val="1700"/>
            </a:pPr>
            <a:r>
              <a:rPr lang="en-US" sz="1600" b="1" dirty="0">
                <a:solidFill>
                  <a:schemeClr val="dk1"/>
                </a:solidFill>
                <a:latin typeface="Arial"/>
                <a:ea typeface="Arial"/>
                <a:cs typeface="Arial"/>
                <a:sym typeface="Arial"/>
              </a:rPr>
              <a:t>6. Rahman et al. (2021)</a:t>
            </a:r>
            <a:r>
              <a:rPr lang="en-US" sz="1600" dirty="0">
                <a:solidFill>
                  <a:schemeClr val="dk1"/>
                </a:solidFill>
                <a:latin typeface="Arial"/>
                <a:ea typeface="Arial"/>
                <a:cs typeface="Arial"/>
                <a:sym typeface="Arial"/>
              </a:rPr>
              <a:t/>
            </a:r>
            <a:br>
              <a:rPr lang="en-US" sz="1600" dirty="0">
                <a:solidFill>
                  <a:schemeClr val="dk1"/>
                </a:solidFill>
                <a:latin typeface="Arial"/>
                <a:ea typeface="Arial"/>
                <a:cs typeface="Arial"/>
                <a:sym typeface="Arial"/>
              </a:rPr>
            </a:br>
            <a:r>
              <a:rPr lang="en-US" sz="1600" dirty="0">
                <a:solidFill>
                  <a:schemeClr val="dk1"/>
                </a:solidFill>
                <a:latin typeface="Arial"/>
                <a:ea typeface="Arial"/>
                <a:cs typeface="Arial"/>
                <a:sym typeface="Arial"/>
              </a:rPr>
              <a:t>Investigates the potential of </a:t>
            </a:r>
            <a:r>
              <a:rPr lang="en-US" sz="1600" b="1" dirty="0">
                <a:solidFill>
                  <a:schemeClr val="dk1"/>
                </a:solidFill>
                <a:latin typeface="Arial"/>
                <a:ea typeface="Arial"/>
                <a:cs typeface="Arial"/>
                <a:sym typeface="Arial"/>
              </a:rPr>
              <a:t>AI and machine learning</a:t>
            </a:r>
            <a:r>
              <a:rPr lang="en-US" sz="1600" dirty="0">
                <a:solidFill>
                  <a:schemeClr val="dk1"/>
                </a:solidFill>
                <a:latin typeface="Arial"/>
                <a:ea typeface="Arial"/>
                <a:cs typeface="Arial"/>
                <a:sym typeface="Arial"/>
              </a:rPr>
              <a:t> in optimizing toll systems by predicting traffic patterns and improving toll processing efficiency based on </a:t>
            </a:r>
            <a:r>
              <a:rPr lang="en-US" sz="1600" b="1" dirty="0">
                <a:solidFill>
                  <a:schemeClr val="dk1"/>
                </a:solidFill>
                <a:latin typeface="Arial"/>
                <a:ea typeface="Arial"/>
                <a:cs typeface="Arial"/>
                <a:sym typeface="Arial"/>
              </a:rPr>
              <a:t>real-time data analysis</a:t>
            </a:r>
            <a:r>
              <a:rPr lang="en-US" sz="1600" dirty="0">
                <a:solidFill>
                  <a:schemeClr val="dk1"/>
                </a:solidFill>
                <a:latin typeface="Arial"/>
                <a:ea typeface="Arial"/>
                <a:cs typeface="Arial"/>
                <a:sym typeface="Arial"/>
              </a:rPr>
              <a:t>.</a:t>
            </a:r>
            <a:endParaRPr lang="en-US" sz="1600" dirty="0"/>
          </a:p>
          <a:p>
            <a:pPr lvl="0" algn="l" rtl="0">
              <a:buClr>
                <a:schemeClr val="dk1"/>
              </a:buClr>
              <a:buSzPts val="1700"/>
            </a:pPr>
            <a:endParaRPr lang="en-US" sz="1600" dirty="0">
              <a:solidFill>
                <a:schemeClr val="dk1"/>
              </a:solidFill>
              <a:latin typeface="Arial"/>
              <a:ea typeface="Arial"/>
              <a:cs typeface="Arial"/>
              <a:sym typeface="Arial"/>
            </a:endParaRPr>
          </a:p>
          <a:p>
            <a:pPr lvl="0" algn="l" rtl="0">
              <a:buClr>
                <a:schemeClr val="dk1"/>
              </a:buClr>
              <a:buSzPts val="1700"/>
            </a:pPr>
            <a:r>
              <a:rPr lang="en-US" sz="1600" b="1" dirty="0">
                <a:solidFill>
                  <a:schemeClr val="dk1"/>
                </a:solidFill>
                <a:latin typeface="Arial"/>
                <a:ea typeface="Arial"/>
                <a:cs typeface="Arial"/>
                <a:sym typeface="Arial"/>
              </a:rPr>
              <a:t>7. Chen et al. (2022)</a:t>
            </a:r>
            <a:r>
              <a:rPr lang="en-US" sz="1600" dirty="0">
                <a:solidFill>
                  <a:schemeClr val="dk1"/>
                </a:solidFill>
                <a:latin typeface="Arial"/>
                <a:ea typeface="Arial"/>
                <a:cs typeface="Arial"/>
                <a:sym typeface="Arial"/>
              </a:rPr>
              <a:t/>
            </a:r>
            <a:br>
              <a:rPr lang="en-US" sz="1600" dirty="0">
                <a:solidFill>
                  <a:schemeClr val="dk1"/>
                </a:solidFill>
                <a:latin typeface="Arial"/>
                <a:ea typeface="Arial"/>
                <a:cs typeface="Arial"/>
                <a:sym typeface="Arial"/>
              </a:rPr>
            </a:br>
            <a:r>
              <a:rPr lang="en-US" sz="1600" dirty="0">
                <a:solidFill>
                  <a:schemeClr val="dk1"/>
                </a:solidFill>
                <a:latin typeface="Arial"/>
                <a:ea typeface="Arial"/>
                <a:cs typeface="Arial"/>
                <a:sym typeface="Arial"/>
              </a:rPr>
              <a:t>Focuses on the </a:t>
            </a:r>
            <a:r>
              <a:rPr lang="en-US" sz="1600" b="1" dirty="0">
                <a:solidFill>
                  <a:schemeClr val="dk1"/>
                </a:solidFill>
                <a:latin typeface="Arial"/>
                <a:ea typeface="Arial"/>
                <a:cs typeface="Arial"/>
                <a:sym typeface="Arial"/>
              </a:rPr>
              <a:t>environmental benefits</a:t>
            </a:r>
            <a:r>
              <a:rPr lang="en-US" sz="1600" dirty="0">
                <a:solidFill>
                  <a:schemeClr val="dk1"/>
                </a:solidFill>
                <a:latin typeface="Arial"/>
                <a:ea typeface="Arial"/>
                <a:cs typeface="Arial"/>
                <a:sym typeface="Arial"/>
              </a:rPr>
              <a:t> of automated toll systems, particularly their ability to reduce </a:t>
            </a:r>
            <a:r>
              <a:rPr lang="en-US" sz="1600" b="1" dirty="0">
                <a:solidFill>
                  <a:schemeClr val="dk1"/>
                </a:solidFill>
                <a:latin typeface="Arial"/>
                <a:ea typeface="Arial"/>
                <a:cs typeface="Arial"/>
                <a:sym typeface="Arial"/>
              </a:rPr>
              <a:t>carbon emissions</a:t>
            </a:r>
            <a:r>
              <a:rPr lang="en-US" sz="1600" dirty="0">
                <a:solidFill>
                  <a:schemeClr val="dk1"/>
                </a:solidFill>
                <a:latin typeface="Arial"/>
                <a:ea typeface="Arial"/>
                <a:cs typeface="Arial"/>
                <a:sym typeface="Arial"/>
              </a:rPr>
              <a:t> through decreased </a:t>
            </a:r>
            <a:r>
              <a:rPr lang="en-US" sz="1600" b="1" dirty="0">
                <a:solidFill>
                  <a:schemeClr val="dk1"/>
                </a:solidFill>
                <a:latin typeface="Arial"/>
                <a:ea typeface="Arial"/>
                <a:cs typeface="Arial"/>
                <a:sym typeface="Arial"/>
              </a:rPr>
              <a:t>vehicle idling</a:t>
            </a:r>
            <a:r>
              <a:rPr lang="en-US" sz="1600" dirty="0">
                <a:solidFill>
                  <a:schemeClr val="dk1"/>
                </a:solidFill>
                <a:latin typeface="Arial"/>
                <a:ea typeface="Arial"/>
                <a:cs typeface="Arial"/>
                <a:sym typeface="Arial"/>
              </a:rPr>
              <a:t> at toll booths.</a:t>
            </a:r>
            <a:endParaRPr lang="en-US" sz="1600" dirty="0"/>
          </a:p>
          <a:p>
            <a:pPr lvl="0" algn="l" rtl="0">
              <a:buClr>
                <a:schemeClr val="dk1"/>
              </a:buClr>
              <a:buSzPts val="1700"/>
            </a:pPr>
            <a:endParaRPr lang="en-US" sz="1600" dirty="0">
              <a:solidFill>
                <a:schemeClr val="dk1"/>
              </a:solidFill>
              <a:latin typeface="Arial"/>
              <a:ea typeface="Arial"/>
              <a:cs typeface="Arial"/>
              <a:sym typeface="Arial"/>
            </a:endParaRPr>
          </a:p>
          <a:p>
            <a:pPr lvl="0" algn="l" rtl="0">
              <a:buClr>
                <a:schemeClr val="dk1"/>
              </a:buClr>
              <a:buSzPts val="1700"/>
            </a:pPr>
            <a:r>
              <a:rPr lang="en-US" sz="1600" b="1" dirty="0">
                <a:solidFill>
                  <a:schemeClr val="dk1"/>
                </a:solidFill>
                <a:latin typeface="Arial"/>
                <a:ea typeface="Arial"/>
                <a:cs typeface="Arial"/>
                <a:sym typeface="Arial"/>
              </a:rPr>
              <a:t>8. Patel et al. (2020)</a:t>
            </a:r>
            <a:r>
              <a:rPr lang="en-US" sz="1600" dirty="0">
                <a:solidFill>
                  <a:schemeClr val="dk1"/>
                </a:solidFill>
                <a:latin typeface="Arial"/>
                <a:ea typeface="Arial"/>
                <a:cs typeface="Arial"/>
                <a:sym typeface="Arial"/>
              </a:rPr>
              <a:t/>
            </a:r>
            <a:br>
              <a:rPr lang="en-US" sz="1600" dirty="0">
                <a:solidFill>
                  <a:schemeClr val="dk1"/>
                </a:solidFill>
                <a:latin typeface="Arial"/>
                <a:ea typeface="Arial"/>
                <a:cs typeface="Arial"/>
                <a:sym typeface="Arial"/>
              </a:rPr>
            </a:br>
            <a:r>
              <a:rPr lang="en-US" sz="1600" dirty="0">
                <a:solidFill>
                  <a:schemeClr val="dk1"/>
                </a:solidFill>
                <a:latin typeface="Arial"/>
                <a:ea typeface="Arial"/>
                <a:cs typeface="Arial"/>
                <a:sym typeface="Arial"/>
              </a:rPr>
              <a:t>Studies the </a:t>
            </a:r>
            <a:r>
              <a:rPr lang="en-US" sz="1600" b="1" dirty="0">
                <a:solidFill>
                  <a:schemeClr val="dk1"/>
                </a:solidFill>
                <a:latin typeface="Arial"/>
                <a:ea typeface="Arial"/>
                <a:cs typeface="Arial"/>
                <a:sym typeface="Arial"/>
              </a:rPr>
              <a:t>limitations of RFID technology</a:t>
            </a:r>
            <a:r>
              <a:rPr lang="en-US" sz="1600" dirty="0">
                <a:solidFill>
                  <a:schemeClr val="dk1"/>
                </a:solidFill>
                <a:latin typeface="Arial"/>
                <a:ea typeface="Arial"/>
                <a:cs typeface="Arial"/>
                <a:sym typeface="Arial"/>
              </a:rPr>
              <a:t>, especially its dependence on vehicle speed and the need for close proximity for successful detection, which affects its performance in high-speed toll lanes.</a:t>
            </a:r>
            <a:endParaRPr lang="en-US" sz="1600" dirty="0"/>
          </a:p>
          <a:p>
            <a:pPr lvl="0" algn="l" rtl="0">
              <a:buClr>
                <a:schemeClr val="dk1"/>
              </a:buClr>
              <a:buSzPts val="1700"/>
            </a:pPr>
            <a:endParaRPr lang="en-US" sz="1600" dirty="0">
              <a:solidFill>
                <a:schemeClr val="dk1"/>
              </a:solidFill>
              <a:latin typeface="Arial"/>
              <a:ea typeface="Arial"/>
              <a:cs typeface="Arial"/>
              <a:sym typeface="Arial"/>
            </a:endParaRPr>
          </a:p>
          <a:p>
            <a:pPr lvl="0" algn="l" rtl="0">
              <a:buClr>
                <a:schemeClr val="dk1"/>
              </a:buClr>
              <a:buSzPts val="1700"/>
            </a:pPr>
            <a:r>
              <a:rPr lang="en-US" sz="1600" b="1" dirty="0">
                <a:solidFill>
                  <a:schemeClr val="dk1"/>
                </a:solidFill>
                <a:latin typeface="Arial"/>
                <a:ea typeface="Arial"/>
                <a:cs typeface="Arial"/>
                <a:sym typeface="Arial"/>
              </a:rPr>
              <a:t>9. Liu et al. (2021)</a:t>
            </a:r>
            <a:r>
              <a:rPr lang="en-US" sz="1600" dirty="0">
                <a:solidFill>
                  <a:schemeClr val="dk1"/>
                </a:solidFill>
                <a:latin typeface="Arial"/>
                <a:ea typeface="Arial"/>
                <a:cs typeface="Arial"/>
                <a:sym typeface="Arial"/>
              </a:rPr>
              <a:t/>
            </a:r>
            <a:br>
              <a:rPr lang="en-US" sz="1600" dirty="0">
                <a:solidFill>
                  <a:schemeClr val="dk1"/>
                </a:solidFill>
                <a:latin typeface="Arial"/>
                <a:ea typeface="Arial"/>
                <a:cs typeface="Arial"/>
                <a:sym typeface="Arial"/>
              </a:rPr>
            </a:br>
            <a:r>
              <a:rPr lang="en-US" sz="1600" dirty="0">
                <a:solidFill>
                  <a:schemeClr val="dk1"/>
                </a:solidFill>
                <a:latin typeface="Arial"/>
                <a:ea typeface="Arial"/>
                <a:cs typeface="Arial"/>
                <a:sym typeface="Arial"/>
              </a:rPr>
              <a:t>Looks into the use of </a:t>
            </a:r>
            <a:r>
              <a:rPr lang="en-US" sz="1600" b="1" dirty="0">
                <a:solidFill>
                  <a:schemeClr val="dk1"/>
                </a:solidFill>
                <a:latin typeface="Arial"/>
                <a:ea typeface="Arial"/>
                <a:cs typeface="Arial"/>
                <a:sym typeface="Arial"/>
              </a:rPr>
              <a:t>hybrid toll systems</a:t>
            </a:r>
            <a:r>
              <a:rPr lang="en-US" sz="1600" dirty="0">
                <a:solidFill>
                  <a:schemeClr val="dk1"/>
                </a:solidFill>
                <a:latin typeface="Arial"/>
                <a:ea typeface="Arial"/>
                <a:cs typeface="Arial"/>
                <a:sym typeface="Arial"/>
              </a:rPr>
              <a:t>, combining </a:t>
            </a:r>
            <a:r>
              <a:rPr lang="en-US" sz="1600" b="1" dirty="0">
                <a:solidFill>
                  <a:schemeClr val="dk1"/>
                </a:solidFill>
                <a:latin typeface="Arial"/>
                <a:ea typeface="Arial"/>
                <a:cs typeface="Arial"/>
                <a:sym typeface="Arial"/>
              </a:rPr>
              <a:t>radar, RFID, and ultrasonic sensors</a:t>
            </a:r>
            <a:r>
              <a:rPr lang="en-US" sz="1600" dirty="0">
                <a:solidFill>
                  <a:schemeClr val="dk1"/>
                </a:solidFill>
                <a:latin typeface="Arial"/>
                <a:ea typeface="Arial"/>
                <a:cs typeface="Arial"/>
                <a:sym typeface="Arial"/>
              </a:rPr>
              <a:t> to cover a wider range of vehicle detection scenarios, improving overall accuracy and reducing congestion.</a:t>
            </a:r>
            <a:endParaRPr lang="en-US" sz="1600" dirty="0"/>
          </a:p>
          <a:p>
            <a:pPr lvl="0" algn="l" rtl="0">
              <a:buClr>
                <a:schemeClr val="dk1"/>
              </a:buClr>
              <a:buSzPts val="1700"/>
            </a:pPr>
            <a:endParaRPr lang="en-US" sz="1600" dirty="0">
              <a:solidFill>
                <a:schemeClr val="dk1"/>
              </a:solidFill>
              <a:latin typeface="Arial"/>
              <a:ea typeface="Arial"/>
              <a:cs typeface="Arial"/>
              <a:sym typeface="Arial"/>
            </a:endParaRPr>
          </a:p>
          <a:p>
            <a:pPr lvl="0" algn="l" rtl="0">
              <a:buClr>
                <a:schemeClr val="dk1"/>
              </a:buClr>
              <a:buSzPts val="1700"/>
            </a:pPr>
            <a:r>
              <a:rPr lang="en-US" sz="1600" b="1" dirty="0">
                <a:solidFill>
                  <a:schemeClr val="dk1"/>
                </a:solidFill>
                <a:latin typeface="Arial"/>
                <a:ea typeface="Arial"/>
                <a:cs typeface="Arial"/>
                <a:sym typeface="Arial"/>
              </a:rPr>
              <a:t>10. Mohammed et al. (2020)</a:t>
            </a:r>
            <a:r>
              <a:rPr lang="en-US" sz="1600" dirty="0">
                <a:solidFill>
                  <a:schemeClr val="dk1"/>
                </a:solidFill>
                <a:latin typeface="Arial"/>
                <a:ea typeface="Arial"/>
                <a:cs typeface="Arial"/>
                <a:sym typeface="Arial"/>
              </a:rPr>
              <a:t/>
            </a:r>
            <a:br>
              <a:rPr lang="en-US" sz="1600" dirty="0">
                <a:solidFill>
                  <a:schemeClr val="dk1"/>
                </a:solidFill>
                <a:latin typeface="Arial"/>
                <a:ea typeface="Arial"/>
                <a:cs typeface="Arial"/>
                <a:sym typeface="Arial"/>
              </a:rPr>
            </a:br>
            <a:r>
              <a:rPr lang="en-US" sz="1600" dirty="0">
                <a:solidFill>
                  <a:schemeClr val="dk1"/>
                </a:solidFill>
                <a:latin typeface="Arial"/>
                <a:ea typeface="Arial"/>
                <a:cs typeface="Arial"/>
                <a:sym typeface="Arial"/>
              </a:rPr>
              <a:t>Reviews the </a:t>
            </a:r>
            <a:r>
              <a:rPr lang="en-US" sz="1600" b="1" dirty="0">
                <a:solidFill>
                  <a:schemeClr val="dk1"/>
                </a:solidFill>
                <a:latin typeface="Arial"/>
                <a:ea typeface="Arial"/>
                <a:cs typeface="Arial"/>
                <a:sym typeface="Arial"/>
              </a:rPr>
              <a:t>use of </a:t>
            </a:r>
            <a:r>
              <a:rPr lang="en-US" sz="1600" b="1" dirty="0" err="1">
                <a:solidFill>
                  <a:schemeClr val="dk1"/>
                </a:solidFill>
                <a:latin typeface="Arial"/>
                <a:ea typeface="Arial"/>
                <a:cs typeface="Arial"/>
                <a:sym typeface="Arial"/>
              </a:rPr>
              <a:t>blockchain</a:t>
            </a:r>
            <a:r>
              <a:rPr lang="en-US" sz="1600" dirty="0">
                <a:solidFill>
                  <a:schemeClr val="dk1"/>
                </a:solidFill>
                <a:latin typeface="Arial"/>
                <a:ea typeface="Arial"/>
                <a:cs typeface="Arial"/>
                <a:sym typeface="Arial"/>
              </a:rPr>
              <a:t> for secure toll transactions, suggesting that </a:t>
            </a:r>
            <a:r>
              <a:rPr lang="en-US" sz="1600" b="1" dirty="0">
                <a:solidFill>
                  <a:schemeClr val="dk1"/>
                </a:solidFill>
                <a:latin typeface="Arial"/>
                <a:ea typeface="Arial"/>
                <a:cs typeface="Arial"/>
                <a:sym typeface="Arial"/>
              </a:rPr>
              <a:t>decentralized data storage</a:t>
            </a:r>
            <a:r>
              <a:rPr lang="en-US" sz="1600" dirty="0">
                <a:solidFill>
                  <a:schemeClr val="dk1"/>
                </a:solidFill>
                <a:latin typeface="Arial"/>
                <a:ea typeface="Arial"/>
                <a:cs typeface="Arial"/>
                <a:sym typeface="Arial"/>
              </a:rPr>
              <a:t> can enhance </a:t>
            </a:r>
            <a:r>
              <a:rPr lang="en-US" sz="1600" b="1" dirty="0">
                <a:solidFill>
                  <a:schemeClr val="dk1"/>
                </a:solidFill>
                <a:latin typeface="Arial"/>
                <a:ea typeface="Arial"/>
                <a:cs typeface="Arial"/>
                <a:sym typeface="Arial"/>
              </a:rPr>
              <a:t>user privacy</a:t>
            </a:r>
            <a:r>
              <a:rPr lang="en-US" sz="1600" dirty="0">
                <a:solidFill>
                  <a:schemeClr val="dk1"/>
                </a:solidFill>
                <a:latin typeface="Arial"/>
                <a:ea typeface="Arial"/>
                <a:cs typeface="Arial"/>
                <a:sym typeface="Arial"/>
              </a:rPr>
              <a:t> and prevent data breaches in toll systems.</a:t>
            </a:r>
            <a:endParaRPr lang="en-US" sz="1600" dirty="0"/>
          </a:p>
        </p:txBody>
      </p:sp>
    </p:spTree>
    <p:extLst>
      <p:ext uri="{BB962C8B-B14F-4D97-AF65-F5344CB8AC3E}">
        <p14:creationId xmlns:p14="http://schemas.microsoft.com/office/powerpoint/2010/main" val="2225788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575" y="275444"/>
            <a:ext cx="8938260" cy="677108"/>
          </a:xfrm>
        </p:spPr>
        <p:txBody>
          <a:bodyPr/>
          <a:lstStyle/>
          <a:p>
            <a:r>
              <a:rPr lang="en-US" spc="-50" dirty="0"/>
              <a:t>Research</a:t>
            </a:r>
            <a:r>
              <a:rPr lang="en-US" spc="-200" dirty="0"/>
              <a:t> </a:t>
            </a:r>
            <a:r>
              <a:rPr lang="en-US" dirty="0"/>
              <a:t>Gaps</a:t>
            </a:r>
            <a:r>
              <a:rPr lang="en-US" spc="-175" dirty="0"/>
              <a:t> </a:t>
            </a:r>
            <a:r>
              <a:rPr lang="en-US" spc="-20" dirty="0"/>
              <a:t>Identified</a:t>
            </a:r>
            <a:endParaRPr lang="en-US" dirty="0"/>
          </a:p>
        </p:txBody>
      </p:sp>
      <p:sp>
        <p:nvSpPr>
          <p:cNvPr id="3" name="Text Placeholder 2"/>
          <p:cNvSpPr>
            <a:spLocks noGrp="1"/>
          </p:cNvSpPr>
          <p:nvPr>
            <p:ph type="body"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53953165"/>
              </p:ext>
            </p:extLst>
          </p:nvPr>
        </p:nvGraphicFramePr>
        <p:xfrm>
          <a:off x="869950" y="1193620"/>
          <a:ext cx="10961370" cy="4494837"/>
        </p:xfrm>
        <a:graphic>
          <a:graphicData uri="http://schemas.openxmlformats.org/drawingml/2006/table">
            <a:tbl>
              <a:tblPr firstRow="1" bandRow="1">
                <a:tableStyleId>{5C22544A-7EE6-4342-B048-85BDC9FD1C3A}</a:tableStyleId>
              </a:tblPr>
              <a:tblGrid>
                <a:gridCol w="3016250">
                  <a:extLst>
                    <a:ext uri="{9D8B030D-6E8A-4147-A177-3AD203B41FA5}">
                      <a16:colId xmlns:a16="http://schemas.microsoft.com/office/drawing/2014/main" val="3611833883"/>
                    </a:ext>
                  </a:extLst>
                </a:gridCol>
                <a:gridCol w="7945120">
                  <a:extLst>
                    <a:ext uri="{9D8B030D-6E8A-4147-A177-3AD203B41FA5}">
                      <a16:colId xmlns:a16="http://schemas.microsoft.com/office/drawing/2014/main" val="161761595"/>
                    </a:ext>
                  </a:extLst>
                </a:gridCol>
              </a:tblGrid>
              <a:tr h="471477">
                <a:tc>
                  <a:txBody>
                    <a:bodyPr/>
                    <a:lstStyle/>
                    <a:p>
                      <a:r>
                        <a:rPr lang="en-US" dirty="0" smtClean="0"/>
                        <a:t>PAPER</a:t>
                      </a:r>
                      <a:endParaRPr lang="en-US" dirty="0"/>
                    </a:p>
                  </a:txBody>
                  <a:tcPr/>
                </a:tc>
                <a:tc>
                  <a:txBody>
                    <a:bodyPr/>
                    <a:lstStyle/>
                    <a:p>
                      <a:r>
                        <a:rPr lang="en-US" dirty="0" smtClean="0"/>
                        <a:t>GAPS IDENTIFIED</a:t>
                      </a:r>
                      <a:endParaRPr lang="en-US" dirty="0"/>
                    </a:p>
                  </a:txBody>
                  <a:tcPr/>
                </a:tc>
                <a:extLst>
                  <a:ext uri="{0D108BD9-81ED-4DB2-BD59-A6C34878D82A}">
                    <a16:rowId xmlns:a16="http://schemas.microsoft.com/office/drawing/2014/main" val="1986558660"/>
                  </a:ext>
                </a:extLst>
              </a:tr>
              <a:tr h="471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Kumar et al. (2021)</a:t>
                      </a:r>
                    </a:p>
                    <a:p>
                      <a:endParaRPr lang="en-US" dirty="0"/>
                    </a:p>
                  </a:txBody>
                  <a:tcPr/>
                </a:tc>
                <a:tc>
                  <a:txBody>
                    <a:bodyPr/>
                    <a:lstStyle/>
                    <a:p>
                      <a:pPr marL="0" marR="0" lvl="0" indent="0" algn="l" rtl="0">
                        <a:spcBef>
                          <a:spcPts val="0"/>
                        </a:spcBef>
                        <a:spcAft>
                          <a:spcPts val="0"/>
                        </a:spcAft>
                        <a:buNone/>
                      </a:pPr>
                      <a:r>
                        <a:rPr lang="en-US" sz="1800" dirty="0" smtClean="0"/>
                        <a:t>Incomplete functionality in RFID systems, reliance on vehicle speed, and slow detection.</a:t>
                      </a:r>
                      <a:endParaRPr lang="en-US" sz="1800" dirty="0"/>
                    </a:p>
                  </a:txBody>
                  <a:tcPr/>
                </a:tc>
                <a:extLst>
                  <a:ext uri="{0D108BD9-81ED-4DB2-BD59-A6C34878D82A}">
                    <a16:rowId xmlns:a16="http://schemas.microsoft.com/office/drawing/2014/main" val="1896772375"/>
                  </a:ext>
                </a:extLst>
              </a:tr>
              <a:tr h="471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Zhang et al. (2022)</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Radar systems can be costly to implement and may require advanced infrastructure.</a:t>
                      </a:r>
                    </a:p>
                    <a:p>
                      <a:endParaRPr lang="en-US" dirty="0"/>
                    </a:p>
                  </a:txBody>
                  <a:tcPr/>
                </a:tc>
                <a:extLst>
                  <a:ext uri="{0D108BD9-81ED-4DB2-BD59-A6C34878D82A}">
                    <a16:rowId xmlns:a16="http://schemas.microsoft.com/office/drawing/2014/main" val="2866096577"/>
                  </a:ext>
                </a:extLst>
              </a:tr>
              <a:tr h="471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Al-</a:t>
                      </a:r>
                      <a:r>
                        <a:rPr lang="en-US" sz="1800" dirty="0" err="1" smtClean="0"/>
                        <a:t>Mansoori</a:t>
                      </a:r>
                      <a:r>
                        <a:rPr lang="en-US" sz="1800" dirty="0" smtClean="0"/>
                        <a:t> et al. (2020)</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High dependency on digital infrastructure, which may not be available in all regions.</a:t>
                      </a:r>
                    </a:p>
                    <a:p>
                      <a:endParaRPr lang="en-US" dirty="0"/>
                    </a:p>
                  </a:txBody>
                  <a:tcPr/>
                </a:tc>
                <a:extLst>
                  <a:ext uri="{0D108BD9-81ED-4DB2-BD59-A6C34878D82A}">
                    <a16:rowId xmlns:a16="http://schemas.microsoft.com/office/drawing/2014/main" val="1089064120"/>
                  </a:ext>
                </a:extLst>
              </a:tr>
              <a:tr h="471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Singh &amp; Gupta (2023)</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Digital payment systems need constant internet connectivity, which can be unreliable in rural areas.</a:t>
                      </a:r>
                    </a:p>
                    <a:p>
                      <a:endParaRPr lang="en-US" dirty="0"/>
                    </a:p>
                  </a:txBody>
                  <a:tcPr/>
                </a:tc>
                <a:extLst>
                  <a:ext uri="{0D108BD9-81ED-4DB2-BD59-A6C34878D82A}">
                    <a16:rowId xmlns:a16="http://schemas.microsoft.com/office/drawing/2014/main" val="270402180"/>
                  </a:ext>
                </a:extLst>
              </a:tr>
              <a:tr h="471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Jensen et al. (2019)</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RFID struggles in areas with poor infrastructure, leading to inefficiency.</a:t>
                      </a:r>
                    </a:p>
                    <a:p>
                      <a:endParaRPr lang="en-US" dirty="0"/>
                    </a:p>
                  </a:txBody>
                  <a:tcPr/>
                </a:tc>
                <a:extLst>
                  <a:ext uri="{0D108BD9-81ED-4DB2-BD59-A6C34878D82A}">
                    <a16:rowId xmlns:a16="http://schemas.microsoft.com/office/drawing/2014/main" val="2237169454"/>
                  </a:ext>
                </a:extLst>
              </a:tr>
            </a:tbl>
          </a:graphicData>
        </a:graphic>
      </p:graphicFrame>
    </p:spTree>
    <p:extLst>
      <p:ext uri="{BB962C8B-B14F-4D97-AF65-F5344CB8AC3E}">
        <p14:creationId xmlns:p14="http://schemas.microsoft.com/office/powerpoint/2010/main" val="2130521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575" y="275444"/>
            <a:ext cx="8938260" cy="677108"/>
          </a:xfrm>
        </p:spPr>
        <p:txBody>
          <a:bodyPr/>
          <a:lstStyle/>
          <a:p>
            <a:r>
              <a:rPr lang="en-US" spc="-50" dirty="0"/>
              <a:t>Research</a:t>
            </a:r>
            <a:r>
              <a:rPr lang="en-US" spc="-200" dirty="0"/>
              <a:t> </a:t>
            </a:r>
            <a:r>
              <a:rPr lang="en-US" dirty="0"/>
              <a:t>Gaps</a:t>
            </a:r>
            <a:r>
              <a:rPr lang="en-US" spc="-175" dirty="0"/>
              <a:t> </a:t>
            </a:r>
            <a:r>
              <a:rPr lang="en-US" spc="-20" dirty="0" smtClean="0"/>
              <a:t>Identified(Continued)</a:t>
            </a:r>
            <a:endParaRPr lang="en-US" dirty="0"/>
          </a:p>
        </p:txBody>
      </p:sp>
      <p:sp>
        <p:nvSpPr>
          <p:cNvPr id="3" name="Text Placeholder 2"/>
          <p:cNvSpPr>
            <a:spLocks noGrp="1"/>
          </p:cNvSpPr>
          <p:nvPr>
            <p:ph type="body" idx="1"/>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153920642"/>
              </p:ext>
            </p:extLst>
          </p:nvPr>
        </p:nvGraphicFramePr>
        <p:xfrm>
          <a:off x="869950" y="990652"/>
          <a:ext cx="10961370" cy="4668520"/>
        </p:xfrm>
        <a:graphic>
          <a:graphicData uri="http://schemas.openxmlformats.org/drawingml/2006/table">
            <a:tbl>
              <a:tblPr firstRow="1" bandRow="1">
                <a:tableStyleId>{5C22544A-7EE6-4342-B048-85BDC9FD1C3A}</a:tableStyleId>
              </a:tblPr>
              <a:tblGrid>
                <a:gridCol w="5480685">
                  <a:extLst>
                    <a:ext uri="{9D8B030D-6E8A-4147-A177-3AD203B41FA5}">
                      <a16:colId xmlns:a16="http://schemas.microsoft.com/office/drawing/2014/main" val="278626246"/>
                    </a:ext>
                  </a:extLst>
                </a:gridCol>
                <a:gridCol w="5480685">
                  <a:extLst>
                    <a:ext uri="{9D8B030D-6E8A-4147-A177-3AD203B41FA5}">
                      <a16:colId xmlns:a16="http://schemas.microsoft.com/office/drawing/2014/main" val="3637250755"/>
                    </a:ext>
                  </a:extLst>
                </a:gridCol>
              </a:tblGrid>
              <a:tr h="370840">
                <a:tc>
                  <a:txBody>
                    <a:bodyPr/>
                    <a:lstStyle/>
                    <a:p>
                      <a:r>
                        <a:rPr lang="en-US" dirty="0" smtClean="0"/>
                        <a:t>PAPER</a:t>
                      </a:r>
                      <a:endParaRPr lang="en-US" dirty="0"/>
                    </a:p>
                  </a:txBody>
                  <a:tcPr/>
                </a:tc>
                <a:tc>
                  <a:txBody>
                    <a:bodyPr/>
                    <a:lstStyle/>
                    <a:p>
                      <a:r>
                        <a:rPr lang="en-US" dirty="0" smtClean="0"/>
                        <a:t>GAPS IDENTIFIED</a:t>
                      </a:r>
                      <a:endParaRPr lang="en-US" dirty="0"/>
                    </a:p>
                  </a:txBody>
                  <a:tcPr/>
                </a:tc>
                <a:extLst>
                  <a:ext uri="{0D108BD9-81ED-4DB2-BD59-A6C34878D82A}">
                    <a16:rowId xmlns:a16="http://schemas.microsoft.com/office/drawing/2014/main" val="11929833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Patel et al. (2020)</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Ultrasonic sensors may face issues in highly congested environments, reducing accuracy.</a:t>
                      </a:r>
                    </a:p>
                    <a:p>
                      <a:endParaRPr lang="en-US" dirty="0"/>
                    </a:p>
                  </a:txBody>
                  <a:tcPr/>
                </a:tc>
                <a:extLst>
                  <a:ext uri="{0D108BD9-81ED-4DB2-BD59-A6C34878D82A}">
                    <a16:rowId xmlns:a16="http://schemas.microsoft.com/office/drawing/2014/main" val="158730395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Chen et al. (2021)</a:t>
                      </a:r>
                    </a:p>
                    <a:p>
                      <a:endParaRPr lang="en-US" dirty="0"/>
                    </a:p>
                  </a:txBody>
                  <a:tcPr/>
                </a:tc>
                <a:tc>
                  <a:txBody>
                    <a:bodyPr/>
                    <a:lstStyle/>
                    <a:p>
                      <a:pPr marL="0" marR="0" lvl="0" indent="0" algn="l" rtl="0">
                        <a:spcBef>
                          <a:spcPts val="0"/>
                        </a:spcBef>
                        <a:spcAft>
                          <a:spcPts val="0"/>
                        </a:spcAft>
                        <a:buNone/>
                      </a:pPr>
                      <a:r>
                        <a:rPr lang="en-US" sz="1800" dirty="0" smtClean="0"/>
                        <a:t>AI-based toll optimization requires complex algorithms, which may increase system complexity.</a:t>
                      </a:r>
                      <a:endParaRPr lang="en-US" sz="1800" dirty="0"/>
                    </a:p>
                  </a:txBody>
                  <a:tcPr/>
                </a:tc>
                <a:extLst>
                  <a:ext uri="{0D108BD9-81ED-4DB2-BD59-A6C34878D82A}">
                    <a16:rowId xmlns:a16="http://schemas.microsoft.com/office/drawing/2014/main" val="303800869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Raj et al. (2022)</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RFID struggles with high-speed vehicles; radar is costly to implement on a large scale.</a:t>
                      </a:r>
                    </a:p>
                    <a:p>
                      <a:endParaRPr lang="en-US" dirty="0"/>
                    </a:p>
                  </a:txBody>
                  <a:tcPr/>
                </a:tc>
                <a:extLst>
                  <a:ext uri="{0D108BD9-81ED-4DB2-BD59-A6C34878D82A}">
                    <a16:rowId xmlns:a16="http://schemas.microsoft.com/office/drawing/2014/main" val="20905942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Liu et al. (2020)</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Smart city infrastructure needed for sensor systems is expensive and difficult to deploy widely.</a:t>
                      </a:r>
                    </a:p>
                    <a:p>
                      <a:endParaRPr lang="en-US" dirty="0"/>
                    </a:p>
                  </a:txBody>
                  <a:tcPr/>
                </a:tc>
                <a:extLst>
                  <a:ext uri="{0D108BD9-81ED-4DB2-BD59-A6C34878D82A}">
                    <a16:rowId xmlns:a16="http://schemas.microsoft.com/office/drawing/2014/main" val="746864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Smith &amp; Jones (2021)</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Privacy concerns and data security issues arise from the use of RFID and radar systems.</a:t>
                      </a:r>
                    </a:p>
                    <a:p>
                      <a:endParaRPr lang="en-US" dirty="0"/>
                    </a:p>
                  </a:txBody>
                  <a:tcPr/>
                </a:tc>
                <a:extLst>
                  <a:ext uri="{0D108BD9-81ED-4DB2-BD59-A6C34878D82A}">
                    <a16:rowId xmlns:a16="http://schemas.microsoft.com/office/drawing/2014/main" val="3616288512"/>
                  </a:ext>
                </a:extLst>
              </a:tr>
            </a:tbl>
          </a:graphicData>
        </a:graphic>
      </p:graphicFrame>
    </p:spTree>
    <p:extLst>
      <p:ext uri="{BB962C8B-B14F-4D97-AF65-F5344CB8AC3E}">
        <p14:creationId xmlns:p14="http://schemas.microsoft.com/office/powerpoint/2010/main" val="198232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575" y="275444"/>
            <a:ext cx="8938260" cy="677108"/>
          </a:xfrm>
        </p:spPr>
        <p:txBody>
          <a:bodyPr/>
          <a:lstStyle/>
          <a:p>
            <a:r>
              <a:rPr lang="en-US" spc="-45" dirty="0"/>
              <a:t>Proposed</a:t>
            </a:r>
            <a:r>
              <a:rPr lang="en-US" spc="-200" dirty="0"/>
              <a:t> </a:t>
            </a:r>
            <a:r>
              <a:rPr lang="en-US" spc="-35" dirty="0"/>
              <a:t>Methodology</a:t>
            </a:r>
            <a:endParaRPr lang="en-US" dirty="0"/>
          </a:p>
        </p:txBody>
      </p:sp>
      <p:sp>
        <p:nvSpPr>
          <p:cNvPr id="3" name="Text Placeholder 2"/>
          <p:cNvSpPr>
            <a:spLocks noGrp="1"/>
          </p:cNvSpPr>
          <p:nvPr>
            <p:ph type="body" idx="1"/>
          </p:nvPr>
        </p:nvSpPr>
        <p:spPr>
          <a:xfrm>
            <a:off x="917575" y="1143000"/>
            <a:ext cx="10961370" cy="5262979"/>
          </a:xfrm>
        </p:spPr>
        <p:txBody>
          <a:bodyPr/>
          <a:lstStyle/>
          <a:p>
            <a:pPr lvl="0" algn="just" rtl="0">
              <a:buClr>
                <a:schemeClr val="dk1"/>
              </a:buClr>
              <a:buSzPts val="1700"/>
            </a:pPr>
            <a:r>
              <a:rPr lang="en-US" b="1" dirty="0">
                <a:solidFill>
                  <a:schemeClr val="dk1"/>
                </a:solidFill>
                <a:latin typeface="Arial"/>
                <a:ea typeface="Arial"/>
                <a:cs typeface="Arial"/>
                <a:sym typeface="Arial"/>
              </a:rPr>
              <a:t>1. Radar and Ultrasonic Sensors</a:t>
            </a:r>
            <a:r>
              <a:rPr lang="en-US" dirty="0">
                <a:solidFill>
                  <a:schemeClr val="dk1"/>
                </a:solidFill>
                <a:latin typeface="Arial"/>
                <a:ea typeface="Arial"/>
                <a:cs typeface="Arial"/>
                <a:sym typeface="Arial"/>
              </a:rPr>
              <a:t>:</a:t>
            </a:r>
            <a:endParaRPr lang="en-US" dirty="0"/>
          </a:p>
          <a:p>
            <a:pPr lvl="0" algn="just" rtl="0">
              <a:buClr>
                <a:schemeClr val="dk1"/>
              </a:buClr>
              <a:buSzPts val="1700"/>
            </a:pPr>
            <a:r>
              <a:rPr lang="en-US" dirty="0">
                <a:solidFill>
                  <a:schemeClr val="dk1"/>
                </a:solidFill>
                <a:latin typeface="Arial"/>
                <a:ea typeface="Arial"/>
                <a:cs typeface="Arial"/>
                <a:sym typeface="Arial"/>
              </a:rPr>
              <a:t>Functionality: Use radar and ultrasonic sensors for accurate vehicle detection and speed monitoring.</a:t>
            </a:r>
            <a:endParaRPr lang="en-US" dirty="0"/>
          </a:p>
          <a:p>
            <a:pPr lvl="0" algn="just" rtl="0">
              <a:buClr>
                <a:schemeClr val="dk1"/>
              </a:buClr>
              <a:buSzPts val="1700"/>
            </a:pPr>
            <a:r>
              <a:rPr lang="en-US" dirty="0">
                <a:solidFill>
                  <a:schemeClr val="dk1"/>
                </a:solidFill>
                <a:latin typeface="Arial"/>
                <a:ea typeface="Arial"/>
                <a:cs typeface="Arial"/>
                <a:sym typeface="Arial"/>
              </a:rPr>
              <a:t>Benefits: Allows for smooth traffic flow without requiring vehicles to slow down, reducing congestion.</a:t>
            </a:r>
            <a:endParaRPr lang="en-US" dirty="0">
              <a:latin typeface="Arial"/>
              <a:ea typeface="Arial"/>
              <a:cs typeface="Arial"/>
              <a:sym typeface="Arial"/>
            </a:endParaRPr>
          </a:p>
          <a:p>
            <a:pPr lvl="0" algn="just" rtl="0">
              <a:buClr>
                <a:schemeClr val="dk1"/>
              </a:buClr>
              <a:buSzPts val="1700"/>
            </a:pPr>
            <a:r>
              <a:rPr lang="en-US" b="1" dirty="0">
                <a:latin typeface="Arial"/>
                <a:ea typeface="Arial"/>
                <a:cs typeface="Arial"/>
                <a:sym typeface="Arial"/>
              </a:rPr>
              <a:t>2. </a:t>
            </a:r>
            <a:r>
              <a:rPr lang="en-US" b="1" dirty="0">
                <a:solidFill>
                  <a:schemeClr val="dk1"/>
                </a:solidFill>
                <a:latin typeface="Arial"/>
                <a:ea typeface="Arial"/>
                <a:cs typeface="Arial"/>
                <a:sym typeface="Arial"/>
              </a:rPr>
              <a:t>Advanced Payment Solutions</a:t>
            </a:r>
            <a:r>
              <a:rPr lang="en-US" dirty="0">
                <a:solidFill>
                  <a:schemeClr val="dk1"/>
                </a:solidFill>
                <a:latin typeface="Arial"/>
                <a:ea typeface="Arial"/>
                <a:cs typeface="Arial"/>
                <a:sym typeface="Arial"/>
              </a:rPr>
              <a:t>:</a:t>
            </a:r>
            <a:endParaRPr lang="en-US" dirty="0"/>
          </a:p>
          <a:p>
            <a:pPr lvl="0" algn="just" rtl="0">
              <a:buClr>
                <a:schemeClr val="dk1"/>
              </a:buClr>
              <a:buSzPts val="1700"/>
            </a:pPr>
            <a:r>
              <a:rPr lang="en-US" dirty="0">
                <a:solidFill>
                  <a:schemeClr val="dk1"/>
                </a:solidFill>
                <a:latin typeface="Arial"/>
                <a:ea typeface="Arial"/>
                <a:cs typeface="Arial"/>
                <a:sym typeface="Arial"/>
              </a:rPr>
              <a:t>Integration: Implement digital payment solutions such as mobile wallets and contactless payment systems.</a:t>
            </a:r>
            <a:endParaRPr lang="en-US" dirty="0"/>
          </a:p>
          <a:p>
            <a:pPr lvl="0" algn="just" rtl="0">
              <a:buClr>
                <a:schemeClr val="dk1"/>
              </a:buClr>
              <a:buSzPts val="1700"/>
            </a:pPr>
            <a:r>
              <a:rPr lang="en-US" dirty="0">
                <a:solidFill>
                  <a:schemeClr val="dk1"/>
                </a:solidFill>
                <a:latin typeface="Arial"/>
                <a:ea typeface="Arial"/>
                <a:cs typeface="Arial"/>
                <a:sym typeface="Arial"/>
              </a:rPr>
              <a:t>Benefits: Streamlines transactions, enhances user convenience, and minimizes wait times.</a:t>
            </a:r>
            <a:endParaRPr lang="en-US" dirty="0">
              <a:latin typeface="Arial"/>
              <a:ea typeface="Arial"/>
              <a:cs typeface="Arial"/>
              <a:sym typeface="Arial"/>
            </a:endParaRPr>
          </a:p>
          <a:p>
            <a:pPr lvl="0" algn="just" rtl="0">
              <a:buClr>
                <a:schemeClr val="dk1"/>
              </a:buClr>
              <a:buSzPts val="1700"/>
            </a:pPr>
            <a:r>
              <a:rPr lang="en-US" b="1" dirty="0">
                <a:solidFill>
                  <a:schemeClr val="dk1"/>
                </a:solidFill>
                <a:latin typeface="Arial"/>
                <a:ea typeface="Arial"/>
                <a:cs typeface="Arial"/>
                <a:sym typeface="Arial"/>
              </a:rPr>
              <a:t>3. Smart Traffic Management System</a:t>
            </a:r>
            <a:r>
              <a:rPr lang="en-US" dirty="0">
                <a:solidFill>
                  <a:schemeClr val="dk1"/>
                </a:solidFill>
                <a:latin typeface="Arial"/>
                <a:ea typeface="Arial"/>
                <a:cs typeface="Arial"/>
                <a:sym typeface="Arial"/>
              </a:rPr>
              <a:t>:</a:t>
            </a:r>
            <a:endParaRPr lang="en-US" dirty="0"/>
          </a:p>
          <a:p>
            <a:pPr lvl="0" algn="just" rtl="0">
              <a:buClr>
                <a:schemeClr val="dk1"/>
              </a:buClr>
              <a:buSzPts val="1700"/>
            </a:pPr>
            <a:r>
              <a:rPr lang="en-US" dirty="0">
                <a:solidFill>
                  <a:schemeClr val="dk1"/>
                </a:solidFill>
                <a:latin typeface="Arial"/>
                <a:ea typeface="Arial"/>
                <a:cs typeface="Arial"/>
                <a:sym typeface="Arial"/>
              </a:rPr>
              <a:t>Architecture: Develop an integrated system that combines real-time data from sensors and payment systems.</a:t>
            </a:r>
            <a:endParaRPr lang="en-US" dirty="0"/>
          </a:p>
          <a:p>
            <a:pPr lvl="0" algn="just" rtl="0">
              <a:buClr>
                <a:schemeClr val="dk1"/>
              </a:buClr>
              <a:buSzPts val="1700"/>
            </a:pPr>
            <a:r>
              <a:rPr lang="en-US" dirty="0">
                <a:solidFill>
                  <a:schemeClr val="dk1"/>
                </a:solidFill>
                <a:latin typeface="Arial"/>
                <a:ea typeface="Arial"/>
                <a:cs typeface="Arial"/>
                <a:sym typeface="Arial"/>
              </a:rPr>
              <a:t>Benefits: Optimizes toll collection processes and improves traffic management based on real-time conditions.</a:t>
            </a:r>
            <a:endParaRPr lang="en-US" dirty="0">
              <a:latin typeface="Arial"/>
              <a:ea typeface="Arial"/>
              <a:cs typeface="Arial"/>
              <a:sym typeface="Arial"/>
            </a:endParaRPr>
          </a:p>
          <a:p>
            <a:pPr lvl="0" algn="just" rtl="0">
              <a:buClr>
                <a:schemeClr val="dk1"/>
              </a:buClr>
              <a:buSzPts val="1700"/>
            </a:pPr>
            <a:r>
              <a:rPr lang="en-US" b="1" dirty="0">
                <a:solidFill>
                  <a:schemeClr val="dk1"/>
                </a:solidFill>
                <a:latin typeface="Arial"/>
                <a:ea typeface="Arial"/>
                <a:cs typeface="Arial"/>
                <a:sym typeface="Arial"/>
              </a:rPr>
              <a:t>4. User-Friendly Interface</a:t>
            </a:r>
            <a:r>
              <a:rPr lang="en-US" dirty="0">
                <a:solidFill>
                  <a:schemeClr val="dk1"/>
                </a:solidFill>
                <a:latin typeface="Arial"/>
                <a:ea typeface="Arial"/>
                <a:cs typeface="Arial"/>
                <a:sym typeface="Arial"/>
              </a:rPr>
              <a:t>:</a:t>
            </a:r>
            <a:endParaRPr lang="en-US" dirty="0"/>
          </a:p>
          <a:p>
            <a:pPr lvl="0" algn="just" rtl="0">
              <a:buClr>
                <a:schemeClr val="dk1"/>
              </a:buClr>
              <a:buSzPts val="1700"/>
            </a:pPr>
            <a:r>
              <a:rPr lang="en-US" dirty="0">
                <a:solidFill>
                  <a:schemeClr val="dk1"/>
                </a:solidFill>
                <a:latin typeface="Arial"/>
                <a:ea typeface="Arial"/>
                <a:cs typeface="Arial"/>
                <a:sym typeface="Arial"/>
              </a:rPr>
              <a:t>Design: Create an intuitive user interface for drivers to easily access toll information and payment options.</a:t>
            </a:r>
            <a:endParaRPr lang="en-US" dirty="0"/>
          </a:p>
          <a:p>
            <a:pPr lvl="0" algn="just" rtl="0">
              <a:buClr>
                <a:schemeClr val="dk1"/>
              </a:buClr>
              <a:buSzPts val="1700"/>
            </a:pPr>
            <a:r>
              <a:rPr lang="en-US" dirty="0">
                <a:solidFill>
                  <a:schemeClr val="dk1"/>
                </a:solidFill>
                <a:latin typeface="Arial"/>
                <a:ea typeface="Arial"/>
                <a:cs typeface="Arial"/>
                <a:sym typeface="Arial"/>
              </a:rPr>
              <a:t>Benefits: Enhances user experience and encourages adoption of the system.</a:t>
            </a:r>
            <a:endParaRPr lang="en-US" dirty="0"/>
          </a:p>
          <a:p>
            <a:pPr lvl="0" algn="just" rtl="0">
              <a:buClr>
                <a:schemeClr val="dk1"/>
              </a:buClr>
              <a:buSzPts val="1700"/>
            </a:pPr>
            <a:r>
              <a:rPr lang="en-US" b="1" dirty="0">
                <a:solidFill>
                  <a:schemeClr val="dk1"/>
                </a:solidFill>
                <a:latin typeface="Arial"/>
                <a:ea typeface="Arial"/>
                <a:cs typeface="Arial"/>
                <a:sym typeface="Arial"/>
              </a:rPr>
              <a:t>5. Data Analytics for Optimization</a:t>
            </a:r>
            <a:r>
              <a:rPr lang="en-US" dirty="0">
                <a:solidFill>
                  <a:schemeClr val="dk1"/>
                </a:solidFill>
                <a:latin typeface="Arial"/>
                <a:ea typeface="Arial"/>
                <a:cs typeface="Arial"/>
                <a:sym typeface="Arial"/>
              </a:rPr>
              <a:t>:</a:t>
            </a:r>
            <a:endParaRPr lang="en-US" dirty="0"/>
          </a:p>
          <a:p>
            <a:pPr lvl="0" algn="just" rtl="0">
              <a:buClr>
                <a:schemeClr val="dk1"/>
              </a:buClr>
              <a:buSzPts val="1700"/>
            </a:pPr>
            <a:r>
              <a:rPr lang="en-US" dirty="0">
                <a:solidFill>
                  <a:schemeClr val="dk1"/>
                </a:solidFill>
                <a:latin typeface="Arial"/>
                <a:ea typeface="Arial"/>
                <a:cs typeface="Arial"/>
                <a:sym typeface="Arial"/>
              </a:rPr>
              <a:t>Implementation: Utilize data analytics to monitor traffic patterns and system performance.</a:t>
            </a:r>
            <a:endParaRPr lang="en-US" dirty="0"/>
          </a:p>
          <a:p>
            <a:pPr lvl="0" algn="just" rtl="0">
              <a:buClr>
                <a:schemeClr val="dk1"/>
              </a:buClr>
              <a:buSzPts val="1700"/>
            </a:pPr>
            <a:r>
              <a:rPr lang="en-US" dirty="0">
                <a:solidFill>
                  <a:schemeClr val="dk1"/>
                </a:solidFill>
                <a:latin typeface="Arial"/>
                <a:ea typeface="Arial"/>
                <a:cs typeface="Arial"/>
                <a:sym typeface="Arial"/>
              </a:rPr>
              <a:t>Benefits: Enables continuous improvement of algorithms and operational efficiency.</a:t>
            </a:r>
            <a:endParaRPr lang="en-US" dirty="0"/>
          </a:p>
          <a:p>
            <a:pPr lvl="0" algn="just" rtl="0">
              <a:buClr>
                <a:schemeClr val="dk1"/>
              </a:buClr>
              <a:buSzPts val="1700"/>
            </a:pPr>
            <a:endParaRPr lang="en-US" dirty="0">
              <a:solidFill>
                <a:schemeClr val="dk1"/>
              </a:solidFill>
              <a:latin typeface="Arial"/>
              <a:ea typeface="Arial"/>
              <a:cs typeface="Arial"/>
              <a:sym typeface="Arial"/>
            </a:endParaRPr>
          </a:p>
          <a:p>
            <a:endParaRPr lang="en-US" dirty="0"/>
          </a:p>
        </p:txBody>
      </p:sp>
    </p:spTree>
    <p:extLst>
      <p:ext uri="{BB962C8B-B14F-4D97-AF65-F5344CB8AC3E}">
        <p14:creationId xmlns:p14="http://schemas.microsoft.com/office/powerpoint/2010/main" val="2095572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575" y="275444"/>
            <a:ext cx="8938260" cy="677108"/>
          </a:xfrm>
        </p:spPr>
        <p:txBody>
          <a:bodyPr/>
          <a:lstStyle/>
          <a:p>
            <a:r>
              <a:rPr lang="en-US" spc="-30" dirty="0"/>
              <a:t>Objectives</a:t>
            </a:r>
            <a:endParaRPr lang="en-US" dirty="0"/>
          </a:p>
        </p:txBody>
      </p:sp>
      <p:sp>
        <p:nvSpPr>
          <p:cNvPr id="3" name="Text Placeholder 2"/>
          <p:cNvSpPr>
            <a:spLocks noGrp="1"/>
          </p:cNvSpPr>
          <p:nvPr>
            <p:ph type="body" idx="1"/>
          </p:nvPr>
        </p:nvSpPr>
        <p:spPr>
          <a:xfrm>
            <a:off x="917575" y="1295400"/>
            <a:ext cx="10961370" cy="2962349"/>
          </a:xfrm>
        </p:spPr>
        <p:txBody>
          <a:bodyPr/>
          <a:lstStyle/>
          <a:p>
            <a:pPr marL="342900" lvl="0" indent="-342900" algn="l" rtl="0">
              <a:spcBef>
                <a:spcPts val="0"/>
              </a:spcBef>
              <a:spcAft>
                <a:spcPts val="0"/>
              </a:spcAft>
              <a:buClr>
                <a:schemeClr val="dk1"/>
              </a:buClr>
              <a:buSzPts val="1700"/>
              <a:buFont typeface="Bookman Old Style"/>
              <a:buAutoNum type="arabicPeriod"/>
            </a:pPr>
            <a:r>
              <a:rPr lang="en-US" sz="1700" b="1" dirty="0"/>
              <a:t>Reduce Toll Booth Congestion</a:t>
            </a:r>
            <a:endParaRPr lang="en-US" sz="1700" dirty="0"/>
          </a:p>
          <a:p>
            <a:pPr lvl="1" algn="l" rtl="0">
              <a:spcBef>
                <a:spcPts val="340"/>
              </a:spcBef>
              <a:buClr>
                <a:schemeClr val="dk1"/>
              </a:buClr>
              <a:buSzPts val="1700"/>
            </a:pPr>
            <a:r>
              <a:rPr lang="en-US" sz="1700" dirty="0"/>
              <a:t>Implement a system to minimize </a:t>
            </a:r>
            <a:r>
              <a:rPr lang="en-US" sz="1700" b="1" dirty="0"/>
              <a:t>traffic delays</a:t>
            </a:r>
            <a:r>
              <a:rPr lang="en-US" sz="1700" dirty="0"/>
              <a:t> by improving vehicle detection and processing speeds.</a:t>
            </a:r>
            <a:endParaRPr lang="en-US" dirty="0"/>
          </a:p>
          <a:p>
            <a:pPr marL="342900" lvl="0" indent="-342900" algn="l" rtl="0">
              <a:spcBef>
                <a:spcPts val="340"/>
              </a:spcBef>
              <a:spcAft>
                <a:spcPts val="0"/>
              </a:spcAft>
              <a:buClr>
                <a:schemeClr val="dk1"/>
              </a:buClr>
              <a:buSzPts val="1700"/>
              <a:buFont typeface="Bookman Old Style"/>
              <a:buAutoNum type="arabicPeriod"/>
            </a:pPr>
            <a:r>
              <a:rPr lang="en-US" sz="1700" b="1" dirty="0"/>
              <a:t>Enhance Vehicle Detection</a:t>
            </a:r>
            <a:endParaRPr lang="en-US" sz="1700" dirty="0"/>
          </a:p>
          <a:p>
            <a:pPr lvl="1" algn="l" rtl="0">
              <a:spcBef>
                <a:spcPts val="340"/>
              </a:spcBef>
              <a:buClr>
                <a:schemeClr val="dk1"/>
              </a:buClr>
              <a:buSzPts val="1700"/>
            </a:pPr>
            <a:r>
              <a:rPr lang="en-US" sz="1700" dirty="0"/>
              <a:t>Use </a:t>
            </a:r>
            <a:r>
              <a:rPr lang="en-US" sz="1700" b="1" dirty="0"/>
              <a:t>radar and ultrasonic sensors</a:t>
            </a:r>
            <a:r>
              <a:rPr lang="en-US" sz="1700" dirty="0"/>
              <a:t> to detect vehicles more accurately, even at high speeds.</a:t>
            </a:r>
            <a:endParaRPr lang="en-US" dirty="0"/>
          </a:p>
          <a:p>
            <a:pPr marL="342900" lvl="0" indent="-342900" algn="l" rtl="0">
              <a:spcBef>
                <a:spcPts val="340"/>
              </a:spcBef>
              <a:spcAft>
                <a:spcPts val="0"/>
              </a:spcAft>
              <a:buClr>
                <a:schemeClr val="dk1"/>
              </a:buClr>
              <a:buSzPts val="1700"/>
              <a:buFont typeface="Bookman Old Style"/>
              <a:buAutoNum type="arabicPeriod"/>
            </a:pPr>
            <a:r>
              <a:rPr lang="en-US" sz="1700" b="1" dirty="0"/>
              <a:t>Automate Toll Payments</a:t>
            </a:r>
            <a:endParaRPr lang="en-US" sz="1700" dirty="0"/>
          </a:p>
          <a:p>
            <a:pPr lvl="1" algn="l" rtl="0">
              <a:spcBef>
                <a:spcPts val="340"/>
              </a:spcBef>
              <a:buClr>
                <a:schemeClr val="dk1"/>
              </a:buClr>
              <a:buSzPts val="1700"/>
            </a:pPr>
            <a:r>
              <a:rPr lang="en-US" sz="1700" dirty="0"/>
              <a:t>Integrate </a:t>
            </a:r>
            <a:r>
              <a:rPr lang="en-US" sz="1700" b="1" dirty="0"/>
              <a:t>contactless payment</a:t>
            </a:r>
            <a:r>
              <a:rPr lang="en-US" sz="1700" dirty="0"/>
              <a:t> methods for faster and seamless transactions.</a:t>
            </a:r>
            <a:endParaRPr lang="en-US" dirty="0"/>
          </a:p>
          <a:p>
            <a:pPr marL="342900" lvl="0" indent="-342900" algn="l" rtl="0">
              <a:spcBef>
                <a:spcPts val="340"/>
              </a:spcBef>
              <a:spcAft>
                <a:spcPts val="0"/>
              </a:spcAft>
              <a:buClr>
                <a:schemeClr val="dk1"/>
              </a:buClr>
              <a:buSzPts val="1700"/>
              <a:buFont typeface="Bookman Old Style"/>
              <a:buAutoNum type="arabicPeriod"/>
            </a:pPr>
            <a:r>
              <a:rPr lang="en-US" sz="1700" b="1" dirty="0"/>
              <a:t>Improve User Experience</a:t>
            </a:r>
            <a:endParaRPr lang="en-US" sz="1700" dirty="0"/>
          </a:p>
          <a:p>
            <a:pPr lvl="1" algn="l" rtl="0">
              <a:spcBef>
                <a:spcPts val="340"/>
              </a:spcBef>
              <a:buClr>
                <a:schemeClr val="dk1"/>
              </a:buClr>
              <a:buSzPts val="1700"/>
            </a:pPr>
            <a:r>
              <a:rPr lang="en-US" sz="1700" dirty="0"/>
              <a:t>Ensure </a:t>
            </a:r>
            <a:r>
              <a:rPr lang="en-US" sz="1700" b="1" dirty="0"/>
              <a:t>smooth traffic flow</a:t>
            </a:r>
            <a:r>
              <a:rPr lang="en-US" sz="1700" dirty="0"/>
              <a:t> and minimal stoppage at toll booths through faster processing.</a:t>
            </a:r>
            <a:endParaRPr lang="en-US" dirty="0"/>
          </a:p>
          <a:p>
            <a:pPr marL="342900" lvl="0" indent="-342900" algn="l" rtl="0">
              <a:spcBef>
                <a:spcPts val="340"/>
              </a:spcBef>
              <a:spcAft>
                <a:spcPts val="0"/>
              </a:spcAft>
              <a:buClr>
                <a:schemeClr val="dk1"/>
              </a:buClr>
              <a:buSzPts val="1700"/>
              <a:buFont typeface="Bookman Old Style"/>
              <a:buAutoNum type="arabicPeriod"/>
            </a:pPr>
            <a:r>
              <a:rPr lang="en-US" sz="1700" b="1" dirty="0"/>
              <a:t>Contribute to Sustainability</a:t>
            </a:r>
            <a:endParaRPr lang="en-US" sz="1700" dirty="0"/>
          </a:p>
          <a:p>
            <a:pPr lvl="1" algn="l" rtl="0">
              <a:spcBef>
                <a:spcPts val="340"/>
              </a:spcBef>
              <a:buClr>
                <a:schemeClr val="dk1"/>
              </a:buClr>
              <a:buSzPts val="1700"/>
            </a:pPr>
            <a:r>
              <a:rPr lang="en-US" sz="1700" dirty="0"/>
              <a:t>Reduce vehicle </a:t>
            </a:r>
            <a:r>
              <a:rPr lang="en-US" sz="1700" b="1" dirty="0"/>
              <a:t>idling</a:t>
            </a:r>
            <a:r>
              <a:rPr lang="en-US" sz="1700" dirty="0"/>
              <a:t> and </a:t>
            </a:r>
            <a:r>
              <a:rPr lang="en-US" sz="1700" b="1" dirty="0"/>
              <a:t>carbon emissions</a:t>
            </a:r>
            <a:r>
              <a:rPr lang="en-US" sz="1700" dirty="0"/>
              <a:t> by optimizing traffic movement at toll booths.</a:t>
            </a:r>
            <a:endParaRPr lang="en-US" dirty="0"/>
          </a:p>
        </p:txBody>
      </p:sp>
    </p:spTree>
    <p:extLst>
      <p:ext uri="{BB962C8B-B14F-4D97-AF65-F5344CB8AC3E}">
        <p14:creationId xmlns:p14="http://schemas.microsoft.com/office/powerpoint/2010/main" val="1925636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575" y="275444"/>
            <a:ext cx="8938260" cy="677108"/>
          </a:xfrm>
        </p:spPr>
        <p:txBody>
          <a:bodyPr/>
          <a:lstStyle/>
          <a:p>
            <a:r>
              <a:rPr lang="en-US" spc="-65" dirty="0"/>
              <a:t>System</a:t>
            </a:r>
            <a:r>
              <a:rPr lang="en-US" spc="-150" dirty="0"/>
              <a:t> </a:t>
            </a:r>
            <a:r>
              <a:rPr lang="en-US" spc="-25" dirty="0" smtClean="0"/>
              <a:t>Design</a:t>
            </a:r>
            <a:endParaRPr lang="en-US" dirty="0"/>
          </a:p>
        </p:txBody>
      </p:sp>
      <p:pic>
        <p:nvPicPr>
          <p:cNvPr id="4" name="Google Shape;145;p9"/>
          <p:cNvPicPr preferRelativeResize="0">
            <a:picLocks noGrp="1"/>
          </p:cNvPicPr>
          <p:nvPr>
            <p:ph type="body" idx="1"/>
          </p:nvPr>
        </p:nvPicPr>
        <p:blipFill rotWithShape="1">
          <a:blip r:embed="rId2">
            <a:alphaModFix/>
          </a:blip>
          <a:srcRect/>
          <a:stretch/>
        </p:blipFill>
        <p:spPr>
          <a:xfrm>
            <a:off x="917575" y="966407"/>
            <a:ext cx="7264400" cy="5068116"/>
          </a:xfrm>
          <a:prstGeom prst="rect">
            <a:avLst/>
          </a:prstGeom>
          <a:noFill/>
          <a:ln>
            <a:noFill/>
          </a:ln>
        </p:spPr>
      </p:pic>
      <p:pic>
        <p:nvPicPr>
          <p:cNvPr id="5" name="Google Shape;146;p9"/>
          <p:cNvPicPr preferRelativeResize="0"/>
          <p:nvPr/>
        </p:nvPicPr>
        <p:blipFill rotWithShape="1">
          <a:blip r:embed="rId3">
            <a:alphaModFix/>
          </a:blip>
          <a:srcRect/>
          <a:stretch/>
        </p:blipFill>
        <p:spPr>
          <a:xfrm rot="5400000">
            <a:off x="7456079" y="1802273"/>
            <a:ext cx="5068116" cy="3368675"/>
          </a:xfrm>
          <a:prstGeom prst="rect">
            <a:avLst/>
          </a:prstGeom>
          <a:noFill/>
          <a:ln>
            <a:noFill/>
          </a:ln>
        </p:spPr>
      </p:pic>
    </p:spTree>
    <p:extLst>
      <p:ext uri="{BB962C8B-B14F-4D97-AF65-F5344CB8AC3E}">
        <p14:creationId xmlns:p14="http://schemas.microsoft.com/office/powerpoint/2010/main" val="749191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TotalTime>
  <Words>1238</Words>
  <Application>Microsoft Office PowerPoint</Application>
  <PresentationFormat>Widescreen</PresentationFormat>
  <Paragraphs>161</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Bookman Old Style</vt:lpstr>
      <vt:lpstr>Calibri</vt:lpstr>
      <vt:lpstr>Calibri Light</vt:lpstr>
      <vt:lpstr>Verdana</vt:lpstr>
      <vt:lpstr>Office Theme</vt:lpstr>
      <vt:lpstr>PIP2001- Capstone Project VIVA-VOCE</vt:lpstr>
      <vt:lpstr>Introduction</vt:lpstr>
      <vt:lpstr>Literature Review</vt:lpstr>
      <vt:lpstr>Literature Review(Continued)</vt:lpstr>
      <vt:lpstr>Research Gaps Identified</vt:lpstr>
      <vt:lpstr>Research Gaps Identified(Continued)</vt:lpstr>
      <vt:lpstr>Proposed Methodology</vt:lpstr>
      <vt:lpstr>Objectives</vt:lpstr>
      <vt:lpstr>System Design</vt:lpstr>
      <vt:lpstr>Timeline of Project</vt:lpstr>
      <vt:lpstr>Results Obtained</vt:lpstr>
      <vt:lpstr>Results Obtained(Continued)</vt:lpstr>
      <vt:lpstr>Conclusion</vt:lpstr>
      <vt:lpstr>References</vt:lpstr>
      <vt:lpstr>References(Contined)</vt:lpstr>
      <vt:lpstr>Project work mapping with SDG</vt:lpstr>
      <vt:lpstr>Publication Details</vt:lpstr>
      <vt:lpstr>Achievements - (Published research paper) </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PIP2001- Capstone Project VIVA-VOCE</dc:title>
  <cp:lastModifiedBy>Lenovo</cp:lastModifiedBy>
  <cp:revision>8</cp:revision>
  <dcterms:created xsi:type="dcterms:W3CDTF">2025-01-12T06:03:58Z</dcterms:created>
  <dcterms:modified xsi:type="dcterms:W3CDTF">2025-01-12T07:21:29Z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2025-01-09T00:00:00Z</vt:filetime>
  </property>
  <property fmtid="{D5CDD505-2E9C-101B-9397-08002B2CF9AE}" pid="3" name="LastSaved">
    <vt:filetime>2025-01-12T00:00:00Z</vt:filetime>
  </property>
</Properties>
</file>