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197" r:id="rId1"/>
  </p:sldMasterIdLst>
  <p:notesMasterIdLst>
    <p:notesMasterId r:id="rId17"/>
  </p:notesMasterIdLst>
  <p:sldIdLst>
    <p:sldId id="256" r:id="rId2"/>
    <p:sldId id="279" r:id="rId3"/>
    <p:sldId id="280" r:id="rId4"/>
    <p:sldId id="268" r:id="rId5"/>
    <p:sldId id="269" r:id="rId6"/>
    <p:sldId id="270" r:id="rId7"/>
    <p:sldId id="258" r:id="rId8"/>
    <p:sldId id="260" r:id="rId9"/>
    <p:sldId id="273" r:id="rId10"/>
    <p:sldId id="281" r:id="rId11"/>
    <p:sldId id="271" r:id="rId12"/>
    <p:sldId id="272" r:id="rId13"/>
    <p:sldId id="261"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CDE1"/>
    <a:srgbClr val="BA358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07"/>
    <p:restoredTop sz="90349"/>
  </p:normalViewPr>
  <p:slideViewPr>
    <p:cSldViewPr snapToGrid="0">
      <p:cViewPr>
        <p:scale>
          <a:sx n="175" d="100"/>
          <a:sy n="175" d="100"/>
        </p:scale>
        <p:origin x="144" y="-1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0AC6C7-C61C-CF4D-9870-AA51C5FEE0F4}" type="doc">
      <dgm:prSet loTypeId="urn:microsoft.com/office/officeart/2005/8/layout/StepDownProcess" loCatId="" qsTypeId="urn:microsoft.com/office/officeart/2005/8/quickstyle/simple1" qsCatId="simple" csTypeId="urn:microsoft.com/office/officeart/2005/8/colors/accent1_2" csCatId="accent1" phldr="1"/>
      <dgm:spPr/>
      <dgm:t>
        <a:bodyPr/>
        <a:lstStyle/>
        <a:p>
          <a:endParaRPr lang="en-GB"/>
        </a:p>
      </dgm:t>
    </dgm:pt>
    <dgm:pt modelId="{C1947C28-96B7-084E-9143-0F2258D2F1CC}">
      <dgm:prSet phldrT="[Text]"/>
      <dgm:spPr/>
      <dgm:t>
        <a:bodyPr/>
        <a:lstStyle/>
        <a:p>
          <a:r>
            <a:rPr lang="en-GB"/>
            <a:t>Data</a:t>
          </a:r>
        </a:p>
      </dgm:t>
    </dgm:pt>
    <dgm:pt modelId="{7CCCCB73-3571-7B4F-A543-3F8009A61B8A}" type="parTrans" cxnId="{9DD24119-416C-CE47-BB71-47AABD09C738}">
      <dgm:prSet/>
      <dgm:spPr/>
      <dgm:t>
        <a:bodyPr/>
        <a:lstStyle/>
        <a:p>
          <a:endParaRPr lang="en-GB"/>
        </a:p>
      </dgm:t>
    </dgm:pt>
    <dgm:pt modelId="{CB2FFDB1-0EAE-CE4E-A6B0-E1ED4EA25BC5}" type="sibTrans" cxnId="{9DD24119-416C-CE47-BB71-47AABD09C738}">
      <dgm:prSet/>
      <dgm:spPr/>
      <dgm:t>
        <a:bodyPr/>
        <a:lstStyle/>
        <a:p>
          <a:endParaRPr lang="en-GB"/>
        </a:p>
      </dgm:t>
    </dgm:pt>
    <dgm:pt modelId="{FADA2DB2-8C90-BD42-8EDA-4F8668881865}">
      <dgm:prSet phldrT="[Text]" custT="1"/>
      <dgm:spPr/>
      <dgm:t>
        <a:bodyPr/>
        <a:lstStyle/>
        <a:p>
          <a:r>
            <a:rPr lang="en-GB" sz="1000" dirty="0"/>
            <a:t>Data collection: APIs, </a:t>
          </a:r>
          <a:r>
            <a:rPr lang="en-GB" sz="1000" dirty="0" err="1"/>
            <a:t>webscraping</a:t>
          </a:r>
          <a:r>
            <a:rPr lang="en-GB" sz="1000" dirty="0"/>
            <a:t>, statistics</a:t>
          </a:r>
        </a:p>
      </dgm:t>
    </dgm:pt>
    <dgm:pt modelId="{BC49EEFC-0FB1-A749-9348-2E852A0A4F94}" type="parTrans" cxnId="{6C2A7AE4-197E-4B4D-9DE7-A7FB71418D7C}">
      <dgm:prSet/>
      <dgm:spPr/>
      <dgm:t>
        <a:bodyPr/>
        <a:lstStyle/>
        <a:p>
          <a:endParaRPr lang="en-GB"/>
        </a:p>
      </dgm:t>
    </dgm:pt>
    <dgm:pt modelId="{90EF1784-F945-9B40-9E01-C78E8314A895}" type="sibTrans" cxnId="{6C2A7AE4-197E-4B4D-9DE7-A7FB71418D7C}">
      <dgm:prSet/>
      <dgm:spPr/>
      <dgm:t>
        <a:bodyPr/>
        <a:lstStyle/>
        <a:p>
          <a:endParaRPr lang="en-GB"/>
        </a:p>
      </dgm:t>
    </dgm:pt>
    <dgm:pt modelId="{B3D22FBA-BB6D-C64C-BE1F-B9E2ADEC3227}">
      <dgm:prSet phldrT="[Text]"/>
      <dgm:spPr/>
      <dgm:t>
        <a:bodyPr/>
        <a:lstStyle/>
        <a:p>
          <a:r>
            <a:rPr lang="en-GB"/>
            <a:t>Model</a:t>
          </a:r>
        </a:p>
      </dgm:t>
    </dgm:pt>
    <dgm:pt modelId="{9265D0E2-086A-C947-AED9-60D3239A3A20}" type="parTrans" cxnId="{FFF00611-E405-B84C-839D-73DA7396E41D}">
      <dgm:prSet/>
      <dgm:spPr/>
      <dgm:t>
        <a:bodyPr/>
        <a:lstStyle/>
        <a:p>
          <a:endParaRPr lang="en-GB"/>
        </a:p>
      </dgm:t>
    </dgm:pt>
    <dgm:pt modelId="{484D109D-2EFF-BE47-9342-B266384922E9}" type="sibTrans" cxnId="{FFF00611-E405-B84C-839D-73DA7396E41D}">
      <dgm:prSet/>
      <dgm:spPr/>
      <dgm:t>
        <a:bodyPr/>
        <a:lstStyle/>
        <a:p>
          <a:endParaRPr lang="en-GB"/>
        </a:p>
      </dgm:t>
    </dgm:pt>
    <dgm:pt modelId="{CFA674E5-933D-7340-9601-AE9C4EA98E10}">
      <dgm:prSet phldrT="[Text]" custT="1"/>
      <dgm:spPr/>
      <dgm:t>
        <a:bodyPr bIns="43200"/>
        <a:lstStyle/>
        <a:p>
          <a:pPr algn="l"/>
          <a:r>
            <a:rPr lang="en-GB" sz="1000" dirty="0"/>
            <a:t>Feature engineering</a:t>
          </a:r>
        </a:p>
      </dgm:t>
    </dgm:pt>
    <dgm:pt modelId="{D8BFA37F-9E26-E443-9869-6AEF0D32CA11}" type="parTrans" cxnId="{A60D5D20-DADB-1B44-B72A-DC8100D089F1}">
      <dgm:prSet/>
      <dgm:spPr/>
      <dgm:t>
        <a:bodyPr/>
        <a:lstStyle/>
        <a:p>
          <a:endParaRPr lang="en-GB"/>
        </a:p>
      </dgm:t>
    </dgm:pt>
    <dgm:pt modelId="{B5268E65-E895-3942-B522-2481D67E9CDE}" type="sibTrans" cxnId="{A60D5D20-DADB-1B44-B72A-DC8100D089F1}">
      <dgm:prSet/>
      <dgm:spPr/>
      <dgm:t>
        <a:bodyPr/>
        <a:lstStyle/>
        <a:p>
          <a:endParaRPr lang="en-GB"/>
        </a:p>
      </dgm:t>
    </dgm:pt>
    <dgm:pt modelId="{C43756CA-C92D-FD49-B596-E53F7D3FF565}">
      <dgm:prSet phldrT="[Text]" custT="1"/>
      <dgm:spPr/>
      <dgm:t>
        <a:bodyPr/>
        <a:lstStyle/>
        <a:p>
          <a:r>
            <a:rPr lang="en-GB" sz="1400" dirty="0"/>
            <a:t>Draw conclusion</a:t>
          </a:r>
          <a:endParaRPr lang="en-GB" sz="1000" dirty="0"/>
        </a:p>
      </dgm:t>
    </dgm:pt>
    <dgm:pt modelId="{3F1E4E80-1E78-0B40-BFF4-0EED7C01E262}" type="parTrans" cxnId="{D76B7384-E9BF-2542-8985-9E152473C127}">
      <dgm:prSet/>
      <dgm:spPr/>
      <dgm:t>
        <a:bodyPr/>
        <a:lstStyle/>
        <a:p>
          <a:endParaRPr lang="en-GB"/>
        </a:p>
      </dgm:t>
    </dgm:pt>
    <dgm:pt modelId="{FD67341B-9536-644F-AC7E-75BCE7FE2038}" type="sibTrans" cxnId="{D76B7384-E9BF-2542-8985-9E152473C127}">
      <dgm:prSet/>
      <dgm:spPr/>
      <dgm:t>
        <a:bodyPr/>
        <a:lstStyle/>
        <a:p>
          <a:endParaRPr lang="en-GB"/>
        </a:p>
      </dgm:t>
    </dgm:pt>
    <dgm:pt modelId="{78B9A921-40A5-5C43-A4BA-778C9907479C}">
      <dgm:prSet phldrT="[Text]" custT="1"/>
      <dgm:spPr/>
      <dgm:t>
        <a:bodyPr/>
        <a:lstStyle/>
        <a:p>
          <a:r>
            <a:rPr lang="en-GB" sz="1000" dirty="0"/>
            <a:t>Choose the best model</a:t>
          </a:r>
        </a:p>
      </dgm:t>
    </dgm:pt>
    <dgm:pt modelId="{7F087219-A942-194D-B988-CF890B7FD064}" type="parTrans" cxnId="{1D2CE7FA-7856-D548-A690-FB4C9D74B53C}">
      <dgm:prSet/>
      <dgm:spPr/>
      <dgm:t>
        <a:bodyPr/>
        <a:lstStyle/>
        <a:p>
          <a:endParaRPr lang="en-GB"/>
        </a:p>
      </dgm:t>
    </dgm:pt>
    <dgm:pt modelId="{3F0440B7-80C8-7440-B507-6F1C4F5BAC57}" type="sibTrans" cxnId="{1D2CE7FA-7856-D548-A690-FB4C9D74B53C}">
      <dgm:prSet/>
      <dgm:spPr/>
      <dgm:t>
        <a:bodyPr/>
        <a:lstStyle/>
        <a:p>
          <a:endParaRPr lang="en-GB"/>
        </a:p>
      </dgm:t>
    </dgm:pt>
    <dgm:pt modelId="{A667E095-65F4-8C43-B060-0ECEA4B9B3D4}">
      <dgm:prSet phldrT="[Text]" custT="1"/>
      <dgm:spPr/>
      <dgm:t>
        <a:bodyPr/>
        <a:lstStyle/>
        <a:p>
          <a:r>
            <a:rPr lang="en-GB" sz="1000" dirty="0"/>
            <a:t>EDA</a:t>
          </a:r>
        </a:p>
      </dgm:t>
    </dgm:pt>
    <dgm:pt modelId="{92ECDA9F-5447-B542-8224-B40A744F2BEC}" type="parTrans" cxnId="{AA4E986D-DD45-4C4B-B795-11EA05161746}">
      <dgm:prSet/>
      <dgm:spPr/>
      <dgm:t>
        <a:bodyPr/>
        <a:lstStyle/>
        <a:p>
          <a:endParaRPr lang="en-GB"/>
        </a:p>
      </dgm:t>
    </dgm:pt>
    <dgm:pt modelId="{F6B84FD2-5272-844A-B15F-F1D555A968C7}" type="sibTrans" cxnId="{AA4E986D-DD45-4C4B-B795-11EA05161746}">
      <dgm:prSet/>
      <dgm:spPr/>
      <dgm:t>
        <a:bodyPr/>
        <a:lstStyle/>
        <a:p>
          <a:endParaRPr lang="en-GB"/>
        </a:p>
      </dgm:t>
    </dgm:pt>
    <dgm:pt modelId="{93D78A96-A404-E748-A591-17D675F9F91C}">
      <dgm:prSet phldrT="[Text]" custT="1"/>
      <dgm:spPr/>
      <dgm:t>
        <a:bodyPr bIns="43200"/>
        <a:lstStyle/>
        <a:p>
          <a:pPr algn="l"/>
          <a:r>
            <a:rPr lang="en-GB" sz="1000" dirty="0"/>
            <a:t>Training/test</a:t>
          </a:r>
        </a:p>
      </dgm:t>
    </dgm:pt>
    <dgm:pt modelId="{2C262B37-7F83-8541-8624-3AA32FDD5823}" type="parTrans" cxnId="{AF1AB171-CD2C-DF46-9465-E081311513AF}">
      <dgm:prSet/>
      <dgm:spPr/>
      <dgm:t>
        <a:bodyPr/>
        <a:lstStyle/>
        <a:p>
          <a:endParaRPr lang="en-GB"/>
        </a:p>
      </dgm:t>
    </dgm:pt>
    <dgm:pt modelId="{9333A98D-4FFA-2B4E-85D2-F2089ED84C80}" type="sibTrans" cxnId="{AF1AB171-CD2C-DF46-9465-E081311513AF}">
      <dgm:prSet/>
      <dgm:spPr/>
      <dgm:t>
        <a:bodyPr/>
        <a:lstStyle/>
        <a:p>
          <a:endParaRPr lang="en-GB"/>
        </a:p>
      </dgm:t>
    </dgm:pt>
    <dgm:pt modelId="{9A7695D8-4BFF-8142-A54F-6F2DF2AEF246}">
      <dgm:prSet phldrT="[Text]" custT="1"/>
      <dgm:spPr/>
      <dgm:t>
        <a:bodyPr/>
        <a:lstStyle/>
        <a:p>
          <a:r>
            <a:rPr lang="en-GB" sz="1000" dirty="0">
              <a:latin typeface="+mn-lt"/>
            </a:rPr>
            <a:t>Data documentation</a:t>
          </a:r>
          <a:endParaRPr lang="en-GB" sz="1100" dirty="0">
            <a:latin typeface="+mn-lt"/>
          </a:endParaRPr>
        </a:p>
      </dgm:t>
    </dgm:pt>
    <dgm:pt modelId="{6D85F277-2AE1-8E42-B42C-CEC2FD86612F}" type="parTrans" cxnId="{83AF5509-1DFC-2A4F-ABF3-6BAA838C31F2}">
      <dgm:prSet/>
      <dgm:spPr/>
      <dgm:t>
        <a:bodyPr/>
        <a:lstStyle/>
        <a:p>
          <a:endParaRPr lang="en-GB"/>
        </a:p>
      </dgm:t>
    </dgm:pt>
    <dgm:pt modelId="{1E543BD3-AA2E-A948-9628-C3C2C742ABE3}" type="sibTrans" cxnId="{83AF5509-1DFC-2A4F-ABF3-6BAA838C31F2}">
      <dgm:prSet/>
      <dgm:spPr/>
      <dgm:t>
        <a:bodyPr/>
        <a:lstStyle/>
        <a:p>
          <a:endParaRPr lang="en-GB"/>
        </a:p>
      </dgm:t>
    </dgm:pt>
    <dgm:pt modelId="{29F9C039-E9FB-D841-8401-2E0FC06992EC}">
      <dgm:prSet phldrT="[Text]" custT="1"/>
      <dgm:spPr/>
      <dgm:t>
        <a:bodyPr bIns="43200"/>
        <a:lstStyle/>
        <a:p>
          <a:pPr algn="l"/>
          <a:r>
            <a:rPr lang="en-GB" sz="1000"/>
            <a:t>Baseline Models/custom models</a:t>
          </a:r>
        </a:p>
      </dgm:t>
    </dgm:pt>
    <dgm:pt modelId="{1793743B-8E6F-5842-961E-5E12D667CAD6}" type="parTrans" cxnId="{B9F31699-FE5C-7F4E-A9A3-479C169EA350}">
      <dgm:prSet/>
      <dgm:spPr/>
      <dgm:t>
        <a:bodyPr/>
        <a:lstStyle/>
        <a:p>
          <a:endParaRPr lang="en-GB"/>
        </a:p>
      </dgm:t>
    </dgm:pt>
    <dgm:pt modelId="{32CB698E-ACEE-AC4B-9919-7CB5021A8147}" type="sibTrans" cxnId="{B9F31699-FE5C-7F4E-A9A3-479C169EA350}">
      <dgm:prSet/>
      <dgm:spPr/>
      <dgm:t>
        <a:bodyPr/>
        <a:lstStyle/>
        <a:p>
          <a:endParaRPr lang="en-GB"/>
        </a:p>
      </dgm:t>
    </dgm:pt>
    <dgm:pt modelId="{C013AD28-102E-BB4C-851B-2572647C3F69}">
      <dgm:prSet phldrT="[Text]"/>
      <dgm:spPr/>
      <dgm:t>
        <a:bodyPr/>
        <a:lstStyle/>
        <a:p>
          <a:r>
            <a:rPr lang="en-GB" dirty="0"/>
            <a:t>Build/ Integration/ test</a:t>
          </a:r>
        </a:p>
      </dgm:t>
    </dgm:pt>
    <dgm:pt modelId="{208019B6-C6CA-9849-8AA6-04D7F8F4A971}" type="parTrans" cxnId="{81544107-0FB1-114A-979A-A3B77DBBC060}">
      <dgm:prSet/>
      <dgm:spPr/>
      <dgm:t>
        <a:bodyPr/>
        <a:lstStyle/>
        <a:p>
          <a:endParaRPr lang="en-GB"/>
        </a:p>
      </dgm:t>
    </dgm:pt>
    <dgm:pt modelId="{E3FCE920-63A2-8441-AF6E-AC3B2BC99EDE}" type="sibTrans" cxnId="{81544107-0FB1-114A-979A-A3B77DBBC060}">
      <dgm:prSet/>
      <dgm:spPr/>
      <dgm:t>
        <a:bodyPr/>
        <a:lstStyle/>
        <a:p>
          <a:endParaRPr lang="en-GB"/>
        </a:p>
      </dgm:t>
    </dgm:pt>
    <dgm:pt modelId="{514B9D7F-C552-9A47-9AF9-E2DB460DCB61}">
      <dgm:prSet phldrT="[Text]" custT="1"/>
      <dgm:spPr/>
      <dgm:t>
        <a:bodyPr bIns="43200"/>
        <a:lstStyle/>
        <a:p>
          <a:pPr algn="l"/>
          <a:r>
            <a:rPr lang="en-GB" sz="1000" dirty="0"/>
            <a:t>Model evaluation (precision/recall)/model </a:t>
          </a:r>
          <a:r>
            <a:rPr lang="en-GB" sz="1000" b="0" i="0" dirty="0"/>
            <a:t>packaging </a:t>
          </a:r>
          <a:endParaRPr lang="en-GB" sz="1000" dirty="0"/>
        </a:p>
      </dgm:t>
    </dgm:pt>
    <dgm:pt modelId="{4409E98C-9E33-1140-BE4E-E32FD61E5415}" type="parTrans" cxnId="{351A3644-FE26-0D41-9A00-F71CD1D528AF}">
      <dgm:prSet/>
      <dgm:spPr/>
      <dgm:t>
        <a:bodyPr/>
        <a:lstStyle/>
        <a:p>
          <a:endParaRPr lang="en-GB"/>
        </a:p>
      </dgm:t>
    </dgm:pt>
    <dgm:pt modelId="{8707832C-81C3-E54D-9087-AD016960D714}" type="sibTrans" cxnId="{351A3644-FE26-0D41-9A00-F71CD1D528AF}">
      <dgm:prSet/>
      <dgm:spPr/>
      <dgm:t>
        <a:bodyPr/>
        <a:lstStyle/>
        <a:p>
          <a:endParaRPr lang="en-GB"/>
        </a:p>
      </dgm:t>
    </dgm:pt>
    <dgm:pt modelId="{56D241F7-67C0-BC43-AA69-352978A21CEC}">
      <dgm:prSet phldrT="[Text]" custT="1"/>
      <dgm:spPr/>
      <dgm:t>
        <a:bodyPr/>
        <a:lstStyle/>
        <a:p>
          <a:r>
            <a:rPr lang="en-GB" sz="1000" dirty="0"/>
            <a:t>Data wrangling: e</a:t>
          </a:r>
          <a:r>
            <a:rPr lang="en-GB" sz="1000" b="0" i="0" dirty="0">
              <a:solidFill>
                <a:srgbClr val="212529"/>
              </a:solidFill>
              <a:effectLst/>
              <a:latin typeface="+mn-lt"/>
            </a:rPr>
            <a:t>rror correction, feature engineering, encoding to data formats that machines can understand, and anomaly correction</a:t>
          </a:r>
          <a:endParaRPr lang="en-GB" sz="1000" dirty="0"/>
        </a:p>
      </dgm:t>
    </dgm:pt>
    <dgm:pt modelId="{9C333658-1157-2D42-B395-C211694C8FAD}" type="parTrans" cxnId="{1026990B-859F-2144-9BB4-AFC47EE7A811}">
      <dgm:prSet/>
      <dgm:spPr/>
      <dgm:t>
        <a:bodyPr/>
        <a:lstStyle/>
        <a:p>
          <a:endParaRPr lang="en-GB"/>
        </a:p>
      </dgm:t>
    </dgm:pt>
    <dgm:pt modelId="{618CC5E8-8EC8-2540-ACCE-4B14FB9896AF}" type="sibTrans" cxnId="{1026990B-859F-2144-9BB4-AFC47EE7A811}">
      <dgm:prSet/>
      <dgm:spPr/>
      <dgm:t>
        <a:bodyPr/>
        <a:lstStyle/>
        <a:p>
          <a:endParaRPr lang="en-GB"/>
        </a:p>
      </dgm:t>
    </dgm:pt>
    <dgm:pt modelId="{C5CC4500-B141-DD43-9A8F-E285DA464C1B}">
      <dgm:prSet phldrT="[Text]"/>
      <dgm:spPr/>
      <dgm:t>
        <a:bodyPr/>
        <a:lstStyle/>
        <a:p>
          <a:r>
            <a:rPr lang="en-GB" dirty="0"/>
            <a:t>Deployment</a:t>
          </a:r>
        </a:p>
      </dgm:t>
    </dgm:pt>
    <dgm:pt modelId="{EF955418-259E-C04F-8B8B-855C37C1FCCE}" type="parTrans" cxnId="{FB191E8B-4162-0A4F-A51E-2EBBF03B73B8}">
      <dgm:prSet/>
      <dgm:spPr/>
      <dgm:t>
        <a:bodyPr/>
        <a:lstStyle/>
        <a:p>
          <a:endParaRPr lang="en-GB"/>
        </a:p>
      </dgm:t>
    </dgm:pt>
    <dgm:pt modelId="{A2EC78DB-30AC-704B-ADCA-DF00CD386271}" type="sibTrans" cxnId="{FB191E8B-4162-0A4F-A51E-2EBBF03B73B8}">
      <dgm:prSet/>
      <dgm:spPr/>
      <dgm:t>
        <a:bodyPr/>
        <a:lstStyle/>
        <a:p>
          <a:endParaRPr lang="en-GB"/>
        </a:p>
      </dgm:t>
    </dgm:pt>
    <dgm:pt modelId="{547B7882-C8E9-BC4E-A214-48B813D277D2}">
      <dgm:prSet phldrT="[Text]" custT="1"/>
      <dgm:spPr/>
      <dgm:t>
        <a:bodyPr/>
        <a:lstStyle/>
        <a:p>
          <a:r>
            <a:rPr lang="en-GB" sz="1000" dirty="0"/>
            <a:t>Prepare documentation</a:t>
          </a:r>
        </a:p>
      </dgm:t>
    </dgm:pt>
    <dgm:pt modelId="{3151E7F0-3927-924F-8204-25E80CFEEA3C}" type="parTrans" cxnId="{DAA6C756-B201-984A-B7CC-720B2B4BAEBA}">
      <dgm:prSet/>
      <dgm:spPr/>
      <dgm:t>
        <a:bodyPr/>
        <a:lstStyle/>
        <a:p>
          <a:endParaRPr lang="en-GB"/>
        </a:p>
      </dgm:t>
    </dgm:pt>
    <dgm:pt modelId="{47BA464F-FEE7-194B-91CC-EE58AE56E4D1}" type="sibTrans" cxnId="{DAA6C756-B201-984A-B7CC-720B2B4BAEBA}">
      <dgm:prSet/>
      <dgm:spPr/>
      <dgm:t>
        <a:bodyPr/>
        <a:lstStyle/>
        <a:p>
          <a:endParaRPr lang="en-GB"/>
        </a:p>
      </dgm:t>
    </dgm:pt>
    <dgm:pt modelId="{B8F527B9-3B7B-FE40-8BF6-BFD35344FA30}">
      <dgm:prSet phldrT="[Text]" custT="1"/>
      <dgm:spPr/>
      <dgm:t>
        <a:bodyPr bIns="43200"/>
        <a:lstStyle/>
        <a:p>
          <a:pPr algn="l"/>
          <a:r>
            <a:rPr lang="en-GB" sz="1000" dirty="0"/>
            <a:t>Clustering/classifying/labelling</a:t>
          </a:r>
        </a:p>
      </dgm:t>
    </dgm:pt>
    <dgm:pt modelId="{502145EB-4BC1-4B41-8BCB-26B9DF156B99}" type="parTrans" cxnId="{B416A205-C692-7C48-ADC6-7FF5BDD145E7}">
      <dgm:prSet/>
      <dgm:spPr/>
      <dgm:t>
        <a:bodyPr/>
        <a:lstStyle/>
        <a:p>
          <a:endParaRPr lang="en-GB"/>
        </a:p>
      </dgm:t>
    </dgm:pt>
    <dgm:pt modelId="{CB636044-6EBB-BC4A-A4BB-26C284894B2C}" type="sibTrans" cxnId="{B416A205-C692-7C48-ADC6-7FF5BDD145E7}">
      <dgm:prSet/>
      <dgm:spPr/>
      <dgm:t>
        <a:bodyPr/>
        <a:lstStyle/>
        <a:p>
          <a:endParaRPr lang="en-GB"/>
        </a:p>
      </dgm:t>
    </dgm:pt>
    <dgm:pt modelId="{56267BFB-2A92-254F-B682-96928AAE5F1A}">
      <dgm:prSet phldrT="[Text]" custT="1"/>
      <dgm:spPr/>
      <dgm:t>
        <a:bodyPr/>
        <a:lstStyle/>
        <a:p>
          <a:r>
            <a:rPr lang="en-GB" sz="1000" dirty="0"/>
            <a:t>Review</a:t>
          </a:r>
        </a:p>
      </dgm:t>
    </dgm:pt>
    <dgm:pt modelId="{B5BCA8D4-C25E-A84C-9A1A-2134F47B9DEB}" type="parTrans" cxnId="{FAA2F2B8-59F4-6C4A-8FC9-6A2579C23AEB}">
      <dgm:prSet/>
      <dgm:spPr/>
      <dgm:t>
        <a:bodyPr/>
        <a:lstStyle/>
        <a:p>
          <a:endParaRPr lang="en-GB"/>
        </a:p>
      </dgm:t>
    </dgm:pt>
    <dgm:pt modelId="{2DED9462-4051-2C48-9D4E-0AAC13D50457}" type="sibTrans" cxnId="{FAA2F2B8-59F4-6C4A-8FC9-6A2579C23AEB}">
      <dgm:prSet/>
      <dgm:spPr/>
      <dgm:t>
        <a:bodyPr/>
        <a:lstStyle/>
        <a:p>
          <a:endParaRPr lang="en-GB"/>
        </a:p>
      </dgm:t>
    </dgm:pt>
    <dgm:pt modelId="{145A2A97-6293-E549-BEFA-40223FFA59B7}">
      <dgm:prSet phldrT="[Text]" custT="1"/>
      <dgm:spPr/>
      <dgm:t>
        <a:bodyPr/>
        <a:lstStyle/>
        <a:p>
          <a:r>
            <a:rPr lang="en-GB" sz="1000" dirty="0"/>
            <a:t>Prepare presentation</a:t>
          </a:r>
        </a:p>
      </dgm:t>
    </dgm:pt>
    <dgm:pt modelId="{A79533B8-1514-D348-9124-FCA147414ABA}" type="parTrans" cxnId="{010F6C03-B6DE-534B-BEF6-0D7DD1448267}">
      <dgm:prSet/>
      <dgm:spPr/>
      <dgm:t>
        <a:bodyPr/>
        <a:lstStyle/>
        <a:p>
          <a:endParaRPr lang="en-GB"/>
        </a:p>
      </dgm:t>
    </dgm:pt>
    <dgm:pt modelId="{7171EFF5-51E0-1546-9082-C0352C9A423E}" type="sibTrans" cxnId="{010F6C03-B6DE-534B-BEF6-0D7DD1448267}">
      <dgm:prSet/>
      <dgm:spPr/>
      <dgm:t>
        <a:bodyPr/>
        <a:lstStyle/>
        <a:p>
          <a:endParaRPr lang="en-GB"/>
        </a:p>
      </dgm:t>
    </dgm:pt>
    <dgm:pt modelId="{56E0EF26-27A7-F143-8179-D0E38FFFE0B7}">
      <dgm:prSet phldrT="[Text]" custT="1"/>
      <dgm:spPr/>
      <dgm:t>
        <a:bodyPr/>
        <a:lstStyle/>
        <a:p>
          <a:r>
            <a:rPr lang="en-GB" sz="1000" dirty="0"/>
            <a:t>Prepare presentation</a:t>
          </a:r>
        </a:p>
      </dgm:t>
    </dgm:pt>
    <dgm:pt modelId="{FCF1E2A0-0076-2441-8CF8-57618E32DEF4}" type="parTrans" cxnId="{4875CF4C-EF83-7C4A-BAB4-FD35078888B3}">
      <dgm:prSet/>
      <dgm:spPr/>
      <dgm:t>
        <a:bodyPr/>
        <a:lstStyle/>
        <a:p>
          <a:endParaRPr lang="en-GB"/>
        </a:p>
      </dgm:t>
    </dgm:pt>
    <dgm:pt modelId="{27CE4B7B-5B9C-CA4F-8D71-C32D9725404D}" type="sibTrans" cxnId="{4875CF4C-EF83-7C4A-BAB4-FD35078888B3}">
      <dgm:prSet/>
      <dgm:spPr/>
      <dgm:t>
        <a:bodyPr/>
        <a:lstStyle/>
        <a:p>
          <a:endParaRPr lang="en-GB"/>
        </a:p>
      </dgm:t>
    </dgm:pt>
    <dgm:pt modelId="{C3F02FE3-EC88-5F43-A0D4-084DE97E9AB7}">
      <dgm:prSet phldrT="[Text]" custT="1"/>
      <dgm:spPr/>
      <dgm:t>
        <a:bodyPr/>
        <a:lstStyle/>
        <a:p>
          <a:r>
            <a:rPr lang="en-GB" sz="1000" dirty="0"/>
            <a:t>...</a:t>
          </a:r>
        </a:p>
      </dgm:t>
    </dgm:pt>
    <dgm:pt modelId="{ADD5C04F-9043-7D46-BB06-55C8DC0F680F}" type="parTrans" cxnId="{1B7E33EA-050C-6A48-98EB-E27D7448E536}">
      <dgm:prSet/>
      <dgm:spPr/>
      <dgm:t>
        <a:bodyPr/>
        <a:lstStyle/>
        <a:p>
          <a:endParaRPr lang="en-GB"/>
        </a:p>
      </dgm:t>
    </dgm:pt>
    <dgm:pt modelId="{7D152202-CAC0-FC4A-9771-0B3BF9A4664A}" type="sibTrans" cxnId="{1B7E33EA-050C-6A48-98EB-E27D7448E536}">
      <dgm:prSet/>
      <dgm:spPr/>
      <dgm:t>
        <a:bodyPr/>
        <a:lstStyle/>
        <a:p>
          <a:endParaRPr lang="en-GB"/>
        </a:p>
      </dgm:t>
    </dgm:pt>
    <dgm:pt modelId="{1243A17D-15FA-5543-BA71-4781879B4BD9}">
      <dgm:prSet phldrT="[Text]" custT="1"/>
      <dgm:spPr/>
      <dgm:t>
        <a:bodyPr/>
        <a:lstStyle/>
        <a:p>
          <a:r>
            <a:rPr lang="en-GB" sz="1000" dirty="0"/>
            <a:t>Prepare the app</a:t>
          </a:r>
        </a:p>
      </dgm:t>
    </dgm:pt>
    <dgm:pt modelId="{2FCFF182-E2A9-8B4B-B953-7A90D8719B53}" type="parTrans" cxnId="{AA665265-B697-E144-89DE-4AFF5F1B0EC2}">
      <dgm:prSet/>
      <dgm:spPr/>
      <dgm:t>
        <a:bodyPr/>
        <a:lstStyle/>
        <a:p>
          <a:endParaRPr lang="en-GB"/>
        </a:p>
      </dgm:t>
    </dgm:pt>
    <dgm:pt modelId="{52891E62-5DD0-3A42-A5A1-3319C5174377}" type="sibTrans" cxnId="{AA665265-B697-E144-89DE-4AFF5F1B0EC2}">
      <dgm:prSet/>
      <dgm:spPr/>
      <dgm:t>
        <a:bodyPr/>
        <a:lstStyle/>
        <a:p>
          <a:endParaRPr lang="en-GB"/>
        </a:p>
      </dgm:t>
    </dgm:pt>
    <dgm:pt modelId="{6D0B2DE3-18ED-3A4E-9A51-33D9A0CEECEA}" type="pres">
      <dgm:prSet presAssocID="{9F0AC6C7-C61C-CF4D-9870-AA51C5FEE0F4}" presName="rootnode" presStyleCnt="0">
        <dgm:presLayoutVars>
          <dgm:chMax/>
          <dgm:chPref/>
          <dgm:dir/>
          <dgm:animLvl val="lvl"/>
        </dgm:presLayoutVars>
      </dgm:prSet>
      <dgm:spPr/>
    </dgm:pt>
    <dgm:pt modelId="{BE9853B8-EEFC-1244-A2EF-5230E626A90B}" type="pres">
      <dgm:prSet presAssocID="{C1947C28-96B7-084E-9143-0F2258D2F1CC}" presName="composite" presStyleCnt="0"/>
      <dgm:spPr/>
    </dgm:pt>
    <dgm:pt modelId="{55C04F12-E7FF-4745-9AE8-89D3C2F11130}" type="pres">
      <dgm:prSet presAssocID="{C1947C28-96B7-084E-9143-0F2258D2F1CC}" presName="bentUpArrow1" presStyleLbl="alignImgPlace1" presStyleIdx="0" presStyleCnt="4"/>
      <dgm:spPr/>
    </dgm:pt>
    <dgm:pt modelId="{936AA952-485E-AC4C-AF70-1E645C3F4502}" type="pres">
      <dgm:prSet presAssocID="{C1947C28-96B7-084E-9143-0F2258D2F1CC}" presName="ParentText" presStyleLbl="node1" presStyleIdx="0" presStyleCnt="5">
        <dgm:presLayoutVars>
          <dgm:chMax val="1"/>
          <dgm:chPref val="1"/>
          <dgm:bulletEnabled val="1"/>
        </dgm:presLayoutVars>
      </dgm:prSet>
      <dgm:spPr/>
    </dgm:pt>
    <dgm:pt modelId="{63DA3E21-DDDE-3C4B-83D4-0DEB74A56ED3}" type="pres">
      <dgm:prSet presAssocID="{C1947C28-96B7-084E-9143-0F2258D2F1CC}" presName="ChildText" presStyleLbl="revTx" presStyleIdx="0" presStyleCnt="5" custScaleX="561447" custScaleY="167795" custLinFactX="100000" custLinFactNeighborX="133103" custLinFactNeighborY="1260">
        <dgm:presLayoutVars>
          <dgm:chMax val="0"/>
          <dgm:chPref val="0"/>
          <dgm:bulletEnabled val="1"/>
        </dgm:presLayoutVars>
      </dgm:prSet>
      <dgm:spPr/>
    </dgm:pt>
    <dgm:pt modelId="{EC8CA379-C1B2-404B-9EE9-29110346EE11}" type="pres">
      <dgm:prSet presAssocID="{CB2FFDB1-0EAE-CE4E-A6B0-E1ED4EA25BC5}" presName="sibTrans" presStyleCnt="0"/>
      <dgm:spPr/>
    </dgm:pt>
    <dgm:pt modelId="{17F8EB64-59B3-7947-8FD9-C03E58E8FC4C}" type="pres">
      <dgm:prSet presAssocID="{B3D22FBA-BB6D-C64C-BE1F-B9E2ADEC3227}" presName="composite" presStyleCnt="0"/>
      <dgm:spPr/>
    </dgm:pt>
    <dgm:pt modelId="{9ADB4273-A91E-F34D-9FAD-6A3F8DB44361}" type="pres">
      <dgm:prSet presAssocID="{B3D22FBA-BB6D-C64C-BE1F-B9E2ADEC3227}" presName="bentUpArrow1" presStyleLbl="alignImgPlace1" presStyleIdx="1" presStyleCnt="4"/>
      <dgm:spPr/>
    </dgm:pt>
    <dgm:pt modelId="{677E7F67-DF72-FE4B-86BA-C0C04265413A}" type="pres">
      <dgm:prSet presAssocID="{B3D22FBA-BB6D-C64C-BE1F-B9E2ADEC3227}" presName="ParentText" presStyleLbl="node1" presStyleIdx="1" presStyleCnt="5">
        <dgm:presLayoutVars>
          <dgm:chMax val="1"/>
          <dgm:chPref val="1"/>
          <dgm:bulletEnabled val="1"/>
        </dgm:presLayoutVars>
      </dgm:prSet>
      <dgm:spPr/>
    </dgm:pt>
    <dgm:pt modelId="{5529FDC2-7F7D-A24A-8386-92C5560F38B6}" type="pres">
      <dgm:prSet presAssocID="{B3D22FBA-BB6D-C64C-BE1F-B9E2ADEC3227}" presName="ChildText" presStyleLbl="revTx" presStyleIdx="1" presStyleCnt="5" custScaleX="411252" custLinFactX="61116" custLinFactNeighborX="100000" custLinFactNeighborY="-5036">
        <dgm:presLayoutVars>
          <dgm:chMax val="0"/>
          <dgm:chPref val="0"/>
          <dgm:bulletEnabled val="1"/>
        </dgm:presLayoutVars>
      </dgm:prSet>
      <dgm:spPr/>
    </dgm:pt>
    <dgm:pt modelId="{A92050FE-C3F8-FB47-8217-DA8C06744846}" type="pres">
      <dgm:prSet presAssocID="{484D109D-2EFF-BE47-9342-B266384922E9}" presName="sibTrans" presStyleCnt="0"/>
      <dgm:spPr/>
    </dgm:pt>
    <dgm:pt modelId="{CC7A7599-0F71-E84E-80FE-CC8B7549F82D}" type="pres">
      <dgm:prSet presAssocID="{C43756CA-C92D-FD49-B596-E53F7D3FF565}" presName="composite" presStyleCnt="0"/>
      <dgm:spPr/>
    </dgm:pt>
    <dgm:pt modelId="{598968E3-7D2E-D744-A778-5107766AD78D}" type="pres">
      <dgm:prSet presAssocID="{C43756CA-C92D-FD49-B596-E53F7D3FF565}" presName="bentUpArrow1" presStyleLbl="alignImgPlace1" presStyleIdx="2" presStyleCnt="4"/>
      <dgm:spPr/>
    </dgm:pt>
    <dgm:pt modelId="{3BF8B7E1-BE7D-B040-AA2C-926E70B6048D}" type="pres">
      <dgm:prSet presAssocID="{C43756CA-C92D-FD49-B596-E53F7D3FF565}" presName="ParentText" presStyleLbl="node1" presStyleIdx="2" presStyleCnt="5">
        <dgm:presLayoutVars>
          <dgm:chMax val="1"/>
          <dgm:chPref val="1"/>
          <dgm:bulletEnabled val="1"/>
        </dgm:presLayoutVars>
      </dgm:prSet>
      <dgm:spPr/>
    </dgm:pt>
    <dgm:pt modelId="{A862FC22-99AE-7B40-B1C7-9A83850E9BF9}" type="pres">
      <dgm:prSet presAssocID="{C43756CA-C92D-FD49-B596-E53F7D3FF565}" presName="ChildText" presStyleLbl="revTx" presStyleIdx="2" presStyleCnt="5" custScaleX="224746" custLinFactNeighborX="61424" custLinFactNeighborY="1362">
        <dgm:presLayoutVars>
          <dgm:chMax val="0"/>
          <dgm:chPref val="0"/>
          <dgm:bulletEnabled val="1"/>
        </dgm:presLayoutVars>
      </dgm:prSet>
      <dgm:spPr/>
    </dgm:pt>
    <dgm:pt modelId="{7DF33A40-8979-244C-9657-26D102061A8E}" type="pres">
      <dgm:prSet presAssocID="{FD67341B-9536-644F-AC7E-75BCE7FE2038}" presName="sibTrans" presStyleCnt="0"/>
      <dgm:spPr/>
    </dgm:pt>
    <dgm:pt modelId="{6184B3D2-1470-F248-8B5F-D98AA3447658}" type="pres">
      <dgm:prSet presAssocID="{C013AD28-102E-BB4C-851B-2572647C3F69}" presName="composite" presStyleCnt="0"/>
      <dgm:spPr/>
    </dgm:pt>
    <dgm:pt modelId="{77EBC598-54FD-724B-A4C5-C7136BAC6A83}" type="pres">
      <dgm:prSet presAssocID="{C013AD28-102E-BB4C-851B-2572647C3F69}" presName="bentUpArrow1" presStyleLbl="alignImgPlace1" presStyleIdx="3" presStyleCnt="4"/>
      <dgm:spPr/>
    </dgm:pt>
    <dgm:pt modelId="{D3958440-0B02-594D-B257-7BD4DB48EA8F}" type="pres">
      <dgm:prSet presAssocID="{C013AD28-102E-BB4C-851B-2572647C3F69}" presName="ParentText" presStyleLbl="node1" presStyleIdx="3" presStyleCnt="5">
        <dgm:presLayoutVars>
          <dgm:chMax val="1"/>
          <dgm:chPref val="1"/>
          <dgm:bulletEnabled val="1"/>
        </dgm:presLayoutVars>
      </dgm:prSet>
      <dgm:spPr/>
    </dgm:pt>
    <dgm:pt modelId="{D908AC4C-4D67-8F47-BBA6-3145EC1C9938}" type="pres">
      <dgm:prSet presAssocID="{C013AD28-102E-BB4C-851B-2572647C3F69}" presName="ChildText" presStyleLbl="revTx" presStyleIdx="3" presStyleCnt="5" custScaleX="144714" custLinFactNeighborX="24984" custLinFactNeighborY="832">
        <dgm:presLayoutVars>
          <dgm:chMax val="0"/>
          <dgm:chPref val="0"/>
          <dgm:bulletEnabled val="1"/>
        </dgm:presLayoutVars>
      </dgm:prSet>
      <dgm:spPr/>
    </dgm:pt>
    <dgm:pt modelId="{EC929C37-E6B0-7A42-A8A1-F9270DF73642}" type="pres">
      <dgm:prSet presAssocID="{E3FCE920-63A2-8441-AF6E-AC3B2BC99EDE}" presName="sibTrans" presStyleCnt="0"/>
      <dgm:spPr/>
    </dgm:pt>
    <dgm:pt modelId="{7265AC46-F117-B240-901F-C2E08436A014}" type="pres">
      <dgm:prSet presAssocID="{C5CC4500-B141-DD43-9A8F-E285DA464C1B}" presName="composite" presStyleCnt="0"/>
      <dgm:spPr/>
    </dgm:pt>
    <dgm:pt modelId="{243D482B-AE35-2949-B0DA-3C5A7FF706E9}" type="pres">
      <dgm:prSet presAssocID="{C5CC4500-B141-DD43-9A8F-E285DA464C1B}" presName="ParentText" presStyleLbl="node1" presStyleIdx="4" presStyleCnt="5" custLinFactNeighborX="-4429" custLinFactNeighborY="779">
        <dgm:presLayoutVars>
          <dgm:chMax val="1"/>
          <dgm:chPref val="1"/>
          <dgm:bulletEnabled val="1"/>
        </dgm:presLayoutVars>
      </dgm:prSet>
      <dgm:spPr/>
    </dgm:pt>
    <dgm:pt modelId="{41E7DA1D-5D6C-6A49-8B11-BE0B2DCE0ED3}" type="pres">
      <dgm:prSet presAssocID="{C5CC4500-B141-DD43-9A8F-E285DA464C1B}" presName="FinalChildText" presStyleLbl="revTx" presStyleIdx="4" presStyleCnt="5" custScaleX="258434" custLinFactNeighborX="73340" custLinFactNeighborY="1666">
        <dgm:presLayoutVars>
          <dgm:chMax val="0"/>
          <dgm:chPref val="0"/>
          <dgm:bulletEnabled val="1"/>
        </dgm:presLayoutVars>
      </dgm:prSet>
      <dgm:spPr/>
    </dgm:pt>
  </dgm:ptLst>
  <dgm:cxnLst>
    <dgm:cxn modelId="{010F6C03-B6DE-534B-BEF6-0D7DD1448267}" srcId="{C43756CA-C92D-FD49-B596-E53F7D3FF565}" destId="{145A2A97-6293-E549-BEFA-40223FFA59B7}" srcOrd="3" destOrd="0" parTransId="{A79533B8-1514-D348-9124-FCA147414ABA}" sibTransId="{7171EFF5-51E0-1546-9082-C0352C9A423E}"/>
    <dgm:cxn modelId="{B416A205-C692-7C48-ADC6-7FF5BDD145E7}" srcId="{B3D22FBA-BB6D-C64C-BE1F-B9E2ADEC3227}" destId="{B8F527B9-3B7B-FE40-8BF6-BFD35344FA30}" srcOrd="1" destOrd="0" parTransId="{502145EB-4BC1-4B41-8BCB-26B9DF156B99}" sibTransId="{CB636044-6EBB-BC4A-A4BB-26C284894B2C}"/>
    <dgm:cxn modelId="{81544107-0FB1-114A-979A-A3B77DBBC060}" srcId="{9F0AC6C7-C61C-CF4D-9870-AA51C5FEE0F4}" destId="{C013AD28-102E-BB4C-851B-2572647C3F69}" srcOrd="3" destOrd="0" parTransId="{208019B6-C6CA-9849-8AA6-04D7F8F4A971}" sibTransId="{E3FCE920-63A2-8441-AF6E-AC3B2BC99EDE}"/>
    <dgm:cxn modelId="{83AF5509-1DFC-2A4F-ABF3-6BAA838C31F2}" srcId="{C1947C28-96B7-084E-9143-0F2258D2F1CC}" destId="{9A7695D8-4BFF-8142-A54F-6F2DF2AEF246}" srcOrd="3" destOrd="0" parTransId="{6D85F277-2AE1-8E42-B42C-CEC2FD86612F}" sibTransId="{1E543BD3-AA2E-A948-9628-C3C2C742ABE3}"/>
    <dgm:cxn modelId="{1026990B-859F-2144-9BB4-AFC47EE7A811}" srcId="{C1947C28-96B7-084E-9143-0F2258D2F1CC}" destId="{56D241F7-67C0-BC43-AA69-352978A21CEC}" srcOrd="2" destOrd="0" parTransId="{9C333658-1157-2D42-B395-C211694C8FAD}" sibTransId="{618CC5E8-8EC8-2540-ACCE-4B14FB9896AF}"/>
    <dgm:cxn modelId="{511E650C-D02A-E046-AF0C-FC94701ECC65}" type="presOf" srcId="{C5CC4500-B141-DD43-9A8F-E285DA464C1B}" destId="{243D482B-AE35-2949-B0DA-3C5A7FF706E9}" srcOrd="0" destOrd="0" presId="urn:microsoft.com/office/officeart/2005/8/layout/StepDownProcess"/>
    <dgm:cxn modelId="{FFF00611-E405-B84C-839D-73DA7396E41D}" srcId="{9F0AC6C7-C61C-CF4D-9870-AA51C5FEE0F4}" destId="{B3D22FBA-BB6D-C64C-BE1F-B9E2ADEC3227}" srcOrd="1" destOrd="0" parTransId="{9265D0E2-086A-C947-AED9-60D3239A3A20}" sibTransId="{484D109D-2EFF-BE47-9342-B266384922E9}"/>
    <dgm:cxn modelId="{9DD24119-416C-CE47-BB71-47AABD09C738}" srcId="{9F0AC6C7-C61C-CF4D-9870-AA51C5FEE0F4}" destId="{C1947C28-96B7-084E-9143-0F2258D2F1CC}" srcOrd="0" destOrd="0" parTransId="{7CCCCB73-3571-7B4F-A543-3F8009A61B8A}" sibTransId="{CB2FFDB1-0EAE-CE4E-A6B0-E1ED4EA25BC5}"/>
    <dgm:cxn modelId="{A60D5D20-DADB-1B44-B72A-DC8100D089F1}" srcId="{B3D22FBA-BB6D-C64C-BE1F-B9E2ADEC3227}" destId="{CFA674E5-933D-7340-9601-AE9C4EA98E10}" srcOrd="0" destOrd="0" parTransId="{D8BFA37F-9E26-E443-9869-6AEF0D32CA11}" sibTransId="{B5268E65-E895-3942-B522-2481D67E9CDE}"/>
    <dgm:cxn modelId="{4D39F020-CC5B-694B-A05E-0DD29AC12F44}" type="presOf" srcId="{547B7882-C8E9-BC4E-A214-48B813D277D2}" destId="{A862FC22-99AE-7B40-B1C7-9A83850E9BF9}" srcOrd="0" destOrd="1" presId="urn:microsoft.com/office/officeart/2005/8/layout/StepDownProcess"/>
    <dgm:cxn modelId="{38DF8233-0288-E848-ABD8-C6028E54BE35}" type="presOf" srcId="{514B9D7F-C552-9A47-9AF9-E2DB460DCB61}" destId="{5529FDC2-7F7D-A24A-8386-92C5560F38B6}" srcOrd="0" destOrd="4" presId="urn:microsoft.com/office/officeart/2005/8/layout/StepDownProcess"/>
    <dgm:cxn modelId="{351A3644-FE26-0D41-9A00-F71CD1D528AF}" srcId="{B3D22FBA-BB6D-C64C-BE1F-B9E2ADEC3227}" destId="{514B9D7F-C552-9A47-9AF9-E2DB460DCB61}" srcOrd="4" destOrd="0" parTransId="{4409E98C-9E33-1140-BE4E-E32FD61E5415}" sibTransId="{8707832C-81C3-E54D-9087-AD016960D714}"/>
    <dgm:cxn modelId="{03952F45-06B2-794C-B5DA-BCF8ACCB0A27}" type="presOf" srcId="{93D78A96-A404-E748-A591-17D675F9F91C}" destId="{5529FDC2-7F7D-A24A-8386-92C5560F38B6}" srcOrd="0" destOrd="3" presId="urn:microsoft.com/office/officeart/2005/8/layout/StepDownProcess"/>
    <dgm:cxn modelId="{4875CF4C-EF83-7C4A-BAB4-FD35078888B3}" srcId="{C5CC4500-B141-DD43-9A8F-E285DA464C1B}" destId="{56E0EF26-27A7-F143-8179-D0E38FFFE0B7}" srcOrd="1" destOrd="0" parTransId="{FCF1E2A0-0076-2441-8CF8-57618E32DEF4}" sibTransId="{27CE4B7B-5B9C-CA4F-8D71-C32D9725404D}"/>
    <dgm:cxn modelId="{DAA6C756-B201-984A-B7CC-720B2B4BAEBA}" srcId="{C43756CA-C92D-FD49-B596-E53F7D3FF565}" destId="{547B7882-C8E9-BC4E-A214-48B813D277D2}" srcOrd="1" destOrd="0" parTransId="{3151E7F0-3927-924F-8204-25E80CFEEA3C}" sibTransId="{47BA464F-FEE7-194B-91CC-EE58AE56E4D1}"/>
    <dgm:cxn modelId="{99BFF85F-02BC-4B42-8D2B-0BC71D2EC8C5}" type="presOf" srcId="{C3F02FE3-EC88-5F43-A0D4-084DE97E9AB7}" destId="{41E7DA1D-5D6C-6A49-8B11-BE0B2DCE0ED3}" srcOrd="0" destOrd="0" presId="urn:microsoft.com/office/officeart/2005/8/layout/StepDownProcess"/>
    <dgm:cxn modelId="{B44EC961-FFC1-8A4A-89DA-23C82FEB2A2F}" type="presOf" srcId="{78B9A921-40A5-5C43-A4BA-778C9907479C}" destId="{A862FC22-99AE-7B40-B1C7-9A83850E9BF9}" srcOrd="0" destOrd="0" presId="urn:microsoft.com/office/officeart/2005/8/layout/StepDownProcess"/>
    <dgm:cxn modelId="{DAB1A762-7058-0547-AD8A-092F1928C606}" type="presOf" srcId="{B3D22FBA-BB6D-C64C-BE1F-B9E2ADEC3227}" destId="{677E7F67-DF72-FE4B-86BA-C0C04265413A}" srcOrd="0" destOrd="0" presId="urn:microsoft.com/office/officeart/2005/8/layout/StepDownProcess"/>
    <dgm:cxn modelId="{AA665265-B697-E144-89DE-4AFF5F1B0EC2}" srcId="{C013AD28-102E-BB4C-851B-2572647C3F69}" destId="{1243A17D-15FA-5543-BA71-4781879B4BD9}" srcOrd="0" destOrd="0" parTransId="{2FCFF182-E2A9-8B4B-B953-7A90D8719B53}" sibTransId="{52891E62-5DD0-3A42-A5A1-3319C5174377}"/>
    <dgm:cxn modelId="{AA4E986D-DD45-4C4B-B795-11EA05161746}" srcId="{C1947C28-96B7-084E-9143-0F2258D2F1CC}" destId="{A667E095-65F4-8C43-B060-0ECEA4B9B3D4}" srcOrd="1" destOrd="0" parTransId="{92ECDA9F-5447-B542-8224-B40A744F2BEC}" sibTransId="{F6B84FD2-5272-844A-B15F-F1D555A968C7}"/>
    <dgm:cxn modelId="{AF1AB171-CD2C-DF46-9465-E081311513AF}" srcId="{B3D22FBA-BB6D-C64C-BE1F-B9E2ADEC3227}" destId="{93D78A96-A404-E748-A591-17D675F9F91C}" srcOrd="3" destOrd="0" parTransId="{2C262B37-7F83-8541-8624-3AA32FDD5823}" sibTransId="{9333A98D-4FFA-2B4E-85D2-F2089ED84C80}"/>
    <dgm:cxn modelId="{EB74737E-463F-124D-A92E-3AB412D6CC81}" type="presOf" srcId="{FADA2DB2-8C90-BD42-8EDA-4F8668881865}" destId="{63DA3E21-DDDE-3C4B-83D4-0DEB74A56ED3}" srcOrd="0" destOrd="0" presId="urn:microsoft.com/office/officeart/2005/8/layout/StepDownProcess"/>
    <dgm:cxn modelId="{BAD7DF7E-C154-3144-85DC-C48A20AC8785}" type="presOf" srcId="{A667E095-65F4-8C43-B060-0ECEA4B9B3D4}" destId="{63DA3E21-DDDE-3C4B-83D4-0DEB74A56ED3}" srcOrd="0" destOrd="1" presId="urn:microsoft.com/office/officeart/2005/8/layout/StepDownProcess"/>
    <dgm:cxn modelId="{D76B7384-E9BF-2542-8985-9E152473C127}" srcId="{9F0AC6C7-C61C-CF4D-9870-AA51C5FEE0F4}" destId="{C43756CA-C92D-FD49-B596-E53F7D3FF565}" srcOrd="2" destOrd="0" parTransId="{3F1E4E80-1E78-0B40-BFF4-0EED7C01E262}" sibTransId="{FD67341B-9536-644F-AC7E-75BCE7FE2038}"/>
    <dgm:cxn modelId="{FB191E8B-4162-0A4F-A51E-2EBBF03B73B8}" srcId="{9F0AC6C7-C61C-CF4D-9870-AA51C5FEE0F4}" destId="{C5CC4500-B141-DD43-9A8F-E285DA464C1B}" srcOrd="4" destOrd="0" parTransId="{EF955418-259E-C04F-8B8B-855C37C1FCCE}" sibTransId="{A2EC78DB-30AC-704B-ADCA-DF00CD386271}"/>
    <dgm:cxn modelId="{C1AA388C-7341-A441-8388-18CB7179B2D4}" type="presOf" srcId="{CFA674E5-933D-7340-9601-AE9C4EA98E10}" destId="{5529FDC2-7F7D-A24A-8386-92C5560F38B6}" srcOrd="0" destOrd="0" presId="urn:microsoft.com/office/officeart/2005/8/layout/StepDownProcess"/>
    <dgm:cxn modelId="{01927491-5200-AB4F-9F27-752CCD0EED0A}" type="presOf" srcId="{9F0AC6C7-C61C-CF4D-9870-AA51C5FEE0F4}" destId="{6D0B2DE3-18ED-3A4E-9A51-33D9A0CEECEA}" srcOrd="0" destOrd="0" presId="urn:microsoft.com/office/officeart/2005/8/layout/StepDownProcess"/>
    <dgm:cxn modelId="{A65A8D92-C4D2-AD48-B26B-DB54C0F763F9}" type="presOf" srcId="{1243A17D-15FA-5543-BA71-4781879B4BD9}" destId="{D908AC4C-4D67-8F47-BBA6-3145EC1C9938}" srcOrd="0" destOrd="0" presId="urn:microsoft.com/office/officeart/2005/8/layout/StepDownProcess"/>
    <dgm:cxn modelId="{B9F31699-FE5C-7F4E-A9A3-479C169EA350}" srcId="{B3D22FBA-BB6D-C64C-BE1F-B9E2ADEC3227}" destId="{29F9C039-E9FB-D841-8401-2E0FC06992EC}" srcOrd="2" destOrd="0" parTransId="{1793743B-8E6F-5842-961E-5E12D667CAD6}" sibTransId="{32CB698E-ACEE-AC4B-9919-7CB5021A8147}"/>
    <dgm:cxn modelId="{25E55899-943D-964F-B5B3-B968259FAB73}" type="presOf" srcId="{C43756CA-C92D-FD49-B596-E53F7D3FF565}" destId="{3BF8B7E1-BE7D-B040-AA2C-926E70B6048D}" srcOrd="0" destOrd="0" presId="urn:microsoft.com/office/officeart/2005/8/layout/StepDownProcess"/>
    <dgm:cxn modelId="{1810C09B-E7A0-3749-827F-5B59D34592D5}" type="presOf" srcId="{9A7695D8-4BFF-8142-A54F-6F2DF2AEF246}" destId="{63DA3E21-DDDE-3C4B-83D4-0DEB74A56ED3}" srcOrd="0" destOrd="3" presId="urn:microsoft.com/office/officeart/2005/8/layout/StepDownProcess"/>
    <dgm:cxn modelId="{07678AB4-98E4-8646-A45A-371843EF0A32}" type="presOf" srcId="{56E0EF26-27A7-F143-8179-D0E38FFFE0B7}" destId="{41E7DA1D-5D6C-6A49-8B11-BE0B2DCE0ED3}" srcOrd="0" destOrd="1" presId="urn:microsoft.com/office/officeart/2005/8/layout/StepDownProcess"/>
    <dgm:cxn modelId="{FAA2F2B8-59F4-6C4A-8FC9-6A2579C23AEB}" srcId="{C43756CA-C92D-FD49-B596-E53F7D3FF565}" destId="{56267BFB-2A92-254F-B682-96928AAE5F1A}" srcOrd="2" destOrd="0" parTransId="{B5BCA8D4-C25E-A84C-9A1A-2134F47B9DEB}" sibTransId="{2DED9462-4051-2C48-9D4E-0AAC13D50457}"/>
    <dgm:cxn modelId="{000CC4BF-EC0F-064E-83A7-9C438C4CC2A6}" type="presOf" srcId="{56D241F7-67C0-BC43-AA69-352978A21CEC}" destId="{63DA3E21-DDDE-3C4B-83D4-0DEB74A56ED3}" srcOrd="0" destOrd="2" presId="urn:microsoft.com/office/officeart/2005/8/layout/StepDownProcess"/>
    <dgm:cxn modelId="{2F19A0C2-FDDD-5840-A5B6-95EAC0823C38}" type="presOf" srcId="{145A2A97-6293-E549-BEFA-40223FFA59B7}" destId="{A862FC22-99AE-7B40-B1C7-9A83850E9BF9}" srcOrd="0" destOrd="3" presId="urn:microsoft.com/office/officeart/2005/8/layout/StepDownProcess"/>
    <dgm:cxn modelId="{4ECBA5C3-971B-464B-A3D2-A0A76C9ADDFF}" type="presOf" srcId="{29F9C039-E9FB-D841-8401-2E0FC06992EC}" destId="{5529FDC2-7F7D-A24A-8386-92C5560F38B6}" srcOrd="0" destOrd="2" presId="urn:microsoft.com/office/officeart/2005/8/layout/StepDownProcess"/>
    <dgm:cxn modelId="{987331CA-41EA-3F47-8D58-5E3E9B65BEB5}" type="presOf" srcId="{C1947C28-96B7-084E-9143-0F2258D2F1CC}" destId="{936AA952-485E-AC4C-AF70-1E645C3F4502}" srcOrd="0" destOrd="0" presId="urn:microsoft.com/office/officeart/2005/8/layout/StepDownProcess"/>
    <dgm:cxn modelId="{6C2A7AE4-197E-4B4D-9DE7-A7FB71418D7C}" srcId="{C1947C28-96B7-084E-9143-0F2258D2F1CC}" destId="{FADA2DB2-8C90-BD42-8EDA-4F8668881865}" srcOrd="0" destOrd="0" parTransId="{BC49EEFC-0FB1-A749-9348-2E852A0A4F94}" sibTransId="{90EF1784-F945-9B40-9E01-C78E8314A895}"/>
    <dgm:cxn modelId="{F0A1F2E7-B72C-D546-ADC8-BF740B662173}" type="presOf" srcId="{B8F527B9-3B7B-FE40-8BF6-BFD35344FA30}" destId="{5529FDC2-7F7D-A24A-8386-92C5560F38B6}" srcOrd="0" destOrd="1" presId="urn:microsoft.com/office/officeart/2005/8/layout/StepDownProcess"/>
    <dgm:cxn modelId="{1B7E33EA-050C-6A48-98EB-E27D7448E536}" srcId="{C5CC4500-B141-DD43-9A8F-E285DA464C1B}" destId="{C3F02FE3-EC88-5F43-A0D4-084DE97E9AB7}" srcOrd="0" destOrd="0" parTransId="{ADD5C04F-9043-7D46-BB06-55C8DC0F680F}" sibTransId="{7D152202-CAC0-FC4A-9771-0B3BF9A4664A}"/>
    <dgm:cxn modelId="{1D2CE7FA-7856-D548-A690-FB4C9D74B53C}" srcId="{C43756CA-C92D-FD49-B596-E53F7D3FF565}" destId="{78B9A921-40A5-5C43-A4BA-778C9907479C}" srcOrd="0" destOrd="0" parTransId="{7F087219-A942-194D-B988-CF890B7FD064}" sibTransId="{3F0440B7-80C8-7440-B507-6F1C4F5BAC57}"/>
    <dgm:cxn modelId="{A1631AFB-1796-3445-8283-BA537463C3F8}" type="presOf" srcId="{56267BFB-2A92-254F-B682-96928AAE5F1A}" destId="{A862FC22-99AE-7B40-B1C7-9A83850E9BF9}" srcOrd="0" destOrd="2" presId="urn:microsoft.com/office/officeart/2005/8/layout/StepDownProcess"/>
    <dgm:cxn modelId="{76B3CFFD-8E6E-0E40-9B34-B201C3ADCB36}" type="presOf" srcId="{C013AD28-102E-BB4C-851B-2572647C3F69}" destId="{D3958440-0B02-594D-B257-7BD4DB48EA8F}" srcOrd="0" destOrd="0" presId="urn:microsoft.com/office/officeart/2005/8/layout/StepDownProcess"/>
    <dgm:cxn modelId="{97EDD2F9-F706-264E-9E93-E245C908919C}" type="presParOf" srcId="{6D0B2DE3-18ED-3A4E-9A51-33D9A0CEECEA}" destId="{BE9853B8-EEFC-1244-A2EF-5230E626A90B}" srcOrd="0" destOrd="0" presId="urn:microsoft.com/office/officeart/2005/8/layout/StepDownProcess"/>
    <dgm:cxn modelId="{57DE7065-B91C-3E4A-836E-0F59B74B6BB4}" type="presParOf" srcId="{BE9853B8-EEFC-1244-A2EF-5230E626A90B}" destId="{55C04F12-E7FF-4745-9AE8-89D3C2F11130}" srcOrd="0" destOrd="0" presId="urn:microsoft.com/office/officeart/2005/8/layout/StepDownProcess"/>
    <dgm:cxn modelId="{30281B30-0216-B241-AFA4-51FA261B6D18}" type="presParOf" srcId="{BE9853B8-EEFC-1244-A2EF-5230E626A90B}" destId="{936AA952-485E-AC4C-AF70-1E645C3F4502}" srcOrd="1" destOrd="0" presId="urn:microsoft.com/office/officeart/2005/8/layout/StepDownProcess"/>
    <dgm:cxn modelId="{E36F408C-E711-7A40-A1C1-FE8EC86C7E38}" type="presParOf" srcId="{BE9853B8-EEFC-1244-A2EF-5230E626A90B}" destId="{63DA3E21-DDDE-3C4B-83D4-0DEB74A56ED3}" srcOrd="2" destOrd="0" presId="urn:microsoft.com/office/officeart/2005/8/layout/StepDownProcess"/>
    <dgm:cxn modelId="{C5A98ED2-E19C-C944-B6A5-00C48FC6CEE1}" type="presParOf" srcId="{6D0B2DE3-18ED-3A4E-9A51-33D9A0CEECEA}" destId="{EC8CA379-C1B2-404B-9EE9-29110346EE11}" srcOrd="1" destOrd="0" presId="urn:microsoft.com/office/officeart/2005/8/layout/StepDownProcess"/>
    <dgm:cxn modelId="{636E62FD-4830-EB4B-8BF0-0FBF19EEC507}" type="presParOf" srcId="{6D0B2DE3-18ED-3A4E-9A51-33D9A0CEECEA}" destId="{17F8EB64-59B3-7947-8FD9-C03E58E8FC4C}" srcOrd="2" destOrd="0" presId="urn:microsoft.com/office/officeart/2005/8/layout/StepDownProcess"/>
    <dgm:cxn modelId="{A2A3D696-17EE-BF45-86E8-3D0FF6D3852A}" type="presParOf" srcId="{17F8EB64-59B3-7947-8FD9-C03E58E8FC4C}" destId="{9ADB4273-A91E-F34D-9FAD-6A3F8DB44361}" srcOrd="0" destOrd="0" presId="urn:microsoft.com/office/officeart/2005/8/layout/StepDownProcess"/>
    <dgm:cxn modelId="{8DA84114-ECED-074E-A012-07ACF0684AED}" type="presParOf" srcId="{17F8EB64-59B3-7947-8FD9-C03E58E8FC4C}" destId="{677E7F67-DF72-FE4B-86BA-C0C04265413A}" srcOrd="1" destOrd="0" presId="urn:microsoft.com/office/officeart/2005/8/layout/StepDownProcess"/>
    <dgm:cxn modelId="{7CDB263F-FD15-6F45-A768-354B810C7BC5}" type="presParOf" srcId="{17F8EB64-59B3-7947-8FD9-C03E58E8FC4C}" destId="{5529FDC2-7F7D-A24A-8386-92C5560F38B6}" srcOrd="2" destOrd="0" presId="urn:microsoft.com/office/officeart/2005/8/layout/StepDownProcess"/>
    <dgm:cxn modelId="{F36F8D20-E996-B246-8254-21FB1F24FA47}" type="presParOf" srcId="{6D0B2DE3-18ED-3A4E-9A51-33D9A0CEECEA}" destId="{A92050FE-C3F8-FB47-8217-DA8C06744846}" srcOrd="3" destOrd="0" presId="urn:microsoft.com/office/officeart/2005/8/layout/StepDownProcess"/>
    <dgm:cxn modelId="{C209C2AC-BDBB-514C-8CE2-FDC44C7EC7BE}" type="presParOf" srcId="{6D0B2DE3-18ED-3A4E-9A51-33D9A0CEECEA}" destId="{CC7A7599-0F71-E84E-80FE-CC8B7549F82D}" srcOrd="4" destOrd="0" presId="urn:microsoft.com/office/officeart/2005/8/layout/StepDownProcess"/>
    <dgm:cxn modelId="{02BDAF12-CAF6-A84A-97BF-D76DE8F5F284}" type="presParOf" srcId="{CC7A7599-0F71-E84E-80FE-CC8B7549F82D}" destId="{598968E3-7D2E-D744-A778-5107766AD78D}" srcOrd="0" destOrd="0" presId="urn:microsoft.com/office/officeart/2005/8/layout/StepDownProcess"/>
    <dgm:cxn modelId="{3CEB5737-B35B-9142-98EC-08D24992B03D}" type="presParOf" srcId="{CC7A7599-0F71-E84E-80FE-CC8B7549F82D}" destId="{3BF8B7E1-BE7D-B040-AA2C-926E70B6048D}" srcOrd="1" destOrd="0" presId="urn:microsoft.com/office/officeart/2005/8/layout/StepDownProcess"/>
    <dgm:cxn modelId="{E2A41B2E-56C3-5E40-A038-14794F7EACA2}" type="presParOf" srcId="{CC7A7599-0F71-E84E-80FE-CC8B7549F82D}" destId="{A862FC22-99AE-7B40-B1C7-9A83850E9BF9}" srcOrd="2" destOrd="0" presId="urn:microsoft.com/office/officeart/2005/8/layout/StepDownProcess"/>
    <dgm:cxn modelId="{C9FC349B-5120-554D-8606-8210E65FA42E}" type="presParOf" srcId="{6D0B2DE3-18ED-3A4E-9A51-33D9A0CEECEA}" destId="{7DF33A40-8979-244C-9657-26D102061A8E}" srcOrd="5" destOrd="0" presId="urn:microsoft.com/office/officeart/2005/8/layout/StepDownProcess"/>
    <dgm:cxn modelId="{E81F7654-EF68-2148-98B8-50C6A94B3524}" type="presParOf" srcId="{6D0B2DE3-18ED-3A4E-9A51-33D9A0CEECEA}" destId="{6184B3D2-1470-F248-8B5F-D98AA3447658}" srcOrd="6" destOrd="0" presId="urn:microsoft.com/office/officeart/2005/8/layout/StepDownProcess"/>
    <dgm:cxn modelId="{19CDBF82-D592-8346-8E95-BDFCF84F8228}" type="presParOf" srcId="{6184B3D2-1470-F248-8B5F-D98AA3447658}" destId="{77EBC598-54FD-724B-A4C5-C7136BAC6A83}" srcOrd="0" destOrd="0" presId="urn:microsoft.com/office/officeart/2005/8/layout/StepDownProcess"/>
    <dgm:cxn modelId="{942AE3E3-E245-8645-B2C0-90398CAB50C9}" type="presParOf" srcId="{6184B3D2-1470-F248-8B5F-D98AA3447658}" destId="{D3958440-0B02-594D-B257-7BD4DB48EA8F}" srcOrd="1" destOrd="0" presId="urn:microsoft.com/office/officeart/2005/8/layout/StepDownProcess"/>
    <dgm:cxn modelId="{C629A627-EC44-3F49-986D-312AEBAAC792}" type="presParOf" srcId="{6184B3D2-1470-F248-8B5F-D98AA3447658}" destId="{D908AC4C-4D67-8F47-BBA6-3145EC1C9938}" srcOrd="2" destOrd="0" presId="urn:microsoft.com/office/officeart/2005/8/layout/StepDownProcess"/>
    <dgm:cxn modelId="{31137E10-E6AB-6440-BC49-599C7617197B}" type="presParOf" srcId="{6D0B2DE3-18ED-3A4E-9A51-33D9A0CEECEA}" destId="{EC929C37-E6B0-7A42-A8A1-F9270DF73642}" srcOrd="7" destOrd="0" presId="urn:microsoft.com/office/officeart/2005/8/layout/StepDownProcess"/>
    <dgm:cxn modelId="{36CA48BC-D6DB-9440-B8ED-159A4E50C55A}" type="presParOf" srcId="{6D0B2DE3-18ED-3A4E-9A51-33D9A0CEECEA}" destId="{7265AC46-F117-B240-901F-C2E08436A014}" srcOrd="8" destOrd="0" presId="urn:microsoft.com/office/officeart/2005/8/layout/StepDownProcess"/>
    <dgm:cxn modelId="{8211B978-BAF5-AD4D-B54D-0CCDB6CE1DC4}" type="presParOf" srcId="{7265AC46-F117-B240-901F-C2E08436A014}" destId="{243D482B-AE35-2949-B0DA-3C5A7FF706E9}" srcOrd="0" destOrd="0" presId="urn:microsoft.com/office/officeart/2005/8/layout/StepDownProcess"/>
    <dgm:cxn modelId="{07EB2CE4-0EF3-CA41-8182-C70A1B3B0188}" type="presParOf" srcId="{7265AC46-F117-B240-901F-C2E08436A014}" destId="{41E7DA1D-5D6C-6A49-8B11-BE0B2DCE0ED3}"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C04F12-E7FF-4745-9AE8-89D3C2F11130}">
      <dsp:nvSpPr>
        <dsp:cNvPr id="0" name=""/>
        <dsp:cNvSpPr/>
      </dsp:nvSpPr>
      <dsp:spPr>
        <a:xfrm rot="5400000">
          <a:off x="1318090" y="765714"/>
          <a:ext cx="565466" cy="643763"/>
        </a:xfrm>
        <a:prstGeom prst="bentUpArrow">
          <a:avLst>
            <a:gd name="adj1" fmla="val 32840"/>
            <a:gd name="adj2" fmla="val 25000"/>
            <a:gd name="adj3" fmla="val 35780"/>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6AA952-485E-AC4C-AF70-1E645C3F4502}">
      <dsp:nvSpPr>
        <dsp:cNvPr id="0" name=""/>
        <dsp:cNvSpPr/>
      </dsp:nvSpPr>
      <dsp:spPr>
        <a:xfrm>
          <a:off x="1168276" y="138883"/>
          <a:ext cx="951912" cy="666308"/>
        </a:xfrm>
        <a:prstGeom prst="roundRect">
          <a:avLst>
            <a:gd name="adj" fmla="val 166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t>Data</a:t>
          </a:r>
        </a:p>
      </dsp:txBody>
      <dsp:txXfrm>
        <a:off x="1200808" y="171415"/>
        <a:ext cx="886848" cy="601244"/>
      </dsp:txXfrm>
    </dsp:sp>
    <dsp:sp modelId="{63DA3E21-DDDE-3C4B-83D4-0DEB74A56ED3}">
      <dsp:nvSpPr>
        <dsp:cNvPr id="0" name=""/>
        <dsp:cNvSpPr/>
      </dsp:nvSpPr>
      <dsp:spPr>
        <a:xfrm>
          <a:off x="2136663" y="26665"/>
          <a:ext cx="3887070" cy="903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en-GB" sz="1000" kern="1200" dirty="0"/>
            <a:t>Data collection: APIs, </a:t>
          </a:r>
          <a:r>
            <a:rPr lang="en-GB" sz="1000" kern="1200" dirty="0" err="1"/>
            <a:t>webscraping</a:t>
          </a:r>
          <a:r>
            <a:rPr lang="en-GB" sz="1000" kern="1200" dirty="0"/>
            <a:t>, statistics</a:t>
          </a:r>
        </a:p>
        <a:p>
          <a:pPr marL="57150" lvl="1" indent="-57150" algn="l" defTabSz="444500">
            <a:lnSpc>
              <a:spcPct val="90000"/>
            </a:lnSpc>
            <a:spcBef>
              <a:spcPct val="0"/>
            </a:spcBef>
            <a:spcAft>
              <a:spcPct val="15000"/>
            </a:spcAft>
            <a:buChar char="•"/>
          </a:pPr>
          <a:r>
            <a:rPr lang="en-GB" sz="1000" kern="1200" dirty="0"/>
            <a:t>EDA</a:t>
          </a:r>
        </a:p>
        <a:p>
          <a:pPr marL="57150" lvl="1" indent="-57150" algn="l" defTabSz="444500">
            <a:lnSpc>
              <a:spcPct val="90000"/>
            </a:lnSpc>
            <a:spcBef>
              <a:spcPct val="0"/>
            </a:spcBef>
            <a:spcAft>
              <a:spcPct val="15000"/>
            </a:spcAft>
            <a:buChar char="•"/>
          </a:pPr>
          <a:r>
            <a:rPr lang="en-GB" sz="1000" kern="1200" dirty="0"/>
            <a:t>Data wrangling: e</a:t>
          </a:r>
          <a:r>
            <a:rPr lang="en-GB" sz="1000" b="0" i="0" kern="1200" dirty="0">
              <a:solidFill>
                <a:srgbClr val="212529"/>
              </a:solidFill>
              <a:effectLst/>
              <a:latin typeface="+mn-lt"/>
            </a:rPr>
            <a:t>rror correction, feature engineering, encoding to data formats that machines can understand, and anomaly correction</a:t>
          </a:r>
          <a:endParaRPr lang="en-GB" sz="1000" kern="1200" dirty="0"/>
        </a:p>
        <a:p>
          <a:pPr marL="57150" lvl="1" indent="-57150" algn="l" defTabSz="444500">
            <a:lnSpc>
              <a:spcPct val="90000"/>
            </a:lnSpc>
            <a:spcBef>
              <a:spcPct val="0"/>
            </a:spcBef>
            <a:spcAft>
              <a:spcPct val="15000"/>
            </a:spcAft>
            <a:buChar char="•"/>
          </a:pPr>
          <a:r>
            <a:rPr lang="en-GB" sz="1000" kern="1200" dirty="0">
              <a:latin typeface="+mn-lt"/>
            </a:rPr>
            <a:t>Data documentation</a:t>
          </a:r>
          <a:endParaRPr lang="en-GB" sz="1100" kern="1200" dirty="0">
            <a:latin typeface="+mn-lt"/>
          </a:endParaRPr>
        </a:p>
      </dsp:txBody>
      <dsp:txXfrm>
        <a:off x="2136663" y="26665"/>
        <a:ext cx="3887070" cy="903642"/>
      </dsp:txXfrm>
    </dsp:sp>
    <dsp:sp modelId="{9ADB4273-A91E-F34D-9FAD-6A3F8DB44361}">
      <dsp:nvSpPr>
        <dsp:cNvPr id="0" name=""/>
        <dsp:cNvSpPr/>
      </dsp:nvSpPr>
      <dsp:spPr>
        <a:xfrm rot="5400000">
          <a:off x="2663961" y="1514198"/>
          <a:ext cx="565466" cy="643763"/>
        </a:xfrm>
        <a:prstGeom prst="bentUpArrow">
          <a:avLst>
            <a:gd name="adj1" fmla="val 32840"/>
            <a:gd name="adj2" fmla="val 25000"/>
            <a:gd name="adj3" fmla="val 35780"/>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7E7F67-DF72-FE4B-86BA-C0C04265413A}">
      <dsp:nvSpPr>
        <dsp:cNvPr id="0" name=""/>
        <dsp:cNvSpPr/>
      </dsp:nvSpPr>
      <dsp:spPr>
        <a:xfrm>
          <a:off x="2514147" y="887367"/>
          <a:ext cx="951912" cy="666308"/>
        </a:xfrm>
        <a:prstGeom prst="roundRect">
          <a:avLst>
            <a:gd name="adj" fmla="val 166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t>Model</a:t>
          </a:r>
        </a:p>
      </dsp:txBody>
      <dsp:txXfrm>
        <a:off x="2546679" y="919899"/>
        <a:ext cx="886848" cy="601244"/>
      </dsp:txXfrm>
    </dsp:sp>
    <dsp:sp modelId="{5529FDC2-7F7D-A24A-8386-92C5560F38B6}">
      <dsp:nvSpPr>
        <dsp:cNvPr id="0" name=""/>
        <dsp:cNvSpPr/>
      </dsp:nvSpPr>
      <dsp:spPr>
        <a:xfrm>
          <a:off x="3504069" y="923794"/>
          <a:ext cx="2847224" cy="53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43200" numCol="1" spcCol="1270" anchor="ctr" anchorCtr="0">
          <a:noAutofit/>
        </a:bodyPr>
        <a:lstStyle/>
        <a:p>
          <a:pPr marL="57150" lvl="1" indent="-57150" algn="l" defTabSz="444500">
            <a:lnSpc>
              <a:spcPct val="90000"/>
            </a:lnSpc>
            <a:spcBef>
              <a:spcPct val="0"/>
            </a:spcBef>
            <a:spcAft>
              <a:spcPct val="15000"/>
            </a:spcAft>
            <a:buChar char="•"/>
          </a:pPr>
          <a:r>
            <a:rPr lang="en-GB" sz="1000" kern="1200" dirty="0"/>
            <a:t>Feature engineering</a:t>
          </a:r>
        </a:p>
        <a:p>
          <a:pPr marL="57150" lvl="1" indent="-57150" algn="l" defTabSz="444500">
            <a:lnSpc>
              <a:spcPct val="90000"/>
            </a:lnSpc>
            <a:spcBef>
              <a:spcPct val="0"/>
            </a:spcBef>
            <a:spcAft>
              <a:spcPct val="15000"/>
            </a:spcAft>
            <a:buChar char="•"/>
          </a:pPr>
          <a:r>
            <a:rPr lang="en-GB" sz="1000" kern="1200" dirty="0"/>
            <a:t>Clustering/classifying/labelling</a:t>
          </a:r>
        </a:p>
        <a:p>
          <a:pPr marL="57150" lvl="1" indent="-57150" algn="l" defTabSz="444500">
            <a:lnSpc>
              <a:spcPct val="90000"/>
            </a:lnSpc>
            <a:spcBef>
              <a:spcPct val="0"/>
            </a:spcBef>
            <a:spcAft>
              <a:spcPct val="15000"/>
            </a:spcAft>
            <a:buChar char="•"/>
          </a:pPr>
          <a:r>
            <a:rPr lang="en-GB" sz="1000" kern="1200"/>
            <a:t>Baseline Models/custom models</a:t>
          </a:r>
        </a:p>
        <a:p>
          <a:pPr marL="57150" lvl="1" indent="-57150" algn="l" defTabSz="444500">
            <a:lnSpc>
              <a:spcPct val="90000"/>
            </a:lnSpc>
            <a:spcBef>
              <a:spcPct val="0"/>
            </a:spcBef>
            <a:spcAft>
              <a:spcPct val="15000"/>
            </a:spcAft>
            <a:buChar char="•"/>
          </a:pPr>
          <a:r>
            <a:rPr lang="en-GB" sz="1000" kern="1200" dirty="0"/>
            <a:t>Training/test</a:t>
          </a:r>
        </a:p>
        <a:p>
          <a:pPr marL="57150" lvl="1" indent="-57150" algn="l" defTabSz="444500">
            <a:lnSpc>
              <a:spcPct val="90000"/>
            </a:lnSpc>
            <a:spcBef>
              <a:spcPct val="0"/>
            </a:spcBef>
            <a:spcAft>
              <a:spcPct val="15000"/>
            </a:spcAft>
            <a:buChar char="•"/>
          </a:pPr>
          <a:r>
            <a:rPr lang="en-GB" sz="1000" kern="1200" dirty="0"/>
            <a:t>Model evaluation (precision/recall)/model </a:t>
          </a:r>
          <a:r>
            <a:rPr lang="en-GB" sz="1000" b="0" i="0" kern="1200" dirty="0"/>
            <a:t>packaging </a:t>
          </a:r>
          <a:endParaRPr lang="en-GB" sz="1000" kern="1200" dirty="0"/>
        </a:p>
      </dsp:txBody>
      <dsp:txXfrm>
        <a:off x="3504069" y="923794"/>
        <a:ext cx="2847224" cy="538539"/>
      </dsp:txXfrm>
    </dsp:sp>
    <dsp:sp modelId="{598968E3-7D2E-D744-A778-5107766AD78D}">
      <dsp:nvSpPr>
        <dsp:cNvPr id="0" name=""/>
        <dsp:cNvSpPr/>
      </dsp:nvSpPr>
      <dsp:spPr>
        <a:xfrm rot="5400000">
          <a:off x="4404221" y="2262682"/>
          <a:ext cx="565466" cy="643763"/>
        </a:xfrm>
        <a:prstGeom prst="bentUpArrow">
          <a:avLst>
            <a:gd name="adj1" fmla="val 32840"/>
            <a:gd name="adj2" fmla="val 25000"/>
            <a:gd name="adj3" fmla="val 35780"/>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F8B7E1-BE7D-B040-AA2C-926E70B6048D}">
      <dsp:nvSpPr>
        <dsp:cNvPr id="0" name=""/>
        <dsp:cNvSpPr/>
      </dsp:nvSpPr>
      <dsp:spPr>
        <a:xfrm>
          <a:off x="4254407" y="1635851"/>
          <a:ext cx="951912" cy="666308"/>
        </a:xfrm>
        <a:prstGeom prst="roundRect">
          <a:avLst>
            <a:gd name="adj" fmla="val 166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Draw conclusion</a:t>
          </a:r>
          <a:endParaRPr lang="en-GB" sz="1000" kern="1200" dirty="0"/>
        </a:p>
      </dsp:txBody>
      <dsp:txXfrm>
        <a:off x="4286939" y="1668383"/>
        <a:ext cx="886848" cy="601244"/>
      </dsp:txXfrm>
    </dsp:sp>
    <dsp:sp modelId="{A862FC22-99AE-7B40-B1C7-9A83850E9BF9}">
      <dsp:nvSpPr>
        <dsp:cNvPr id="0" name=""/>
        <dsp:cNvSpPr/>
      </dsp:nvSpPr>
      <dsp:spPr>
        <a:xfrm>
          <a:off x="5199750" y="1706733"/>
          <a:ext cx="1555985" cy="53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en-GB" sz="1000" kern="1200" dirty="0"/>
            <a:t>Choose the best model</a:t>
          </a:r>
        </a:p>
        <a:p>
          <a:pPr marL="57150" lvl="1" indent="-57150" algn="l" defTabSz="444500">
            <a:lnSpc>
              <a:spcPct val="90000"/>
            </a:lnSpc>
            <a:spcBef>
              <a:spcPct val="0"/>
            </a:spcBef>
            <a:spcAft>
              <a:spcPct val="15000"/>
            </a:spcAft>
            <a:buChar char="•"/>
          </a:pPr>
          <a:r>
            <a:rPr lang="en-GB" sz="1000" kern="1200" dirty="0"/>
            <a:t>Prepare documentation</a:t>
          </a:r>
        </a:p>
        <a:p>
          <a:pPr marL="57150" lvl="1" indent="-57150" algn="l" defTabSz="444500">
            <a:lnSpc>
              <a:spcPct val="90000"/>
            </a:lnSpc>
            <a:spcBef>
              <a:spcPct val="0"/>
            </a:spcBef>
            <a:spcAft>
              <a:spcPct val="15000"/>
            </a:spcAft>
            <a:buChar char="•"/>
          </a:pPr>
          <a:r>
            <a:rPr lang="en-GB" sz="1000" kern="1200" dirty="0"/>
            <a:t>Review</a:t>
          </a:r>
        </a:p>
        <a:p>
          <a:pPr marL="57150" lvl="1" indent="-57150" algn="l" defTabSz="444500">
            <a:lnSpc>
              <a:spcPct val="90000"/>
            </a:lnSpc>
            <a:spcBef>
              <a:spcPct val="0"/>
            </a:spcBef>
            <a:spcAft>
              <a:spcPct val="15000"/>
            </a:spcAft>
            <a:buChar char="•"/>
          </a:pPr>
          <a:r>
            <a:rPr lang="en-GB" sz="1000" kern="1200" dirty="0"/>
            <a:t>Prepare presentation</a:t>
          </a:r>
        </a:p>
      </dsp:txBody>
      <dsp:txXfrm>
        <a:off x="5199750" y="1706733"/>
        <a:ext cx="1555985" cy="538539"/>
      </dsp:txXfrm>
    </dsp:sp>
    <dsp:sp modelId="{77EBC598-54FD-724B-A4C5-C7136BAC6A83}">
      <dsp:nvSpPr>
        <dsp:cNvPr id="0" name=""/>
        <dsp:cNvSpPr/>
      </dsp:nvSpPr>
      <dsp:spPr>
        <a:xfrm rot="5400000">
          <a:off x="6270015" y="3011166"/>
          <a:ext cx="565466" cy="643763"/>
        </a:xfrm>
        <a:prstGeom prst="bentUpArrow">
          <a:avLst>
            <a:gd name="adj1" fmla="val 32840"/>
            <a:gd name="adj2" fmla="val 25000"/>
            <a:gd name="adj3" fmla="val 35780"/>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958440-0B02-594D-B257-7BD4DB48EA8F}">
      <dsp:nvSpPr>
        <dsp:cNvPr id="0" name=""/>
        <dsp:cNvSpPr/>
      </dsp:nvSpPr>
      <dsp:spPr>
        <a:xfrm>
          <a:off x="6120201" y="2384335"/>
          <a:ext cx="951912" cy="666308"/>
        </a:xfrm>
        <a:prstGeom prst="roundRect">
          <a:avLst>
            <a:gd name="adj" fmla="val 166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Build/ Integration/ test</a:t>
          </a:r>
        </a:p>
      </dsp:txBody>
      <dsp:txXfrm>
        <a:off x="6152733" y="2416867"/>
        <a:ext cx="886848" cy="601244"/>
      </dsp:txXfrm>
    </dsp:sp>
    <dsp:sp modelId="{D908AC4C-4D67-8F47-BBA6-3145EC1C9938}">
      <dsp:nvSpPr>
        <dsp:cNvPr id="0" name=""/>
        <dsp:cNvSpPr/>
      </dsp:nvSpPr>
      <dsp:spPr>
        <a:xfrm>
          <a:off x="7090301" y="2452363"/>
          <a:ext cx="1001899" cy="53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en-GB" sz="1000" kern="1200" dirty="0"/>
            <a:t>Prepare the app</a:t>
          </a:r>
        </a:p>
      </dsp:txBody>
      <dsp:txXfrm>
        <a:off x="7090301" y="2452363"/>
        <a:ext cx="1001899" cy="538539"/>
      </dsp:txXfrm>
    </dsp:sp>
    <dsp:sp modelId="{243D482B-AE35-2949-B0DA-3C5A7FF706E9}">
      <dsp:nvSpPr>
        <dsp:cNvPr id="0" name=""/>
        <dsp:cNvSpPr/>
      </dsp:nvSpPr>
      <dsp:spPr>
        <a:xfrm>
          <a:off x="7943834" y="3138009"/>
          <a:ext cx="951912" cy="666308"/>
        </a:xfrm>
        <a:prstGeom prst="roundRect">
          <a:avLst>
            <a:gd name="adj" fmla="val 166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Deployment</a:t>
          </a:r>
        </a:p>
      </dsp:txBody>
      <dsp:txXfrm>
        <a:off x="7976366" y="3170541"/>
        <a:ext cx="886848" cy="601244"/>
      </dsp:txXfrm>
    </dsp:sp>
    <dsp:sp modelId="{41E7DA1D-5D6C-6A49-8B11-BE0B2DCE0ED3}">
      <dsp:nvSpPr>
        <dsp:cNvPr id="0" name=""/>
        <dsp:cNvSpPr/>
      </dsp:nvSpPr>
      <dsp:spPr>
        <a:xfrm>
          <a:off x="8897219" y="3205338"/>
          <a:ext cx="1789218" cy="53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en-GB" sz="1000" kern="1200" dirty="0"/>
            <a:t>...</a:t>
          </a:r>
        </a:p>
        <a:p>
          <a:pPr marL="57150" lvl="1" indent="-57150" algn="l" defTabSz="444500">
            <a:lnSpc>
              <a:spcPct val="90000"/>
            </a:lnSpc>
            <a:spcBef>
              <a:spcPct val="0"/>
            </a:spcBef>
            <a:spcAft>
              <a:spcPct val="15000"/>
            </a:spcAft>
            <a:buChar char="•"/>
          </a:pPr>
          <a:r>
            <a:rPr lang="en-GB" sz="1000" kern="1200" dirty="0"/>
            <a:t>Prepare presentation</a:t>
          </a:r>
        </a:p>
      </dsp:txBody>
      <dsp:txXfrm>
        <a:off x="8897219" y="3205338"/>
        <a:ext cx="1789218" cy="538539"/>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1F6F38-2054-E243-ABA5-0AB9A4F582D0}" type="datetimeFigureOut">
              <a:rPr lang="en-DE" smtClean="0"/>
              <a:t>23.01.23</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F467E0-80E6-7B40-9D21-D99721B90D1D}" type="slidenum">
              <a:rPr lang="en-DE" smtClean="0"/>
              <a:t>‹#›</a:t>
            </a:fld>
            <a:endParaRPr lang="en-DE"/>
          </a:p>
        </p:txBody>
      </p:sp>
    </p:spTree>
    <p:extLst>
      <p:ext uri="{BB962C8B-B14F-4D97-AF65-F5344CB8AC3E}">
        <p14:creationId xmlns:p14="http://schemas.microsoft.com/office/powerpoint/2010/main" val="1289126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90F467E0-80E6-7B40-9D21-D99721B90D1D}" type="slidenum">
              <a:rPr lang="en-DE" smtClean="0"/>
              <a:t>1</a:t>
            </a:fld>
            <a:endParaRPr lang="en-DE"/>
          </a:p>
        </p:txBody>
      </p:sp>
    </p:spTree>
    <p:extLst>
      <p:ext uri="{BB962C8B-B14F-4D97-AF65-F5344CB8AC3E}">
        <p14:creationId xmlns:p14="http://schemas.microsoft.com/office/powerpoint/2010/main" val="53525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90F467E0-80E6-7B40-9D21-D99721B90D1D}" type="slidenum">
              <a:rPr lang="en-DE" smtClean="0"/>
              <a:t>2</a:t>
            </a:fld>
            <a:endParaRPr lang="en-DE"/>
          </a:p>
        </p:txBody>
      </p:sp>
    </p:spTree>
    <p:extLst>
      <p:ext uri="{BB962C8B-B14F-4D97-AF65-F5344CB8AC3E}">
        <p14:creationId xmlns:p14="http://schemas.microsoft.com/office/powerpoint/2010/main" val="3563598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Help foreign customers to find a property/rental fast and make good business in Berlin. By providing a foreign-friendly and more efficient platform for real estate recommendation. / Many immigrants are highly qualified professionals sponsored by companies and receive high salaries. / Immigrants have no guidance on how to deal with the German bureaucracy when looking for property and rental. / The Real Estate services from today are not focused to help these customers./An RS that gathers information from different real estate companies, considers the personal needs of these customers can support more accurate choices and conduct more business, which is useful for foreign customers and for property owners.</a:t>
            </a:r>
            <a:endParaRPr lang="en-DE" dirty="0"/>
          </a:p>
        </p:txBody>
      </p:sp>
      <p:sp>
        <p:nvSpPr>
          <p:cNvPr id="4" name="Slide Number Placeholder 3"/>
          <p:cNvSpPr>
            <a:spLocks noGrp="1"/>
          </p:cNvSpPr>
          <p:nvPr>
            <p:ph type="sldNum" sz="quarter" idx="5"/>
          </p:nvPr>
        </p:nvSpPr>
        <p:spPr/>
        <p:txBody>
          <a:bodyPr/>
          <a:lstStyle/>
          <a:p>
            <a:fld id="{90F467E0-80E6-7B40-9D21-D99721B90D1D}" type="slidenum">
              <a:rPr lang="en-DE" smtClean="0"/>
              <a:t>3</a:t>
            </a:fld>
            <a:endParaRPr lang="en-DE"/>
          </a:p>
        </p:txBody>
      </p:sp>
    </p:spTree>
    <p:extLst>
      <p:ext uri="{BB962C8B-B14F-4D97-AF65-F5344CB8AC3E}">
        <p14:creationId xmlns:p14="http://schemas.microsoft.com/office/powerpoint/2010/main" val="4033495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 a recommendation system (app) by providing personalised recommendations for rental and selling based on the profile of the user (foreign). Including information to help the customer to making more assertive decisions, such as statistical data from neighbourhoods about crime, services, lifestyle, helping them to deal  with the German bureaucracy (what is not usual for us: e.g.  to expect to receive a detailed motivation letter with certificates and payslips before a first contact with the owner and visit the property). The RS should provide information in English, gather offers from different real estate companies and take accurate recommendations.</a:t>
            </a:r>
          </a:p>
        </p:txBody>
      </p:sp>
      <p:sp>
        <p:nvSpPr>
          <p:cNvPr id="4" name="Slide Number Placeholder 3"/>
          <p:cNvSpPr>
            <a:spLocks noGrp="1"/>
          </p:cNvSpPr>
          <p:nvPr>
            <p:ph type="sldNum" sz="quarter" idx="5"/>
          </p:nvPr>
        </p:nvSpPr>
        <p:spPr/>
        <p:txBody>
          <a:bodyPr/>
          <a:lstStyle/>
          <a:p>
            <a:fld id="{90F467E0-80E6-7B40-9D21-D99721B90D1D}" type="slidenum">
              <a:rPr lang="en-DE" smtClean="0"/>
              <a:t>4</a:t>
            </a:fld>
            <a:endParaRPr lang="en-DE"/>
          </a:p>
        </p:txBody>
      </p:sp>
    </p:spTree>
    <p:extLst>
      <p:ext uri="{BB962C8B-B14F-4D97-AF65-F5344CB8AC3E}">
        <p14:creationId xmlns:p14="http://schemas.microsoft.com/office/powerpoint/2010/main" val="447084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90F467E0-80E6-7B40-9D21-D99721B90D1D}" type="slidenum">
              <a:rPr lang="en-DE" smtClean="0"/>
              <a:t>5</a:t>
            </a:fld>
            <a:endParaRPr lang="en-DE"/>
          </a:p>
        </p:txBody>
      </p:sp>
    </p:spTree>
    <p:extLst>
      <p:ext uri="{BB962C8B-B14F-4D97-AF65-F5344CB8AC3E}">
        <p14:creationId xmlns:p14="http://schemas.microsoft.com/office/powerpoint/2010/main" val="3825148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222222"/>
                </a:solidFill>
              </a:rPr>
              <a:t>, which can help </a:t>
            </a:r>
            <a:r>
              <a:rPr lang="en-GB" dirty="0"/>
              <a:t>RS to better infer the user preferences and to provide more relevant recommendations</a:t>
            </a:r>
          </a:p>
          <a:p>
            <a:endParaRPr lang="en-DE" dirty="0"/>
          </a:p>
        </p:txBody>
      </p:sp>
      <p:sp>
        <p:nvSpPr>
          <p:cNvPr id="4" name="Slide Number Placeholder 3"/>
          <p:cNvSpPr>
            <a:spLocks noGrp="1"/>
          </p:cNvSpPr>
          <p:nvPr>
            <p:ph type="sldNum" sz="quarter" idx="5"/>
          </p:nvPr>
        </p:nvSpPr>
        <p:spPr/>
        <p:txBody>
          <a:bodyPr/>
          <a:lstStyle/>
          <a:p>
            <a:fld id="{90F467E0-80E6-7B40-9D21-D99721B90D1D}" type="slidenum">
              <a:rPr lang="en-DE" smtClean="0"/>
              <a:t>6</a:t>
            </a:fld>
            <a:endParaRPr lang="en-DE"/>
          </a:p>
        </p:txBody>
      </p:sp>
    </p:spTree>
    <p:extLst>
      <p:ext uri="{BB962C8B-B14F-4D97-AF65-F5344CB8AC3E}">
        <p14:creationId xmlns:p14="http://schemas.microsoft.com/office/powerpoint/2010/main" val="4003441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90F467E0-80E6-7B40-9D21-D99721B90D1D}" type="slidenum">
              <a:rPr lang="en-DE" smtClean="0"/>
              <a:t>7</a:t>
            </a:fld>
            <a:endParaRPr lang="en-DE"/>
          </a:p>
        </p:txBody>
      </p:sp>
    </p:spTree>
    <p:extLst>
      <p:ext uri="{BB962C8B-B14F-4D97-AF65-F5344CB8AC3E}">
        <p14:creationId xmlns:p14="http://schemas.microsoft.com/office/powerpoint/2010/main" val="124513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www.mdpi.com</a:t>
            </a:r>
            <a:r>
              <a:rPr lang="en-GB" dirty="0"/>
              <a:t>/2076-3417/11/16/7502#:~:text=RSs%20serve%20a%20user%20of,price%2C%20and%20number%20of%20bedrooms.</a:t>
            </a:r>
          </a:p>
          <a:p>
            <a:r>
              <a:rPr lang="en-GB" dirty="0"/>
              <a:t>https://</a:t>
            </a:r>
            <a:r>
              <a:rPr lang="en-GB" dirty="0" err="1"/>
              <a:t>github.com</a:t>
            </a:r>
            <a:r>
              <a:rPr lang="en-GB" dirty="0"/>
              <a:t>/</a:t>
            </a:r>
            <a:r>
              <a:rPr lang="en-GB" dirty="0" err="1"/>
              <a:t>arturlunardi</a:t>
            </a:r>
            <a:r>
              <a:rPr lang="en-GB" dirty="0"/>
              <a:t>/real-estate-recommender-system</a:t>
            </a:r>
          </a:p>
          <a:p>
            <a:r>
              <a:rPr lang="en-GB" dirty="0"/>
              <a:t>https://co-</a:t>
            </a:r>
            <a:r>
              <a:rPr lang="en-GB" dirty="0" err="1"/>
              <a:t>libry.com</a:t>
            </a:r>
            <a:r>
              <a:rPr lang="en-GB" dirty="0"/>
              <a:t>/blogs/recommendation-engine-real-estate-job-car/</a:t>
            </a:r>
          </a:p>
          <a:p>
            <a:r>
              <a:rPr lang="en-GB" dirty="0"/>
              <a:t>https://</a:t>
            </a:r>
            <a:r>
              <a:rPr lang="en-GB" dirty="0" err="1"/>
              <a:t>towardsdatascience.com</a:t>
            </a:r>
            <a:r>
              <a:rPr lang="en-GB" dirty="0"/>
              <a:t>/finding-your-dream-home-rex-house-recommendations-6f9a1384720</a:t>
            </a:r>
          </a:p>
          <a:p>
            <a:r>
              <a:rPr lang="en-GB" dirty="0"/>
              <a:t>https://</a:t>
            </a:r>
            <a:r>
              <a:rPr lang="en-GB" dirty="0" err="1"/>
              <a:t>www.scitepress.org</a:t>
            </a:r>
            <a:r>
              <a:rPr lang="en-GB" dirty="0"/>
              <a:t>/Papers/2020/93683/93683.pdf</a:t>
            </a:r>
          </a:p>
          <a:p>
            <a:r>
              <a:rPr lang="en-GB" dirty="0"/>
              <a:t>https://api.immobilienscout24.de/</a:t>
            </a:r>
            <a:r>
              <a:rPr lang="en-GB" dirty="0" err="1"/>
              <a:t>api</a:t>
            </a:r>
            <a:r>
              <a:rPr lang="en-GB" dirty="0"/>
              <a:t>-docs/authentication/introduction/</a:t>
            </a:r>
          </a:p>
          <a:p>
            <a:r>
              <a:rPr lang="en-GB" dirty="0"/>
              <a:t>https://</a:t>
            </a:r>
            <a:r>
              <a:rPr lang="en-GB" dirty="0" err="1"/>
              <a:t>www.immobilien.de</a:t>
            </a:r>
            <a:r>
              <a:rPr lang="en-GB" dirty="0"/>
              <a:t>/</a:t>
            </a:r>
          </a:p>
          <a:p>
            <a:r>
              <a:rPr lang="en-GB" dirty="0"/>
              <a:t>https://</a:t>
            </a:r>
            <a:r>
              <a:rPr lang="en-GB" dirty="0" err="1"/>
              <a:t>www.immowelt.de</a:t>
            </a:r>
            <a:r>
              <a:rPr lang="en-GB" dirty="0"/>
              <a:t>/</a:t>
            </a:r>
            <a:r>
              <a:rPr lang="en-GB" dirty="0" err="1"/>
              <a:t>suche</a:t>
            </a:r>
            <a:r>
              <a:rPr lang="en-GB" dirty="0"/>
              <a:t>/</a:t>
            </a:r>
            <a:r>
              <a:rPr lang="en-GB" dirty="0" err="1"/>
              <a:t>immobilien</a:t>
            </a:r>
            <a:r>
              <a:rPr lang="en-GB" dirty="0"/>
              <a:t>/</a:t>
            </a:r>
            <a:r>
              <a:rPr lang="en-GB" dirty="0" err="1"/>
              <a:t>mk?gclid</a:t>
            </a:r>
            <a:r>
              <a:rPr lang="en-GB" dirty="0"/>
              <a:t>=Cj0KCQiAiJSeBhCCARIsAHnAzT84dqGTli1mgNKFsutZB1J-COOnFpBRgatrSCGHqAt-xUsmieoFPusaAptPEALw_wcB&amp;gclsrc=</a:t>
            </a:r>
            <a:r>
              <a:rPr lang="en-GB" dirty="0" err="1"/>
              <a:t>aw.ds</a:t>
            </a:r>
            <a:endParaRPr lang="en-GB" dirty="0"/>
          </a:p>
          <a:p>
            <a:endParaRPr lang="en-DE" dirty="0"/>
          </a:p>
        </p:txBody>
      </p:sp>
      <p:sp>
        <p:nvSpPr>
          <p:cNvPr id="4" name="Slide Number Placeholder 3"/>
          <p:cNvSpPr>
            <a:spLocks noGrp="1"/>
          </p:cNvSpPr>
          <p:nvPr>
            <p:ph type="sldNum" sz="quarter" idx="5"/>
          </p:nvPr>
        </p:nvSpPr>
        <p:spPr/>
        <p:txBody>
          <a:bodyPr/>
          <a:lstStyle/>
          <a:p>
            <a:fld id="{90F467E0-80E6-7B40-9D21-D99721B90D1D}" type="slidenum">
              <a:rPr lang="en-DE" smtClean="0"/>
              <a:t>8</a:t>
            </a:fld>
            <a:endParaRPr lang="en-DE"/>
          </a:p>
        </p:txBody>
      </p:sp>
    </p:spTree>
    <p:extLst>
      <p:ext uri="{BB962C8B-B14F-4D97-AF65-F5344CB8AC3E}">
        <p14:creationId xmlns:p14="http://schemas.microsoft.com/office/powerpoint/2010/main" val="1317859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CE9821D-9157-914A-85D1-9F9F5C3EED66}" type="datetimeFigureOut">
              <a:rPr lang="en-DE" smtClean="0"/>
              <a:t>23.01.23</a:t>
            </a:fld>
            <a:endParaRPr lang="en-DE"/>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DE"/>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F59F9FBE-DF09-A14A-911B-20E9C983250C}" type="slidenum">
              <a:rPr lang="en-DE" smtClean="0"/>
              <a:t>‹#›</a:t>
            </a:fld>
            <a:endParaRPr lang="en-DE"/>
          </a:p>
        </p:txBody>
      </p:sp>
    </p:spTree>
    <p:extLst>
      <p:ext uri="{BB962C8B-B14F-4D97-AF65-F5344CB8AC3E}">
        <p14:creationId xmlns:p14="http://schemas.microsoft.com/office/powerpoint/2010/main" val="2107101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CE9821D-9157-914A-85D1-9F9F5C3EED66}" type="datetimeFigureOut">
              <a:rPr lang="en-DE" smtClean="0"/>
              <a:t>23.01.23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F59F9FBE-DF09-A14A-911B-20E9C983250C}" type="slidenum">
              <a:rPr lang="en-DE" smtClean="0"/>
              <a:t>‹#›</a:t>
            </a:fld>
            <a:endParaRPr lang="en-DE"/>
          </a:p>
        </p:txBody>
      </p:sp>
    </p:spTree>
    <p:extLst>
      <p:ext uri="{BB962C8B-B14F-4D97-AF65-F5344CB8AC3E}">
        <p14:creationId xmlns:p14="http://schemas.microsoft.com/office/powerpoint/2010/main" val="1429142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CE9821D-9157-914A-85D1-9F9F5C3EED66}" type="datetimeFigureOut">
              <a:rPr lang="en-DE" smtClean="0"/>
              <a:t>23.01.23</a:t>
            </a:fld>
            <a:endParaRPr lang="en-DE"/>
          </a:p>
        </p:txBody>
      </p:sp>
      <p:sp>
        <p:nvSpPr>
          <p:cNvPr id="5" name="Footer Placeholder 4"/>
          <p:cNvSpPr>
            <a:spLocks noGrp="1"/>
          </p:cNvSpPr>
          <p:nvPr>
            <p:ph type="ftr" sz="quarter" idx="11"/>
          </p:nvPr>
        </p:nvSpPr>
        <p:spPr>
          <a:xfrm>
            <a:off x="774923" y="5951811"/>
            <a:ext cx="7896279" cy="365125"/>
          </a:xfrm>
        </p:spPr>
        <p:txBody>
          <a:bodyPr/>
          <a:lstStyle/>
          <a:p>
            <a:endParaRPr lang="en-DE"/>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F59F9FBE-DF09-A14A-911B-20E9C983250C}" type="slidenum">
              <a:rPr lang="en-DE" smtClean="0"/>
              <a:t>‹#›</a:t>
            </a:fld>
            <a:endParaRPr lang="en-DE"/>
          </a:p>
        </p:txBody>
      </p:sp>
    </p:spTree>
    <p:extLst>
      <p:ext uri="{BB962C8B-B14F-4D97-AF65-F5344CB8AC3E}">
        <p14:creationId xmlns:p14="http://schemas.microsoft.com/office/powerpoint/2010/main" val="603064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CE9821D-9157-914A-85D1-9F9F5C3EED66}" type="datetimeFigureOut">
              <a:rPr lang="en-DE" smtClean="0"/>
              <a:t>23.01.23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a:xfrm>
            <a:off x="10558300" y="5956137"/>
            <a:ext cx="1052508" cy="365125"/>
          </a:xfrm>
        </p:spPr>
        <p:txBody>
          <a:bodyPr/>
          <a:lstStyle/>
          <a:p>
            <a:fld id="{F59F9FBE-DF09-A14A-911B-20E9C983250C}" type="slidenum">
              <a:rPr lang="en-DE" smtClean="0"/>
              <a:t>‹#›</a:t>
            </a:fld>
            <a:endParaRPr lang="en-DE"/>
          </a:p>
        </p:txBody>
      </p:sp>
    </p:spTree>
    <p:extLst>
      <p:ext uri="{BB962C8B-B14F-4D97-AF65-F5344CB8AC3E}">
        <p14:creationId xmlns:p14="http://schemas.microsoft.com/office/powerpoint/2010/main" val="319859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CE9821D-9157-914A-85D1-9F9F5C3EED66}" type="datetimeFigureOut">
              <a:rPr lang="en-DE" smtClean="0"/>
              <a:t>23.01.23</a:t>
            </a:fld>
            <a:endParaRPr lang="en-DE"/>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DE"/>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F59F9FBE-DF09-A14A-911B-20E9C983250C}" type="slidenum">
              <a:rPr lang="en-DE" smtClean="0"/>
              <a:t>‹#›</a:t>
            </a:fld>
            <a:endParaRPr lang="en-DE"/>
          </a:p>
        </p:txBody>
      </p:sp>
    </p:spTree>
    <p:extLst>
      <p:ext uri="{BB962C8B-B14F-4D97-AF65-F5344CB8AC3E}">
        <p14:creationId xmlns:p14="http://schemas.microsoft.com/office/powerpoint/2010/main" val="3015236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CE9821D-9157-914A-85D1-9F9F5C3EED66}" type="datetimeFigureOut">
              <a:rPr lang="en-DE" smtClean="0"/>
              <a:t>23.01.23</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F59F9FBE-DF09-A14A-911B-20E9C983250C}" type="slidenum">
              <a:rPr lang="en-DE" smtClean="0"/>
              <a:t>‹#›</a:t>
            </a:fld>
            <a:endParaRPr lang="en-DE"/>
          </a:p>
        </p:txBody>
      </p:sp>
    </p:spTree>
    <p:extLst>
      <p:ext uri="{BB962C8B-B14F-4D97-AF65-F5344CB8AC3E}">
        <p14:creationId xmlns:p14="http://schemas.microsoft.com/office/powerpoint/2010/main" val="1962827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CE9821D-9157-914A-85D1-9F9F5C3EED66}" type="datetimeFigureOut">
              <a:rPr lang="en-DE" smtClean="0"/>
              <a:t>23.01.23</a:t>
            </a:fld>
            <a:endParaRPr lang="en-DE"/>
          </a:p>
        </p:txBody>
      </p:sp>
      <p:sp>
        <p:nvSpPr>
          <p:cNvPr id="8" name="Footer Placeholder 7"/>
          <p:cNvSpPr>
            <a:spLocks noGrp="1"/>
          </p:cNvSpPr>
          <p:nvPr>
            <p:ph type="ftr" sz="quarter" idx="11"/>
          </p:nvPr>
        </p:nvSpPr>
        <p:spPr/>
        <p:txBody>
          <a:bodyPr/>
          <a:lstStyle/>
          <a:p>
            <a:endParaRPr lang="en-DE"/>
          </a:p>
        </p:txBody>
      </p:sp>
      <p:sp>
        <p:nvSpPr>
          <p:cNvPr id="9" name="Slide Number Placeholder 8"/>
          <p:cNvSpPr>
            <a:spLocks noGrp="1"/>
          </p:cNvSpPr>
          <p:nvPr>
            <p:ph type="sldNum" sz="quarter" idx="12"/>
          </p:nvPr>
        </p:nvSpPr>
        <p:spPr/>
        <p:txBody>
          <a:bodyPr/>
          <a:lstStyle/>
          <a:p>
            <a:fld id="{F59F9FBE-DF09-A14A-911B-20E9C983250C}" type="slidenum">
              <a:rPr lang="en-DE" smtClean="0"/>
              <a:t>‹#›</a:t>
            </a:fld>
            <a:endParaRPr lang="en-DE"/>
          </a:p>
        </p:txBody>
      </p:sp>
    </p:spTree>
    <p:extLst>
      <p:ext uri="{BB962C8B-B14F-4D97-AF65-F5344CB8AC3E}">
        <p14:creationId xmlns:p14="http://schemas.microsoft.com/office/powerpoint/2010/main" val="3112262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CE9821D-9157-914A-85D1-9F9F5C3EED66}" type="datetimeFigureOut">
              <a:rPr lang="en-DE" smtClean="0"/>
              <a:t>23.01.23</a:t>
            </a:fld>
            <a:endParaRPr lang="en-DE"/>
          </a:p>
        </p:txBody>
      </p:sp>
      <p:sp>
        <p:nvSpPr>
          <p:cNvPr id="4" name="Footer Placeholder 3"/>
          <p:cNvSpPr>
            <a:spLocks noGrp="1"/>
          </p:cNvSpPr>
          <p:nvPr>
            <p:ph type="ftr" sz="quarter" idx="11"/>
          </p:nvPr>
        </p:nvSpPr>
        <p:spPr/>
        <p:txBody>
          <a:bodyPr/>
          <a:lstStyle/>
          <a:p>
            <a:endParaRPr lang="en-DE"/>
          </a:p>
        </p:txBody>
      </p:sp>
      <p:sp>
        <p:nvSpPr>
          <p:cNvPr id="5" name="Slide Number Placeholder 4"/>
          <p:cNvSpPr>
            <a:spLocks noGrp="1"/>
          </p:cNvSpPr>
          <p:nvPr>
            <p:ph type="sldNum" sz="quarter" idx="12"/>
          </p:nvPr>
        </p:nvSpPr>
        <p:spPr/>
        <p:txBody>
          <a:bodyPr/>
          <a:lstStyle/>
          <a:p>
            <a:fld id="{F59F9FBE-DF09-A14A-911B-20E9C983250C}" type="slidenum">
              <a:rPr lang="en-DE" smtClean="0"/>
              <a:t>‹#›</a:t>
            </a:fld>
            <a:endParaRPr lang="en-DE"/>
          </a:p>
        </p:txBody>
      </p:sp>
    </p:spTree>
    <p:extLst>
      <p:ext uri="{BB962C8B-B14F-4D97-AF65-F5344CB8AC3E}">
        <p14:creationId xmlns:p14="http://schemas.microsoft.com/office/powerpoint/2010/main" val="1813176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9821D-9157-914A-85D1-9F9F5C3EED66}" type="datetimeFigureOut">
              <a:rPr lang="en-DE" smtClean="0"/>
              <a:t>23.01.23</a:t>
            </a:fld>
            <a:endParaRPr lang="en-DE"/>
          </a:p>
        </p:txBody>
      </p:sp>
      <p:sp>
        <p:nvSpPr>
          <p:cNvPr id="3" name="Footer Placeholder 2"/>
          <p:cNvSpPr>
            <a:spLocks noGrp="1"/>
          </p:cNvSpPr>
          <p:nvPr>
            <p:ph type="ftr" sz="quarter" idx="11"/>
          </p:nvPr>
        </p:nvSpPr>
        <p:spPr/>
        <p:txBody>
          <a:bodyPr/>
          <a:lstStyle/>
          <a:p>
            <a:endParaRPr lang="en-DE"/>
          </a:p>
        </p:txBody>
      </p:sp>
      <p:sp>
        <p:nvSpPr>
          <p:cNvPr id="4" name="Slide Number Placeholder 3"/>
          <p:cNvSpPr>
            <a:spLocks noGrp="1"/>
          </p:cNvSpPr>
          <p:nvPr>
            <p:ph type="sldNum" sz="quarter" idx="12"/>
          </p:nvPr>
        </p:nvSpPr>
        <p:spPr/>
        <p:txBody>
          <a:bodyPr/>
          <a:lstStyle/>
          <a:p>
            <a:fld id="{F59F9FBE-DF09-A14A-911B-20E9C983250C}" type="slidenum">
              <a:rPr lang="en-DE" smtClean="0"/>
              <a:t>‹#›</a:t>
            </a:fld>
            <a:endParaRPr lang="en-DE"/>
          </a:p>
        </p:txBody>
      </p:sp>
    </p:spTree>
    <p:extLst>
      <p:ext uri="{BB962C8B-B14F-4D97-AF65-F5344CB8AC3E}">
        <p14:creationId xmlns:p14="http://schemas.microsoft.com/office/powerpoint/2010/main" val="434422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CE9821D-9157-914A-85D1-9F9F5C3EED66}" type="datetimeFigureOut">
              <a:rPr lang="en-DE" smtClean="0"/>
              <a:t>23.01.23</a:t>
            </a:fld>
            <a:endParaRPr lang="en-DE"/>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DE"/>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F59F9FBE-DF09-A14A-911B-20E9C983250C}" type="slidenum">
              <a:rPr lang="en-DE" smtClean="0"/>
              <a:t>‹#›</a:t>
            </a:fld>
            <a:endParaRPr lang="en-DE"/>
          </a:p>
        </p:txBody>
      </p:sp>
    </p:spTree>
    <p:extLst>
      <p:ext uri="{BB962C8B-B14F-4D97-AF65-F5344CB8AC3E}">
        <p14:creationId xmlns:p14="http://schemas.microsoft.com/office/powerpoint/2010/main" val="3954059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CE9821D-9157-914A-85D1-9F9F5C3EED66}" type="datetimeFigureOut">
              <a:rPr lang="en-DE" smtClean="0"/>
              <a:t>23.01.23</a:t>
            </a:fld>
            <a:endParaRPr lang="en-DE"/>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59F9FBE-DF09-A14A-911B-20E9C983250C}" type="slidenum">
              <a:rPr lang="en-DE" smtClean="0"/>
              <a:t>‹#›</a:t>
            </a:fld>
            <a:endParaRPr lang="en-DE"/>
          </a:p>
        </p:txBody>
      </p:sp>
    </p:spTree>
    <p:extLst>
      <p:ext uri="{BB962C8B-B14F-4D97-AF65-F5344CB8AC3E}">
        <p14:creationId xmlns:p14="http://schemas.microsoft.com/office/powerpoint/2010/main" val="3761461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CE9821D-9157-914A-85D1-9F9F5C3EED66}" type="datetimeFigureOut">
              <a:rPr lang="en-DE" smtClean="0"/>
              <a:t>23.01.23</a:t>
            </a:fld>
            <a:endParaRPr lang="en-DE"/>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DE"/>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F59F9FBE-DF09-A14A-911B-20E9C983250C}" type="slidenum">
              <a:rPr lang="en-DE" smtClean="0"/>
              <a:t>‹#›</a:t>
            </a:fld>
            <a:endParaRPr lang="en-DE"/>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1133923"/>
      </p:ext>
    </p:extLst>
  </p:cSld>
  <p:clrMap bg1="lt1" tx1="dk1" bg2="lt2" tx2="dk2" accent1="accent1" accent2="accent2" accent3="accent3" accent4="accent4" accent5="accent5" accent6="accent6" hlink="hlink" folHlink="folHlink"/>
  <p:sldLayoutIdLst>
    <p:sldLayoutId id="2147485198" r:id="rId1"/>
    <p:sldLayoutId id="2147485199" r:id="rId2"/>
    <p:sldLayoutId id="2147485200" r:id="rId3"/>
    <p:sldLayoutId id="2147485201" r:id="rId4"/>
    <p:sldLayoutId id="2147485202" r:id="rId5"/>
    <p:sldLayoutId id="2147485203" r:id="rId6"/>
    <p:sldLayoutId id="2147485204" r:id="rId7"/>
    <p:sldLayoutId id="2147485205" r:id="rId8"/>
    <p:sldLayoutId id="2147485206" r:id="rId9"/>
    <p:sldLayoutId id="2147485207" r:id="rId10"/>
    <p:sldLayoutId id="2147485208"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knowledge.dataiku.com/latest/courses/mlops/prod-concepts/model-packaging.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uthmann.estate/en/market-report/berli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hyperlink" Target="https://www.immowelt.de/suche/immobilien/mk?gclid=Cj0KCQiAiJSeBhCCARIsAHnAzT84dqGTli1mgNKFsutZB1J-COOnFpBRgatrSCGHqAt-xUsmieoFPusaAptPEALw_wcB&amp;gclsrc=aw.ds" TargetMode="External"/><Relationship Id="rId3" Type="http://schemas.openxmlformats.org/officeDocument/2006/relationships/hyperlink" Target="https://www.immobilienscout24.de/?seaid=g_brand&amp;gclid=Cj0KCQiAq5meBhCyARIsAJrtdr7t26C8BXKFhnva5ydI10yUaMLK5v4CJ5890ZgM-16OlrAdFJ43kZAaAkl-EALw_wcB" TargetMode="External"/><Relationship Id="rId7" Type="http://schemas.openxmlformats.org/officeDocument/2006/relationships/hyperlink" Target="https://www.statista.com/statistics/1107463/foreign-population-share-by-federal-state-germany/#:~:text=20%20percent%20of%20Berlin's%20population,according%20to%20data%20from%20202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www.immobilien.de/" TargetMode="External"/><Relationship Id="rId4" Type="http://schemas.openxmlformats.org/officeDocument/2006/relationships/image" Target="../media/image3.png"/><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svg"/><Relationship Id="rId5" Type="http://schemas.openxmlformats.org/officeDocument/2006/relationships/image" Target="../media/image15.sv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arturlunardi/real-estate-recommender-system" TargetMode="External"/><Relationship Id="rId13" Type="http://schemas.openxmlformats.org/officeDocument/2006/relationships/hyperlink" Target="https://analyticsindiamag.com/how-to-measure-the-success-of-a-recommendation-system/" TargetMode="External"/><Relationship Id="rId3" Type="http://schemas.openxmlformats.org/officeDocument/2006/relationships/hyperlink" Target="https://www.iamexpat.de/housing/real-estate-news/berlin-among-europes-priciest-cities-renting-after-rent-cap-abolished" TargetMode="External"/><Relationship Id="rId7" Type="http://schemas.openxmlformats.org/officeDocument/2006/relationships/hyperlink" Target="https://www.mdpi.com/2076-3417/11/16/7502#:~:text=RSs%20serve%20a%20user%20of,price%2C%20and%20number%20of%20bedrooms." TargetMode="External"/><Relationship Id="rId12" Type="http://schemas.openxmlformats.org/officeDocument/2006/relationships/hyperlink" Target="https://ml-ops.org/content/end-to-end-ml-workflow"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crunchingthedata.com/data-science-project-proposals/" TargetMode="External"/><Relationship Id="rId11" Type="http://schemas.openxmlformats.org/officeDocument/2006/relationships/hyperlink" Target="https://www.scitepress.org/Papers/2020/93683/93683.pdf" TargetMode="External"/><Relationship Id="rId5" Type="http://schemas.openxmlformats.org/officeDocument/2006/relationships/hyperlink" Target="https://www.statista.com/statistics/1107463/foreign-population-share-by-federal-state-germany/#:~:text=20%20percent%20of%20Berlin's%20population,according%20to%20data%20from%202021." TargetMode="External"/><Relationship Id="rId15" Type="http://schemas.openxmlformats.org/officeDocument/2006/relationships/hyperlink" Target="https://en.wikipedia.org/wiki/Ampelm%C3%A4nnchen" TargetMode="External"/><Relationship Id="rId10" Type="http://schemas.openxmlformats.org/officeDocument/2006/relationships/hyperlink" Target="https://towardsdatascience.com/finding-your-dream-home-rex-house-recommendations-6f9a1384720" TargetMode="External"/><Relationship Id="rId4" Type="http://schemas.openxmlformats.org/officeDocument/2006/relationships/hyperlink" Target="https://guthmann.estate/en/market-report/berlin/" TargetMode="External"/><Relationship Id="rId9" Type="http://schemas.openxmlformats.org/officeDocument/2006/relationships/hyperlink" Target="https://co-libry.com/blogs/recommendation-engine-real-estate-job-car/" TargetMode="External"/><Relationship Id="rId14" Type="http://schemas.openxmlformats.org/officeDocument/2006/relationships/hyperlink" Target="https://www.halifax.co.uk/aboutonline/download-apps/mobile-app-notifications.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ACAD8-1593-0730-D5DE-309EE0196FA4}"/>
              </a:ext>
            </a:extLst>
          </p:cNvPr>
          <p:cNvSpPr>
            <a:spLocks noGrp="1"/>
          </p:cNvSpPr>
          <p:nvPr>
            <p:ph type="ctrTitle"/>
          </p:nvPr>
        </p:nvSpPr>
        <p:spPr>
          <a:xfrm>
            <a:off x="581192" y="1188721"/>
            <a:ext cx="8050744" cy="2164368"/>
          </a:xfrm>
        </p:spPr>
        <p:txBody>
          <a:bodyPr>
            <a:normAutofit/>
          </a:bodyPr>
          <a:lstStyle/>
          <a:p>
            <a:r>
              <a:rPr lang="en-GB" sz="3200" b="1" dirty="0"/>
              <a:t>Recommendation System</a:t>
            </a:r>
            <a:br>
              <a:rPr lang="en-GB" sz="3200" b="1" dirty="0"/>
            </a:br>
            <a:r>
              <a:rPr lang="pt-BR" sz="3200" dirty="0">
                <a:solidFill>
                  <a:schemeClr val="accent2">
                    <a:lumMod val="40000"/>
                    <a:lumOff val="60000"/>
                  </a:schemeClr>
                </a:solidFill>
              </a:rPr>
              <a:t>REAL </a:t>
            </a:r>
            <a:r>
              <a:rPr lang="en-GB" sz="3200" dirty="0">
                <a:solidFill>
                  <a:schemeClr val="accent2">
                    <a:lumMod val="40000"/>
                    <a:lumOff val="60000"/>
                  </a:schemeClr>
                </a:solidFill>
              </a:rPr>
              <a:t>Estate  - Berlin </a:t>
            </a:r>
            <a:br>
              <a:rPr lang="en-DE"/>
            </a:br>
            <a:endParaRPr lang="en-DE"/>
          </a:p>
        </p:txBody>
      </p:sp>
      <p:sp>
        <p:nvSpPr>
          <p:cNvPr id="3" name="Subtitle 2">
            <a:extLst>
              <a:ext uri="{FF2B5EF4-FFF2-40B4-BE49-F238E27FC236}">
                <a16:creationId xmlns:a16="http://schemas.microsoft.com/office/drawing/2014/main" id="{5D974D6F-9C3D-E7A4-A3D6-A6C0899F3AD5}"/>
              </a:ext>
            </a:extLst>
          </p:cNvPr>
          <p:cNvSpPr>
            <a:spLocks noGrp="1"/>
          </p:cNvSpPr>
          <p:nvPr>
            <p:ph type="subTitle" idx="1"/>
          </p:nvPr>
        </p:nvSpPr>
        <p:spPr>
          <a:xfrm>
            <a:off x="581194" y="3353089"/>
            <a:ext cx="5511418" cy="1647733"/>
          </a:xfrm>
        </p:spPr>
        <p:txBody>
          <a:bodyPr>
            <a:normAutofit/>
          </a:bodyPr>
          <a:lstStyle/>
          <a:p>
            <a:r>
              <a:rPr lang="pt-BR" dirty="0">
                <a:solidFill>
                  <a:schemeClr val="accent1">
                    <a:lumMod val="10000"/>
                    <a:lumOff val="90000"/>
                  </a:schemeClr>
                </a:solidFill>
              </a:rPr>
              <a:t>Karina </a:t>
            </a:r>
            <a:r>
              <a:rPr lang="pt-BR" dirty="0" err="1">
                <a:solidFill>
                  <a:schemeClr val="accent1">
                    <a:lumMod val="10000"/>
                    <a:lumOff val="90000"/>
                  </a:schemeClr>
                </a:solidFill>
              </a:rPr>
              <a:t>Condeixa</a:t>
            </a:r>
            <a:endParaRPr lang="pt-BR" dirty="0">
              <a:solidFill>
                <a:schemeClr val="accent1">
                  <a:lumMod val="10000"/>
                  <a:lumOff val="90000"/>
                </a:schemeClr>
              </a:solidFill>
            </a:endParaRPr>
          </a:p>
          <a:p>
            <a:r>
              <a:rPr lang="en-GB" sz="1200" dirty="0">
                <a:solidFill>
                  <a:schemeClr val="accent1">
                    <a:lumMod val="10000"/>
                    <a:lumOff val="90000"/>
                  </a:schemeClr>
                </a:solidFill>
              </a:rPr>
              <a:t>January, 2023</a:t>
            </a:r>
          </a:p>
        </p:txBody>
      </p:sp>
      <p:pic>
        <p:nvPicPr>
          <p:cNvPr id="7" name="Picture 4" descr="Hand holding keys">
            <a:extLst>
              <a:ext uri="{FF2B5EF4-FFF2-40B4-BE49-F238E27FC236}">
                <a16:creationId xmlns:a16="http://schemas.microsoft.com/office/drawing/2014/main" id="{C435A977-9B42-7C3E-41EC-DA5B67107DD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1"/>
          <a:stretch/>
        </p:blipFill>
        <p:spPr>
          <a:xfrm>
            <a:off x="7379546" y="2086664"/>
            <a:ext cx="3722454" cy="2944948"/>
          </a:xfrm>
          <a:prstGeom prst="rect">
            <a:avLst/>
          </a:prstGeom>
        </p:spPr>
      </p:pic>
    </p:spTree>
    <p:extLst>
      <p:ext uri="{BB962C8B-B14F-4D97-AF65-F5344CB8AC3E}">
        <p14:creationId xmlns:p14="http://schemas.microsoft.com/office/powerpoint/2010/main" val="3992887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0280F-D31E-8D1A-F4E6-535EF4F334E3}"/>
              </a:ext>
            </a:extLst>
          </p:cNvPr>
          <p:cNvSpPr>
            <a:spLocks noGrp="1"/>
          </p:cNvSpPr>
          <p:nvPr>
            <p:ph type="title"/>
          </p:nvPr>
        </p:nvSpPr>
        <p:spPr/>
        <p:txBody>
          <a:bodyPr/>
          <a:lstStyle/>
          <a:p>
            <a:r>
              <a:rPr lang="en-DE" dirty="0"/>
              <a:t>Model </a:t>
            </a:r>
            <a:r>
              <a:rPr lang="en-GB" b="0" i="0" dirty="0">
                <a:effectLst/>
                <a:latin typeface="arial" panose="020B0604020202020204" pitchFamily="34" charset="0"/>
              </a:rPr>
              <a:t>packaging </a:t>
            </a:r>
            <a:endParaRPr lang="en-DE" dirty="0"/>
          </a:p>
        </p:txBody>
      </p:sp>
      <p:sp>
        <p:nvSpPr>
          <p:cNvPr id="3" name="Content Placeholder 2">
            <a:extLst>
              <a:ext uri="{FF2B5EF4-FFF2-40B4-BE49-F238E27FC236}">
                <a16:creationId xmlns:a16="http://schemas.microsoft.com/office/drawing/2014/main" id="{C5EFDC89-01EB-3300-A50B-D797B88B20DA}"/>
              </a:ext>
            </a:extLst>
          </p:cNvPr>
          <p:cNvSpPr>
            <a:spLocks noGrp="1"/>
          </p:cNvSpPr>
          <p:nvPr>
            <p:ph idx="1"/>
          </p:nvPr>
        </p:nvSpPr>
        <p:spPr>
          <a:xfrm>
            <a:off x="581193" y="2180496"/>
            <a:ext cx="4475716" cy="3678303"/>
          </a:xfrm>
        </p:spPr>
        <p:txBody>
          <a:bodyPr>
            <a:normAutofit fontScale="92500"/>
          </a:bodyPr>
          <a:lstStyle/>
          <a:p>
            <a:pPr marL="0" indent="0">
              <a:lnSpc>
                <a:spcPct val="150000"/>
              </a:lnSpc>
              <a:buNone/>
            </a:pPr>
            <a:r>
              <a:rPr lang="en-GB" b="0" i="0" dirty="0">
                <a:solidFill>
                  <a:srgbClr val="202124"/>
                </a:solidFill>
                <a:effectLst/>
              </a:rPr>
              <a:t>The model package includes the following components: </a:t>
            </a:r>
          </a:p>
          <a:p>
            <a:pPr>
              <a:lnSpc>
                <a:spcPct val="150000"/>
              </a:lnSpc>
            </a:pPr>
            <a:r>
              <a:rPr lang="en-GB" b="1" i="0" dirty="0">
                <a:solidFill>
                  <a:srgbClr val="202124"/>
                </a:solidFill>
                <a:effectLst/>
              </a:rPr>
              <a:t>Documented code for implementing the model including its </a:t>
            </a:r>
            <a:r>
              <a:rPr lang="en-GB" b="1" i="0" dirty="0" err="1">
                <a:solidFill>
                  <a:srgbClr val="202124"/>
                </a:solidFill>
                <a:effectLst/>
              </a:rPr>
              <a:t>preprocessing</a:t>
            </a:r>
            <a:r>
              <a:rPr lang="en-GB" b="0" i="0" dirty="0">
                <a:solidFill>
                  <a:srgbClr val="202124"/>
                </a:solidFill>
                <a:effectLst/>
              </a:rPr>
              <a:t>. </a:t>
            </a:r>
          </a:p>
          <a:p>
            <a:pPr>
              <a:lnSpc>
                <a:spcPct val="150000"/>
              </a:lnSpc>
            </a:pPr>
            <a:r>
              <a:rPr lang="en-GB" b="1" i="0" dirty="0">
                <a:solidFill>
                  <a:srgbClr val="202124"/>
                </a:solidFill>
                <a:effectLst/>
              </a:rPr>
              <a:t>Hyperparameters and their configuration</a:t>
            </a:r>
            <a:r>
              <a:rPr lang="en-GB" b="0" i="0" dirty="0">
                <a:solidFill>
                  <a:srgbClr val="202124"/>
                </a:solidFill>
                <a:effectLst/>
              </a:rPr>
              <a:t>. </a:t>
            </a:r>
          </a:p>
          <a:p>
            <a:pPr>
              <a:lnSpc>
                <a:spcPct val="150000"/>
              </a:lnSpc>
            </a:pPr>
            <a:r>
              <a:rPr lang="en-GB" b="1" i="0" dirty="0">
                <a:solidFill>
                  <a:srgbClr val="202124"/>
                </a:solidFill>
                <a:effectLst/>
              </a:rPr>
              <a:t>Training and validation data</a:t>
            </a:r>
            <a:r>
              <a:rPr lang="en-GB" b="0" i="0" dirty="0">
                <a:solidFill>
                  <a:srgbClr val="202124"/>
                </a:solidFill>
                <a:effectLst/>
              </a:rPr>
              <a:t>. </a:t>
            </a:r>
          </a:p>
          <a:p>
            <a:pPr>
              <a:lnSpc>
                <a:spcPct val="150000"/>
              </a:lnSpc>
            </a:pPr>
            <a:r>
              <a:rPr lang="en-GB" b="1" i="0" dirty="0">
                <a:solidFill>
                  <a:srgbClr val="202124"/>
                </a:solidFill>
                <a:effectLst/>
              </a:rPr>
              <a:t>Data for testing scenarios.</a:t>
            </a:r>
            <a:endParaRPr lang="en-DE" dirty="0"/>
          </a:p>
        </p:txBody>
      </p:sp>
      <p:pic>
        <p:nvPicPr>
          <p:cNvPr id="5" name="Picture 4">
            <a:hlinkClick r:id="rId2"/>
            <a:extLst>
              <a:ext uri="{FF2B5EF4-FFF2-40B4-BE49-F238E27FC236}">
                <a16:creationId xmlns:a16="http://schemas.microsoft.com/office/drawing/2014/main" id="{F259DBEF-B287-13B4-2EA0-01FA17156560}"/>
              </a:ext>
            </a:extLst>
          </p:cNvPr>
          <p:cNvPicPr>
            <a:picLocks noChangeAspect="1"/>
          </p:cNvPicPr>
          <p:nvPr/>
        </p:nvPicPr>
        <p:blipFill>
          <a:blip r:embed="rId3"/>
          <a:stretch>
            <a:fillRect/>
          </a:stretch>
        </p:blipFill>
        <p:spPr>
          <a:xfrm>
            <a:off x="5562858" y="2707639"/>
            <a:ext cx="6130142" cy="3448205"/>
          </a:xfrm>
          <a:prstGeom prst="rect">
            <a:avLst/>
          </a:prstGeom>
        </p:spPr>
      </p:pic>
    </p:spTree>
    <p:extLst>
      <p:ext uri="{BB962C8B-B14F-4D97-AF65-F5344CB8AC3E}">
        <p14:creationId xmlns:p14="http://schemas.microsoft.com/office/powerpoint/2010/main" val="2524622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32384-2042-4A4E-F7AE-DD9AFD0698F2}"/>
              </a:ext>
            </a:extLst>
          </p:cNvPr>
          <p:cNvSpPr>
            <a:spLocks noGrp="1"/>
          </p:cNvSpPr>
          <p:nvPr>
            <p:ph type="title"/>
          </p:nvPr>
        </p:nvSpPr>
        <p:spPr/>
        <p:txBody>
          <a:bodyPr/>
          <a:lstStyle/>
          <a:p>
            <a:r>
              <a:rPr lang="en-DE"/>
              <a:t>Metrics</a:t>
            </a:r>
          </a:p>
        </p:txBody>
      </p:sp>
      <p:sp>
        <p:nvSpPr>
          <p:cNvPr id="3" name="Content Placeholder 2">
            <a:extLst>
              <a:ext uri="{FF2B5EF4-FFF2-40B4-BE49-F238E27FC236}">
                <a16:creationId xmlns:a16="http://schemas.microsoft.com/office/drawing/2014/main" id="{DF54177D-527E-87BE-F32F-7E26F67E85EA}"/>
              </a:ext>
            </a:extLst>
          </p:cNvPr>
          <p:cNvSpPr>
            <a:spLocks noGrp="1"/>
          </p:cNvSpPr>
          <p:nvPr>
            <p:ph idx="1"/>
          </p:nvPr>
        </p:nvSpPr>
        <p:spPr>
          <a:xfrm>
            <a:off x="7203223" y="2688067"/>
            <a:ext cx="3515319" cy="526467"/>
          </a:xfrm>
        </p:spPr>
        <p:txBody>
          <a:bodyPr>
            <a:normAutofit/>
          </a:bodyPr>
          <a:lstStyle/>
          <a:p>
            <a:r>
              <a:rPr lang="en-DE" sz="1600" dirty="0"/>
              <a:t>Business specific measures</a:t>
            </a:r>
          </a:p>
        </p:txBody>
      </p:sp>
      <p:pic>
        <p:nvPicPr>
          <p:cNvPr id="6" name="Picture 5" descr="Timeline&#10;&#10;Description automatically generated">
            <a:extLst>
              <a:ext uri="{FF2B5EF4-FFF2-40B4-BE49-F238E27FC236}">
                <a16:creationId xmlns:a16="http://schemas.microsoft.com/office/drawing/2014/main" id="{B48DC8FA-D6B5-6BAC-541B-6786256DD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724145" y="3337560"/>
            <a:ext cx="5980176" cy="1883664"/>
          </a:xfrm>
          <a:prstGeom prst="rect">
            <a:avLst/>
          </a:prstGeom>
        </p:spPr>
      </p:pic>
      <p:sp>
        <p:nvSpPr>
          <p:cNvPr id="7" name="Content Placeholder 2">
            <a:extLst>
              <a:ext uri="{FF2B5EF4-FFF2-40B4-BE49-F238E27FC236}">
                <a16:creationId xmlns:a16="http://schemas.microsoft.com/office/drawing/2014/main" id="{A2827C51-E531-93A1-6E60-129B04C88809}"/>
              </a:ext>
            </a:extLst>
          </p:cNvPr>
          <p:cNvSpPr txBox="1">
            <a:spLocks/>
          </p:cNvSpPr>
          <p:nvPr/>
        </p:nvSpPr>
        <p:spPr>
          <a:xfrm>
            <a:off x="989625" y="2296260"/>
            <a:ext cx="4926068" cy="4360572"/>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DE" dirty="0"/>
              <a:t>Statistical metrics</a:t>
            </a:r>
          </a:p>
          <a:p>
            <a:pPr lvl="1"/>
            <a:r>
              <a:rPr lang="en-DE" dirty="0"/>
              <a:t>Predictive accuracy metrics</a:t>
            </a:r>
          </a:p>
          <a:p>
            <a:pPr lvl="1"/>
            <a:r>
              <a:rPr lang="en-DE" dirty="0"/>
              <a:t>Classification accuracy</a:t>
            </a:r>
          </a:p>
          <a:p>
            <a:pPr lvl="1"/>
            <a:r>
              <a:rPr lang="en-DE" dirty="0"/>
              <a:t>Rank accuracy metrics (and mean average precision and recall)</a:t>
            </a:r>
          </a:p>
          <a:p>
            <a:pPr lvl="1"/>
            <a:endParaRPr lang="en-DE" dirty="0"/>
          </a:p>
          <a:p>
            <a:r>
              <a:rPr lang="en-DE" dirty="0"/>
              <a:t>ML metrics</a:t>
            </a:r>
          </a:p>
          <a:p>
            <a:pPr lvl="1"/>
            <a:r>
              <a:rPr lang="en-DE" dirty="0"/>
              <a:t>Precision</a:t>
            </a:r>
          </a:p>
          <a:p>
            <a:pPr lvl="1"/>
            <a:r>
              <a:rPr lang="en-DE" dirty="0"/>
              <a:t>Recall</a:t>
            </a:r>
          </a:p>
          <a:p>
            <a:pPr lvl="1"/>
            <a:r>
              <a:rPr lang="en-DE" dirty="0"/>
              <a:t>F1-measure</a:t>
            </a:r>
          </a:p>
          <a:p>
            <a:pPr lvl="1"/>
            <a:r>
              <a:rPr lang="en-DE" dirty="0"/>
              <a:t>False-positive rate</a:t>
            </a:r>
          </a:p>
          <a:p>
            <a:pPr lvl="1"/>
            <a:r>
              <a:rPr lang="en-DE" dirty="0"/>
              <a:t>Mean average precision</a:t>
            </a:r>
          </a:p>
          <a:p>
            <a:pPr lvl="1"/>
            <a:r>
              <a:rPr lang="en-DE" dirty="0"/>
              <a:t>Mean absolute error</a:t>
            </a:r>
          </a:p>
          <a:p>
            <a:pPr lvl="1"/>
            <a:r>
              <a:rPr lang="en-DE" dirty="0"/>
              <a:t>The area under ROC curve (AUC)</a:t>
            </a:r>
          </a:p>
          <a:p>
            <a:endParaRPr lang="en-DE" dirty="0"/>
          </a:p>
        </p:txBody>
      </p:sp>
      <p:sp>
        <p:nvSpPr>
          <p:cNvPr id="8" name="Content Placeholder 2">
            <a:extLst>
              <a:ext uri="{FF2B5EF4-FFF2-40B4-BE49-F238E27FC236}">
                <a16:creationId xmlns:a16="http://schemas.microsoft.com/office/drawing/2014/main" id="{1EDCF589-6FC6-05BF-D5E9-ED50B97CA8AE}"/>
              </a:ext>
            </a:extLst>
          </p:cNvPr>
          <p:cNvSpPr txBox="1">
            <a:spLocks/>
          </p:cNvSpPr>
          <p:nvPr/>
        </p:nvSpPr>
        <p:spPr>
          <a:xfrm>
            <a:off x="5724145" y="5081016"/>
            <a:ext cx="6281927" cy="52646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GB" sz="1200" i="1" dirty="0"/>
              <a:t>https://</a:t>
            </a:r>
            <a:r>
              <a:rPr lang="en-GB" sz="1200" i="1" dirty="0" err="1"/>
              <a:t>analyticsindiamag.com</a:t>
            </a:r>
            <a:r>
              <a:rPr lang="en-GB" sz="1200" i="1" dirty="0"/>
              <a:t>/how-to-measure-the-success-of-a-recommendation-system/</a:t>
            </a:r>
            <a:endParaRPr lang="en-DE" sz="1200" i="1" dirty="0"/>
          </a:p>
        </p:txBody>
      </p:sp>
    </p:spTree>
    <p:extLst>
      <p:ext uri="{BB962C8B-B14F-4D97-AF65-F5344CB8AC3E}">
        <p14:creationId xmlns:p14="http://schemas.microsoft.com/office/powerpoint/2010/main" val="3470128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32384-2042-4A4E-F7AE-DD9AFD0698F2}"/>
              </a:ext>
            </a:extLst>
          </p:cNvPr>
          <p:cNvSpPr>
            <a:spLocks noGrp="1"/>
          </p:cNvSpPr>
          <p:nvPr>
            <p:ph type="title"/>
          </p:nvPr>
        </p:nvSpPr>
        <p:spPr/>
        <p:txBody>
          <a:bodyPr/>
          <a:lstStyle/>
          <a:p>
            <a:r>
              <a:rPr lang="en-DE"/>
              <a:t>Statistical Metrics definitions</a:t>
            </a:r>
          </a:p>
        </p:txBody>
      </p:sp>
      <p:sp>
        <p:nvSpPr>
          <p:cNvPr id="3" name="Content Placeholder 2">
            <a:extLst>
              <a:ext uri="{FF2B5EF4-FFF2-40B4-BE49-F238E27FC236}">
                <a16:creationId xmlns:a16="http://schemas.microsoft.com/office/drawing/2014/main" id="{DF54177D-527E-87BE-F32F-7E26F67E85EA}"/>
              </a:ext>
            </a:extLst>
          </p:cNvPr>
          <p:cNvSpPr>
            <a:spLocks noGrp="1"/>
          </p:cNvSpPr>
          <p:nvPr>
            <p:ph idx="1"/>
          </p:nvPr>
        </p:nvSpPr>
        <p:spPr>
          <a:xfrm>
            <a:off x="764073" y="2039112"/>
            <a:ext cx="9687519" cy="4480560"/>
          </a:xfrm>
        </p:spPr>
        <p:txBody>
          <a:bodyPr>
            <a:normAutofit/>
          </a:bodyPr>
          <a:lstStyle/>
          <a:p>
            <a:r>
              <a:rPr lang="en-DE" sz="2000" dirty="0"/>
              <a:t>Predictive accuracy metrics</a:t>
            </a:r>
          </a:p>
          <a:p>
            <a:pPr lvl="1">
              <a:buFont typeface="Arial" panose="020B0604020202020204" pitchFamily="34" charset="0"/>
              <a:buChar char="•"/>
            </a:pPr>
            <a:r>
              <a:rPr lang="en-GB" dirty="0"/>
              <a:t>H</a:t>
            </a:r>
            <a:r>
              <a:rPr lang="en-GB" b="0" i="0" dirty="0">
                <a:effectLst/>
              </a:rPr>
              <a:t>ow near a recommender’s estimated ratings are to genuine user ratings.</a:t>
            </a:r>
          </a:p>
          <a:p>
            <a:pPr lvl="1">
              <a:buFont typeface="Arial" panose="020B0604020202020204" pitchFamily="34" charset="0"/>
              <a:buChar char="•"/>
            </a:pPr>
            <a:r>
              <a:rPr lang="en-GB" b="0" i="0" dirty="0">
                <a:effectLst/>
              </a:rPr>
              <a:t>Mean Absolute Error (MAE), Mean Squared Error (MSE), Root Mean Squared Error (RMSE), and Normalized Mean Absolute Error (NMAE). </a:t>
            </a:r>
            <a:endParaRPr lang="en-DE" dirty="0"/>
          </a:p>
          <a:p>
            <a:r>
              <a:rPr lang="en-DE" sz="2000" dirty="0"/>
              <a:t>Classification accuracy</a:t>
            </a:r>
          </a:p>
          <a:p>
            <a:pPr lvl="1">
              <a:buFont typeface="Arial" panose="020B0604020202020204" pitchFamily="34" charset="0"/>
              <a:buChar char="•"/>
            </a:pPr>
            <a:r>
              <a:rPr lang="en-GB" b="0" i="0" dirty="0">
                <a:effectLst/>
              </a:rPr>
              <a:t>If a recommendation algorithm’s successful decision-making capacity (SDMC).</a:t>
            </a:r>
            <a:endParaRPr lang="en-DE" b="0" i="0" dirty="0">
              <a:effectLst/>
            </a:endParaRPr>
          </a:p>
          <a:p>
            <a:pPr lvl="1">
              <a:buFont typeface="Arial" panose="020B0604020202020204" pitchFamily="34" charset="0"/>
              <a:buChar char="•"/>
            </a:pPr>
            <a:r>
              <a:rPr lang="en-GB" dirty="0"/>
              <a:t>I</a:t>
            </a:r>
            <a:r>
              <a:rPr lang="en-DE" dirty="0"/>
              <a:t>dentifying good flats/houses to users by classificagying the number of right(relevant) and wrong(irrelevant) classifications generated by the system.</a:t>
            </a:r>
          </a:p>
          <a:p>
            <a:r>
              <a:rPr lang="en-DE" sz="2000" dirty="0"/>
              <a:t>Rank accuracy metrics (and mean average precision and recall)</a:t>
            </a:r>
          </a:p>
          <a:p>
            <a:pPr lvl="1">
              <a:buFont typeface="Arial" panose="020B0604020202020204" pitchFamily="34" charset="0"/>
              <a:buChar char="•"/>
            </a:pPr>
            <a:r>
              <a:rPr lang="en-GB" dirty="0"/>
              <a:t>A</a:t>
            </a:r>
            <a:r>
              <a:rPr lang="en-GB" b="0" i="0" dirty="0">
                <a:effectLst/>
              </a:rPr>
              <a:t>ssesses a recommender’s ability to estimate the correct order of items based on the user’s preferences.</a:t>
            </a:r>
            <a:endParaRPr lang="en-GB" dirty="0"/>
          </a:p>
        </p:txBody>
      </p:sp>
    </p:spTree>
    <p:extLst>
      <p:ext uri="{BB962C8B-B14F-4D97-AF65-F5344CB8AC3E}">
        <p14:creationId xmlns:p14="http://schemas.microsoft.com/office/powerpoint/2010/main" val="4028751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56D07-3947-B52E-45F6-DD902276E22C}"/>
              </a:ext>
            </a:extLst>
          </p:cNvPr>
          <p:cNvSpPr>
            <a:spLocks noGrp="1"/>
          </p:cNvSpPr>
          <p:nvPr>
            <p:ph type="title"/>
          </p:nvPr>
        </p:nvSpPr>
        <p:spPr/>
        <p:txBody>
          <a:bodyPr>
            <a:normAutofit/>
          </a:bodyPr>
          <a:lstStyle/>
          <a:p>
            <a:r>
              <a:rPr lang="pt-BR" dirty="0"/>
              <a:t>Approaches</a:t>
            </a:r>
            <a:endParaRPr lang="en-DE"/>
          </a:p>
        </p:txBody>
      </p:sp>
      <p:sp>
        <p:nvSpPr>
          <p:cNvPr id="3" name="Content Placeholder 2">
            <a:extLst>
              <a:ext uri="{FF2B5EF4-FFF2-40B4-BE49-F238E27FC236}">
                <a16:creationId xmlns:a16="http://schemas.microsoft.com/office/drawing/2014/main" id="{C4E89535-0A5B-3ACE-9D2E-84022C98B9D5}"/>
              </a:ext>
            </a:extLst>
          </p:cNvPr>
          <p:cNvSpPr>
            <a:spLocks noGrp="1"/>
          </p:cNvSpPr>
          <p:nvPr>
            <p:ph idx="1"/>
          </p:nvPr>
        </p:nvSpPr>
        <p:spPr/>
        <p:txBody>
          <a:bodyPr>
            <a:normAutofit lnSpcReduction="10000"/>
          </a:bodyPr>
          <a:lstStyle/>
          <a:p>
            <a:r>
              <a:rPr lang="en-GB" dirty="0">
                <a:solidFill>
                  <a:srgbClr val="000000"/>
                </a:solidFill>
              </a:rPr>
              <a:t>Approaches:</a:t>
            </a:r>
          </a:p>
          <a:p>
            <a:r>
              <a:rPr lang="en-GB" sz="1800" dirty="0">
                <a:solidFill>
                  <a:srgbClr val="000000"/>
                </a:solidFill>
                <a:effectLst/>
              </a:rPr>
              <a:t>1-collaborative filtering (model-based, memory-based)</a:t>
            </a:r>
          </a:p>
          <a:p>
            <a:r>
              <a:rPr lang="en-GB" dirty="0">
                <a:solidFill>
                  <a:srgbClr val="000000"/>
                </a:solidFill>
              </a:rPr>
              <a:t>2-content-based</a:t>
            </a:r>
          </a:p>
          <a:p>
            <a:r>
              <a:rPr lang="en-GB" sz="1800" dirty="0">
                <a:solidFill>
                  <a:srgbClr val="000000"/>
                </a:solidFill>
                <a:effectLst/>
              </a:rPr>
              <a:t>3- Knowledge-based</a:t>
            </a:r>
          </a:p>
          <a:p>
            <a:r>
              <a:rPr lang="en-GB" dirty="0">
                <a:solidFill>
                  <a:srgbClr val="000000"/>
                </a:solidFill>
              </a:rPr>
              <a:t>4- multi-criteria (multi-objective, multi-attribute)</a:t>
            </a:r>
          </a:p>
          <a:p>
            <a:r>
              <a:rPr lang="en-GB" sz="1800" dirty="0">
                <a:solidFill>
                  <a:srgbClr val="000000"/>
                </a:solidFill>
                <a:effectLst/>
              </a:rPr>
              <a:t>5- Reinforcement learning</a:t>
            </a:r>
          </a:p>
          <a:p>
            <a:r>
              <a:rPr lang="en-GB" dirty="0">
                <a:solidFill>
                  <a:srgbClr val="000000"/>
                </a:solidFill>
              </a:rPr>
              <a:t>6-hybrid</a:t>
            </a:r>
          </a:p>
          <a:p>
            <a:r>
              <a:rPr lang="en-GB" sz="1800" dirty="0">
                <a:solidFill>
                  <a:srgbClr val="000000"/>
                </a:solidFill>
                <a:effectLst/>
              </a:rPr>
              <a:t>7- </a:t>
            </a:r>
            <a:r>
              <a:rPr lang="en-GB" sz="1800" dirty="0" err="1">
                <a:solidFill>
                  <a:srgbClr val="000000"/>
                </a:solidFill>
                <a:effectLst/>
              </a:rPr>
              <a:t>Xgboost</a:t>
            </a:r>
            <a:endParaRPr lang="en-GB" sz="1800">
              <a:solidFill>
                <a:srgbClr val="000000"/>
              </a:solidFill>
              <a:effectLst/>
            </a:endParaRPr>
          </a:p>
          <a:p>
            <a:r>
              <a:rPr lang="en-GB">
                <a:solidFill>
                  <a:srgbClr val="000000"/>
                </a:solidFill>
              </a:rPr>
              <a:t>8- Probabilistic relational model (PRM): extension of Bayesian networks for relational databases</a:t>
            </a:r>
            <a:endParaRPr lang="en-GB" sz="1800">
              <a:solidFill>
                <a:srgbClr val="000000"/>
              </a:solidFill>
              <a:effectLst/>
            </a:endParaRPr>
          </a:p>
          <a:p>
            <a:endParaRPr lang="en-DE"/>
          </a:p>
        </p:txBody>
      </p:sp>
    </p:spTree>
    <p:extLst>
      <p:ext uri="{BB962C8B-B14F-4D97-AF65-F5344CB8AC3E}">
        <p14:creationId xmlns:p14="http://schemas.microsoft.com/office/powerpoint/2010/main" val="1873218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72D7-55A3-9D9C-C9AC-64FC9114204B}"/>
              </a:ext>
            </a:extLst>
          </p:cNvPr>
          <p:cNvSpPr>
            <a:spLocks noGrp="1"/>
          </p:cNvSpPr>
          <p:nvPr>
            <p:ph type="title"/>
          </p:nvPr>
        </p:nvSpPr>
        <p:spPr/>
        <p:txBody>
          <a:bodyPr/>
          <a:lstStyle/>
          <a:p>
            <a:r>
              <a:rPr lang="en-DE"/>
              <a:t>Challenges</a:t>
            </a:r>
          </a:p>
        </p:txBody>
      </p:sp>
      <p:sp>
        <p:nvSpPr>
          <p:cNvPr id="3" name="Content Placeholder 2">
            <a:extLst>
              <a:ext uri="{FF2B5EF4-FFF2-40B4-BE49-F238E27FC236}">
                <a16:creationId xmlns:a16="http://schemas.microsoft.com/office/drawing/2014/main" id="{A7F65F65-193C-E468-31E7-7390FF5112CA}"/>
              </a:ext>
            </a:extLst>
          </p:cNvPr>
          <p:cNvSpPr>
            <a:spLocks noGrp="1"/>
          </p:cNvSpPr>
          <p:nvPr>
            <p:ph idx="1"/>
          </p:nvPr>
        </p:nvSpPr>
        <p:spPr/>
        <p:txBody>
          <a:bodyPr/>
          <a:lstStyle/>
          <a:p>
            <a:r>
              <a:rPr lang="en-GB" b="0" i="0">
                <a:solidFill>
                  <a:srgbClr val="222222"/>
                </a:solidFill>
                <a:effectLst/>
                <a:latin typeface="Arial" panose="020B0604020202020204" pitchFamily="34" charset="0"/>
              </a:rPr>
              <a:t>Cold-start problem;</a:t>
            </a:r>
          </a:p>
          <a:p>
            <a:r>
              <a:rPr lang="en-DE"/>
              <a:t>Domain-specific item features</a:t>
            </a:r>
          </a:p>
          <a:p>
            <a:r>
              <a:rPr lang="en-DE"/>
              <a:t>Complex buing behavior</a:t>
            </a:r>
          </a:p>
          <a:p>
            <a:r>
              <a:rPr lang="en-GB"/>
              <a:t>C</a:t>
            </a:r>
            <a:r>
              <a:rPr lang="en-DE"/>
              <a:t>onflicting criteria</a:t>
            </a:r>
          </a:p>
          <a:p>
            <a:r>
              <a:rPr lang="en-GB"/>
              <a:t>D</a:t>
            </a:r>
            <a:r>
              <a:rPr lang="en-DE"/>
              <a:t>ata sparsity</a:t>
            </a:r>
          </a:p>
        </p:txBody>
      </p:sp>
    </p:spTree>
    <p:extLst>
      <p:ext uri="{BB962C8B-B14F-4D97-AF65-F5344CB8AC3E}">
        <p14:creationId xmlns:p14="http://schemas.microsoft.com/office/powerpoint/2010/main" val="699982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72D7-55A3-9D9C-C9AC-64FC9114204B}"/>
              </a:ext>
            </a:extLst>
          </p:cNvPr>
          <p:cNvSpPr>
            <a:spLocks noGrp="1"/>
          </p:cNvSpPr>
          <p:nvPr>
            <p:ph type="title"/>
          </p:nvPr>
        </p:nvSpPr>
        <p:spPr/>
        <p:txBody>
          <a:bodyPr/>
          <a:lstStyle/>
          <a:p>
            <a:r>
              <a:rPr lang="en-DE"/>
              <a:t>Evaluation and benchmarking</a:t>
            </a:r>
          </a:p>
        </p:txBody>
      </p:sp>
      <p:sp>
        <p:nvSpPr>
          <p:cNvPr id="3" name="Content Placeholder 2">
            <a:extLst>
              <a:ext uri="{FF2B5EF4-FFF2-40B4-BE49-F238E27FC236}">
                <a16:creationId xmlns:a16="http://schemas.microsoft.com/office/drawing/2014/main" id="{A7F65F65-193C-E468-31E7-7390FF5112CA}"/>
              </a:ext>
            </a:extLst>
          </p:cNvPr>
          <p:cNvSpPr>
            <a:spLocks noGrp="1"/>
          </p:cNvSpPr>
          <p:nvPr>
            <p:ph idx="1"/>
          </p:nvPr>
        </p:nvSpPr>
        <p:spPr/>
        <p:txBody>
          <a:bodyPr/>
          <a:lstStyle/>
          <a:p>
            <a:r>
              <a:rPr lang="en-GB" b="0" i="0">
                <a:solidFill>
                  <a:srgbClr val="222222"/>
                </a:solidFill>
                <a:effectLst/>
                <a:latin typeface="Arial" panose="020B0604020202020204" pitchFamily="34" charset="0"/>
              </a:rPr>
              <a:t>Cold-start problem;</a:t>
            </a:r>
          </a:p>
          <a:p>
            <a:r>
              <a:rPr lang="en-DE"/>
              <a:t>Domain-specific item features</a:t>
            </a:r>
          </a:p>
          <a:p>
            <a:r>
              <a:rPr lang="en-DE"/>
              <a:t>Complex buing behavior</a:t>
            </a:r>
          </a:p>
          <a:p>
            <a:r>
              <a:rPr lang="en-GB"/>
              <a:t>C</a:t>
            </a:r>
            <a:r>
              <a:rPr lang="en-DE"/>
              <a:t>onflicting criteria</a:t>
            </a:r>
          </a:p>
          <a:p>
            <a:r>
              <a:rPr lang="en-GB"/>
              <a:t>D</a:t>
            </a:r>
            <a:r>
              <a:rPr lang="en-DE"/>
              <a:t>ata sparsity</a:t>
            </a:r>
          </a:p>
        </p:txBody>
      </p:sp>
    </p:spTree>
    <p:extLst>
      <p:ext uri="{BB962C8B-B14F-4D97-AF65-F5344CB8AC3E}">
        <p14:creationId xmlns:p14="http://schemas.microsoft.com/office/powerpoint/2010/main" val="1338481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1A9EC-522D-87E0-52B7-C07819FCCAC4}"/>
              </a:ext>
            </a:extLst>
          </p:cNvPr>
          <p:cNvSpPr>
            <a:spLocks noGrp="1"/>
          </p:cNvSpPr>
          <p:nvPr>
            <p:ph type="title"/>
          </p:nvPr>
        </p:nvSpPr>
        <p:spPr/>
        <p:txBody>
          <a:bodyPr>
            <a:normAutofit/>
          </a:bodyPr>
          <a:lstStyle/>
          <a:p>
            <a:r>
              <a:rPr lang="en-DE" dirty="0">
                <a:solidFill>
                  <a:srgbClr val="FFFEFF"/>
                </a:solidFill>
              </a:rPr>
              <a:t>Problem / </a:t>
            </a:r>
            <a:r>
              <a:rPr lang="en-DE" sz="2000" dirty="0">
                <a:solidFill>
                  <a:srgbClr val="FFFEFF"/>
                </a:solidFill>
              </a:rPr>
              <a:t>why is a real estate recommender system needed?</a:t>
            </a:r>
            <a:endParaRPr lang="en-DE" dirty="0">
              <a:solidFill>
                <a:srgbClr val="FFFEFF"/>
              </a:solidFill>
            </a:endParaRPr>
          </a:p>
        </p:txBody>
      </p:sp>
      <p:sp>
        <p:nvSpPr>
          <p:cNvPr id="6" name="Content Placeholder 5">
            <a:extLst>
              <a:ext uri="{FF2B5EF4-FFF2-40B4-BE49-F238E27FC236}">
                <a16:creationId xmlns:a16="http://schemas.microsoft.com/office/drawing/2014/main" id="{D48FF788-4EC0-8F99-2DAA-60675463AA38}"/>
              </a:ext>
            </a:extLst>
          </p:cNvPr>
          <p:cNvSpPr>
            <a:spLocks noGrp="1"/>
          </p:cNvSpPr>
          <p:nvPr>
            <p:ph idx="1"/>
          </p:nvPr>
        </p:nvSpPr>
        <p:spPr>
          <a:xfrm>
            <a:off x="581193" y="2180496"/>
            <a:ext cx="11029615" cy="1488121"/>
          </a:xfrm>
        </p:spPr>
        <p:txBody>
          <a:bodyPr>
            <a:normAutofit fontScale="92500" lnSpcReduction="10000"/>
          </a:bodyPr>
          <a:lstStyle/>
          <a:p>
            <a:r>
              <a:rPr lang="en-GB" sz="1800" dirty="0">
                <a:solidFill>
                  <a:srgbClr val="3A3A3A"/>
                </a:solidFill>
                <a:effectLst/>
                <a:latin typeface="GillSansMT"/>
              </a:rPr>
              <a:t>High rental prices </a:t>
            </a:r>
          </a:p>
          <a:p>
            <a:pPr marL="0" indent="0">
              <a:buNone/>
            </a:pPr>
            <a:endParaRPr lang="en-GB" dirty="0">
              <a:effectLst/>
            </a:endParaRPr>
          </a:p>
          <a:p>
            <a:endParaRPr lang="en-GB" sz="1800" dirty="0">
              <a:solidFill>
                <a:srgbClr val="3A3A3A"/>
              </a:solidFill>
              <a:effectLst/>
              <a:latin typeface="GillSansMT"/>
            </a:endParaRPr>
          </a:p>
          <a:p>
            <a:r>
              <a:rPr lang="en-GB" sz="1800" dirty="0">
                <a:solidFill>
                  <a:srgbClr val="3A3A3A"/>
                </a:solidFill>
                <a:effectLst/>
                <a:latin typeface="GillSansMT"/>
              </a:rPr>
              <a:t>High demand and low offer for real estate in Berlin </a:t>
            </a:r>
            <a:endParaRPr lang="en-GB" dirty="0">
              <a:effectLst/>
            </a:endParaRPr>
          </a:p>
          <a:p>
            <a:endParaRPr lang="en-DE" dirty="0"/>
          </a:p>
        </p:txBody>
      </p:sp>
      <p:sp>
        <p:nvSpPr>
          <p:cNvPr id="8" name="TextBox 7">
            <a:extLst>
              <a:ext uri="{FF2B5EF4-FFF2-40B4-BE49-F238E27FC236}">
                <a16:creationId xmlns:a16="http://schemas.microsoft.com/office/drawing/2014/main" id="{CF0CFF80-1C65-E111-CD7F-307673C03D80}"/>
              </a:ext>
            </a:extLst>
          </p:cNvPr>
          <p:cNvSpPr txBox="1"/>
          <p:nvPr/>
        </p:nvSpPr>
        <p:spPr>
          <a:xfrm>
            <a:off x="6885542" y="1873608"/>
            <a:ext cx="4814371" cy="830997"/>
          </a:xfrm>
          <a:prstGeom prst="rect">
            <a:avLst/>
          </a:prstGeom>
          <a:noFill/>
        </p:spPr>
        <p:txBody>
          <a:bodyPr wrap="square">
            <a:spAutoFit/>
          </a:bodyPr>
          <a:lstStyle/>
          <a:p>
            <a:pPr algn="r"/>
            <a:r>
              <a:rPr lang="en-GB" sz="1600" i="1" dirty="0">
                <a:solidFill>
                  <a:srgbClr val="B7337F"/>
                </a:solidFill>
                <a:effectLst/>
                <a:latin typeface="Cambria" panose="02040503050406030204" pitchFamily="18" charset="0"/>
              </a:rPr>
              <a:t>“Lockdowns, war and interest rate increases lead to visible amplitudes in asking prices. Especially in the last quarter of 2022. ” (</a:t>
            </a:r>
            <a:r>
              <a:rPr lang="en-GB" sz="1600" i="1" dirty="0" err="1">
                <a:solidFill>
                  <a:srgbClr val="B7337F"/>
                </a:solidFill>
                <a:effectLst/>
                <a:latin typeface="Cambria" panose="02040503050406030204" pitchFamily="18" charset="0"/>
              </a:rPr>
              <a:t>Guthmann</a:t>
            </a:r>
            <a:r>
              <a:rPr lang="en-GB" sz="1600" i="1" dirty="0">
                <a:solidFill>
                  <a:srgbClr val="B7337F"/>
                </a:solidFill>
                <a:effectLst/>
                <a:latin typeface="Cambria" panose="02040503050406030204" pitchFamily="18" charset="0"/>
              </a:rPr>
              <a:t>, 2023) </a:t>
            </a:r>
            <a:endParaRPr lang="en-GB" sz="1600" dirty="0">
              <a:effectLst/>
            </a:endParaRPr>
          </a:p>
        </p:txBody>
      </p:sp>
      <p:sp>
        <p:nvSpPr>
          <p:cNvPr id="11" name="TextBox 10">
            <a:extLst>
              <a:ext uri="{FF2B5EF4-FFF2-40B4-BE49-F238E27FC236}">
                <a16:creationId xmlns:a16="http://schemas.microsoft.com/office/drawing/2014/main" id="{A8F7D355-F1DB-3076-AB05-354FB963AB88}"/>
              </a:ext>
            </a:extLst>
          </p:cNvPr>
          <p:cNvSpPr txBox="1"/>
          <p:nvPr/>
        </p:nvSpPr>
        <p:spPr>
          <a:xfrm>
            <a:off x="922661" y="3376229"/>
            <a:ext cx="9334043" cy="787588"/>
          </a:xfrm>
          <a:prstGeom prst="rect">
            <a:avLst/>
          </a:prstGeom>
          <a:noFill/>
        </p:spPr>
        <p:txBody>
          <a:bodyPr wrap="square">
            <a:spAutoFit/>
          </a:bodyPr>
          <a:lstStyle/>
          <a:p>
            <a:pPr marL="285750" indent="-285750">
              <a:lnSpc>
                <a:spcPct val="150000"/>
              </a:lnSpc>
              <a:buFontTx/>
              <a:buChar char="-"/>
            </a:pPr>
            <a:r>
              <a:rPr lang="en-GB" sz="1600" i="1" dirty="0">
                <a:solidFill>
                  <a:srgbClr val="7C7C7C"/>
                </a:solidFill>
                <a:effectLst/>
              </a:rPr>
              <a:t>Berlin has been named as one of the most expensive cities for rental housing in Europe.</a:t>
            </a:r>
          </a:p>
          <a:p>
            <a:pPr marL="285750" indent="-285750">
              <a:lnSpc>
                <a:spcPct val="150000"/>
              </a:lnSpc>
              <a:buFontTx/>
              <a:buChar char="-"/>
            </a:pPr>
            <a:r>
              <a:rPr lang="en-GB" sz="1600" i="1" dirty="0">
                <a:solidFill>
                  <a:srgbClr val="7C7C7C"/>
                </a:solidFill>
                <a:effectLst/>
              </a:rPr>
              <a:t>Prices in Berlin up by 40 percent in aftermath of the rent cap abortion (2021). </a:t>
            </a:r>
            <a:endParaRPr lang="en-GB" sz="1600" dirty="0">
              <a:effectLst/>
            </a:endParaRPr>
          </a:p>
        </p:txBody>
      </p:sp>
      <p:sp>
        <p:nvSpPr>
          <p:cNvPr id="13" name="TextBox 12">
            <a:extLst>
              <a:ext uri="{FF2B5EF4-FFF2-40B4-BE49-F238E27FC236}">
                <a16:creationId xmlns:a16="http://schemas.microsoft.com/office/drawing/2014/main" id="{A3BA0CBA-F601-A0A3-9C78-90BDA773E9CE}"/>
              </a:ext>
            </a:extLst>
          </p:cNvPr>
          <p:cNvSpPr txBox="1"/>
          <p:nvPr/>
        </p:nvSpPr>
        <p:spPr>
          <a:xfrm>
            <a:off x="922661" y="2267207"/>
            <a:ext cx="6572153" cy="787588"/>
          </a:xfrm>
          <a:prstGeom prst="rect">
            <a:avLst/>
          </a:prstGeom>
          <a:noFill/>
        </p:spPr>
        <p:txBody>
          <a:bodyPr wrap="square">
            <a:spAutoFit/>
          </a:bodyPr>
          <a:lstStyle/>
          <a:p>
            <a:pPr marL="285750" indent="-285750">
              <a:lnSpc>
                <a:spcPct val="150000"/>
              </a:lnSpc>
              <a:buFontTx/>
              <a:buChar char="-"/>
            </a:pPr>
            <a:r>
              <a:rPr lang="en-GB" sz="1600" i="1" dirty="0">
                <a:solidFill>
                  <a:srgbClr val="7C7C7C"/>
                </a:solidFill>
                <a:effectLst/>
              </a:rPr>
              <a:t>Asking prices for properties have risen by 4.7% in the last 12 months. </a:t>
            </a:r>
          </a:p>
          <a:p>
            <a:pPr marL="285750" indent="-285750">
              <a:lnSpc>
                <a:spcPct val="150000"/>
              </a:lnSpc>
              <a:buFontTx/>
              <a:buChar char="-"/>
            </a:pPr>
            <a:r>
              <a:rPr lang="en-GB" sz="1600" i="1" dirty="0">
                <a:solidFill>
                  <a:srgbClr val="7C7C7C"/>
                </a:solidFill>
                <a:effectLst/>
              </a:rPr>
              <a:t>Prices increased in value </a:t>
            </a:r>
            <a:r>
              <a:rPr lang="en-GB" sz="1600" i="1" dirty="0">
                <a:solidFill>
                  <a:srgbClr val="7C7C7C"/>
                </a:solidFill>
              </a:rPr>
              <a:t>by</a:t>
            </a:r>
            <a:r>
              <a:rPr lang="en-GB" sz="1600" i="1" dirty="0">
                <a:solidFill>
                  <a:srgbClr val="7C7C7C"/>
                </a:solidFill>
                <a:effectLst/>
              </a:rPr>
              <a:t> around 148.3% in 10 years. </a:t>
            </a:r>
            <a:endParaRPr lang="en-GB" sz="1600" i="1" dirty="0">
              <a:effectLst/>
            </a:endParaRPr>
          </a:p>
        </p:txBody>
      </p:sp>
      <p:pic>
        <p:nvPicPr>
          <p:cNvPr id="15" name="Picture 14" descr="Chart, bar chart&#10;&#10;Description automatically generated">
            <a:hlinkClick r:id="rId3"/>
            <a:extLst>
              <a:ext uri="{FF2B5EF4-FFF2-40B4-BE49-F238E27FC236}">
                <a16:creationId xmlns:a16="http://schemas.microsoft.com/office/drawing/2014/main" id="{741B8B02-8FC7-5EB3-4ED7-33B77A9B9C0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400300" y="4153304"/>
            <a:ext cx="8590632" cy="2704696"/>
          </a:xfrm>
          <a:prstGeom prst="rect">
            <a:avLst/>
          </a:prstGeom>
        </p:spPr>
      </p:pic>
    </p:spTree>
    <p:extLst>
      <p:ext uri="{BB962C8B-B14F-4D97-AF65-F5344CB8AC3E}">
        <p14:creationId xmlns:p14="http://schemas.microsoft.com/office/powerpoint/2010/main" val="3999096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a:extLst>
              <a:ext uri="{FF2B5EF4-FFF2-40B4-BE49-F238E27FC236}">
                <a16:creationId xmlns:a16="http://schemas.microsoft.com/office/drawing/2014/main" id="{9CEC5AE9-340A-CB8E-BFE3-E570A347F69B}"/>
              </a:ext>
            </a:extLst>
          </p:cNvPr>
          <p:cNvSpPr/>
          <p:nvPr/>
        </p:nvSpPr>
        <p:spPr>
          <a:xfrm>
            <a:off x="5571957" y="1943100"/>
            <a:ext cx="6293644" cy="4480801"/>
          </a:xfrm>
          <a:prstGeom prst="roundRect">
            <a:avLst/>
          </a:prstGeom>
          <a:solidFill>
            <a:srgbClr val="DFC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 name="Rounded Rectangle 19">
            <a:extLst>
              <a:ext uri="{FF2B5EF4-FFF2-40B4-BE49-F238E27FC236}">
                <a16:creationId xmlns:a16="http://schemas.microsoft.com/office/drawing/2014/main" id="{2A063017-AC2D-79F4-FBF1-970E9B98C326}"/>
              </a:ext>
            </a:extLst>
          </p:cNvPr>
          <p:cNvSpPr/>
          <p:nvPr/>
        </p:nvSpPr>
        <p:spPr>
          <a:xfrm>
            <a:off x="894781" y="5383571"/>
            <a:ext cx="4292739" cy="997570"/>
          </a:xfrm>
          <a:prstGeom prst="roundRect">
            <a:avLst/>
          </a:prstGeom>
          <a:solidFill>
            <a:srgbClr val="DFC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2" name="Título 1">
            <a:extLst>
              <a:ext uri="{FF2B5EF4-FFF2-40B4-BE49-F238E27FC236}">
                <a16:creationId xmlns:a16="http://schemas.microsoft.com/office/drawing/2014/main" id="{46A10DF3-94F0-7E65-6670-AA3A29AFFD49}"/>
              </a:ext>
            </a:extLst>
          </p:cNvPr>
          <p:cNvSpPr>
            <a:spLocks noGrp="1"/>
          </p:cNvSpPr>
          <p:nvPr>
            <p:ph type="title"/>
          </p:nvPr>
        </p:nvSpPr>
        <p:spPr/>
        <p:txBody>
          <a:bodyPr/>
          <a:lstStyle/>
          <a:p>
            <a:r>
              <a:rPr lang="en-GB" dirty="0"/>
              <a:t>problem</a:t>
            </a:r>
          </a:p>
        </p:txBody>
      </p:sp>
      <p:pic>
        <p:nvPicPr>
          <p:cNvPr id="7" name="Picture 6" descr="Graphical user interface, website&#10;&#10;Description automatically generated">
            <a:hlinkClick r:id="rId3"/>
            <a:extLst>
              <a:ext uri="{FF2B5EF4-FFF2-40B4-BE49-F238E27FC236}">
                <a16:creationId xmlns:a16="http://schemas.microsoft.com/office/drawing/2014/main" id="{9F23F221-4160-827C-6875-E63D26B6208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297869" y="4232105"/>
            <a:ext cx="2216962" cy="1347018"/>
          </a:xfrm>
          <a:prstGeom prst="rect">
            <a:avLst/>
          </a:prstGeom>
        </p:spPr>
      </p:pic>
      <p:pic>
        <p:nvPicPr>
          <p:cNvPr id="9" name="Picture 8" descr="Graphical user interface, website&#10;&#10;Description automatically generated">
            <a:hlinkClick r:id="rId5"/>
            <a:extLst>
              <a:ext uri="{FF2B5EF4-FFF2-40B4-BE49-F238E27FC236}">
                <a16:creationId xmlns:a16="http://schemas.microsoft.com/office/drawing/2014/main" id="{C222F2B0-F0A4-5981-C182-20F32B146CE2}"/>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307931" y="2749553"/>
            <a:ext cx="2216962" cy="1287290"/>
          </a:xfrm>
          <a:prstGeom prst="rect">
            <a:avLst/>
          </a:prstGeom>
        </p:spPr>
      </p:pic>
      <p:sp>
        <p:nvSpPr>
          <p:cNvPr id="11" name="Content Placeholder 5">
            <a:extLst>
              <a:ext uri="{FF2B5EF4-FFF2-40B4-BE49-F238E27FC236}">
                <a16:creationId xmlns:a16="http://schemas.microsoft.com/office/drawing/2014/main" id="{BE4F8CF0-2268-0C00-D748-ACEBC0E5897E}"/>
              </a:ext>
            </a:extLst>
          </p:cNvPr>
          <p:cNvSpPr txBox="1">
            <a:spLocks/>
          </p:cNvSpPr>
          <p:nvPr/>
        </p:nvSpPr>
        <p:spPr>
          <a:xfrm>
            <a:off x="1139821" y="5333473"/>
            <a:ext cx="4037539" cy="140462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GB" sz="2400" b="1" dirty="0">
                <a:solidFill>
                  <a:schemeClr val="accent3"/>
                </a:solidFill>
                <a:latin typeface="GillSansMT"/>
              </a:rPr>
              <a:t>Does real estate deliver what these customers need?</a:t>
            </a:r>
          </a:p>
          <a:p>
            <a:pPr marL="0" indent="0">
              <a:buNone/>
            </a:pPr>
            <a:endParaRPr lang="en-GB" sz="2000" dirty="0">
              <a:solidFill>
                <a:srgbClr val="3A3A3A"/>
              </a:solidFill>
              <a:latin typeface="GillSansMT"/>
            </a:endParaRPr>
          </a:p>
        </p:txBody>
      </p:sp>
      <p:sp>
        <p:nvSpPr>
          <p:cNvPr id="12" name="Content Placeholder 5">
            <a:extLst>
              <a:ext uri="{FF2B5EF4-FFF2-40B4-BE49-F238E27FC236}">
                <a16:creationId xmlns:a16="http://schemas.microsoft.com/office/drawing/2014/main" id="{EBF48012-CC15-3991-6522-7FE91E0E4F42}"/>
              </a:ext>
            </a:extLst>
          </p:cNvPr>
          <p:cNvSpPr txBox="1">
            <a:spLocks/>
          </p:cNvSpPr>
          <p:nvPr/>
        </p:nvSpPr>
        <p:spPr>
          <a:xfrm>
            <a:off x="828468" y="2104241"/>
            <a:ext cx="4539541" cy="3238690"/>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DE" sz="2400" dirty="0"/>
              <a:t>What is the demography in Berlin? </a:t>
            </a:r>
          </a:p>
          <a:p>
            <a:pPr marL="0" indent="0">
              <a:buNone/>
            </a:pPr>
            <a:r>
              <a:rPr lang="en-GB" dirty="0">
                <a:solidFill>
                  <a:schemeClr val="accent3"/>
                </a:solidFill>
              </a:rPr>
              <a:t>20% of the population is foreign </a:t>
            </a:r>
            <a:r>
              <a:rPr lang="en-DE" dirty="0"/>
              <a:t>(</a:t>
            </a:r>
            <a:r>
              <a:rPr lang="en-DE" dirty="0">
                <a:hlinkClick r:id="rId7"/>
              </a:rPr>
              <a:t>statista, 2021</a:t>
            </a:r>
            <a:r>
              <a:rPr lang="en-DE" dirty="0"/>
              <a:t>).</a:t>
            </a:r>
            <a:br>
              <a:rPr lang="en-DE" dirty="0"/>
            </a:br>
            <a:endParaRPr lang="en-GB" dirty="0">
              <a:solidFill>
                <a:srgbClr val="3A3A3A"/>
              </a:solidFill>
              <a:latin typeface="GillSansMT"/>
            </a:endParaRPr>
          </a:p>
          <a:p>
            <a:r>
              <a:rPr lang="en-GB" dirty="0">
                <a:solidFill>
                  <a:srgbClr val="3A3A3A"/>
                </a:solidFill>
                <a:latin typeface="GillSansMT"/>
              </a:rPr>
              <a:t>Immigrants need dwellings.</a:t>
            </a:r>
          </a:p>
          <a:p>
            <a:r>
              <a:rPr lang="en-GB" dirty="0">
                <a:solidFill>
                  <a:srgbClr val="3A3A3A"/>
                </a:solidFill>
                <a:latin typeface="GillSansMT"/>
              </a:rPr>
              <a:t>Immigrants don't have time to waste.</a:t>
            </a:r>
          </a:p>
          <a:p>
            <a:r>
              <a:rPr lang="en-GB" dirty="0">
                <a:solidFill>
                  <a:srgbClr val="3A3A3A"/>
                </a:solidFill>
                <a:latin typeface="GillSansMT"/>
              </a:rPr>
              <a:t>Many immigrants are highly qualified professionals sponsored by companies and receive high salaries. </a:t>
            </a:r>
          </a:p>
          <a:p>
            <a:r>
              <a:rPr lang="en-GB" dirty="0">
                <a:solidFill>
                  <a:srgbClr val="3A3A3A"/>
                </a:solidFill>
                <a:latin typeface="GillSansMT"/>
              </a:rPr>
              <a:t>Immigrants have no guidance on how to deal with the German bureaucracy when looking for property and rental.</a:t>
            </a:r>
          </a:p>
        </p:txBody>
      </p:sp>
      <p:sp>
        <p:nvSpPr>
          <p:cNvPr id="16" name="Content Placeholder 5">
            <a:extLst>
              <a:ext uri="{FF2B5EF4-FFF2-40B4-BE49-F238E27FC236}">
                <a16:creationId xmlns:a16="http://schemas.microsoft.com/office/drawing/2014/main" id="{795D01E5-6CC4-70E0-AD60-14175D8D0C27}"/>
              </a:ext>
            </a:extLst>
          </p:cNvPr>
          <p:cNvSpPr txBox="1">
            <a:spLocks/>
          </p:cNvSpPr>
          <p:nvPr/>
        </p:nvSpPr>
        <p:spPr>
          <a:xfrm>
            <a:off x="7446791" y="4717393"/>
            <a:ext cx="4703048" cy="247732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DE" dirty="0"/>
          </a:p>
        </p:txBody>
      </p:sp>
      <p:sp>
        <p:nvSpPr>
          <p:cNvPr id="17" name="Content Placeholder 5">
            <a:extLst>
              <a:ext uri="{FF2B5EF4-FFF2-40B4-BE49-F238E27FC236}">
                <a16:creationId xmlns:a16="http://schemas.microsoft.com/office/drawing/2014/main" id="{2C0150BC-2444-C240-39E0-DF9D79934023}"/>
              </a:ext>
            </a:extLst>
          </p:cNvPr>
          <p:cNvSpPr txBox="1">
            <a:spLocks/>
          </p:cNvSpPr>
          <p:nvPr/>
        </p:nvSpPr>
        <p:spPr>
          <a:xfrm>
            <a:off x="8718779" y="4134912"/>
            <a:ext cx="3111577" cy="77070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Ø"/>
            </a:pPr>
            <a:r>
              <a:rPr lang="en-GB" sz="1600" dirty="0">
                <a:solidFill>
                  <a:srgbClr val="3A3A3A"/>
                </a:solidFill>
                <a:latin typeface="GillSansMT"/>
              </a:rPr>
              <a:t>The real estate websites are not foreign-friendly.</a:t>
            </a:r>
          </a:p>
        </p:txBody>
      </p:sp>
      <p:pic>
        <p:nvPicPr>
          <p:cNvPr id="5" name="Content Placeholder 4" descr="Graphical user interface, text, website&#10;&#10;Description automatically generated">
            <a:hlinkClick r:id="rId8"/>
            <a:extLst>
              <a:ext uri="{FF2B5EF4-FFF2-40B4-BE49-F238E27FC236}">
                <a16:creationId xmlns:a16="http://schemas.microsoft.com/office/drawing/2014/main" id="{62818979-34A6-9FBB-0D41-D62EAAA38EF3}"/>
              </a:ext>
            </a:extLst>
          </p:cNvPr>
          <p:cNvPicPr>
            <a:picLocks noGrp="1" noChangeAspect="1"/>
          </p:cNvPicPr>
          <p:nvPr>
            <p:ph idx="1"/>
          </p:nvPr>
        </p:nvPicPr>
        <p:blipFill>
          <a:blip r:embed="rId9" cstate="screen">
            <a:extLst>
              <a:ext uri="{28A0092B-C50C-407E-A947-70E740481C1C}">
                <a14:useLocalDpi xmlns:a14="http://schemas.microsoft.com/office/drawing/2010/main"/>
              </a:ext>
            </a:extLst>
          </a:blip>
          <a:stretch>
            <a:fillRect/>
          </a:stretch>
        </p:blipFill>
        <p:spPr>
          <a:xfrm>
            <a:off x="8885009" y="2749553"/>
            <a:ext cx="2436288" cy="1287290"/>
          </a:xfrm>
        </p:spPr>
      </p:pic>
      <p:sp>
        <p:nvSpPr>
          <p:cNvPr id="18" name="Content Placeholder 5">
            <a:extLst>
              <a:ext uri="{FF2B5EF4-FFF2-40B4-BE49-F238E27FC236}">
                <a16:creationId xmlns:a16="http://schemas.microsoft.com/office/drawing/2014/main" id="{A6A00CD2-0843-0B40-4C5A-6ED10E057035}"/>
              </a:ext>
            </a:extLst>
          </p:cNvPr>
          <p:cNvSpPr txBox="1">
            <a:spLocks/>
          </p:cNvSpPr>
          <p:nvPr/>
        </p:nvSpPr>
        <p:spPr>
          <a:xfrm>
            <a:off x="6096001" y="5498866"/>
            <a:ext cx="5455444" cy="92503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Ø"/>
            </a:pPr>
            <a:r>
              <a:rPr lang="en-GB" sz="1600" dirty="0">
                <a:solidFill>
                  <a:srgbClr val="3A3A3A"/>
                </a:solidFill>
                <a:latin typeface="GillSansMT"/>
              </a:rPr>
              <a:t>There is no tool to gather information on offers from several real estate agencies.</a:t>
            </a:r>
            <a:endParaRPr lang="en-GB" sz="1200" dirty="0">
              <a:solidFill>
                <a:srgbClr val="3A3A3A"/>
              </a:solidFill>
              <a:latin typeface="GillSansMT"/>
            </a:endParaRPr>
          </a:p>
        </p:txBody>
      </p:sp>
      <p:sp>
        <p:nvSpPr>
          <p:cNvPr id="19" name="Content Placeholder 5">
            <a:extLst>
              <a:ext uri="{FF2B5EF4-FFF2-40B4-BE49-F238E27FC236}">
                <a16:creationId xmlns:a16="http://schemas.microsoft.com/office/drawing/2014/main" id="{717795E2-AB01-C199-DA69-596DDF3BAE86}"/>
              </a:ext>
            </a:extLst>
          </p:cNvPr>
          <p:cNvSpPr txBox="1">
            <a:spLocks/>
          </p:cNvSpPr>
          <p:nvPr/>
        </p:nvSpPr>
        <p:spPr>
          <a:xfrm>
            <a:off x="6127605" y="1884113"/>
            <a:ext cx="5514808" cy="89338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Ø"/>
            </a:pPr>
            <a:r>
              <a:rPr lang="en-GB" sz="1600" dirty="0">
                <a:solidFill>
                  <a:schemeClr val="tx1"/>
                </a:solidFill>
                <a:latin typeface="GillSansMT"/>
              </a:rPr>
              <a:t>Hiring for a brokerage service does not guarantee receiving the expected result and is expensive.</a:t>
            </a:r>
            <a:endParaRPr lang="en-GB" sz="2000" dirty="0">
              <a:solidFill>
                <a:srgbClr val="3A3A3A"/>
              </a:solidFill>
              <a:latin typeface="GillSansMT"/>
            </a:endParaRPr>
          </a:p>
        </p:txBody>
      </p:sp>
    </p:spTree>
    <p:extLst>
      <p:ext uri="{BB962C8B-B14F-4D97-AF65-F5344CB8AC3E}">
        <p14:creationId xmlns:p14="http://schemas.microsoft.com/office/powerpoint/2010/main" val="788757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5A54B-9A68-B2D2-5B0D-10FB6CFC4BBF}"/>
              </a:ext>
            </a:extLst>
          </p:cNvPr>
          <p:cNvSpPr>
            <a:spLocks noGrp="1"/>
          </p:cNvSpPr>
          <p:nvPr>
            <p:ph type="title"/>
          </p:nvPr>
        </p:nvSpPr>
        <p:spPr/>
        <p:txBody>
          <a:bodyPr/>
          <a:lstStyle/>
          <a:p>
            <a:r>
              <a:rPr lang="en-DE" dirty="0"/>
              <a:t>Potential Solution</a:t>
            </a:r>
          </a:p>
        </p:txBody>
      </p:sp>
      <p:sp>
        <p:nvSpPr>
          <p:cNvPr id="3" name="Content Placeholder 2">
            <a:extLst>
              <a:ext uri="{FF2B5EF4-FFF2-40B4-BE49-F238E27FC236}">
                <a16:creationId xmlns:a16="http://schemas.microsoft.com/office/drawing/2014/main" id="{95D7CCF6-78BB-875A-055B-D58515A23734}"/>
              </a:ext>
            </a:extLst>
          </p:cNvPr>
          <p:cNvSpPr>
            <a:spLocks noGrp="1"/>
          </p:cNvSpPr>
          <p:nvPr>
            <p:ph idx="1"/>
          </p:nvPr>
        </p:nvSpPr>
        <p:spPr>
          <a:xfrm>
            <a:off x="1136258" y="2096599"/>
            <a:ext cx="5851222" cy="659993"/>
          </a:xfrm>
        </p:spPr>
        <p:txBody>
          <a:bodyPr>
            <a:normAutofit/>
          </a:bodyPr>
          <a:lstStyle/>
          <a:p>
            <a:pPr marL="0" indent="0">
              <a:buNone/>
            </a:pPr>
            <a:r>
              <a:rPr lang="en-GB" sz="2000" dirty="0"/>
              <a:t>The</a:t>
            </a:r>
            <a:r>
              <a:rPr lang="en-GB" sz="2000" dirty="0">
                <a:solidFill>
                  <a:srgbClr val="000000"/>
                </a:solidFill>
              </a:rPr>
              <a:t> </a:t>
            </a:r>
            <a:r>
              <a:rPr lang="en-GB" sz="2000" dirty="0">
                <a:solidFill>
                  <a:schemeClr val="accent1">
                    <a:lumMod val="50000"/>
                    <a:lumOff val="50000"/>
                  </a:schemeClr>
                </a:solidFill>
                <a:effectLst/>
              </a:rPr>
              <a:t>MY NEW HOME  </a:t>
            </a:r>
            <a:r>
              <a:rPr lang="en-GB" sz="2000" dirty="0">
                <a:effectLst/>
              </a:rPr>
              <a:t>recommend</a:t>
            </a:r>
            <a:r>
              <a:rPr lang="en-GB" sz="2000" dirty="0"/>
              <a:t>ation system </a:t>
            </a:r>
            <a:endParaRPr lang="en-GB" sz="2000" dirty="0">
              <a:effectLst/>
            </a:endParaRPr>
          </a:p>
        </p:txBody>
      </p:sp>
      <p:pic>
        <p:nvPicPr>
          <p:cNvPr id="5" name="Graphic 4" descr="Folder Search with solid fill">
            <a:extLst>
              <a:ext uri="{FF2B5EF4-FFF2-40B4-BE49-F238E27FC236}">
                <a16:creationId xmlns:a16="http://schemas.microsoft.com/office/drawing/2014/main" id="{2508369F-7685-31DF-47DD-0ACA8408FA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7072" y="4444860"/>
            <a:ext cx="594731" cy="594731"/>
          </a:xfrm>
          <a:prstGeom prst="rect">
            <a:avLst/>
          </a:prstGeom>
        </p:spPr>
      </p:pic>
      <p:pic>
        <p:nvPicPr>
          <p:cNvPr id="7" name="Graphic 6" descr="Pinch Zoom In with solid fill">
            <a:extLst>
              <a:ext uri="{FF2B5EF4-FFF2-40B4-BE49-F238E27FC236}">
                <a16:creationId xmlns:a16="http://schemas.microsoft.com/office/drawing/2014/main" id="{D8C9039D-9EBF-CCD3-1318-71985AD9620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4946" y="5588907"/>
            <a:ext cx="594731" cy="594731"/>
          </a:xfrm>
          <a:prstGeom prst="rect">
            <a:avLst/>
          </a:prstGeom>
        </p:spPr>
      </p:pic>
      <p:pic>
        <p:nvPicPr>
          <p:cNvPr id="6" name="Graphic 5" descr="Home with solid fill">
            <a:extLst>
              <a:ext uri="{FF2B5EF4-FFF2-40B4-BE49-F238E27FC236}">
                <a16:creationId xmlns:a16="http://schemas.microsoft.com/office/drawing/2014/main" id="{8D8CFC19-0B1F-E638-170C-260AD093614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9640" y="2023518"/>
            <a:ext cx="723900" cy="723900"/>
          </a:xfrm>
          <a:prstGeom prst="rect">
            <a:avLst/>
          </a:prstGeom>
        </p:spPr>
      </p:pic>
      <p:grpSp>
        <p:nvGrpSpPr>
          <p:cNvPr id="13" name="Group 12">
            <a:extLst>
              <a:ext uri="{FF2B5EF4-FFF2-40B4-BE49-F238E27FC236}">
                <a16:creationId xmlns:a16="http://schemas.microsoft.com/office/drawing/2014/main" id="{0888E54E-E826-8342-DC14-D99BA9DE2957}"/>
              </a:ext>
            </a:extLst>
          </p:cNvPr>
          <p:cNvGrpSpPr/>
          <p:nvPr/>
        </p:nvGrpSpPr>
        <p:grpSpPr>
          <a:xfrm>
            <a:off x="7099300" y="2912785"/>
            <a:ext cx="4159098" cy="3560752"/>
            <a:chOff x="4295607" y="5143545"/>
            <a:chExt cx="6019800" cy="4863907"/>
          </a:xfrm>
        </p:grpSpPr>
        <p:pic>
          <p:nvPicPr>
            <p:cNvPr id="9" name="Picture 8" descr="A picture containing text, phone, iPod, cellphone&#10;&#10;Description automatically generated">
              <a:extLst>
                <a:ext uri="{FF2B5EF4-FFF2-40B4-BE49-F238E27FC236}">
                  <a16:creationId xmlns:a16="http://schemas.microsoft.com/office/drawing/2014/main" id="{22CB3CC7-29B2-613E-DA49-0E9840E8F28F}"/>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295607" y="5143545"/>
              <a:ext cx="6019800" cy="4863907"/>
            </a:xfrm>
            <a:prstGeom prst="rect">
              <a:avLst/>
            </a:prstGeom>
          </p:spPr>
        </p:pic>
        <p:sp>
          <p:nvSpPr>
            <p:cNvPr id="11" name="Content Placeholder 2">
              <a:extLst>
                <a:ext uri="{FF2B5EF4-FFF2-40B4-BE49-F238E27FC236}">
                  <a16:creationId xmlns:a16="http://schemas.microsoft.com/office/drawing/2014/main" id="{CCF54EAF-1776-ABF1-69CA-EF94073C6A7F}"/>
                </a:ext>
              </a:extLst>
            </p:cNvPr>
            <p:cNvSpPr txBox="1">
              <a:spLocks/>
            </p:cNvSpPr>
            <p:nvPr/>
          </p:nvSpPr>
          <p:spPr>
            <a:xfrm>
              <a:off x="4978397" y="8848181"/>
              <a:ext cx="2144321" cy="414067"/>
            </a:xfrm>
            <a:prstGeom prst="rect">
              <a:avLst/>
            </a:prstGeom>
            <a:solidFill>
              <a:srgbClr val="DFCDE1"/>
            </a:solidFill>
            <a:ln>
              <a:noFill/>
            </a:ln>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Font typeface="Wingdings 2" panose="05020102010507070707" pitchFamily="18" charset="2"/>
                <a:buNone/>
              </a:pPr>
              <a:r>
                <a:rPr lang="pt-BR" sz="1200">
                  <a:solidFill>
                    <a:schemeClr val="accent1">
                      <a:lumMod val="50000"/>
                      <a:lumOff val="50000"/>
                    </a:schemeClr>
                  </a:solidFill>
                </a:rPr>
                <a:t>MY NEW HOME</a:t>
              </a:r>
              <a:r>
                <a:rPr lang="pt-BR" sz="1600">
                  <a:solidFill>
                    <a:schemeClr val="accent1">
                      <a:lumMod val="50000"/>
                      <a:lumOff val="50000"/>
                    </a:schemeClr>
                  </a:solidFill>
                </a:rPr>
                <a:t> </a:t>
              </a:r>
            </a:p>
          </p:txBody>
        </p:sp>
        <p:pic>
          <p:nvPicPr>
            <p:cNvPr id="10" name="Graphic 9" descr="Home with solid fill">
              <a:extLst>
                <a:ext uri="{FF2B5EF4-FFF2-40B4-BE49-F238E27FC236}">
                  <a16:creationId xmlns:a16="http://schemas.microsoft.com/office/drawing/2014/main" id="{90B89777-1E1D-78E5-01C2-3860A0DEC562}"/>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4978400" y="8805049"/>
              <a:ext cx="457200" cy="457200"/>
            </a:xfrm>
            <a:prstGeom prst="rect">
              <a:avLst/>
            </a:prstGeom>
          </p:spPr>
        </p:pic>
        <p:sp>
          <p:nvSpPr>
            <p:cNvPr id="12" name="Content Placeholder 2">
              <a:extLst>
                <a:ext uri="{FF2B5EF4-FFF2-40B4-BE49-F238E27FC236}">
                  <a16:creationId xmlns:a16="http://schemas.microsoft.com/office/drawing/2014/main" id="{D1FE6ACC-DE68-AB82-DAC1-E959450570BE}"/>
                </a:ext>
              </a:extLst>
            </p:cNvPr>
            <p:cNvSpPr txBox="1">
              <a:spLocks/>
            </p:cNvSpPr>
            <p:nvPr/>
          </p:nvSpPr>
          <p:spPr>
            <a:xfrm>
              <a:off x="4978400" y="9220782"/>
              <a:ext cx="2870200" cy="414068"/>
            </a:xfrm>
            <a:prstGeom prst="rect">
              <a:avLst/>
            </a:prstGeom>
            <a:solidFill>
              <a:srgbClr val="DFCDE1"/>
            </a:solidFill>
            <a:ln>
              <a:noFill/>
            </a:ln>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Font typeface="Wingdings 2" panose="05020102010507070707" pitchFamily="18" charset="2"/>
                <a:buNone/>
              </a:pPr>
              <a:r>
                <a:rPr lang="pt-BR" sz="1100">
                  <a:solidFill>
                    <a:schemeClr val="tx1"/>
                  </a:solidFill>
                </a:rPr>
                <a:t>We have a flat that match you</a:t>
              </a:r>
            </a:p>
          </p:txBody>
        </p:sp>
      </p:grpSp>
      <p:sp>
        <p:nvSpPr>
          <p:cNvPr id="15" name="Content Placeholder 2">
            <a:extLst>
              <a:ext uri="{FF2B5EF4-FFF2-40B4-BE49-F238E27FC236}">
                <a16:creationId xmlns:a16="http://schemas.microsoft.com/office/drawing/2014/main" id="{FDDDF262-D649-74DC-586D-A601070D05CA}"/>
              </a:ext>
            </a:extLst>
          </p:cNvPr>
          <p:cNvSpPr txBox="1">
            <a:spLocks/>
          </p:cNvSpPr>
          <p:nvPr/>
        </p:nvSpPr>
        <p:spPr>
          <a:xfrm>
            <a:off x="793229" y="2604113"/>
            <a:ext cx="5408788" cy="243547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v"/>
            </a:pPr>
            <a:r>
              <a:rPr lang="en-GB" dirty="0"/>
              <a:t>Create a </a:t>
            </a:r>
            <a:r>
              <a:rPr lang="en-GB" b="1" dirty="0"/>
              <a:t>recommendation system</a:t>
            </a:r>
            <a:r>
              <a:rPr lang="en-GB" dirty="0"/>
              <a:t> (app) by providing personalized recommendations for rental and selling based on the profile of the user.</a:t>
            </a:r>
          </a:p>
          <a:p>
            <a:pPr marL="0" indent="0">
              <a:buFont typeface="Wingdings 2" panose="05020102010507070707" pitchFamily="18" charset="2"/>
              <a:buNone/>
            </a:pPr>
            <a:r>
              <a:rPr lang="en-GB" dirty="0"/>
              <a:t>Based on the selected filters:</a:t>
            </a:r>
          </a:p>
          <a:p>
            <a:pPr marL="0" indent="0">
              <a:buFont typeface="Wingdings 2" panose="05020102010507070707" pitchFamily="18" charset="2"/>
              <a:buNone/>
            </a:pPr>
            <a:r>
              <a:rPr lang="en-US" dirty="0"/>
              <a:t>		 </a:t>
            </a:r>
          </a:p>
        </p:txBody>
      </p:sp>
      <p:sp>
        <p:nvSpPr>
          <p:cNvPr id="16" name="Content Placeholder 2">
            <a:extLst>
              <a:ext uri="{FF2B5EF4-FFF2-40B4-BE49-F238E27FC236}">
                <a16:creationId xmlns:a16="http://schemas.microsoft.com/office/drawing/2014/main" id="{1C893EFE-518B-C8F7-A496-3D278E3DBE7F}"/>
              </a:ext>
            </a:extLst>
          </p:cNvPr>
          <p:cNvSpPr txBox="1">
            <a:spLocks/>
          </p:cNvSpPr>
          <p:nvPr/>
        </p:nvSpPr>
        <p:spPr>
          <a:xfrm>
            <a:off x="1357475" y="4042912"/>
            <a:ext cx="5408788" cy="270943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GB" sz="1600" dirty="0"/>
              <a:t>Setting some </a:t>
            </a:r>
            <a:r>
              <a:rPr lang="en-GB" sz="1600" b="1" dirty="0"/>
              <a:t>search criteria</a:t>
            </a:r>
            <a:r>
              <a:rPr lang="en-GB" sz="1600" dirty="0"/>
              <a:t>, such as : geographical location, price, pets, kids, number of bedrooms, balcony, lifestyle, services.</a:t>
            </a:r>
          </a:p>
          <a:p>
            <a:pPr marL="0" indent="0">
              <a:buFont typeface="Wingdings 2" panose="05020102010507070707" pitchFamily="18" charset="2"/>
              <a:buNone/>
            </a:pPr>
            <a:r>
              <a:rPr lang="en-GB" sz="1600" b="1" dirty="0"/>
              <a:t>Interacting</a:t>
            </a:r>
            <a:r>
              <a:rPr lang="en-GB" sz="1600" dirty="0"/>
              <a:t> with some of the properties in the app by clicking on the property links, bookmarking, inquiring for more information, or requesting a visit or not.</a:t>
            </a:r>
          </a:p>
        </p:txBody>
      </p:sp>
      <p:sp>
        <p:nvSpPr>
          <p:cNvPr id="8" name="TextBox 7">
            <a:extLst>
              <a:ext uri="{FF2B5EF4-FFF2-40B4-BE49-F238E27FC236}">
                <a16:creationId xmlns:a16="http://schemas.microsoft.com/office/drawing/2014/main" id="{5C80EE4C-522B-9F32-F364-AFA5B0FE2B94}"/>
              </a:ext>
            </a:extLst>
          </p:cNvPr>
          <p:cNvSpPr txBox="1"/>
          <p:nvPr/>
        </p:nvSpPr>
        <p:spPr>
          <a:xfrm>
            <a:off x="7003146" y="2204899"/>
            <a:ext cx="4676885" cy="707886"/>
          </a:xfrm>
          <a:prstGeom prst="rect">
            <a:avLst/>
          </a:prstGeom>
          <a:noFill/>
        </p:spPr>
        <p:txBody>
          <a:bodyPr wrap="square">
            <a:spAutoFit/>
          </a:bodyPr>
          <a:lstStyle/>
          <a:p>
            <a:r>
              <a:rPr lang="en-GB" sz="2000" dirty="0">
                <a:solidFill>
                  <a:srgbClr val="3A3A3A"/>
                </a:solidFill>
                <a:effectLst/>
                <a:latin typeface="GillSansMT"/>
              </a:rPr>
              <a:t>Help foreign customers to find a property/rental and </a:t>
            </a:r>
            <a:r>
              <a:rPr lang="en-GB" sz="2000" dirty="0">
                <a:solidFill>
                  <a:srgbClr val="3A3A3A"/>
                </a:solidFill>
                <a:latin typeface="GillSansMT"/>
              </a:rPr>
              <a:t>do</a:t>
            </a:r>
            <a:r>
              <a:rPr lang="en-GB" sz="2000" dirty="0">
                <a:solidFill>
                  <a:srgbClr val="3A3A3A"/>
                </a:solidFill>
                <a:effectLst/>
                <a:latin typeface="GillSansMT"/>
              </a:rPr>
              <a:t> good business.</a:t>
            </a:r>
          </a:p>
        </p:txBody>
      </p:sp>
      <p:sp>
        <p:nvSpPr>
          <p:cNvPr id="14" name="Right Arrow 13">
            <a:extLst>
              <a:ext uri="{FF2B5EF4-FFF2-40B4-BE49-F238E27FC236}">
                <a16:creationId xmlns:a16="http://schemas.microsoft.com/office/drawing/2014/main" id="{33C77913-5839-E75A-A57F-30EC4158F6E1}"/>
              </a:ext>
            </a:extLst>
          </p:cNvPr>
          <p:cNvSpPr/>
          <p:nvPr/>
        </p:nvSpPr>
        <p:spPr>
          <a:xfrm>
            <a:off x="6363394" y="2255673"/>
            <a:ext cx="462709" cy="439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4165955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EB5B2-A6C5-4850-4B59-748CC14B5275}"/>
              </a:ext>
            </a:extLst>
          </p:cNvPr>
          <p:cNvSpPr>
            <a:spLocks noGrp="1"/>
          </p:cNvSpPr>
          <p:nvPr>
            <p:ph type="title"/>
          </p:nvPr>
        </p:nvSpPr>
        <p:spPr/>
        <p:txBody>
          <a:bodyPr>
            <a:normAutofit/>
          </a:bodyPr>
          <a:lstStyle/>
          <a:p>
            <a:r>
              <a:rPr lang="en-DE">
                <a:solidFill>
                  <a:srgbClr val="FFFFFF"/>
                </a:solidFill>
              </a:rPr>
              <a:t>Constraints</a:t>
            </a:r>
          </a:p>
        </p:txBody>
      </p:sp>
      <p:sp>
        <p:nvSpPr>
          <p:cNvPr id="3" name="Content Placeholder 2">
            <a:extLst>
              <a:ext uri="{FF2B5EF4-FFF2-40B4-BE49-F238E27FC236}">
                <a16:creationId xmlns:a16="http://schemas.microsoft.com/office/drawing/2014/main" id="{BA66DEC9-79DE-AEFE-1093-F00E93AEDB9D}"/>
              </a:ext>
            </a:extLst>
          </p:cNvPr>
          <p:cNvSpPr>
            <a:spLocks noGrp="1"/>
          </p:cNvSpPr>
          <p:nvPr>
            <p:ph idx="1"/>
          </p:nvPr>
        </p:nvSpPr>
        <p:spPr>
          <a:xfrm>
            <a:off x="1294459" y="2253648"/>
            <a:ext cx="6690699" cy="4298363"/>
          </a:xfrm>
        </p:spPr>
        <p:txBody>
          <a:bodyPr>
            <a:normAutofit/>
          </a:bodyPr>
          <a:lstStyle/>
          <a:p>
            <a:pPr marL="0" indent="0">
              <a:lnSpc>
                <a:spcPct val="170000"/>
              </a:lnSpc>
              <a:buClr>
                <a:srgbClr val="9E6D60"/>
              </a:buClr>
              <a:buNone/>
            </a:pPr>
            <a:r>
              <a:rPr lang="en-GB" dirty="0"/>
              <a:t>Technical issues (technologies) API/databases, ML: </a:t>
            </a:r>
          </a:p>
          <a:p>
            <a:pPr marL="0" indent="0">
              <a:lnSpc>
                <a:spcPct val="170000"/>
              </a:lnSpc>
              <a:buClr>
                <a:srgbClr val="9E6D60"/>
              </a:buClr>
              <a:buNone/>
            </a:pPr>
            <a:r>
              <a:rPr lang="en-GB" sz="1700" i="1" dirty="0">
                <a:solidFill>
                  <a:schemeClr val="tx1">
                    <a:lumMod val="50000"/>
                    <a:lumOff val="50000"/>
                  </a:schemeClr>
                </a:solidFill>
              </a:rPr>
              <a:t>How to get the datasets? Which model to use? How to validate?  How to deploy?</a:t>
            </a:r>
          </a:p>
          <a:p>
            <a:pPr marL="0" indent="0">
              <a:lnSpc>
                <a:spcPct val="170000"/>
              </a:lnSpc>
              <a:buClr>
                <a:srgbClr val="9E6D60"/>
              </a:buClr>
              <a:buNone/>
            </a:pPr>
            <a:r>
              <a:rPr lang="en-GB" dirty="0"/>
              <a:t>Depends on large amount of data</a:t>
            </a:r>
          </a:p>
          <a:p>
            <a:pPr marL="0" indent="0">
              <a:lnSpc>
                <a:spcPct val="170000"/>
              </a:lnSpc>
              <a:buClr>
                <a:srgbClr val="9E6D60"/>
              </a:buClr>
              <a:buNone/>
            </a:pPr>
            <a:r>
              <a:rPr lang="en-GB" dirty="0"/>
              <a:t>Time estimation and limitation  </a:t>
            </a:r>
          </a:p>
          <a:p>
            <a:pPr marL="0" indent="0">
              <a:lnSpc>
                <a:spcPct val="170000"/>
              </a:lnSpc>
              <a:buClr>
                <a:srgbClr val="9E6D60"/>
              </a:buClr>
              <a:buNone/>
            </a:pPr>
            <a:r>
              <a:rPr lang="en-GB" dirty="0"/>
              <a:t>Cross-disciplinary communication </a:t>
            </a:r>
          </a:p>
          <a:p>
            <a:pPr marL="0" indent="0">
              <a:lnSpc>
                <a:spcPct val="170000"/>
              </a:lnSpc>
              <a:buClr>
                <a:srgbClr val="9E6D60"/>
              </a:buClr>
              <a:buNone/>
            </a:pPr>
            <a:endParaRPr lang="en-DE" dirty="0"/>
          </a:p>
        </p:txBody>
      </p:sp>
      <p:pic>
        <p:nvPicPr>
          <p:cNvPr id="5" name="Picture 4">
            <a:extLst>
              <a:ext uri="{FF2B5EF4-FFF2-40B4-BE49-F238E27FC236}">
                <a16:creationId xmlns:a16="http://schemas.microsoft.com/office/drawing/2014/main" id="{197A034D-F7DE-159D-651F-353E266A6F7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051799" y="1871133"/>
            <a:ext cx="3683001" cy="4504267"/>
          </a:xfrm>
          <a:prstGeom prst="rect">
            <a:avLst/>
          </a:prstGeom>
        </p:spPr>
      </p:pic>
      <p:pic>
        <p:nvPicPr>
          <p:cNvPr id="7" name="Graphic 6" descr="Head with gears with solid fill">
            <a:extLst>
              <a:ext uri="{FF2B5EF4-FFF2-40B4-BE49-F238E27FC236}">
                <a16:creationId xmlns:a16="http://schemas.microsoft.com/office/drawing/2014/main" id="{C8D75753-25DE-B640-316E-71A9F0C005F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40922" y="2486171"/>
            <a:ext cx="518099" cy="518099"/>
          </a:xfrm>
          <a:prstGeom prst="rect">
            <a:avLst/>
          </a:prstGeom>
        </p:spPr>
      </p:pic>
      <p:pic>
        <p:nvPicPr>
          <p:cNvPr id="10" name="Graphic 9" descr="Stopwatch 33% with solid fill">
            <a:extLst>
              <a:ext uri="{FF2B5EF4-FFF2-40B4-BE49-F238E27FC236}">
                <a16:creationId xmlns:a16="http://schemas.microsoft.com/office/drawing/2014/main" id="{50751C6C-BF17-DC4A-D7C0-8956BE539E15}"/>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91813" y="4737177"/>
            <a:ext cx="502646" cy="502646"/>
          </a:xfrm>
          <a:prstGeom prst="rect">
            <a:avLst/>
          </a:prstGeom>
        </p:spPr>
      </p:pic>
      <p:pic>
        <p:nvPicPr>
          <p:cNvPr id="15" name="Graphic 14" descr="Chat with solid fill">
            <a:extLst>
              <a:ext uri="{FF2B5EF4-FFF2-40B4-BE49-F238E27FC236}">
                <a16:creationId xmlns:a16="http://schemas.microsoft.com/office/drawing/2014/main" id="{2F06818C-762A-D7B8-DC2B-2BE0844AE3F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1986" y="5296413"/>
            <a:ext cx="685832" cy="685832"/>
          </a:xfrm>
          <a:prstGeom prst="rect">
            <a:avLst/>
          </a:prstGeom>
        </p:spPr>
      </p:pic>
      <p:pic>
        <p:nvPicPr>
          <p:cNvPr id="6" name="Graphic 5" descr="Server outline">
            <a:extLst>
              <a:ext uri="{FF2B5EF4-FFF2-40B4-BE49-F238E27FC236}">
                <a16:creationId xmlns:a16="http://schemas.microsoft.com/office/drawing/2014/main" id="{B0C1BCA6-62B0-7877-91EA-BA10BA19C84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27869" y="4106760"/>
            <a:ext cx="592138" cy="592138"/>
          </a:xfrm>
          <a:prstGeom prst="rect">
            <a:avLst/>
          </a:prstGeom>
        </p:spPr>
      </p:pic>
    </p:spTree>
    <p:extLst>
      <p:ext uri="{BB962C8B-B14F-4D97-AF65-F5344CB8AC3E}">
        <p14:creationId xmlns:p14="http://schemas.microsoft.com/office/powerpoint/2010/main" val="89301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5A54B-9A68-B2D2-5B0D-10FB6CFC4BBF}"/>
              </a:ext>
            </a:extLst>
          </p:cNvPr>
          <p:cNvSpPr>
            <a:spLocks noGrp="1"/>
          </p:cNvSpPr>
          <p:nvPr>
            <p:ph type="title"/>
          </p:nvPr>
        </p:nvSpPr>
        <p:spPr/>
        <p:txBody>
          <a:bodyPr/>
          <a:lstStyle/>
          <a:p>
            <a:r>
              <a:rPr lang="en-DE" dirty="0"/>
              <a:t>Success criteria</a:t>
            </a:r>
          </a:p>
        </p:txBody>
      </p:sp>
      <p:sp>
        <p:nvSpPr>
          <p:cNvPr id="3" name="Content Placeholder 2">
            <a:extLst>
              <a:ext uri="{FF2B5EF4-FFF2-40B4-BE49-F238E27FC236}">
                <a16:creationId xmlns:a16="http://schemas.microsoft.com/office/drawing/2014/main" id="{95D7CCF6-78BB-875A-055B-D58515A23734}"/>
              </a:ext>
            </a:extLst>
          </p:cNvPr>
          <p:cNvSpPr>
            <a:spLocks noGrp="1"/>
          </p:cNvSpPr>
          <p:nvPr>
            <p:ph idx="1"/>
          </p:nvPr>
        </p:nvSpPr>
        <p:spPr>
          <a:xfrm>
            <a:off x="590337" y="2091506"/>
            <a:ext cx="11029615" cy="659993"/>
          </a:xfrm>
        </p:spPr>
        <p:txBody>
          <a:bodyPr>
            <a:normAutofit/>
          </a:bodyPr>
          <a:lstStyle/>
          <a:p>
            <a:pPr marL="0" indent="0" algn="ctr">
              <a:buNone/>
            </a:pPr>
            <a:r>
              <a:rPr lang="en-GB" sz="2400" dirty="0">
                <a:solidFill>
                  <a:srgbClr val="000000"/>
                </a:solidFill>
              </a:rPr>
              <a:t>The </a:t>
            </a:r>
            <a:r>
              <a:rPr lang="en-GB" sz="2400" dirty="0">
                <a:solidFill>
                  <a:schemeClr val="accent1">
                    <a:lumMod val="50000"/>
                    <a:lumOff val="50000"/>
                  </a:schemeClr>
                </a:solidFill>
                <a:effectLst/>
              </a:rPr>
              <a:t>MY NEW HOME  </a:t>
            </a:r>
            <a:r>
              <a:rPr lang="en-GB" sz="2400" dirty="0">
                <a:solidFill>
                  <a:schemeClr val="tx1"/>
                </a:solidFill>
                <a:effectLst/>
              </a:rPr>
              <a:t>recommend</a:t>
            </a:r>
            <a:r>
              <a:rPr lang="en-GB" sz="2400" dirty="0">
                <a:solidFill>
                  <a:schemeClr val="tx1"/>
                </a:solidFill>
              </a:rPr>
              <a:t>ation system</a:t>
            </a:r>
            <a:endParaRPr lang="en-GB" sz="2400" dirty="0">
              <a:solidFill>
                <a:schemeClr val="tx1"/>
              </a:solidFill>
              <a:effectLst/>
            </a:endParaRPr>
          </a:p>
        </p:txBody>
      </p:sp>
      <p:pic>
        <p:nvPicPr>
          <p:cNvPr id="6" name="Graphic 5" descr="Home with solid fill">
            <a:extLst>
              <a:ext uri="{FF2B5EF4-FFF2-40B4-BE49-F238E27FC236}">
                <a16:creationId xmlns:a16="http://schemas.microsoft.com/office/drawing/2014/main" id="{8D8CFC19-0B1F-E638-170C-260AD09361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07844" y="1993810"/>
            <a:ext cx="723900" cy="723900"/>
          </a:xfrm>
          <a:prstGeom prst="rect">
            <a:avLst/>
          </a:prstGeom>
        </p:spPr>
      </p:pic>
      <p:sp>
        <p:nvSpPr>
          <p:cNvPr id="16" name="Content Placeholder 2">
            <a:extLst>
              <a:ext uri="{FF2B5EF4-FFF2-40B4-BE49-F238E27FC236}">
                <a16:creationId xmlns:a16="http://schemas.microsoft.com/office/drawing/2014/main" id="{1C893EFE-518B-C8F7-A496-3D278E3DBE7F}"/>
              </a:ext>
            </a:extLst>
          </p:cNvPr>
          <p:cNvSpPr txBox="1">
            <a:spLocks/>
          </p:cNvSpPr>
          <p:nvPr/>
        </p:nvSpPr>
        <p:spPr>
          <a:xfrm>
            <a:off x="667513" y="2849195"/>
            <a:ext cx="3227831" cy="3457332"/>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GB" sz="1600" b="1" dirty="0">
                <a:solidFill>
                  <a:srgbClr val="BA3580"/>
                </a:solidFill>
              </a:rPr>
              <a:t>Must have in a first launch:</a:t>
            </a:r>
          </a:p>
          <a:p>
            <a:pPr>
              <a:buFont typeface="Wingdings" pitchFamily="2" charset="2"/>
              <a:buChar char="ü"/>
            </a:pPr>
            <a:r>
              <a:rPr lang="en-GB" sz="1600" dirty="0"/>
              <a:t>Give good recommendations </a:t>
            </a:r>
          </a:p>
          <a:p>
            <a:pPr>
              <a:buFont typeface="Wingdings" pitchFamily="2" charset="2"/>
              <a:buChar char="ü"/>
            </a:pPr>
            <a:r>
              <a:rPr lang="en-GB" sz="1600" dirty="0"/>
              <a:t>Be foreign-friendly: Having at least an English version and translations from/into German</a:t>
            </a:r>
            <a:endParaRPr lang="en-GB" sz="1600" b="1" dirty="0"/>
          </a:p>
          <a:p>
            <a:pPr>
              <a:buFont typeface="Wingdings" pitchFamily="2" charset="2"/>
              <a:buChar char="ü"/>
            </a:pPr>
            <a:r>
              <a:rPr lang="en-GB" sz="1600" dirty="0"/>
              <a:t>Notify fast</a:t>
            </a:r>
          </a:p>
          <a:p>
            <a:pPr marL="0" indent="0">
              <a:buFont typeface="Wingdings 2" panose="05020102010507070707" pitchFamily="18" charset="2"/>
              <a:buNone/>
            </a:pPr>
            <a:endParaRPr lang="en-GB" sz="1600" dirty="0">
              <a:solidFill>
                <a:srgbClr val="222222"/>
              </a:solidFill>
            </a:endParaRPr>
          </a:p>
          <a:p>
            <a:pPr marL="0" indent="0">
              <a:buFont typeface="Wingdings 2" panose="05020102010507070707" pitchFamily="18" charset="2"/>
              <a:buNone/>
            </a:pPr>
            <a:r>
              <a:rPr lang="en-GB" sz="1600" b="1" dirty="0">
                <a:solidFill>
                  <a:srgbClr val="BA3580"/>
                </a:solidFill>
              </a:rPr>
              <a:t>Must have in a future update:</a:t>
            </a:r>
          </a:p>
          <a:p>
            <a:pPr>
              <a:buFont typeface="Wingdings" pitchFamily="2" charset="2"/>
              <a:buChar char="q"/>
            </a:pPr>
            <a:r>
              <a:rPr lang="en-GB" sz="1600" dirty="0"/>
              <a:t>Book visits</a:t>
            </a:r>
            <a:endParaRPr lang="en-GB" sz="1600" b="1" dirty="0"/>
          </a:p>
          <a:p>
            <a:pPr>
              <a:buFont typeface="Wingdings" pitchFamily="2" charset="2"/>
              <a:buChar char="q"/>
            </a:pPr>
            <a:r>
              <a:rPr lang="en-GB" sz="1600" dirty="0"/>
              <a:t>Facilitate a fast application</a:t>
            </a:r>
          </a:p>
          <a:p>
            <a:pPr>
              <a:buFont typeface="Wingdings" pitchFamily="2" charset="2"/>
              <a:buChar char="q"/>
            </a:pPr>
            <a:r>
              <a:rPr lang="en-GB" sz="1600" dirty="0"/>
              <a:t>Offer models of motivation letter</a:t>
            </a:r>
          </a:p>
          <a:p>
            <a:pPr marL="0" indent="0">
              <a:buFont typeface="Wingdings 2" panose="05020102010507070707" pitchFamily="18" charset="2"/>
              <a:buNone/>
            </a:pPr>
            <a:endParaRPr lang="en-GB" sz="1000" dirty="0"/>
          </a:p>
        </p:txBody>
      </p:sp>
      <p:sp>
        <p:nvSpPr>
          <p:cNvPr id="4" name="Content Placeholder 2">
            <a:extLst>
              <a:ext uri="{FF2B5EF4-FFF2-40B4-BE49-F238E27FC236}">
                <a16:creationId xmlns:a16="http://schemas.microsoft.com/office/drawing/2014/main" id="{75358AA8-E386-85B6-F9F5-B3DED36B2C1F}"/>
              </a:ext>
            </a:extLst>
          </p:cNvPr>
          <p:cNvSpPr txBox="1">
            <a:spLocks/>
          </p:cNvSpPr>
          <p:nvPr/>
        </p:nvSpPr>
        <p:spPr>
          <a:xfrm>
            <a:off x="8692046" y="3025485"/>
            <a:ext cx="3308969" cy="235136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endParaRPr lang="en-GB" sz="1600" dirty="0">
              <a:solidFill>
                <a:srgbClr val="222222"/>
              </a:solidFill>
            </a:endParaRPr>
          </a:p>
          <a:p>
            <a:pPr marL="0" indent="0">
              <a:buFont typeface="Wingdings 2" panose="05020102010507070707" pitchFamily="18" charset="2"/>
              <a:buNone/>
            </a:pPr>
            <a:r>
              <a:rPr lang="en-GB" sz="1600" b="1" dirty="0">
                <a:solidFill>
                  <a:srgbClr val="BA3580"/>
                </a:solidFill>
              </a:rPr>
              <a:t>Must not have:</a:t>
            </a:r>
          </a:p>
          <a:p>
            <a:pPr>
              <a:buFont typeface="System Font Regular"/>
              <a:buChar char="X"/>
            </a:pPr>
            <a:r>
              <a:rPr lang="en-GB" sz="1600" dirty="0"/>
              <a:t>Make contact with the owner</a:t>
            </a:r>
          </a:p>
          <a:p>
            <a:pPr>
              <a:buFont typeface="System Font Regular"/>
              <a:buChar char="X"/>
            </a:pPr>
            <a:r>
              <a:rPr lang="en-GB" sz="1600" dirty="0"/>
              <a:t>Do applications</a:t>
            </a:r>
          </a:p>
          <a:p>
            <a:pPr marL="0" indent="0">
              <a:buFont typeface="Wingdings 2" panose="05020102010507070707" pitchFamily="18" charset="2"/>
              <a:buNone/>
            </a:pPr>
            <a:endParaRPr lang="en-GB" sz="1100" dirty="0"/>
          </a:p>
        </p:txBody>
      </p:sp>
      <p:pic>
        <p:nvPicPr>
          <p:cNvPr id="5" name="Picture 4" descr="A picture containing text&#10;&#10;Description automatically generated">
            <a:extLst>
              <a:ext uri="{FF2B5EF4-FFF2-40B4-BE49-F238E27FC236}">
                <a16:creationId xmlns:a16="http://schemas.microsoft.com/office/drawing/2014/main" id="{B4C5C2BF-02FA-F32F-E42E-DBAAF291FF1F}"/>
              </a:ext>
            </a:extLst>
          </p:cNvPr>
          <p:cNvPicPr>
            <a:picLocks noChangeAspect="1"/>
          </p:cNvPicPr>
          <p:nvPr/>
        </p:nvPicPr>
        <p:blipFill rotWithShape="1">
          <a:blip r:embed="rId5">
            <a:alphaModFix amt="15000"/>
          </a:blip>
          <a:srcRect r="49525"/>
          <a:stretch/>
        </p:blipFill>
        <p:spPr>
          <a:xfrm>
            <a:off x="4142603" y="3210162"/>
            <a:ext cx="1751116" cy="1813774"/>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0DE71806-5D21-72B7-4BE2-46D946AFB50B}"/>
              </a:ext>
            </a:extLst>
          </p:cNvPr>
          <p:cNvPicPr>
            <a:picLocks noChangeAspect="1"/>
          </p:cNvPicPr>
          <p:nvPr/>
        </p:nvPicPr>
        <p:blipFill rotWithShape="1">
          <a:blip r:embed="rId5">
            <a:alphaModFix amt="15000"/>
          </a:blip>
          <a:srcRect l="47909"/>
          <a:stretch/>
        </p:blipFill>
        <p:spPr>
          <a:xfrm>
            <a:off x="6610765" y="3199615"/>
            <a:ext cx="1807180" cy="1813774"/>
          </a:xfrm>
          <a:prstGeom prst="rect">
            <a:avLst/>
          </a:prstGeom>
        </p:spPr>
      </p:pic>
      <p:sp>
        <p:nvSpPr>
          <p:cNvPr id="8" name="Oval 7">
            <a:extLst>
              <a:ext uri="{FF2B5EF4-FFF2-40B4-BE49-F238E27FC236}">
                <a16:creationId xmlns:a16="http://schemas.microsoft.com/office/drawing/2014/main" id="{CE817207-727B-A8C8-75FA-1E4CAE7E746B}"/>
              </a:ext>
            </a:extLst>
          </p:cNvPr>
          <p:cNvSpPr/>
          <p:nvPr/>
        </p:nvSpPr>
        <p:spPr>
          <a:xfrm>
            <a:off x="3936440" y="3065287"/>
            <a:ext cx="2146928" cy="2166329"/>
          </a:xfrm>
          <a:prstGeom prst="ellipse">
            <a:avLst/>
          </a:prstGeom>
          <a:solidFill>
            <a:srgbClr val="00B050">
              <a:alpha val="1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Oval 8">
            <a:extLst>
              <a:ext uri="{FF2B5EF4-FFF2-40B4-BE49-F238E27FC236}">
                <a16:creationId xmlns:a16="http://schemas.microsoft.com/office/drawing/2014/main" id="{1B3CDCF1-A623-B78D-03D7-46D611055277}"/>
              </a:ext>
            </a:extLst>
          </p:cNvPr>
          <p:cNvSpPr/>
          <p:nvPr/>
        </p:nvSpPr>
        <p:spPr>
          <a:xfrm>
            <a:off x="6497202" y="3018064"/>
            <a:ext cx="2194844" cy="2176875"/>
          </a:xfrm>
          <a:prstGeom prst="ellipse">
            <a:avLst/>
          </a:prstGeom>
          <a:solidFill>
            <a:srgbClr val="C00000">
              <a:alpha val="1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457015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a:extLst>
              <a:ext uri="{FF2B5EF4-FFF2-40B4-BE49-F238E27FC236}">
                <a16:creationId xmlns:a16="http://schemas.microsoft.com/office/drawing/2014/main" id="{AE0E4F17-F685-D9C1-D10B-5EAA7C8F17F0}"/>
              </a:ext>
            </a:extLst>
          </p:cNvPr>
          <p:cNvSpPr/>
          <p:nvPr/>
        </p:nvSpPr>
        <p:spPr>
          <a:xfrm>
            <a:off x="652828" y="1927458"/>
            <a:ext cx="10061213" cy="3964589"/>
          </a:xfrm>
          <a:custGeom>
            <a:avLst/>
            <a:gdLst>
              <a:gd name="connsiteX0" fmla="*/ 0 w 10053196"/>
              <a:gd name="connsiteY0" fmla="*/ 660778 h 3964589"/>
              <a:gd name="connsiteX1" fmla="*/ 660778 w 10053196"/>
              <a:gd name="connsiteY1" fmla="*/ 0 h 3964589"/>
              <a:gd name="connsiteX2" fmla="*/ 9392418 w 10053196"/>
              <a:gd name="connsiteY2" fmla="*/ 0 h 3964589"/>
              <a:gd name="connsiteX3" fmla="*/ 10053196 w 10053196"/>
              <a:gd name="connsiteY3" fmla="*/ 660778 h 3964589"/>
              <a:gd name="connsiteX4" fmla="*/ 10053196 w 10053196"/>
              <a:gd name="connsiteY4" fmla="*/ 3303811 h 3964589"/>
              <a:gd name="connsiteX5" fmla="*/ 9392418 w 10053196"/>
              <a:gd name="connsiteY5" fmla="*/ 3964589 h 3964589"/>
              <a:gd name="connsiteX6" fmla="*/ 660778 w 10053196"/>
              <a:gd name="connsiteY6" fmla="*/ 3964589 h 3964589"/>
              <a:gd name="connsiteX7" fmla="*/ 0 w 10053196"/>
              <a:gd name="connsiteY7" fmla="*/ 3303811 h 3964589"/>
              <a:gd name="connsiteX8" fmla="*/ 0 w 10053196"/>
              <a:gd name="connsiteY8" fmla="*/ 660778 h 3964589"/>
              <a:gd name="connsiteX0" fmla="*/ 0 w 10058069"/>
              <a:gd name="connsiteY0" fmla="*/ 660778 h 3964589"/>
              <a:gd name="connsiteX1" fmla="*/ 660778 w 10058069"/>
              <a:gd name="connsiteY1" fmla="*/ 0 h 3964589"/>
              <a:gd name="connsiteX2" fmla="*/ 9392418 w 10058069"/>
              <a:gd name="connsiteY2" fmla="*/ 0 h 3964589"/>
              <a:gd name="connsiteX3" fmla="*/ 10053196 w 10058069"/>
              <a:gd name="connsiteY3" fmla="*/ 660778 h 3964589"/>
              <a:gd name="connsiteX4" fmla="*/ 10053196 w 10058069"/>
              <a:gd name="connsiteY4" fmla="*/ 3303811 h 3964589"/>
              <a:gd name="connsiteX5" fmla="*/ 9755489 w 10058069"/>
              <a:gd name="connsiteY5" fmla="*/ 3957866 h 3964589"/>
              <a:gd name="connsiteX6" fmla="*/ 660778 w 10058069"/>
              <a:gd name="connsiteY6" fmla="*/ 3964589 h 3964589"/>
              <a:gd name="connsiteX7" fmla="*/ 0 w 10058069"/>
              <a:gd name="connsiteY7" fmla="*/ 3303811 h 3964589"/>
              <a:gd name="connsiteX8" fmla="*/ 0 w 10058069"/>
              <a:gd name="connsiteY8" fmla="*/ 660778 h 3964589"/>
              <a:gd name="connsiteX0" fmla="*/ 0 w 10058069"/>
              <a:gd name="connsiteY0" fmla="*/ 660778 h 3964589"/>
              <a:gd name="connsiteX1" fmla="*/ 660778 w 10058069"/>
              <a:gd name="connsiteY1" fmla="*/ 0 h 3964589"/>
              <a:gd name="connsiteX2" fmla="*/ 9654636 w 10058069"/>
              <a:gd name="connsiteY2" fmla="*/ 0 h 3964589"/>
              <a:gd name="connsiteX3" fmla="*/ 10053196 w 10058069"/>
              <a:gd name="connsiteY3" fmla="*/ 660778 h 3964589"/>
              <a:gd name="connsiteX4" fmla="*/ 10053196 w 10058069"/>
              <a:gd name="connsiteY4" fmla="*/ 3303811 h 3964589"/>
              <a:gd name="connsiteX5" fmla="*/ 9755489 w 10058069"/>
              <a:gd name="connsiteY5" fmla="*/ 3957866 h 3964589"/>
              <a:gd name="connsiteX6" fmla="*/ 660778 w 10058069"/>
              <a:gd name="connsiteY6" fmla="*/ 3964589 h 3964589"/>
              <a:gd name="connsiteX7" fmla="*/ 0 w 10058069"/>
              <a:gd name="connsiteY7" fmla="*/ 3303811 h 3964589"/>
              <a:gd name="connsiteX8" fmla="*/ 0 w 10058069"/>
              <a:gd name="connsiteY8" fmla="*/ 660778 h 3964589"/>
              <a:gd name="connsiteX0" fmla="*/ 199 w 10058268"/>
              <a:gd name="connsiteY0" fmla="*/ 660778 h 3964589"/>
              <a:gd name="connsiteX1" fmla="*/ 344971 w 10058268"/>
              <a:gd name="connsiteY1" fmla="*/ 6723 h 3964589"/>
              <a:gd name="connsiteX2" fmla="*/ 9654835 w 10058268"/>
              <a:gd name="connsiteY2" fmla="*/ 0 h 3964589"/>
              <a:gd name="connsiteX3" fmla="*/ 10053395 w 10058268"/>
              <a:gd name="connsiteY3" fmla="*/ 660778 h 3964589"/>
              <a:gd name="connsiteX4" fmla="*/ 10053395 w 10058268"/>
              <a:gd name="connsiteY4" fmla="*/ 3303811 h 3964589"/>
              <a:gd name="connsiteX5" fmla="*/ 9755688 w 10058268"/>
              <a:gd name="connsiteY5" fmla="*/ 3957866 h 3964589"/>
              <a:gd name="connsiteX6" fmla="*/ 660977 w 10058268"/>
              <a:gd name="connsiteY6" fmla="*/ 3964589 h 3964589"/>
              <a:gd name="connsiteX7" fmla="*/ 199 w 10058268"/>
              <a:gd name="connsiteY7" fmla="*/ 3303811 h 3964589"/>
              <a:gd name="connsiteX8" fmla="*/ 199 w 10058268"/>
              <a:gd name="connsiteY8" fmla="*/ 660778 h 3964589"/>
              <a:gd name="connsiteX0" fmla="*/ 199 w 10058268"/>
              <a:gd name="connsiteY0" fmla="*/ 512861 h 3964589"/>
              <a:gd name="connsiteX1" fmla="*/ 344971 w 10058268"/>
              <a:gd name="connsiteY1" fmla="*/ 6723 h 3964589"/>
              <a:gd name="connsiteX2" fmla="*/ 9654835 w 10058268"/>
              <a:gd name="connsiteY2" fmla="*/ 0 h 3964589"/>
              <a:gd name="connsiteX3" fmla="*/ 10053395 w 10058268"/>
              <a:gd name="connsiteY3" fmla="*/ 660778 h 3964589"/>
              <a:gd name="connsiteX4" fmla="*/ 10053395 w 10058268"/>
              <a:gd name="connsiteY4" fmla="*/ 3303811 h 3964589"/>
              <a:gd name="connsiteX5" fmla="*/ 9755688 w 10058268"/>
              <a:gd name="connsiteY5" fmla="*/ 3957866 h 3964589"/>
              <a:gd name="connsiteX6" fmla="*/ 660977 w 10058268"/>
              <a:gd name="connsiteY6" fmla="*/ 3964589 h 3964589"/>
              <a:gd name="connsiteX7" fmla="*/ 199 w 10058268"/>
              <a:gd name="connsiteY7" fmla="*/ 3303811 h 3964589"/>
              <a:gd name="connsiteX8" fmla="*/ 199 w 10058268"/>
              <a:gd name="connsiteY8" fmla="*/ 512861 h 3964589"/>
              <a:gd name="connsiteX0" fmla="*/ 13447 w 10071516"/>
              <a:gd name="connsiteY0" fmla="*/ 512861 h 3964589"/>
              <a:gd name="connsiteX1" fmla="*/ 358219 w 10071516"/>
              <a:gd name="connsiteY1" fmla="*/ 6723 h 3964589"/>
              <a:gd name="connsiteX2" fmla="*/ 9668083 w 10071516"/>
              <a:gd name="connsiteY2" fmla="*/ 0 h 3964589"/>
              <a:gd name="connsiteX3" fmla="*/ 10066643 w 10071516"/>
              <a:gd name="connsiteY3" fmla="*/ 660778 h 3964589"/>
              <a:gd name="connsiteX4" fmla="*/ 10066643 w 10071516"/>
              <a:gd name="connsiteY4" fmla="*/ 3303811 h 3964589"/>
              <a:gd name="connsiteX5" fmla="*/ 9768936 w 10071516"/>
              <a:gd name="connsiteY5" fmla="*/ 3957866 h 3964589"/>
              <a:gd name="connsiteX6" fmla="*/ 674225 w 10071516"/>
              <a:gd name="connsiteY6" fmla="*/ 3964589 h 3964589"/>
              <a:gd name="connsiteX7" fmla="*/ 0 w 10071516"/>
              <a:gd name="connsiteY7" fmla="*/ 3492070 h 3964589"/>
              <a:gd name="connsiteX8" fmla="*/ 13447 w 10071516"/>
              <a:gd name="connsiteY8" fmla="*/ 512861 h 3964589"/>
              <a:gd name="connsiteX0" fmla="*/ 1294 w 10059363"/>
              <a:gd name="connsiteY0" fmla="*/ 512861 h 3964589"/>
              <a:gd name="connsiteX1" fmla="*/ 346066 w 10059363"/>
              <a:gd name="connsiteY1" fmla="*/ 6723 h 3964589"/>
              <a:gd name="connsiteX2" fmla="*/ 9655930 w 10059363"/>
              <a:gd name="connsiteY2" fmla="*/ 0 h 3964589"/>
              <a:gd name="connsiteX3" fmla="*/ 10054490 w 10059363"/>
              <a:gd name="connsiteY3" fmla="*/ 660778 h 3964589"/>
              <a:gd name="connsiteX4" fmla="*/ 10054490 w 10059363"/>
              <a:gd name="connsiteY4" fmla="*/ 3303811 h 3964589"/>
              <a:gd name="connsiteX5" fmla="*/ 9756783 w 10059363"/>
              <a:gd name="connsiteY5" fmla="*/ 3957866 h 3964589"/>
              <a:gd name="connsiteX6" fmla="*/ 662072 w 10059363"/>
              <a:gd name="connsiteY6" fmla="*/ 3964589 h 3964589"/>
              <a:gd name="connsiteX7" fmla="*/ 1294 w 10059363"/>
              <a:gd name="connsiteY7" fmla="*/ 3498793 h 3964589"/>
              <a:gd name="connsiteX8" fmla="*/ 1294 w 10059363"/>
              <a:gd name="connsiteY8" fmla="*/ 512861 h 3964589"/>
              <a:gd name="connsiteX0" fmla="*/ 1294 w 10059363"/>
              <a:gd name="connsiteY0" fmla="*/ 512861 h 3964589"/>
              <a:gd name="connsiteX1" fmla="*/ 346066 w 10059363"/>
              <a:gd name="connsiteY1" fmla="*/ 6723 h 3964589"/>
              <a:gd name="connsiteX2" fmla="*/ 9655930 w 10059363"/>
              <a:gd name="connsiteY2" fmla="*/ 0 h 3964589"/>
              <a:gd name="connsiteX3" fmla="*/ 10054490 w 10059363"/>
              <a:gd name="connsiteY3" fmla="*/ 660778 h 3964589"/>
              <a:gd name="connsiteX4" fmla="*/ 10054490 w 10059363"/>
              <a:gd name="connsiteY4" fmla="*/ 3303811 h 3964589"/>
              <a:gd name="connsiteX5" fmla="*/ 9756783 w 10059363"/>
              <a:gd name="connsiteY5" fmla="*/ 3957866 h 3964589"/>
              <a:gd name="connsiteX6" fmla="*/ 379684 w 10059363"/>
              <a:gd name="connsiteY6" fmla="*/ 3964589 h 3964589"/>
              <a:gd name="connsiteX7" fmla="*/ 1294 w 10059363"/>
              <a:gd name="connsiteY7" fmla="*/ 3498793 h 3964589"/>
              <a:gd name="connsiteX8" fmla="*/ 1294 w 10059363"/>
              <a:gd name="connsiteY8" fmla="*/ 512861 h 3964589"/>
              <a:gd name="connsiteX0" fmla="*/ 1294 w 10061213"/>
              <a:gd name="connsiteY0" fmla="*/ 512861 h 3964589"/>
              <a:gd name="connsiteX1" fmla="*/ 346066 w 10061213"/>
              <a:gd name="connsiteY1" fmla="*/ 6723 h 3964589"/>
              <a:gd name="connsiteX2" fmla="*/ 9655930 w 10061213"/>
              <a:gd name="connsiteY2" fmla="*/ 0 h 3964589"/>
              <a:gd name="connsiteX3" fmla="*/ 10061213 w 10061213"/>
              <a:gd name="connsiteY3" fmla="*/ 432178 h 3964589"/>
              <a:gd name="connsiteX4" fmla="*/ 10054490 w 10061213"/>
              <a:gd name="connsiteY4" fmla="*/ 3303811 h 3964589"/>
              <a:gd name="connsiteX5" fmla="*/ 9756783 w 10061213"/>
              <a:gd name="connsiteY5" fmla="*/ 3957866 h 3964589"/>
              <a:gd name="connsiteX6" fmla="*/ 379684 w 10061213"/>
              <a:gd name="connsiteY6" fmla="*/ 3964589 h 3964589"/>
              <a:gd name="connsiteX7" fmla="*/ 1294 w 10061213"/>
              <a:gd name="connsiteY7" fmla="*/ 3498793 h 3964589"/>
              <a:gd name="connsiteX8" fmla="*/ 1294 w 10061213"/>
              <a:gd name="connsiteY8" fmla="*/ 512861 h 3964589"/>
              <a:gd name="connsiteX0" fmla="*/ 1294 w 10061213"/>
              <a:gd name="connsiteY0" fmla="*/ 512861 h 3964589"/>
              <a:gd name="connsiteX1" fmla="*/ 346066 w 10061213"/>
              <a:gd name="connsiteY1" fmla="*/ 6723 h 3964589"/>
              <a:gd name="connsiteX2" fmla="*/ 9655930 w 10061213"/>
              <a:gd name="connsiteY2" fmla="*/ 0 h 3964589"/>
              <a:gd name="connsiteX3" fmla="*/ 10061213 w 10061213"/>
              <a:gd name="connsiteY3" fmla="*/ 432178 h 3964589"/>
              <a:gd name="connsiteX4" fmla="*/ 10054490 w 10061213"/>
              <a:gd name="connsiteY4" fmla="*/ 3344152 h 3964589"/>
              <a:gd name="connsiteX5" fmla="*/ 9756783 w 10061213"/>
              <a:gd name="connsiteY5" fmla="*/ 3957866 h 3964589"/>
              <a:gd name="connsiteX6" fmla="*/ 379684 w 10061213"/>
              <a:gd name="connsiteY6" fmla="*/ 3964589 h 3964589"/>
              <a:gd name="connsiteX7" fmla="*/ 1294 w 10061213"/>
              <a:gd name="connsiteY7" fmla="*/ 3498793 h 3964589"/>
              <a:gd name="connsiteX8" fmla="*/ 1294 w 10061213"/>
              <a:gd name="connsiteY8" fmla="*/ 512861 h 396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61213" h="3964589">
                <a:moveTo>
                  <a:pt x="1294" y="512861"/>
                </a:moveTo>
                <a:cubicBezTo>
                  <a:pt x="1294" y="147923"/>
                  <a:pt x="-18872" y="6723"/>
                  <a:pt x="346066" y="6723"/>
                </a:cubicBezTo>
                <a:lnTo>
                  <a:pt x="9655930" y="0"/>
                </a:lnTo>
                <a:cubicBezTo>
                  <a:pt x="10020868" y="0"/>
                  <a:pt x="10061213" y="67240"/>
                  <a:pt x="10061213" y="432178"/>
                </a:cubicBezTo>
                <a:lnTo>
                  <a:pt x="10054490" y="3344152"/>
                </a:lnTo>
                <a:cubicBezTo>
                  <a:pt x="10054490" y="3709090"/>
                  <a:pt x="10121721" y="3957866"/>
                  <a:pt x="9756783" y="3957866"/>
                </a:cubicBezTo>
                <a:lnTo>
                  <a:pt x="379684" y="3964589"/>
                </a:lnTo>
                <a:cubicBezTo>
                  <a:pt x="14746" y="3964589"/>
                  <a:pt x="1294" y="3863731"/>
                  <a:pt x="1294" y="3498793"/>
                </a:cubicBezTo>
                <a:cubicBezTo>
                  <a:pt x="5776" y="2505723"/>
                  <a:pt x="-3188" y="1505931"/>
                  <a:pt x="1294" y="512861"/>
                </a:cubicBezTo>
                <a:close/>
              </a:path>
            </a:pathLst>
          </a:custGeom>
          <a:solidFill>
            <a:srgbClr val="BA3580">
              <a:alpha val="14118"/>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lIns="90000" tIns="46800" rtlCol="0" anchor="t" anchorCtr="0"/>
          <a:lstStyle/>
          <a:p>
            <a:pPr algn="r"/>
            <a:r>
              <a:rPr lang="en-DE" dirty="0">
                <a:solidFill>
                  <a:schemeClr val="accent3"/>
                </a:solidFill>
              </a:rPr>
              <a:t>Data Science</a:t>
            </a:r>
          </a:p>
        </p:txBody>
      </p:sp>
      <p:sp>
        <p:nvSpPr>
          <p:cNvPr id="2" name="Title 1">
            <a:extLst>
              <a:ext uri="{FF2B5EF4-FFF2-40B4-BE49-F238E27FC236}">
                <a16:creationId xmlns:a16="http://schemas.microsoft.com/office/drawing/2014/main" id="{75A92787-7D33-525D-AF00-97C4DC9DF0A6}"/>
              </a:ext>
            </a:extLst>
          </p:cNvPr>
          <p:cNvSpPr>
            <a:spLocks noGrp="1"/>
          </p:cNvSpPr>
          <p:nvPr>
            <p:ph type="title"/>
          </p:nvPr>
        </p:nvSpPr>
        <p:spPr/>
        <p:txBody>
          <a:bodyPr/>
          <a:lstStyle/>
          <a:p>
            <a:r>
              <a:rPr lang="en-DE" dirty="0"/>
              <a:t>Project Workflow</a:t>
            </a:r>
          </a:p>
        </p:txBody>
      </p:sp>
      <p:graphicFrame>
        <p:nvGraphicFramePr>
          <p:cNvPr id="5" name="Content Placeholder 4">
            <a:extLst>
              <a:ext uri="{FF2B5EF4-FFF2-40B4-BE49-F238E27FC236}">
                <a16:creationId xmlns:a16="http://schemas.microsoft.com/office/drawing/2014/main" id="{CDD715B2-6837-89A1-5394-886CCDE07DB9}"/>
              </a:ext>
            </a:extLst>
          </p:cNvPr>
          <p:cNvGraphicFramePr>
            <a:graphicFrameLocks noGrp="1"/>
          </p:cNvGraphicFramePr>
          <p:nvPr>
            <p:ph idx="1"/>
            <p:extLst>
              <p:ext uri="{D42A27DB-BD31-4B8C-83A1-F6EECF244321}">
                <p14:modId xmlns:p14="http://schemas.microsoft.com/office/powerpoint/2010/main" val="1302816088"/>
              </p:ext>
            </p:extLst>
          </p:nvPr>
        </p:nvGraphicFramePr>
        <p:xfrm>
          <a:off x="-496642" y="2017571"/>
          <a:ext cx="10701502" cy="38190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Rounded Rectangle 12">
            <a:extLst>
              <a:ext uri="{FF2B5EF4-FFF2-40B4-BE49-F238E27FC236}">
                <a16:creationId xmlns:a16="http://schemas.microsoft.com/office/drawing/2014/main" id="{025ACEAC-BACF-7C7D-0BC0-7F86EC59590E}"/>
              </a:ext>
            </a:extLst>
          </p:cNvPr>
          <p:cNvSpPr/>
          <p:nvPr/>
        </p:nvSpPr>
        <p:spPr>
          <a:xfrm>
            <a:off x="5602880" y="4329946"/>
            <a:ext cx="5112512" cy="1562101"/>
          </a:xfrm>
          <a:prstGeom prst="roundRect">
            <a:avLst/>
          </a:prstGeom>
          <a:solidFill>
            <a:schemeClr val="bg1">
              <a:lumMod val="50000"/>
              <a:alpha val="3668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rIns="90000" rtlCol="0" anchor="t" anchorCtr="0"/>
          <a:lstStyle/>
          <a:p>
            <a:pPr algn="r"/>
            <a:r>
              <a:rPr lang="en-DE" dirty="0">
                <a:solidFill>
                  <a:schemeClr val="tx1">
                    <a:lumMod val="50000"/>
                    <a:lumOff val="50000"/>
                  </a:schemeClr>
                </a:solidFill>
              </a:rPr>
              <a:t>Teams collaboration</a:t>
            </a:r>
          </a:p>
        </p:txBody>
      </p:sp>
      <p:cxnSp>
        <p:nvCxnSpPr>
          <p:cNvPr id="6" name="Straight Connector 5">
            <a:extLst>
              <a:ext uri="{FF2B5EF4-FFF2-40B4-BE49-F238E27FC236}">
                <a16:creationId xmlns:a16="http://schemas.microsoft.com/office/drawing/2014/main" id="{E491D630-B883-F3F2-0667-44E67CF265F3}"/>
              </a:ext>
            </a:extLst>
          </p:cNvPr>
          <p:cNvCxnSpPr/>
          <p:nvPr/>
        </p:nvCxnSpPr>
        <p:spPr>
          <a:xfrm>
            <a:off x="520700" y="6604000"/>
            <a:ext cx="11090108" cy="0"/>
          </a:xfrm>
          <a:prstGeom prst="line">
            <a:avLst/>
          </a:prstGeom>
          <a:ln w="114300" cmpd="thickThi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9B318C5-18F4-F3C6-5F6C-66C02B79E1BE}"/>
              </a:ext>
            </a:extLst>
          </p:cNvPr>
          <p:cNvCxnSpPr>
            <a:cxnSpLocks/>
            <a:endCxn id="32" idx="4"/>
          </p:cNvCxnSpPr>
          <p:nvPr/>
        </p:nvCxnSpPr>
        <p:spPr>
          <a:xfrm flipH="1">
            <a:off x="672657" y="2259106"/>
            <a:ext cx="9946" cy="443198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AF0BE45-A597-D9DB-5A9A-E4B8C50C2F45}"/>
              </a:ext>
            </a:extLst>
          </p:cNvPr>
          <p:cNvSpPr txBox="1"/>
          <p:nvPr/>
        </p:nvSpPr>
        <p:spPr>
          <a:xfrm>
            <a:off x="694667" y="6261406"/>
            <a:ext cx="965201" cy="261610"/>
          </a:xfrm>
          <a:prstGeom prst="rect">
            <a:avLst/>
          </a:prstGeom>
          <a:noFill/>
        </p:spPr>
        <p:txBody>
          <a:bodyPr wrap="square" rtlCol="0">
            <a:spAutoFit/>
          </a:bodyPr>
          <a:lstStyle/>
          <a:p>
            <a:r>
              <a:rPr lang="en-DE" sz="1100" b="1" dirty="0">
                <a:solidFill>
                  <a:schemeClr val="bg1">
                    <a:lumMod val="50000"/>
                  </a:schemeClr>
                </a:solidFill>
              </a:rPr>
              <a:t>Feb 7</a:t>
            </a:r>
          </a:p>
        </p:txBody>
      </p:sp>
      <p:sp>
        <p:nvSpPr>
          <p:cNvPr id="11" name="TextBox 10">
            <a:extLst>
              <a:ext uri="{FF2B5EF4-FFF2-40B4-BE49-F238E27FC236}">
                <a16:creationId xmlns:a16="http://schemas.microsoft.com/office/drawing/2014/main" id="{BD873EE6-8BC5-5CE1-2582-DB359D110069}"/>
              </a:ext>
            </a:extLst>
          </p:cNvPr>
          <p:cNvSpPr txBox="1"/>
          <p:nvPr/>
        </p:nvSpPr>
        <p:spPr>
          <a:xfrm>
            <a:off x="5597937" y="6252657"/>
            <a:ext cx="1025460" cy="261610"/>
          </a:xfrm>
          <a:prstGeom prst="rect">
            <a:avLst/>
          </a:prstGeom>
          <a:noFill/>
        </p:spPr>
        <p:txBody>
          <a:bodyPr wrap="square" rtlCol="0">
            <a:spAutoFit/>
          </a:bodyPr>
          <a:lstStyle/>
          <a:p>
            <a:r>
              <a:rPr lang="en-DE" sz="1100" b="1" dirty="0">
                <a:solidFill>
                  <a:schemeClr val="bg1">
                    <a:lumMod val="50000"/>
                  </a:schemeClr>
                </a:solidFill>
              </a:rPr>
              <a:t>Mar 7</a:t>
            </a:r>
          </a:p>
        </p:txBody>
      </p:sp>
      <p:sp>
        <p:nvSpPr>
          <p:cNvPr id="14" name="TextBox 13">
            <a:extLst>
              <a:ext uri="{FF2B5EF4-FFF2-40B4-BE49-F238E27FC236}">
                <a16:creationId xmlns:a16="http://schemas.microsoft.com/office/drawing/2014/main" id="{A7E8C001-78B6-7411-7C00-6EA6583EB00B}"/>
              </a:ext>
            </a:extLst>
          </p:cNvPr>
          <p:cNvSpPr txBox="1"/>
          <p:nvPr/>
        </p:nvSpPr>
        <p:spPr>
          <a:xfrm>
            <a:off x="2026233" y="6261406"/>
            <a:ext cx="965201" cy="261610"/>
          </a:xfrm>
          <a:prstGeom prst="rect">
            <a:avLst/>
          </a:prstGeom>
          <a:noFill/>
        </p:spPr>
        <p:txBody>
          <a:bodyPr wrap="square" rtlCol="0">
            <a:spAutoFit/>
          </a:bodyPr>
          <a:lstStyle/>
          <a:p>
            <a:r>
              <a:rPr lang="en-DE" sz="1100" b="1" dirty="0">
                <a:solidFill>
                  <a:schemeClr val="bg1">
                    <a:lumMod val="50000"/>
                  </a:schemeClr>
                </a:solidFill>
              </a:rPr>
              <a:t>Feb 17</a:t>
            </a:r>
          </a:p>
        </p:txBody>
      </p:sp>
      <p:sp>
        <p:nvSpPr>
          <p:cNvPr id="16" name="TextBox 15">
            <a:extLst>
              <a:ext uri="{FF2B5EF4-FFF2-40B4-BE49-F238E27FC236}">
                <a16:creationId xmlns:a16="http://schemas.microsoft.com/office/drawing/2014/main" id="{34CB5C28-2402-1A72-1BB0-C0104057262A}"/>
              </a:ext>
            </a:extLst>
          </p:cNvPr>
          <p:cNvSpPr txBox="1"/>
          <p:nvPr/>
        </p:nvSpPr>
        <p:spPr>
          <a:xfrm>
            <a:off x="3731038" y="6261405"/>
            <a:ext cx="965201" cy="261610"/>
          </a:xfrm>
          <a:prstGeom prst="rect">
            <a:avLst/>
          </a:prstGeom>
          <a:noFill/>
        </p:spPr>
        <p:txBody>
          <a:bodyPr wrap="square" rtlCol="0">
            <a:spAutoFit/>
          </a:bodyPr>
          <a:lstStyle/>
          <a:p>
            <a:r>
              <a:rPr lang="en-DE" sz="1100" b="1" dirty="0">
                <a:solidFill>
                  <a:schemeClr val="bg1">
                    <a:lumMod val="50000"/>
                  </a:schemeClr>
                </a:solidFill>
              </a:rPr>
              <a:t>Feb 28</a:t>
            </a:r>
          </a:p>
        </p:txBody>
      </p:sp>
      <p:cxnSp>
        <p:nvCxnSpPr>
          <p:cNvPr id="17" name="Straight Connector 16">
            <a:extLst>
              <a:ext uri="{FF2B5EF4-FFF2-40B4-BE49-F238E27FC236}">
                <a16:creationId xmlns:a16="http://schemas.microsoft.com/office/drawing/2014/main" id="{48A5BB4B-1A5E-72E0-8805-3A679EE6B912}"/>
              </a:ext>
            </a:extLst>
          </p:cNvPr>
          <p:cNvCxnSpPr>
            <a:cxnSpLocks/>
            <a:endCxn id="33" idx="4"/>
          </p:cNvCxnSpPr>
          <p:nvPr/>
        </p:nvCxnSpPr>
        <p:spPr>
          <a:xfrm flipH="1">
            <a:off x="2011013" y="3012141"/>
            <a:ext cx="15220" cy="3676646"/>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3E94458-991A-CE1E-E608-0033C1198068}"/>
              </a:ext>
            </a:extLst>
          </p:cNvPr>
          <p:cNvCxnSpPr>
            <a:cxnSpLocks/>
            <a:endCxn id="35" idx="4"/>
          </p:cNvCxnSpPr>
          <p:nvPr/>
        </p:nvCxnSpPr>
        <p:spPr>
          <a:xfrm flipH="1">
            <a:off x="3750156" y="3785347"/>
            <a:ext cx="15977" cy="290344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E0C8189-26BF-C086-3BCA-44BD2C594ABB}"/>
              </a:ext>
            </a:extLst>
          </p:cNvPr>
          <p:cNvCxnSpPr>
            <a:cxnSpLocks/>
          </p:cNvCxnSpPr>
          <p:nvPr/>
        </p:nvCxnSpPr>
        <p:spPr>
          <a:xfrm>
            <a:off x="5633033" y="4531659"/>
            <a:ext cx="0" cy="216999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934FE69-E684-C9D3-C328-CDCEDADFEA49}"/>
              </a:ext>
            </a:extLst>
          </p:cNvPr>
          <p:cNvSpPr txBox="1"/>
          <p:nvPr/>
        </p:nvSpPr>
        <p:spPr>
          <a:xfrm>
            <a:off x="5597937" y="6071258"/>
            <a:ext cx="2491284" cy="276999"/>
          </a:xfrm>
          <a:prstGeom prst="rect">
            <a:avLst/>
          </a:prstGeom>
          <a:noFill/>
        </p:spPr>
        <p:txBody>
          <a:bodyPr wrap="square" rtlCol="0">
            <a:spAutoFit/>
          </a:bodyPr>
          <a:lstStyle/>
          <a:p>
            <a:r>
              <a:rPr lang="en-DE" sz="1200" dirty="0">
                <a:solidFill>
                  <a:schemeClr val="accent3"/>
                </a:solidFill>
              </a:rPr>
              <a:t>Mid-Term presentation</a:t>
            </a:r>
          </a:p>
        </p:txBody>
      </p:sp>
      <p:sp>
        <p:nvSpPr>
          <p:cNvPr id="21" name="TextBox 20">
            <a:extLst>
              <a:ext uri="{FF2B5EF4-FFF2-40B4-BE49-F238E27FC236}">
                <a16:creationId xmlns:a16="http://schemas.microsoft.com/office/drawing/2014/main" id="{C1C4471A-6735-EFBF-C85F-90935ACDDF8F}"/>
              </a:ext>
            </a:extLst>
          </p:cNvPr>
          <p:cNvSpPr txBox="1"/>
          <p:nvPr/>
        </p:nvSpPr>
        <p:spPr>
          <a:xfrm>
            <a:off x="7430490" y="6232244"/>
            <a:ext cx="924346" cy="261610"/>
          </a:xfrm>
          <a:prstGeom prst="rect">
            <a:avLst/>
          </a:prstGeom>
          <a:noFill/>
        </p:spPr>
        <p:txBody>
          <a:bodyPr wrap="square" rtlCol="0">
            <a:spAutoFit/>
          </a:bodyPr>
          <a:lstStyle/>
          <a:p>
            <a:r>
              <a:rPr lang="en-DE" sz="1100" b="1" dirty="0">
                <a:solidFill>
                  <a:schemeClr val="bg1">
                    <a:lumMod val="50000"/>
                  </a:schemeClr>
                </a:solidFill>
              </a:rPr>
              <a:t>Mar 22</a:t>
            </a:r>
          </a:p>
        </p:txBody>
      </p:sp>
      <p:cxnSp>
        <p:nvCxnSpPr>
          <p:cNvPr id="22" name="Straight Connector 21">
            <a:extLst>
              <a:ext uri="{FF2B5EF4-FFF2-40B4-BE49-F238E27FC236}">
                <a16:creationId xmlns:a16="http://schemas.microsoft.com/office/drawing/2014/main" id="{FBD7E6ED-F3D8-82FE-9D76-2E49AC7ACDA3}"/>
              </a:ext>
            </a:extLst>
          </p:cNvPr>
          <p:cNvCxnSpPr>
            <a:cxnSpLocks/>
          </p:cNvCxnSpPr>
          <p:nvPr/>
        </p:nvCxnSpPr>
        <p:spPr>
          <a:xfrm>
            <a:off x="7465586" y="5271247"/>
            <a:ext cx="0" cy="1409989"/>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B016FE3-6C81-32F4-7EFF-A09E20E47937}"/>
              </a:ext>
            </a:extLst>
          </p:cNvPr>
          <p:cNvSpPr txBox="1"/>
          <p:nvPr/>
        </p:nvSpPr>
        <p:spPr>
          <a:xfrm>
            <a:off x="9120371" y="6262734"/>
            <a:ext cx="749768" cy="261610"/>
          </a:xfrm>
          <a:prstGeom prst="rect">
            <a:avLst/>
          </a:prstGeom>
          <a:noFill/>
        </p:spPr>
        <p:txBody>
          <a:bodyPr wrap="square" rtlCol="0">
            <a:spAutoFit/>
          </a:bodyPr>
          <a:lstStyle/>
          <a:p>
            <a:r>
              <a:rPr lang="en-DE" sz="1100" b="1" dirty="0">
                <a:solidFill>
                  <a:schemeClr val="bg1">
                    <a:lumMod val="50000"/>
                  </a:schemeClr>
                </a:solidFill>
              </a:rPr>
              <a:t>Apr 4</a:t>
            </a:r>
          </a:p>
        </p:txBody>
      </p:sp>
      <p:cxnSp>
        <p:nvCxnSpPr>
          <p:cNvPr id="24" name="Straight Connector 23">
            <a:extLst>
              <a:ext uri="{FF2B5EF4-FFF2-40B4-BE49-F238E27FC236}">
                <a16:creationId xmlns:a16="http://schemas.microsoft.com/office/drawing/2014/main" id="{B931B7BD-0EBF-23EF-5638-59F7DD865F17}"/>
              </a:ext>
            </a:extLst>
          </p:cNvPr>
          <p:cNvCxnSpPr>
            <a:cxnSpLocks/>
          </p:cNvCxnSpPr>
          <p:nvPr/>
        </p:nvCxnSpPr>
        <p:spPr>
          <a:xfrm>
            <a:off x="9164393" y="5867200"/>
            <a:ext cx="0" cy="823889"/>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25D3874-9F91-F10A-C489-4928CC2D3BD4}"/>
              </a:ext>
            </a:extLst>
          </p:cNvPr>
          <p:cNvSpPr txBox="1"/>
          <p:nvPr/>
        </p:nvSpPr>
        <p:spPr>
          <a:xfrm>
            <a:off x="9129296" y="6092321"/>
            <a:ext cx="1586947" cy="276999"/>
          </a:xfrm>
          <a:prstGeom prst="rect">
            <a:avLst/>
          </a:prstGeom>
          <a:noFill/>
        </p:spPr>
        <p:txBody>
          <a:bodyPr wrap="square" rtlCol="0">
            <a:spAutoFit/>
          </a:bodyPr>
          <a:lstStyle/>
          <a:p>
            <a:r>
              <a:rPr lang="en-DE" sz="1200" dirty="0">
                <a:solidFill>
                  <a:schemeClr val="accent3"/>
                </a:solidFill>
              </a:rPr>
              <a:t>Final presentation</a:t>
            </a:r>
          </a:p>
        </p:txBody>
      </p:sp>
      <p:sp>
        <p:nvSpPr>
          <p:cNvPr id="32" name="Oval 31">
            <a:extLst>
              <a:ext uri="{FF2B5EF4-FFF2-40B4-BE49-F238E27FC236}">
                <a16:creationId xmlns:a16="http://schemas.microsoft.com/office/drawing/2014/main" id="{C068839C-F1AE-6FB2-8A59-2C02843828DB}"/>
              </a:ext>
            </a:extLst>
          </p:cNvPr>
          <p:cNvSpPr/>
          <p:nvPr/>
        </p:nvSpPr>
        <p:spPr>
          <a:xfrm>
            <a:off x="585251" y="6516278"/>
            <a:ext cx="174811" cy="174811"/>
          </a:xfrm>
          <a:prstGeom prst="ellipse">
            <a:avLst/>
          </a:prstGeom>
          <a:solidFill>
            <a:schemeClr val="bg1">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3" name="Oval 32">
            <a:extLst>
              <a:ext uri="{FF2B5EF4-FFF2-40B4-BE49-F238E27FC236}">
                <a16:creationId xmlns:a16="http://schemas.microsoft.com/office/drawing/2014/main" id="{69178011-3411-0102-6EC7-41C89D813408}"/>
              </a:ext>
            </a:extLst>
          </p:cNvPr>
          <p:cNvSpPr/>
          <p:nvPr/>
        </p:nvSpPr>
        <p:spPr>
          <a:xfrm>
            <a:off x="1923607" y="6513976"/>
            <a:ext cx="174811" cy="174811"/>
          </a:xfrm>
          <a:prstGeom prst="ellipse">
            <a:avLst/>
          </a:prstGeom>
          <a:solidFill>
            <a:schemeClr val="bg1">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5" name="Oval 34">
            <a:extLst>
              <a:ext uri="{FF2B5EF4-FFF2-40B4-BE49-F238E27FC236}">
                <a16:creationId xmlns:a16="http://schemas.microsoft.com/office/drawing/2014/main" id="{DA66EBB0-54DA-BF74-C881-601A033A408F}"/>
              </a:ext>
            </a:extLst>
          </p:cNvPr>
          <p:cNvSpPr/>
          <p:nvPr/>
        </p:nvSpPr>
        <p:spPr>
          <a:xfrm>
            <a:off x="3662750" y="6513976"/>
            <a:ext cx="174811" cy="174811"/>
          </a:xfrm>
          <a:prstGeom prst="ellipse">
            <a:avLst/>
          </a:prstGeom>
          <a:solidFill>
            <a:schemeClr val="bg1">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9" name="Oval 38">
            <a:extLst>
              <a:ext uri="{FF2B5EF4-FFF2-40B4-BE49-F238E27FC236}">
                <a16:creationId xmlns:a16="http://schemas.microsoft.com/office/drawing/2014/main" id="{B4829B94-3E3D-1FD4-C8B5-8795A0FBC914}"/>
              </a:ext>
            </a:extLst>
          </p:cNvPr>
          <p:cNvSpPr/>
          <p:nvPr/>
        </p:nvSpPr>
        <p:spPr>
          <a:xfrm>
            <a:off x="5542371" y="6518391"/>
            <a:ext cx="174811" cy="174811"/>
          </a:xfrm>
          <a:prstGeom prst="ellipse">
            <a:avLst/>
          </a:prstGeom>
          <a:solidFill>
            <a:schemeClr val="bg1">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0" name="Oval 39">
            <a:extLst>
              <a:ext uri="{FF2B5EF4-FFF2-40B4-BE49-F238E27FC236}">
                <a16:creationId xmlns:a16="http://schemas.microsoft.com/office/drawing/2014/main" id="{B167ACA8-B174-5453-9A16-BD6FA09A248B}"/>
              </a:ext>
            </a:extLst>
          </p:cNvPr>
          <p:cNvSpPr/>
          <p:nvPr/>
        </p:nvSpPr>
        <p:spPr>
          <a:xfrm>
            <a:off x="7381438" y="6516340"/>
            <a:ext cx="174811" cy="174811"/>
          </a:xfrm>
          <a:prstGeom prst="ellipse">
            <a:avLst/>
          </a:prstGeom>
          <a:solidFill>
            <a:schemeClr val="bg1">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1" name="Oval 40">
            <a:extLst>
              <a:ext uri="{FF2B5EF4-FFF2-40B4-BE49-F238E27FC236}">
                <a16:creationId xmlns:a16="http://schemas.microsoft.com/office/drawing/2014/main" id="{3B188914-D216-F4C1-C4FF-3F94C9D81C03}"/>
              </a:ext>
            </a:extLst>
          </p:cNvPr>
          <p:cNvSpPr/>
          <p:nvPr/>
        </p:nvSpPr>
        <p:spPr>
          <a:xfrm>
            <a:off x="9072585" y="6524246"/>
            <a:ext cx="174811" cy="174811"/>
          </a:xfrm>
          <a:prstGeom prst="ellipse">
            <a:avLst/>
          </a:prstGeom>
          <a:solidFill>
            <a:schemeClr val="bg1">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2" name="TextBox 41">
            <a:extLst>
              <a:ext uri="{FF2B5EF4-FFF2-40B4-BE49-F238E27FC236}">
                <a16:creationId xmlns:a16="http://schemas.microsoft.com/office/drawing/2014/main" id="{80A2D52C-E292-5130-3263-8BC6AA97609C}"/>
              </a:ext>
            </a:extLst>
          </p:cNvPr>
          <p:cNvSpPr txBox="1"/>
          <p:nvPr/>
        </p:nvSpPr>
        <p:spPr>
          <a:xfrm>
            <a:off x="10663299" y="6262734"/>
            <a:ext cx="749768" cy="261610"/>
          </a:xfrm>
          <a:prstGeom prst="rect">
            <a:avLst/>
          </a:prstGeom>
          <a:noFill/>
        </p:spPr>
        <p:txBody>
          <a:bodyPr wrap="square" rtlCol="0">
            <a:spAutoFit/>
          </a:bodyPr>
          <a:lstStyle/>
          <a:p>
            <a:r>
              <a:rPr lang="en-DE" sz="1100" b="1" dirty="0">
                <a:solidFill>
                  <a:schemeClr val="bg1">
                    <a:lumMod val="50000"/>
                  </a:schemeClr>
                </a:solidFill>
              </a:rPr>
              <a:t>Apr 9</a:t>
            </a:r>
          </a:p>
        </p:txBody>
      </p:sp>
      <p:cxnSp>
        <p:nvCxnSpPr>
          <p:cNvPr id="43" name="Straight Connector 42">
            <a:extLst>
              <a:ext uri="{FF2B5EF4-FFF2-40B4-BE49-F238E27FC236}">
                <a16:creationId xmlns:a16="http://schemas.microsoft.com/office/drawing/2014/main" id="{3BDBE26E-89BD-8A45-114B-52E1E034BE4B}"/>
              </a:ext>
            </a:extLst>
          </p:cNvPr>
          <p:cNvCxnSpPr>
            <a:cxnSpLocks/>
          </p:cNvCxnSpPr>
          <p:nvPr/>
        </p:nvCxnSpPr>
        <p:spPr>
          <a:xfrm>
            <a:off x="10707321" y="2138082"/>
            <a:ext cx="0" cy="4553007"/>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CF68CD6-B39E-4B51-393A-21D24D7050CB}"/>
              </a:ext>
            </a:extLst>
          </p:cNvPr>
          <p:cNvSpPr txBox="1"/>
          <p:nvPr/>
        </p:nvSpPr>
        <p:spPr>
          <a:xfrm>
            <a:off x="10760268" y="6086159"/>
            <a:ext cx="2403240" cy="276999"/>
          </a:xfrm>
          <a:prstGeom prst="rect">
            <a:avLst/>
          </a:prstGeom>
          <a:noFill/>
        </p:spPr>
        <p:txBody>
          <a:bodyPr wrap="square" rtlCol="0">
            <a:spAutoFit/>
          </a:bodyPr>
          <a:lstStyle/>
          <a:p>
            <a:r>
              <a:rPr lang="en-DE" sz="1200" dirty="0">
                <a:solidFill>
                  <a:schemeClr val="accent3"/>
                </a:solidFill>
              </a:rPr>
              <a:t>Final delivery</a:t>
            </a:r>
          </a:p>
        </p:txBody>
      </p:sp>
      <p:sp>
        <p:nvSpPr>
          <p:cNvPr id="45" name="Oval 44">
            <a:extLst>
              <a:ext uri="{FF2B5EF4-FFF2-40B4-BE49-F238E27FC236}">
                <a16:creationId xmlns:a16="http://schemas.microsoft.com/office/drawing/2014/main" id="{1F821FE2-5C48-B3CB-4BEC-606ECE2361F8}"/>
              </a:ext>
            </a:extLst>
          </p:cNvPr>
          <p:cNvSpPr/>
          <p:nvPr/>
        </p:nvSpPr>
        <p:spPr>
          <a:xfrm>
            <a:off x="10615513" y="6524246"/>
            <a:ext cx="174811" cy="174811"/>
          </a:xfrm>
          <a:prstGeom prst="ellipse">
            <a:avLst/>
          </a:prstGeom>
          <a:solidFill>
            <a:schemeClr val="bg1">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35387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CA4E9-56E7-B121-1D95-766A752A11D1}"/>
              </a:ext>
            </a:extLst>
          </p:cNvPr>
          <p:cNvSpPr>
            <a:spLocks noGrp="1"/>
          </p:cNvSpPr>
          <p:nvPr>
            <p:ph type="title"/>
          </p:nvPr>
        </p:nvSpPr>
        <p:spPr/>
        <p:txBody>
          <a:bodyPr/>
          <a:lstStyle/>
          <a:p>
            <a:r>
              <a:rPr lang="en-DE"/>
              <a:t>References</a:t>
            </a:r>
          </a:p>
        </p:txBody>
      </p:sp>
      <p:sp>
        <p:nvSpPr>
          <p:cNvPr id="3" name="Content Placeholder 2">
            <a:extLst>
              <a:ext uri="{FF2B5EF4-FFF2-40B4-BE49-F238E27FC236}">
                <a16:creationId xmlns:a16="http://schemas.microsoft.com/office/drawing/2014/main" id="{F9D2DA2E-E305-1345-B226-C6F4CA9878A2}"/>
              </a:ext>
            </a:extLst>
          </p:cNvPr>
          <p:cNvSpPr>
            <a:spLocks noGrp="1"/>
          </p:cNvSpPr>
          <p:nvPr>
            <p:ph idx="1"/>
          </p:nvPr>
        </p:nvSpPr>
        <p:spPr>
          <a:xfrm>
            <a:off x="581192" y="2180496"/>
            <a:ext cx="11029615" cy="4284312"/>
          </a:xfrm>
        </p:spPr>
        <p:txBody>
          <a:bodyPr>
            <a:normAutofit fontScale="77500" lnSpcReduction="20000"/>
          </a:bodyPr>
          <a:lstStyle/>
          <a:p>
            <a:pPr marL="457200" indent="-457200">
              <a:lnSpc>
                <a:spcPct val="120000"/>
              </a:lnSpc>
              <a:buFont typeface="+mj-lt"/>
              <a:buAutoNum type="arabicPeriod"/>
            </a:pPr>
            <a:r>
              <a:rPr lang="en-GB" sz="1600" i="0" dirty="0">
                <a:solidFill>
                  <a:schemeClr val="bg1">
                    <a:lumMod val="50000"/>
                  </a:schemeClr>
                </a:solidFill>
                <a:effectLst/>
                <a:hlinkClick r:id="rId3">
                  <a:extLst>
                    <a:ext uri="{A12FA001-AC4F-418D-AE19-62706E023703}">
                      <ahyp:hlinkClr xmlns:ahyp="http://schemas.microsoft.com/office/drawing/2018/hyperlinkcolor" val="tx"/>
                    </a:ext>
                  </a:extLst>
                </a:hlinkClick>
              </a:rPr>
              <a:t>Berlin among Europe's priciest cities for renting after rent cap abolished</a:t>
            </a:r>
            <a:endParaRPr lang="en-GB" sz="1600" i="0" dirty="0">
              <a:solidFill>
                <a:schemeClr val="bg1">
                  <a:lumMod val="50000"/>
                </a:schemeClr>
              </a:solidFill>
              <a:effectLst/>
            </a:endParaRPr>
          </a:p>
          <a:p>
            <a:pPr marL="457200" indent="-457200">
              <a:lnSpc>
                <a:spcPct val="120000"/>
              </a:lnSpc>
              <a:buFont typeface="+mj-lt"/>
              <a:buAutoNum type="arabicPeriod"/>
            </a:pPr>
            <a:r>
              <a:rPr lang="en-GB" sz="1600" i="0" dirty="0">
                <a:solidFill>
                  <a:schemeClr val="bg1">
                    <a:lumMod val="50000"/>
                  </a:schemeClr>
                </a:solidFill>
                <a:effectLst/>
                <a:hlinkClick r:id="rId4"/>
              </a:rPr>
              <a:t>Berlin Real Estate Report 2023, </a:t>
            </a:r>
            <a:r>
              <a:rPr lang="en-GB" sz="1600" i="0" dirty="0" err="1">
                <a:solidFill>
                  <a:schemeClr val="bg1">
                    <a:lumMod val="50000"/>
                  </a:schemeClr>
                </a:solidFill>
                <a:effectLst/>
                <a:hlinkClick r:id="rId4"/>
              </a:rPr>
              <a:t>Guthmann</a:t>
            </a:r>
            <a:r>
              <a:rPr lang="en-GB" sz="1600" i="0" dirty="0">
                <a:solidFill>
                  <a:schemeClr val="bg1">
                    <a:lumMod val="50000"/>
                  </a:schemeClr>
                </a:solidFill>
                <a:effectLst/>
                <a:hlinkClick r:id="rId4"/>
              </a:rPr>
              <a:t> 2023</a:t>
            </a:r>
            <a:endParaRPr lang="en-GB" sz="1600" i="0" dirty="0">
              <a:solidFill>
                <a:schemeClr val="bg1">
                  <a:lumMod val="50000"/>
                </a:schemeClr>
              </a:solidFill>
              <a:effectLst/>
            </a:endParaRPr>
          </a:p>
          <a:p>
            <a:pPr marL="457200" indent="-457200">
              <a:lnSpc>
                <a:spcPct val="120000"/>
              </a:lnSpc>
              <a:buFont typeface="+mj-lt"/>
              <a:buAutoNum type="arabicPeriod"/>
            </a:pPr>
            <a:r>
              <a:rPr lang="en-GB" sz="1600" dirty="0">
                <a:solidFill>
                  <a:schemeClr val="bg1">
                    <a:lumMod val="50000"/>
                  </a:schemeClr>
                </a:solidFill>
                <a:hlinkClick r:id="rId5"/>
              </a:rPr>
              <a:t>Statista, 2021</a:t>
            </a:r>
            <a:endParaRPr lang="en-GB" sz="1600" i="0" dirty="0">
              <a:solidFill>
                <a:schemeClr val="bg1">
                  <a:lumMod val="50000"/>
                </a:schemeClr>
              </a:solidFill>
              <a:effectLst/>
            </a:endParaRPr>
          </a:p>
          <a:p>
            <a:pPr marL="457200" indent="-457200">
              <a:lnSpc>
                <a:spcPct val="120000"/>
              </a:lnSpc>
              <a:buFont typeface="+mj-lt"/>
              <a:buAutoNum type="arabicPeriod"/>
            </a:pPr>
            <a:r>
              <a:rPr lang="en-GB" sz="1600" b="0" i="0" dirty="0">
                <a:effectLst/>
                <a:latin typeface="-apple-system"/>
                <a:hlinkClick r:id="rId6"/>
              </a:rPr>
              <a:t>Data science project proposals</a:t>
            </a:r>
            <a:endParaRPr lang="en-GB" sz="1600" i="0" dirty="0">
              <a:solidFill>
                <a:schemeClr val="bg1">
                  <a:lumMod val="50000"/>
                </a:schemeClr>
              </a:solidFill>
              <a:effectLst/>
            </a:endParaRPr>
          </a:p>
          <a:p>
            <a:pPr marL="457200" indent="-457200">
              <a:lnSpc>
                <a:spcPct val="120000"/>
              </a:lnSpc>
              <a:buFont typeface="+mj-lt"/>
              <a:buAutoNum type="arabicPeriod"/>
            </a:pPr>
            <a:r>
              <a:rPr lang="en-GB" sz="1700" dirty="0">
                <a:solidFill>
                  <a:srgbClr val="000000"/>
                </a:solidFill>
                <a:effectLst/>
                <a:hlinkClick r:id="rId7"/>
              </a:rPr>
              <a:t>Recommender Systems in the Real Estate Market—A Survey</a:t>
            </a:r>
            <a:endParaRPr lang="en-GB" sz="1700" dirty="0">
              <a:solidFill>
                <a:srgbClr val="000000"/>
              </a:solidFill>
              <a:effectLst/>
            </a:endParaRPr>
          </a:p>
          <a:p>
            <a:pPr marL="457200" indent="-457200">
              <a:lnSpc>
                <a:spcPct val="120000"/>
              </a:lnSpc>
              <a:buFont typeface="+mj-lt"/>
              <a:buAutoNum type="arabicPeriod"/>
            </a:pPr>
            <a:r>
              <a:rPr lang="en-GB" sz="1700" dirty="0">
                <a:solidFill>
                  <a:srgbClr val="24292F"/>
                </a:solidFill>
                <a:effectLst/>
                <a:hlinkClick r:id="rId8"/>
              </a:rPr>
              <a:t>Real Estate Recommender System</a:t>
            </a:r>
            <a:endParaRPr lang="en-GB" sz="1700" dirty="0">
              <a:solidFill>
                <a:srgbClr val="24292F"/>
              </a:solidFill>
              <a:effectLst/>
            </a:endParaRPr>
          </a:p>
          <a:p>
            <a:pPr marL="457200" indent="-457200">
              <a:lnSpc>
                <a:spcPct val="120000"/>
              </a:lnSpc>
              <a:buFont typeface="+mj-lt"/>
              <a:buAutoNum type="arabicPeriod"/>
            </a:pPr>
            <a:r>
              <a:rPr lang="en-GB" sz="1700" dirty="0">
                <a:solidFill>
                  <a:srgbClr val="37383C"/>
                </a:solidFill>
                <a:effectLst/>
                <a:hlinkClick r:id="rId9"/>
              </a:rPr>
              <a:t>Is an e-commerce recommendation engine suitable for real estate, car &amp; job portals?</a:t>
            </a:r>
            <a:endParaRPr lang="en-GB" sz="1700" dirty="0">
              <a:solidFill>
                <a:srgbClr val="37383C"/>
              </a:solidFill>
              <a:effectLst/>
            </a:endParaRPr>
          </a:p>
          <a:p>
            <a:pPr marL="457200" indent="-457200">
              <a:lnSpc>
                <a:spcPct val="120000"/>
              </a:lnSpc>
              <a:buFont typeface="+mj-lt"/>
              <a:buAutoNum type="arabicPeriod"/>
            </a:pPr>
            <a:r>
              <a:rPr lang="en-GB" sz="1700" dirty="0">
                <a:solidFill>
                  <a:srgbClr val="292929"/>
                </a:solidFill>
                <a:effectLst/>
                <a:hlinkClick r:id="rId10"/>
              </a:rPr>
              <a:t>Finding Your Dream Home: House Recommendations for REX Real Estate</a:t>
            </a:r>
            <a:endParaRPr lang="en-GB" sz="1700" dirty="0">
              <a:solidFill>
                <a:srgbClr val="292929"/>
              </a:solidFill>
              <a:effectLst/>
            </a:endParaRPr>
          </a:p>
          <a:p>
            <a:pPr marL="457200" indent="-457200">
              <a:lnSpc>
                <a:spcPct val="120000"/>
              </a:lnSpc>
              <a:buFont typeface="+mj-lt"/>
              <a:buAutoNum type="arabicPeriod"/>
            </a:pPr>
            <a:r>
              <a:rPr lang="en-GB" sz="1700" dirty="0">
                <a:hlinkClick r:id="rId11"/>
              </a:rPr>
              <a:t>Towards Real Estate Analytics using Map Personalisation</a:t>
            </a:r>
            <a:endParaRPr lang="en-GB" sz="1700" dirty="0"/>
          </a:p>
          <a:p>
            <a:pPr marL="457200" indent="-457200">
              <a:lnSpc>
                <a:spcPct val="120000"/>
              </a:lnSpc>
              <a:buFont typeface="+mj-lt"/>
              <a:buAutoNum type="arabicPeriod"/>
            </a:pPr>
            <a:r>
              <a:rPr lang="en-GB" sz="1700" i="0" dirty="0">
                <a:effectLst/>
                <a:hlinkClick r:id="rId12"/>
              </a:rPr>
              <a:t>An</a:t>
            </a:r>
            <a:r>
              <a:rPr lang="en-GB" sz="1700" dirty="0">
                <a:hlinkClick r:id="rId12"/>
              </a:rPr>
              <a:t>Overview of the End-to-End Machine Learning Workflow</a:t>
            </a:r>
            <a:endParaRPr lang="en-GB" sz="1700" dirty="0"/>
          </a:p>
          <a:p>
            <a:pPr marL="457200" indent="-457200">
              <a:lnSpc>
                <a:spcPct val="120000"/>
              </a:lnSpc>
              <a:buFont typeface="+mj-lt"/>
              <a:buAutoNum type="arabicPeriod"/>
            </a:pPr>
            <a:r>
              <a:rPr lang="en-GB" sz="1700" dirty="0">
                <a:solidFill>
                  <a:srgbClr val="000000"/>
                </a:solidFill>
                <a:hlinkClick r:id="rId13"/>
              </a:rPr>
              <a:t>How to Measure the Success of a Recommendation System?</a:t>
            </a:r>
            <a:endParaRPr lang="en-GB" sz="1700" dirty="0">
              <a:solidFill>
                <a:srgbClr val="000000"/>
              </a:solidFill>
            </a:endParaRPr>
          </a:p>
          <a:p>
            <a:pPr marL="457200" indent="-457200">
              <a:lnSpc>
                <a:spcPct val="120000"/>
              </a:lnSpc>
              <a:buFont typeface="+mj-lt"/>
              <a:buAutoNum type="arabicPeriod"/>
            </a:pPr>
            <a:r>
              <a:rPr lang="en-GB" sz="1700" i="0" dirty="0">
                <a:solidFill>
                  <a:srgbClr val="000000"/>
                </a:solidFill>
                <a:effectLst/>
                <a:latin typeface="FFMarkWebProBold"/>
                <a:hlinkClick r:id="rId14"/>
              </a:rPr>
              <a:t>Image mobile (modified)</a:t>
            </a:r>
            <a:endParaRPr lang="en-GB" sz="1700" i="0" dirty="0">
              <a:solidFill>
                <a:srgbClr val="000000"/>
              </a:solidFill>
              <a:effectLst/>
              <a:latin typeface="FFMarkWebProBold"/>
            </a:endParaRPr>
          </a:p>
          <a:p>
            <a:pPr marL="457200" indent="-457200">
              <a:lnSpc>
                <a:spcPct val="120000"/>
              </a:lnSpc>
              <a:buFont typeface="+mj-lt"/>
              <a:buAutoNum type="arabicPeriod"/>
            </a:pPr>
            <a:r>
              <a:rPr lang="en-GB" sz="1700" i="0" dirty="0">
                <a:solidFill>
                  <a:srgbClr val="000000"/>
                </a:solidFill>
                <a:effectLst/>
                <a:latin typeface="FFMarkWebProBold"/>
                <a:hlinkClick r:id="rId15"/>
              </a:rPr>
              <a:t>Image Ampelmännchen</a:t>
            </a:r>
            <a:r>
              <a:rPr lang="en-GB" sz="1700" i="0" dirty="0">
                <a:solidFill>
                  <a:srgbClr val="000000"/>
                </a:solidFill>
                <a:effectLst/>
                <a:latin typeface="FFMarkWebProBold"/>
              </a:rPr>
              <a:t> </a:t>
            </a:r>
            <a:endParaRPr lang="en-GB" sz="2000" i="0" dirty="0">
              <a:effectLst/>
              <a:latin typeface="FFMarkWebProBold"/>
            </a:endParaRPr>
          </a:p>
          <a:p>
            <a:endParaRPr lang="en-GB" b="1" dirty="0">
              <a:solidFill>
                <a:srgbClr val="000000"/>
              </a:solidFill>
              <a:latin typeface="Arial" panose="020B0604020202020204" pitchFamily="34" charset="0"/>
            </a:endParaRPr>
          </a:p>
        </p:txBody>
      </p:sp>
    </p:spTree>
    <p:extLst>
      <p:ext uri="{BB962C8B-B14F-4D97-AF65-F5344CB8AC3E}">
        <p14:creationId xmlns:p14="http://schemas.microsoft.com/office/powerpoint/2010/main" val="3030308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307B9-CF2B-B899-58F4-FCA61705BDD9}"/>
              </a:ext>
            </a:extLst>
          </p:cNvPr>
          <p:cNvSpPr>
            <a:spLocks noGrp="1"/>
          </p:cNvSpPr>
          <p:nvPr>
            <p:ph type="title"/>
          </p:nvPr>
        </p:nvSpPr>
        <p:spPr/>
        <p:txBody>
          <a:bodyPr/>
          <a:lstStyle/>
          <a:p>
            <a:r>
              <a:rPr lang="en-DE"/>
              <a:t>Thanks</a:t>
            </a:r>
          </a:p>
        </p:txBody>
      </p:sp>
      <p:sp>
        <p:nvSpPr>
          <p:cNvPr id="3" name="Content Placeholder 2">
            <a:extLst>
              <a:ext uri="{FF2B5EF4-FFF2-40B4-BE49-F238E27FC236}">
                <a16:creationId xmlns:a16="http://schemas.microsoft.com/office/drawing/2014/main" id="{0286EEE2-3AF2-E17B-8701-99746F30E1EF}"/>
              </a:ext>
            </a:extLst>
          </p:cNvPr>
          <p:cNvSpPr>
            <a:spLocks noGrp="1"/>
          </p:cNvSpPr>
          <p:nvPr>
            <p:ph idx="1"/>
          </p:nvPr>
        </p:nvSpPr>
        <p:spPr/>
        <p:txBody>
          <a:bodyPr/>
          <a:lstStyle/>
          <a:p>
            <a:pPr marL="0" indent="0">
              <a:buNone/>
            </a:pPr>
            <a:endParaRPr lang="en-DE"/>
          </a:p>
        </p:txBody>
      </p:sp>
    </p:spTree>
    <p:extLst>
      <p:ext uri="{BB962C8B-B14F-4D97-AF65-F5344CB8AC3E}">
        <p14:creationId xmlns:p14="http://schemas.microsoft.com/office/powerpoint/2010/main" val="218935843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{B0DC38D7-6BA5-D740-8D02-C72534304A73}tf10001123</Template>
  <TotalTime>7735</TotalTime>
  <Words>1326</Words>
  <Application>Microsoft Macintosh PowerPoint</Application>
  <PresentationFormat>Widescreen</PresentationFormat>
  <Paragraphs>176</Paragraphs>
  <Slides>15</Slides>
  <Notes>8</Notes>
  <HiddenSlides>5</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-apple-system</vt:lpstr>
      <vt:lpstr>Arial</vt:lpstr>
      <vt:lpstr>Arial</vt:lpstr>
      <vt:lpstr>Calibri</vt:lpstr>
      <vt:lpstr>Cambria</vt:lpstr>
      <vt:lpstr>FFMarkWebProBold</vt:lpstr>
      <vt:lpstr>Gill Sans MT</vt:lpstr>
      <vt:lpstr>GillSansMT</vt:lpstr>
      <vt:lpstr>System Font Regular</vt:lpstr>
      <vt:lpstr>Wingdings</vt:lpstr>
      <vt:lpstr>Wingdings 2</vt:lpstr>
      <vt:lpstr>Dividend</vt:lpstr>
      <vt:lpstr>Recommendation System REAL Estate  - Berlin  </vt:lpstr>
      <vt:lpstr>Problem / why is a real estate recommender system needed?</vt:lpstr>
      <vt:lpstr>problem</vt:lpstr>
      <vt:lpstr>Potential Solution</vt:lpstr>
      <vt:lpstr>Constraints</vt:lpstr>
      <vt:lpstr>Success criteria</vt:lpstr>
      <vt:lpstr>Project Workflow</vt:lpstr>
      <vt:lpstr>References</vt:lpstr>
      <vt:lpstr>Thanks</vt:lpstr>
      <vt:lpstr>Model packaging </vt:lpstr>
      <vt:lpstr>Metrics</vt:lpstr>
      <vt:lpstr>Statistical Metrics definitions</vt:lpstr>
      <vt:lpstr>Approaches</vt:lpstr>
      <vt:lpstr>Challenges</vt:lpstr>
      <vt:lpstr>Evaluation and benchmarking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 </dc:title>
  <dc:subject/>
  <dc:creator>Karina Condeixa</dc:creator>
  <cp:keywords/>
  <dc:description/>
  <cp:lastModifiedBy>Karina Condeixa</cp:lastModifiedBy>
  <cp:revision>30</cp:revision>
  <dcterms:created xsi:type="dcterms:W3CDTF">2023-01-11T09:27:10Z</dcterms:created>
  <dcterms:modified xsi:type="dcterms:W3CDTF">2023-01-24T12:06:25Z</dcterms:modified>
  <cp:category/>
</cp:coreProperties>
</file>