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79" r:id="rId6"/>
    <p:sldId id="260" r:id="rId7"/>
    <p:sldId id="275" r:id="rId8"/>
    <p:sldId id="261" r:id="rId9"/>
    <p:sldId id="264" r:id="rId10"/>
    <p:sldId id="263" r:id="rId11"/>
    <p:sldId id="262" r:id="rId12"/>
    <p:sldId id="265" r:id="rId13"/>
    <p:sldId id="278" r:id="rId14"/>
    <p:sldId id="273" r:id="rId15"/>
    <p:sldId id="277" r:id="rId16"/>
    <p:sldId id="266" r:id="rId17"/>
    <p:sldId id="274" r:id="rId18"/>
    <p:sldId id="268" r:id="rId19"/>
    <p:sldId id="267" r:id="rId20"/>
    <p:sldId id="270" r:id="rId21"/>
    <p:sldId id="269" r:id="rId22"/>
    <p:sldId id="280" r:id="rId23"/>
    <p:sldId id="271" r:id="rId24"/>
    <p:sldId id="281" r:id="rId25"/>
    <p:sldId id="276" r:id="rId26"/>
    <p:sldId id="272" r:id="rId2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5" autoAdjust="0"/>
    <p:restoredTop sz="94660"/>
  </p:normalViewPr>
  <p:slideViewPr>
    <p:cSldViewPr snapToGrid="0">
      <p:cViewPr>
        <p:scale>
          <a:sx n="66" d="100"/>
          <a:sy n="66" d="100"/>
        </p:scale>
        <p:origin x="103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57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94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3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ViSER</a:t>
            </a:r>
            <a:r>
              <a:rPr lang="en-US" dirty="0"/>
              <a:t> LLC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0BD24-E595-4CD3-A730-5FD997A79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0116" y="6130437"/>
            <a:ext cx="1090180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01F60-79AC-4456-8309-ABF3DA9D8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9212" y="6130437"/>
            <a:ext cx="1207113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4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4EBF4B-D1C7-4A5D-9226-DD1A7F4470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0116" y="6130437"/>
            <a:ext cx="1090180" cy="352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471FE4-F6A4-4B6A-88BD-00E23F694FF7}"/>
              </a:ext>
            </a:extLst>
          </p:cNvPr>
          <p:cNvSpPr txBox="1"/>
          <p:nvPr userDrawn="1"/>
        </p:nvSpPr>
        <p:spPr>
          <a:xfrm>
            <a:off x="2589212" y="6143625"/>
            <a:ext cx="160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</a:t>
            </a:r>
            <a:r>
              <a:rPr lang="en-US" sz="1400" dirty="0" err="1"/>
              <a:t>ViSER</a:t>
            </a:r>
            <a:r>
              <a:rPr lang="en-US" sz="1400" dirty="0"/>
              <a:t> LLC</a:t>
            </a:r>
          </a:p>
        </p:txBody>
      </p:sp>
    </p:spTree>
    <p:extLst>
      <p:ext uri="{BB962C8B-B14F-4D97-AF65-F5344CB8AC3E}">
        <p14:creationId xmlns:p14="http://schemas.microsoft.com/office/powerpoint/2010/main" val="296062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40EA7-EF35-44E2-A80B-45C5C3FEB5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0116" y="6130437"/>
            <a:ext cx="1090180" cy="35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61354-654C-4D8B-904F-E05C93BC5E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9212" y="6130437"/>
            <a:ext cx="1207113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A3381-4079-42C6-B894-BED28D1F67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0116" y="6130437"/>
            <a:ext cx="1090180" cy="35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23C631-96DA-442E-ACDA-3252D961C7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3254" y="6204880"/>
            <a:ext cx="1207113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6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4CFB-247C-42C4-B14C-0F6B484B47A8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19E4B1-EC4F-4436-8FCF-3C114FE86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help.tableausoftware.com/current/pro/online/en-us/help.htm#sortgroup_groups.html" TargetMode="External"/><Relationship Id="rId2" Type="http://schemas.openxmlformats.org/officeDocument/2006/relationships/hyperlink" Target="http://onlinehelp.tableausoftware.com/current/pro/online/en-us/help.htm#filter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nlinehelp.tableausoftware.com/current/pro/online/en-us/help.htm#sortgroup_set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pvan.wixsite.com/vsrivastava" TargetMode="External"/><Relationship Id="rId2" Type="http://schemas.openxmlformats.org/officeDocument/2006/relationships/hyperlink" Target="https://www.go-vis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vandana-srivastava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en-us/gallery/?tab=viz-of-the-day&amp;type=viz-of-the-day" TargetMode="External"/><Relationship Id="rId2" Type="http://schemas.openxmlformats.org/officeDocument/2006/relationships/hyperlink" Target="https://www.tableau.com/covid-19-coronavirus-data-resour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bleau.com/learn/articles/business-intelligence-dashboards-example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63DE-1795-4A05-9B76-DA34D744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904" y="1914237"/>
            <a:ext cx="8915399" cy="2262781"/>
          </a:xfrm>
        </p:spPr>
        <p:txBody>
          <a:bodyPr/>
          <a:lstStyle/>
          <a:p>
            <a:r>
              <a:rPr lang="en-US" dirty="0"/>
              <a:t>Intro to Data Visualization Using Tableau Public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DB9F-317A-4D62-9F77-9DC54A539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November 21, 2020</a:t>
            </a:r>
          </a:p>
          <a:p>
            <a:r>
              <a:rPr lang="en-US" dirty="0"/>
              <a:t>Vandana Srivastava</a:t>
            </a:r>
          </a:p>
          <a:p>
            <a:r>
              <a:rPr lang="en-US" dirty="0"/>
              <a:t>Founder &amp; CEO </a:t>
            </a:r>
            <a:r>
              <a:rPr lang="en-US" dirty="0" err="1"/>
              <a:t>ViSER</a:t>
            </a:r>
            <a:r>
              <a:rPr lang="en-US" dirty="0"/>
              <a:t> LLC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29FE7-EA2B-4C85-BD01-739C8484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98" y="242314"/>
            <a:ext cx="2157412" cy="1817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34445-BFBC-400E-85D3-E17892C49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385" y="598507"/>
            <a:ext cx="2404227" cy="11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30737-D04F-40DE-8ED3-084F5832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70" y="512618"/>
            <a:ext cx="11037454" cy="62281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EE6185-5E68-4927-AF6A-CAC8DB7ABBFF}"/>
              </a:ext>
            </a:extLst>
          </p:cNvPr>
          <p:cNvSpPr/>
          <p:nvPr/>
        </p:nvSpPr>
        <p:spPr>
          <a:xfrm>
            <a:off x="453923" y="670752"/>
            <a:ext cx="3666836" cy="23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C16F4F-11B1-4DB6-839D-8ED1EB5CA412}"/>
              </a:ext>
            </a:extLst>
          </p:cNvPr>
          <p:cNvSpPr/>
          <p:nvPr/>
        </p:nvSpPr>
        <p:spPr>
          <a:xfrm>
            <a:off x="537933" y="1099127"/>
            <a:ext cx="1436148" cy="524625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0941E-354A-498F-BDB4-045D3D73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612" y="1170039"/>
            <a:ext cx="1142543" cy="2507226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18C49-52B9-49B5-B434-8451C8D9F5B8}"/>
              </a:ext>
            </a:extLst>
          </p:cNvPr>
          <p:cNvSpPr txBox="1"/>
          <p:nvPr/>
        </p:nvSpPr>
        <p:spPr>
          <a:xfrm>
            <a:off x="2336264" y="5730457"/>
            <a:ext cx="115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and Analytics </a:t>
            </a:r>
          </a:p>
          <a:p>
            <a:r>
              <a:rPr lang="en-US" sz="1200" dirty="0"/>
              <a:t>pane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5083058-B8AD-4D9B-B7A8-FA1CF433DB24}"/>
              </a:ext>
            </a:extLst>
          </p:cNvPr>
          <p:cNvSpPr/>
          <p:nvPr/>
        </p:nvSpPr>
        <p:spPr>
          <a:xfrm rot="10800000">
            <a:off x="2004231" y="5882434"/>
            <a:ext cx="272411" cy="15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F0FE5D-A137-4ACD-A9D2-843345CC0F0E}"/>
              </a:ext>
            </a:extLst>
          </p:cNvPr>
          <p:cNvSpPr/>
          <p:nvPr/>
        </p:nvSpPr>
        <p:spPr>
          <a:xfrm>
            <a:off x="615668" y="1725805"/>
            <a:ext cx="1166612" cy="29566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FCB2FE-6A3B-40EA-936E-85E448AB7E99}"/>
              </a:ext>
            </a:extLst>
          </p:cNvPr>
          <p:cNvSpPr/>
          <p:nvPr/>
        </p:nvSpPr>
        <p:spPr>
          <a:xfrm>
            <a:off x="577464" y="4867289"/>
            <a:ext cx="1166612" cy="1228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ACA950-B751-4533-AE12-C563DEDA6461}"/>
              </a:ext>
            </a:extLst>
          </p:cNvPr>
          <p:cNvSpPr/>
          <p:nvPr/>
        </p:nvSpPr>
        <p:spPr>
          <a:xfrm>
            <a:off x="3182522" y="1675524"/>
            <a:ext cx="6826715" cy="466985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293B4D-612A-44BA-B9CA-51DC3522F9F7}"/>
              </a:ext>
            </a:extLst>
          </p:cNvPr>
          <p:cNvSpPr txBox="1"/>
          <p:nvPr/>
        </p:nvSpPr>
        <p:spPr>
          <a:xfrm>
            <a:off x="5706667" y="3429000"/>
            <a:ext cx="293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Area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588A18-0782-44F7-B105-B8328AB970A8}"/>
              </a:ext>
            </a:extLst>
          </p:cNvPr>
          <p:cNvSpPr/>
          <p:nvPr/>
        </p:nvSpPr>
        <p:spPr>
          <a:xfrm>
            <a:off x="10094781" y="763822"/>
            <a:ext cx="1436148" cy="558156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FCBBD-F7AC-4BE7-A287-3907D282AFDE}"/>
              </a:ext>
            </a:extLst>
          </p:cNvPr>
          <p:cNvSpPr/>
          <p:nvPr/>
        </p:nvSpPr>
        <p:spPr>
          <a:xfrm>
            <a:off x="3182522" y="1079164"/>
            <a:ext cx="6826715" cy="4719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B55707-71AB-4033-A339-0D418EFF4D27}"/>
              </a:ext>
            </a:extLst>
          </p:cNvPr>
          <p:cNvSpPr txBox="1"/>
          <p:nvPr/>
        </p:nvSpPr>
        <p:spPr>
          <a:xfrm>
            <a:off x="2152736" y="3907622"/>
            <a:ext cx="109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Shelves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8BFE95E-5B61-4CC0-89D4-FFCA87A62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62634" y="3721817"/>
            <a:ext cx="286537" cy="1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0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3BAF-8FCF-4221-9465-8313F4F6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19" y="78955"/>
            <a:ext cx="10515600" cy="686927"/>
          </a:xfrm>
        </p:spPr>
        <p:txBody>
          <a:bodyPr>
            <a:normAutofit/>
          </a:bodyPr>
          <a:lstStyle/>
          <a:p>
            <a:r>
              <a:rPr lang="en-US" dirty="0"/>
              <a:t>Start Vizualization1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4E14-8887-4598-B9C4-4D01F4AB6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5952893" cy="552571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Which category has the highest amount of sales?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Draw bar chart and color it by sales (drag sales to ROWS and Category to COLUMNS)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Change colors (drag </a:t>
            </a:r>
            <a:r>
              <a:rPr lang="en-US" i="1" dirty="0">
                <a:solidFill>
                  <a:schemeClr val="tx1"/>
                </a:solidFill>
              </a:rPr>
              <a:t>sales</a:t>
            </a:r>
            <a:r>
              <a:rPr lang="en-US" dirty="0">
                <a:solidFill>
                  <a:schemeClr val="tx1"/>
                </a:solidFill>
              </a:rPr>
              <a:t> to COLOR on Marks card)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details (drag </a:t>
            </a:r>
            <a:r>
              <a:rPr lang="en-US" i="1" dirty="0">
                <a:solidFill>
                  <a:schemeClr val="tx1"/>
                </a:solidFill>
              </a:rPr>
              <a:t>sales</a:t>
            </a:r>
            <a:r>
              <a:rPr lang="en-US" dirty="0">
                <a:solidFill>
                  <a:schemeClr val="tx1"/>
                </a:solidFill>
              </a:rPr>
              <a:t> to LABEL on Marks card)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Rotate x-label(Click </a:t>
            </a:r>
            <a:r>
              <a:rPr lang="en-US" dirty="0" err="1">
                <a:solidFill>
                  <a:schemeClr val="tx1"/>
                </a:solidFill>
              </a:rPr>
              <a:t>xlabel</a:t>
            </a:r>
            <a:r>
              <a:rPr lang="en-US" dirty="0">
                <a:solidFill>
                  <a:schemeClr val="tx1"/>
                </a:solidFill>
              </a:rPr>
              <a:t> and choose </a:t>
            </a:r>
            <a:r>
              <a:rPr lang="en-US" i="1" dirty="0">
                <a:solidFill>
                  <a:schemeClr val="tx1"/>
                </a:solidFill>
              </a:rPr>
              <a:t>rotate label </a:t>
            </a:r>
            <a:r>
              <a:rPr lang="en-US" dirty="0">
                <a:solidFill>
                  <a:schemeClr val="tx1"/>
                </a:solidFill>
              </a:rPr>
              <a:t>option)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Sort the bars in ascending or descending order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Navigate other options for “Measure” values (like mx, min, avg, </a:t>
            </a:r>
            <a:r>
              <a:rPr lang="en-US" dirty="0" err="1">
                <a:solidFill>
                  <a:schemeClr val="tx1"/>
                </a:solidFill>
              </a:rPr>
              <a:t>stdev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Change “title” or sheet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7035C-46ED-417B-8018-C7D7B1E41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466" y="342137"/>
            <a:ext cx="4902715" cy="56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3BAF-8FCF-4221-9465-8313F4F6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3" y="141183"/>
            <a:ext cx="10515600" cy="686927"/>
          </a:xfrm>
        </p:spPr>
        <p:txBody>
          <a:bodyPr>
            <a:normAutofit/>
          </a:bodyPr>
          <a:lstStyle/>
          <a:p>
            <a:r>
              <a:rPr lang="en-US" dirty="0"/>
              <a:t>Start </a:t>
            </a:r>
            <a:r>
              <a:rPr lang="en-US" dirty="0" err="1"/>
              <a:t>Vizualization</a:t>
            </a:r>
            <a:r>
              <a:rPr lang="en-US" dirty="0"/>
              <a:t> – 2/3/4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4E14-8887-4598-B9C4-4D01F4AB6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925291" cy="5267096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FF0000"/>
                </a:solidFill>
              </a:rPr>
              <a:t>subcategory</a:t>
            </a:r>
            <a:r>
              <a:rPr lang="en-US" dirty="0"/>
              <a:t> has the highest amount of </a:t>
            </a:r>
            <a:r>
              <a:rPr lang="en-US" dirty="0">
                <a:solidFill>
                  <a:srgbClr val="FF0000"/>
                </a:solidFill>
              </a:rPr>
              <a:t>sales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Draw bar chart and color it by sales (drag sales to ROWS and Category to COLUMNS)</a:t>
            </a:r>
          </a:p>
          <a:p>
            <a:pPr lvl="1"/>
            <a:r>
              <a:rPr lang="en-US" dirty="0"/>
              <a:t>Change colors (drag </a:t>
            </a:r>
            <a:r>
              <a:rPr lang="en-US" i="1" dirty="0"/>
              <a:t>subcategory</a:t>
            </a:r>
            <a:r>
              <a:rPr lang="en-US" dirty="0"/>
              <a:t> to COLOR on Marks card)</a:t>
            </a:r>
          </a:p>
          <a:p>
            <a:pPr lvl="1"/>
            <a:endParaRPr lang="en-US" dirty="0"/>
          </a:p>
          <a:p>
            <a:r>
              <a:rPr lang="en-US" dirty="0"/>
              <a:t>Bubble Chart for </a:t>
            </a:r>
            <a:r>
              <a:rPr lang="en-US" b="1" dirty="0"/>
              <a:t>“Sales by Region”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6EC36-C27E-4287-8986-9ECABC32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077" y="484647"/>
            <a:ext cx="5682504" cy="61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2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3BAF-8FCF-4221-9465-8313F4F6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3" y="141183"/>
            <a:ext cx="11865318" cy="686927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</a:t>
            </a:r>
            <a:r>
              <a:rPr lang="en-US" dirty="0" err="1"/>
              <a:t>Vizualization</a:t>
            </a:r>
            <a:r>
              <a:rPr lang="en-US" dirty="0"/>
              <a:t> – Multiple Line Charts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4E14-8887-4598-B9C4-4D01F4AB6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1"/>
            <a:ext cx="4173638" cy="52670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Analyzing </a:t>
            </a:r>
            <a:r>
              <a:rPr lang="en-US" dirty="0">
                <a:solidFill>
                  <a:srgbClr val="FF0000"/>
                </a:solidFill>
              </a:rPr>
              <a:t>Profit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Sales </a:t>
            </a:r>
            <a:r>
              <a:rPr lang="en-US" dirty="0">
                <a:solidFill>
                  <a:schemeClr val="tx1"/>
                </a:solidFill>
              </a:rPr>
              <a:t>over time</a:t>
            </a:r>
          </a:p>
          <a:p>
            <a:r>
              <a:rPr lang="en-US" dirty="0">
                <a:solidFill>
                  <a:schemeClr val="tx1"/>
                </a:solidFill>
              </a:rPr>
              <a:t>Rows:  </a:t>
            </a:r>
            <a:r>
              <a:rPr lang="en-US" i="1" dirty="0">
                <a:solidFill>
                  <a:schemeClr val="tx1"/>
                </a:solidFill>
              </a:rPr>
              <a:t>Measure Values</a:t>
            </a:r>
          </a:p>
          <a:p>
            <a:r>
              <a:rPr lang="en-US" dirty="0">
                <a:solidFill>
                  <a:schemeClr val="tx1"/>
                </a:solidFill>
              </a:rPr>
              <a:t>Columns: </a:t>
            </a:r>
            <a:r>
              <a:rPr lang="en-US" i="1" dirty="0">
                <a:solidFill>
                  <a:schemeClr val="tx1"/>
                </a:solidFill>
              </a:rPr>
              <a:t>Order date </a:t>
            </a:r>
            <a:r>
              <a:rPr lang="en-US" dirty="0">
                <a:solidFill>
                  <a:schemeClr val="tx1"/>
                </a:solidFill>
              </a:rPr>
              <a:t>(By Month/Year format)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Choose those values in Measure which we want to compare</a:t>
            </a:r>
          </a:p>
          <a:p>
            <a:r>
              <a:rPr lang="en-US" dirty="0">
                <a:solidFill>
                  <a:schemeClr val="tx1"/>
                </a:solidFill>
              </a:rPr>
              <a:t>Color: </a:t>
            </a:r>
            <a:r>
              <a:rPr lang="en-US" i="1" dirty="0">
                <a:solidFill>
                  <a:schemeClr val="tx1"/>
                </a:solidFill>
              </a:rPr>
              <a:t>Measure Names</a:t>
            </a:r>
          </a:p>
          <a:p>
            <a:r>
              <a:rPr lang="en-US" dirty="0">
                <a:solidFill>
                  <a:schemeClr val="tx1"/>
                </a:solidFill>
              </a:rPr>
              <a:t>Filter: </a:t>
            </a:r>
            <a:r>
              <a:rPr lang="en-US" i="1" dirty="0">
                <a:solidFill>
                  <a:schemeClr val="tx1"/>
                </a:solidFill>
              </a:rPr>
              <a:t>Measure Names</a:t>
            </a:r>
          </a:p>
          <a:p>
            <a:r>
              <a:rPr lang="en-US" dirty="0"/>
              <a:t>Analytics: Choose </a:t>
            </a:r>
            <a:r>
              <a:rPr lang="en-US" i="1" dirty="0"/>
              <a:t>“Forecast” </a:t>
            </a:r>
            <a:r>
              <a:rPr lang="en-US" dirty="0"/>
              <a:t>to add forecast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AA134-ACB9-42A5-BB54-2AC37B25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59" y="868989"/>
            <a:ext cx="6720236" cy="51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0FEB3-CE71-404C-8DD9-B3DD61C7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7" y="946778"/>
            <a:ext cx="5929745" cy="5699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F0733B-4CA1-447B-AF61-B1370C57444F}"/>
              </a:ext>
            </a:extLst>
          </p:cNvPr>
          <p:cNvSpPr txBox="1"/>
          <p:nvPr/>
        </p:nvSpPr>
        <p:spPr>
          <a:xfrm>
            <a:off x="8100291" y="1048327"/>
            <a:ext cx="355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TIP: To increase the size of the pie chart, press </a:t>
            </a:r>
            <a:r>
              <a:rPr lang="en-US" i="1" dirty="0" err="1"/>
              <a:t>Ctrl+Shift+b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TRICK: To insert another sheet in “Tooltip” </a:t>
            </a:r>
          </a:p>
          <a:p>
            <a:r>
              <a:rPr lang="en-US" dirty="0"/>
              <a:t>Example: Find total SALES for each CATEGORY in each REGION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0D1640-CE25-4D39-9270-0AD635D1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37" y="46837"/>
            <a:ext cx="8911687" cy="650508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30743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8C0C-D233-49D7-A85C-1420F9CF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2D05D-6EE9-4062-AC26-4071D069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8E03-1C4C-437B-BD70-7C6E5AEC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80" y="88401"/>
            <a:ext cx="8911687" cy="622799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</a:t>
            </a:r>
            <a:r>
              <a:rPr lang="en-US" dirty="0" err="1"/>
              <a:t>Vizualization</a:t>
            </a:r>
            <a:r>
              <a:rPr lang="en-US" dirty="0"/>
              <a:t> –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559C-C90A-4E8C-AB45-6F5B6664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030" y="1320800"/>
            <a:ext cx="4217988" cy="523701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</a:rPr>
              <a:t>Simple Crosstab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GOAL: to get the amount of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sales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for each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segment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for each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year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using the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order dates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available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− Drag and drop the dimension order date to the columns shelf.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− Drag and drop the dimensions region and segment to the rows shelf.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− Pull the measure Sales to the labels Shelf under Marks.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B0497-3ABB-4501-B2BF-B6F07C7E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891" y="1016000"/>
            <a:ext cx="6026703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3A78-E7BA-4379-B3DA-F74CA8AF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25" y="69928"/>
            <a:ext cx="8911687" cy="650508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Concepts – </a:t>
            </a:r>
            <a:r>
              <a:rPr lang="en-US" i="1" dirty="0"/>
              <a:t>Calculated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4291-1AE0-4AA3-BFAB-467FF7B2D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27" y="1311564"/>
            <a:ext cx="3112654" cy="5283200"/>
          </a:xfrm>
        </p:spPr>
        <p:txBody>
          <a:bodyPr/>
          <a:lstStyle/>
          <a:p>
            <a:r>
              <a:rPr lang="en-US" dirty="0"/>
              <a:t>Right Click at data pane “dimension”</a:t>
            </a:r>
          </a:p>
          <a:p>
            <a:r>
              <a:rPr lang="en-US" dirty="0"/>
              <a:t>Create Calculated field</a:t>
            </a:r>
          </a:p>
          <a:p>
            <a:r>
              <a:rPr lang="en-US" dirty="0"/>
              <a:t>Name “Performance”</a:t>
            </a:r>
          </a:p>
          <a:p>
            <a:r>
              <a:rPr lang="en-US" dirty="0"/>
              <a:t>Enter formula: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400" dirty="0"/>
              <a:t>   IF SUM([Profit])&gt; 0</a:t>
            </a:r>
          </a:p>
          <a:p>
            <a:pPr marL="0" indent="0">
              <a:buNone/>
            </a:pPr>
            <a:r>
              <a:rPr lang="en-US" sz="1400" dirty="0"/>
              <a:t>       THEN "Profitable"</a:t>
            </a:r>
          </a:p>
          <a:p>
            <a:pPr marL="0" indent="0">
              <a:buNone/>
            </a:pPr>
            <a:r>
              <a:rPr lang="en-US" sz="1400" dirty="0"/>
              <a:t>       ELSE "Loss"</a:t>
            </a:r>
          </a:p>
          <a:p>
            <a:pPr marL="0" indent="0">
              <a:buNone/>
            </a:pPr>
            <a:r>
              <a:rPr lang="en-US" sz="1400" dirty="0"/>
              <a:t>       END</a:t>
            </a:r>
          </a:p>
          <a:p>
            <a:r>
              <a:rPr lang="en-US" sz="1400" dirty="0"/>
              <a:t>Rows: Performance, Category, Sub-Category</a:t>
            </a:r>
          </a:p>
          <a:p>
            <a:r>
              <a:rPr lang="en-US" sz="1400" dirty="0"/>
              <a:t>Columns: Region</a:t>
            </a:r>
          </a:p>
          <a:p>
            <a:r>
              <a:rPr lang="en-US" sz="1400" dirty="0"/>
              <a:t>Color/Label:  Sum(Profit)</a:t>
            </a:r>
          </a:p>
          <a:p>
            <a:r>
              <a:rPr lang="en-US" sz="1400" dirty="0"/>
              <a:t>Marks: Square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B33C4-4DEA-485C-A8CA-19F53A9C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7" y="946777"/>
            <a:ext cx="7610765" cy="55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7FE0-8794-4CDB-ADB1-993C03B3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5" y="168708"/>
            <a:ext cx="10515600" cy="512329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Concepts – Filter, Set,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A73E-F6B2-4390-B20B-C54A4C72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A dimension or measure that narrows the data shown in a view to focus on relevant information</a:t>
            </a:r>
          </a:p>
          <a:p>
            <a:pPr algn="l" fontAlgn="base"/>
            <a:r>
              <a:rPr lang="en-US" b="1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Simplifies large numbers of dimension members by combining them into higher-level categories</a:t>
            </a:r>
          </a:p>
          <a:p>
            <a:pPr algn="l" fontAlgn="base"/>
            <a:r>
              <a:rPr lang="en-US" b="1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b="1" i="0" dirty="0">
                <a:effectLst/>
              </a:rPr>
              <a:t>:</a:t>
            </a:r>
            <a:r>
              <a:rPr lang="en-US" b="0" i="0" dirty="0">
                <a:effectLst/>
              </a:rPr>
              <a:t> A subset of </a:t>
            </a:r>
            <a:r>
              <a:rPr lang="en-US" dirty="0"/>
              <a:t>the </a:t>
            </a:r>
            <a:r>
              <a:rPr lang="en-US" b="0" i="0" dirty="0">
                <a:effectLst/>
              </a:rPr>
              <a:t>data that meets certain conditions based on existing dimensions</a:t>
            </a:r>
          </a:p>
          <a:p>
            <a:pPr algn="l" fontAlgn="base"/>
            <a:endParaRPr lang="en-US" dirty="0"/>
          </a:p>
          <a:p>
            <a:pPr lvl="1" fontAlgn="base"/>
            <a:r>
              <a:rPr lang="en-US" b="1" i="0" dirty="0">
                <a:solidFill>
                  <a:srgbClr val="1E90FF"/>
                </a:solidFill>
                <a:effectLst/>
                <a:latin typeface="proxima-nova"/>
              </a:rPr>
              <a:t>filters</a:t>
            </a:r>
            <a:r>
              <a:rPr lang="en-US" b="0" i="0" dirty="0">
                <a:solidFill>
                  <a:srgbClr val="666666"/>
                </a:solidFill>
                <a:effectLst/>
                <a:latin typeface="proxima-nova"/>
              </a:rPr>
              <a:t> only apply to the current worksheet</a:t>
            </a:r>
          </a:p>
          <a:p>
            <a:pPr lvl="1" fontAlgn="base"/>
            <a:r>
              <a:rPr lang="en-US" b="1" i="0" dirty="0">
                <a:solidFill>
                  <a:srgbClr val="FFA500"/>
                </a:solidFill>
                <a:effectLst/>
                <a:latin typeface="proxima-nova"/>
              </a:rPr>
              <a:t>Sets</a:t>
            </a:r>
            <a:r>
              <a:rPr lang="en-US" b="0" i="0" dirty="0">
                <a:solidFill>
                  <a:srgbClr val="666666"/>
                </a:solidFill>
                <a:effectLst/>
                <a:latin typeface="proxima-nova"/>
              </a:rPr>
              <a:t> can be used again and again throughout the workbook</a:t>
            </a:r>
          </a:p>
          <a:p>
            <a:pPr lvl="1" fontAlgn="base"/>
            <a:r>
              <a:rPr lang="en-US" b="0" i="0" dirty="0">
                <a:solidFill>
                  <a:srgbClr val="666666"/>
                </a:solidFill>
                <a:effectLst/>
                <a:latin typeface="proxima-nova"/>
              </a:rPr>
              <a:t>Using </a:t>
            </a:r>
            <a:r>
              <a:rPr lang="en-US" b="1" i="0" dirty="0">
                <a:solidFill>
                  <a:srgbClr val="FFA500"/>
                </a:solidFill>
                <a:effectLst/>
                <a:latin typeface="proxima-nova"/>
              </a:rPr>
              <a:t>sets</a:t>
            </a:r>
            <a:r>
              <a:rPr lang="en-US" b="0" i="0" dirty="0">
                <a:solidFill>
                  <a:srgbClr val="666666"/>
                </a:solidFill>
                <a:effectLst/>
                <a:latin typeface="proxima-nova"/>
              </a:rPr>
              <a:t> maintains consistency and saves time</a:t>
            </a:r>
          </a:p>
          <a:p>
            <a:pPr lvl="1" fontAlgn="base"/>
            <a:r>
              <a:rPr lang="en-US" b="0" i="0" dirty="0">
                <a:solidFill>
                  <a:srgbClr val="666666"/>
                </a:solidFill>
                <a:effectLst/>
                <a:latin typeface="proxima-nova"/>
              </a:rPr>
              <a:t>They can also be combined to create an even more specific subset of the data</a:t>
            </a:r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30E84-4AE3-44D1-8288-7B9CD4215928}"/>
              </a:ext>
            </a:extLst>
          </p:cNvPr>
          <p:cNvSpPr txBox="1"/>
          <p:nvPr/>
        </p:nvSpPr>
        <p:spPr>
          <a:xfrm>
            <a:off x="3559277" y="6479458"/>
            <a:ext cx="370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Interworks.com</a:t>
            </a:r>
          </a:p>
        </p:txBody>
      </p:sp>
    </p:spTree>
    <p:extLst>
      <p:ext uri="{BB962C8B-B14F-4D97-AF65-F5344CB8AC3E}">
        <p14:creationId xmlns:p14="http://schemas.microsoft.com/office/powerpoint/2010/main" val="22524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8E03-1C4C-437B-BD70-7C6E5AEC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88" y="91399"/>
            <a:ext cx="10515600" cy="515747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559C-C90A-4E8C-AB45-6F5B6664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65" y="1368173"/>
            <a:ext cx="4818179" cy="519888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</a:rPr>
              <a:t>GOAL: showing profit for each sub-category of products(using dimension and measure filter)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− Drag the dimension field “Sub-Category” to the Rows shelf and the measure field “profit” to the Columns shelf.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− drag the Sub-Category dimension to the Filters shelf to open the Filter dialog box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− Click the None button at the bottom of the list to deselect all segments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</a:rPr>
              <a:t>Step 4 </a:t>
            </a:r>
            <a:r>
              <a:rPr lang="en-US" i="0" dirty="0">
                <a:solidFill>
                  <a:srgbClr val="000000"/>
                </a:solidFill>
                <a:effectLst/>
              </a:rPr>
              <a:t>-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Select the Exclude option in the lower right corner of the dialog box 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</a:rPr>
              <a:t>Step 5</a:t>
            </a:r>
            <a:r>
              <a:rPr lang="en-US" i="0" dirty="0">
                <a:solidFill>
                  <a:srgbClr val="000000"/>
                </a:solidFill>
                <a:effectLst/>
              </a:rPr>
              <a:t> -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Select Labels and Storage and then click OK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13048-B454-49E9-8EDF-78719244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80" y="607146"/>
            <a:ext cx="6059055" cy="59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D1718F-BCEB-48F2-96F7-A5F337A8F9B7}"/>
              </a:ext>
            </a:extLst>
          </p:cNvPr>
          <p:cNvSpPr txBox="1">
            <a:spLocks/>
          </p:cNvSpPr>
          <p:nvPr/>
        </p:nvSpPr>
        <p:spPr>
          <a:xfrm>
            <a:off x="272864" y="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About </a:t>
            </a:r>
            <a:r>
              <a:rPr lang="en-US" sz="3600" b="1" dirty="0" err="1"/>
              <a:t>ViSER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8BBBFB-1B1D-4D91-B75F-5E5F810D8B3E}"/>
              </a:ext>
            </a:extLst>
          </p:cNvPr>
          <p:cNvSpPr txBox="1">
            <a:spLocks/>
          </p:cNvSpPr>
          <p:nvPr/>
        </p:nvSpPr>
        <p:spPr>
          <a:xfrm>
            <a:off x="1213772" y="1505348"/>
            <a:ext cx="5196263" cy="52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Started in Jan 2019 :</a:t>
            </a:r>
          </a:p>
          <a:p>
            <a:pPr lvl="1"/>
            <a:r>
              <a:rPr lang="en-US" sz="1700" dirty="0"/>
              <a:t>to promote STEM and Finance learning among kids and adults; conducted bootcamps, after school classes, enrichment classes, online and in-person</a:t>
            </a:r>
          </a:p>
          <a:p>
            <a:pPr lvl="1"/>
            <a:endParaRPr lang="en-US" sz="1700" dirty="0"/>
          </a:p>
          <a:p>
            <a:pPr lvl="1"/>
            <a:r>
              <a:rPr lang="en-US" sz="1700" dirty="0"/>
              <a:t>In-person classes in USA and online sessions Worldwide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r>
              <a:rPr lang="en-US" sz="1700" dirty="0"/>
              <a:t>to provide AI backed, data-driven solutions to businesses; filed a patent in IoT chatbots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website: </a:t>
            </a:r>
            <a:r>
              <a:rPr lang="en-US" sz="1800" dirty="0">
                <a:hlinkClick r:id="rId2"/>
              </a:rPr>
              <a:t>https://www.go-viser.com/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email: viserllc@gmail.com</a:t>
            </a:r>
          </a:p>
          <a:p>
            <a:endParaRPr lang="en-US" sz="18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7B0A59-A075-461D-AE00-38A865A9AE7C}"/>
              </a:ext>
            </a:extLst>
          </p:cNvPr>
          <p:cNvSpPr txBox="1">
            <a:spLocks/>
          </p:cNvSpPr>
          <p:nvPr/>
        </p:nvSpPr>
        <p:spPr>
          <a:xfrm>
            <a:off x="6410035" y="1475329"/>
            <a:ext cx="5541818" cy="52924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Founder and CEO: Vandana Srivastava</a:t>
            </a:r>
          </a:p>
          <a:p>
            <a:r>
              <a:rPr lang="en-US" sz="1800" dirty="0"/>
              <a:t>About Vandana</a:t>
            </a:r>
          </a:p>
          <a:p>
            <a:pPr lvl="1"/>
            <a:r>
              <a:rPr lang="en-US" sz="1400" dirty="0"/>
              <a:t>MBA (Financial Management)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400" dirty="0"/>
              <a:t>       Pace University, NY, USA</a:t>
            </a:r>
          </a:p>
          <a:p>
            <a:pPr lvl="1"/>
            <a:r>
              <a:rPr lang="en-US" sz="1400" dirty="0"/>
              <a:t>MS (Computational Mathematics)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400" dirty="0"/>
              <a:t>       Arizona State University, AZ, USA</a:t>
            </a:r>
          </a:p>
          <a:p>
            <a:pPr lvl="1"/>
            <a:r>
              <a:rPr lang="en-US" sz="1400" dirty="0"/>
              <a:t>12+ years of experience as:</a:t>
            </a:r>
          </a:p>
          <a:p>
            <a:pPr lvl="2"/>
            <a:r>
              <a:rPr lang="en-US" sz="1300" dirty="0"/>
              <a:t>Vice President, Investor Relation (Tantiv4), Incentive Analyst (IBM)</a:t>
            </a:r>
          </a:p>
          <a:p>
            <a:pPr lvl="2"/>
            <a:r>
              <a:rPr lang="en-US" sz="1300" dirty="0"/>
              <a:t>Assistant Professor at different Engineering Colleges in India including IIT Delhi</a:t>
            </a:r>
          </a:p>
          <a:p>
            <a:pPr marL="914400" lvl="2" indent="0">
              <a:buNone/>
            </a:pPr>
            <a:endParaRPr lang="en-US" sz="1300" dirty="0"/>
          </a:p>
          <a:p>
            <a:r>
              <a:rPr lang="en-US" sz="1800" dirty="0">
                <a:hlinkClick r:id="rId3"/>
              </a:rPr>
              <a:t>https://bipvan.wixsite.com/vsrivastava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hlinkClick r:id="rId4"/>
              </a:rPr>
              <a:t>https://www.linkedin.com/in/vandana-srivastava/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0F270-EB5C-48CA-BD32-316281E6D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388" y="6502401"/>
            <a:ext cx="1297431" cy="26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1D9-7A75-4E28-94FC-64ED53A2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5" y="152689"/>
            <a:ext cx="10515600" cy="45691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62FE7-B62C-435C-B2F7-5B748809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3" y="1542473"/>
            <a:ext cx="3842327" cy="463449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regional manager and is only concerned with his territory’s states. He’d like to see how </a:t>
            </a:r>
            <a:r>
              <a:rPr lang="en-US" b="0" i="0" dirty="0" err="1">
                <a:solidFill>
                  <a:srgbClr val="FF0000"/>
                </a:solidFill>
                <a:effectLst/>
              </a:rPr>
              <a:t>NorthEast</a:t>
            </a:r>
            <a:r>
              <a:rPr lang="en-US" b="0" i="0" dirty="0">
                <a:solidFill>
                  <a:srgbClr val="FF0000"/>
                </a:solidFill>
                <a:effectLst/>
              </a:rPr>
              <a:t> compare to the rest of the country. </a:t>
            </a:r>
            <a:r>
              <a:rPr lang="en-US" b="0" i="0" dirty="0">
                <a:effectLst/>
              </a:rPr>
              <a:t>In this situation, a visual </a:t>
            </a:r>
            <a:r>
              <a:rPr lang="en-US" b="1" i="0" dirty="0">
                <a:effectLst/>
              </a:rPr>
              <a:t>group</a:t>
            </a:r>
            <a:r>
              <a:rPr lang="en-US" b="0" i="0" dirty="0">
                <a:effectLst/>
              </a:rPr>
              <a:t> provides a better representation.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5F5AB-46D3-4758-A6A3-8CE14F08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4" y="840509"/>
            <a:ext cx="7001163" cy="55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9D90-C93D-47F2-BA1E-08F32C40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72" y="24274"/>
            <a:ext cx="10515600" cy="696759"/>
          </a:xfrm>
        </p:spPr>
        <p:txBody>
          <a:bodyPr/>
          <a:lstStyle/>
          <a:p>
            <a:r>
              <a:rPr lang="en-US" dirty="0"/>
              <a:t>Add Drop Down Menu to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982C-3B52-42BD-992E-6B3475A6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4234"/>
            <a:ext cx="11012055" cy="5706292"/>
          </a:xfrm>
        </p:spPr>
        <p:txBody>
          <a:bodyPr>
            <a:normAutofit fontScale="250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Merriweather"/>
              </a:rPr>
              <a:t>Step 1</a:t>
            </a:r>
          </a:p>
          <a:p>
            <a:pPr lvl="1"/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On an individual worksheet, right-click an empty area of the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Data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 pane at left, and select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Create Parameter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algn="l"/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Step 2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In the Create Parameter dialog box, do the following: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Enter a name that will appear above the menu, like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Select a View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For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Data type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, select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String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For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Allowable values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, select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List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Under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List of values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, type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All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 for the first value, and then add values with the name of each view in the dashboard.</a:t>
            </a:r>
            <a:endParaRPr lang="en-US" sz="4400" b="0" i="0" dirty="0">
              <a:solidFill>
                <a:schemeClr val="tx1"/>
              </a:solidFill>
              <a:effectLst/>
              <a:latin typeface="Merriweather"/>
            </a:endParaRPr>
          </a:p>
          <a:p>
            <a:pPr algn="l">
              <a:buFont typeface="+mj-lt"/>
              <a:buAutoNum type="arabicPeriod" startAt="3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Click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OK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. </a:t>
            </a:r>
          </a:p>
          <a:p>
            <a:pPr algn="l">
              <a:buFont typeface="+mj-lt"/>
              <a:buAutoNum type="arabicPeriod" startAt="4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On any sheet, right-click an empty area of the Data pane at left, and select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Create Calculated Field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algn="l">
              <a:buFont typeface="+mj-lt"/>
              <a:buAutoNum type="arabicPeriod" startAt="5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Give the calculation a descriptive name like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Display sheet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. In the formula text box, enter the name of the parameter you created above. Then click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OK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algn="l">
              <a:buFont typeface="+mj-lt"/>
              <a:buAutoNum type="arabicPeriod" startAt="5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Open a sheet you plan to add to your dashboard, and drag the new calculation to the Filters shelf. Then do the following in the Filter dialog box: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Select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Custom Value List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Type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All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 in the text box, and click the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Add Item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 button.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Type the current view's name (like “Map”) in the text box, and click the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Add Item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 button.</a:t>
            </a:r>
          </a:p>
          <a:p>
            <a:pPr lvl="1"/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When you're done, click 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Merriweather"/>
              </a:rPr>
              <a:t>OK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lvl="1"/>
            <a:endParaRPr lang="en-US" sz="4400" dirty="0">
              <a:solidFill>
                <a:schemeClr val="tx1"/>
              </a:solidFill>
              <a:latin typeface="Merriweather"/>
            </a:endParaRPr>
          </a:p>
          <a:p>
            <a:pPr algn="l">
              <a:buFont typeface="+mj-lt"/>
              <a:buAutoNum type="arabicPeriod" startAt="7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Repeat step 6 for every sheet you plan to add to your dashboard.</a:t>
            </a:r>
          </a:p>
          <a:p>
            <a:pPr algn="l">
              <a:buFont typeface="+mj-lt"/>
              <a:buAutoNum type="arabicPeriod" startAt="8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Select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Dashboard 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&gt;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New Dashboard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.</a:t>
            </a:r>
          </a:p>
          <a:p>
            <a:pPr algn="l">
              <a:buFont typeface="+mj-lt"/>
              <a:buAutoNum type="arabicPeriod" startAt="9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From the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Objects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 section at lower left, drag a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Vertical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 or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Horizontal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 layout container to the dashboard.</a:t>
            </a:r>
          </a:p>
          <a:p>
            <a:pPr algn="l">
              <a:buFont typeface="+mj-lt"/>
              <a:buAutoNum type="arabicPeriod" startAt="9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Now drag each sheet to the layout container, identified by the dark blue outline.</a:t>
            </a:r>
            <a:endParaRPr lang="en-US" sz="4400" dirty="0">
              <a:solidFill>
                <a:schemeClr val="tx1"/>
              </a:solidFill>
              <a:latin typeface="Merriweather"/>
            </a:endParaRPr>
          </a:p>
          <a:p>
            <a:pPr algn="l">
              <a:buFont typeface="+mj-lt"/>
              <a:buAutoNum type="arabicPeriod" startAt="9"/>
            </a:pP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To display the sheet selector, from the drop-down menu at the top of a view, choose </a:t>
            </a:r>
            <a:r>
              <a:rPr lang="en-US" sz="4400" b="1" i="0" dirty="0">
                <a:solidFill>
                  <a:schemeClr val="tx1"/>
                </a:solidFill>
                <a:effectLst/>
                <a:latin typeface="Merriweather"/>
              </a:rPr>
              <a:t>Parameters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Merriweather"/>
              </a:rPr>
              <a:t> &gt; [new parameter name].</a:t>
            </a:r>
          </a:p>
          <a:p>
            <a:pPr marL="0" indent="0">
              <a:buNone/>
            </a:pPr>
            <a:endParaRPr lang="en-US" sz="4400" dirty="0">
              <a:solidFill>
                <a:schemeClr val="tx1"/>
              </a:solidFill>
            </a:endParaRPr>
          </a:p>
          <a:p>
            <a:r>
              <a:rPr lang="en-US" sz="4400" dirty="0">
                <a:solidFill>
                  <a:schemeClr val="tx1"/>
                </a:solidFill>
              </a:rPr>
              <a:t>https://help.tableau.com/current/pro/desktop/en-us/dashboards_sheet_selector.htm</a:t>
            </a:r>
          </a:p>
        </p:txBody>
      </p:sp>
    </p:spTree>
    <p:extLst>
      <p:ext uri="{BB962C8B-B14F-4D97-AF65-F5344CB8AC3E}">
        <p14:creationId xmlns:p14="http://schemas.microsoft.com/office/powerpoint/2010/main" val="115454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B2DA-DA0A-4739-B052-B21CF178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61" y="137973"/>
            <a:ext cx="8911687" cy="533358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0B96-4352-4F91-BB97-3082A4DD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11" y="1319514"/>
            <a:ext cx="10092501" cy="497711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Resize using “SIZE” option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Format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Title, font, background color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Use “Containers (Horizontal or Vertical) “  for displaying sheets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Add “Action” on Dashboard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Try to use </a:t>
            </a:r>
            <a:r>
              <a:rPr lang="en-US" sz="2000" b="1" dirty="0">
                <a:solidFill>
                  <a:schemeClr val="tx1"/>
                </a:solidFill>
              </a:rPr>
              <a:t>similar colors </a:t>
            </a:r>
            <a:r>
              <a:rPr lang="en-US" sz="2000" dirty="0">
                <a:solidFill>
                  <a:schemeClr val="tx1"/>
                </a:solidFill>
              </a:rPr>
              <a:t>on the dashboard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0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6F43-FBA1-48E9-A41A-A9E9EA24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0" y="106508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 Save Tableau Public Viz?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6B19-2D53-4295-82F4-5A6AEAE0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54" y="1025236"/>
            <a:ext cx="9561945" cy="53293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not be saved locally, on your computer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Will be saved on </a:t>
            </a:r>
            <a:r>
              <a:rPr lang="en-US" sz="2400" i="1" dirty="0">
                <a:solidFill>
                  <a:schemeClr val="tx1"/>
                </a:solidFill>
              </a:rPr>
              <a:t>public.tableau.com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Can be shared, downloaded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Embed on your website: Copy the Embed Code and paste it in your web page HTML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Send a link: Copy the Link and send to your colleagues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Send an email using your default email client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Share on Twitter or Facebook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Help Resources:</a:t>
            </a:r>
          </a:p>
          <a:p>
            <a:pPr lvl="1"/>
            <a:r>
              <a:rPr lang="en-US" sz="2000" i="1" dirty="0">
                <a:solidFill>
                  <a:schemeClr val="tx1"/>
                </a:solidFill>
              </a:rPr>
              <a:t>Tableau Community</a:t>
            </a:r>
          </a:p>
          <a:p>
            <a:pPr lvl="1"/>
            <a:r>
              <a:rPr lang="en-US" sz="2000" i="1" dirty="0">
                <a:solidFill>
                  <a:schemeClr val="tx1"/>
                </a:solidFill>
              </a:rPr>
              <a:t>Stack Overflow</a:t>
            </a:r>
          </a:p>
          <a:p>
            <a:pPr lvl="1"/>
            <a:endParaRPr lang="en-US" sz="2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8521-096A-41EE-852C-81A8FDB9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62" y="126399"/>
            <a:ext cx="11481890" cy="487060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Integration With Other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436F-BAB1-41BE-BE5B-E2EAE3A8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235" y="1307939"/>
            <a:ext cx="9143377" cy="460328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With PYTHON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</a:rPr>
              <a:t>TabPy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TabPy</a:t>
            </a:r>
            <a:r>
              <a:rPr lang="en-US" dirty="0">
                <a:solidFill>
                  <a:schemeClr val="tx1"/>
                </a:solidFill>
              </a:rPr>
              <a:t> framework allows Tableau to remotely execute Python code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With 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Import R packages, libraries or any of your saved data models into Tableau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indent="-285750"/>
            <a:r>
              <a:rPr lang="en-US" sz="2400" dirty="0">
                <a:solidFill>
                  <a:schemeClr val="tx1"/>
                </a:solidFill>
              </a:rPr>
              <a:t>With MATLAB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Deploy MATLAB models in Tableau for predictive insights, or pre-process your data using MATLAB and persist into a Tableau data extract for further analysis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8651-37E6-4A80-9951-3BA05E1E377A}"/>
              </a:ext>
            </a:extLst>
          </p:cNvPr>
          <p:cNvSpPr txBox="1"/>
          <p:nvPr/>
        </p:nvSpPr>
        <p:spPr>
          <a:xfrm>
            <a:off x="3313254" y="6328703"/>
            <a:ext cx="7694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https://www.tableau.com/developer/data-science-integration</a:t>
            </a:r>
          </a:p>
        </p:txBody>
      </p:sp>
    </p:spTree>
    <p:extLst>
      <p:ext uri="{BB962C8B-B14F-4D97-AF65-F5344CB8AC3E}">
        <p14:creationId xmlns:p14="http://schemas.microsoft.com/office/powerpoint/2010/main" val="15720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EC36-7774-4B9A-BB28-4E937A92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6690"/>
          </a:xfrm>
        </p:spPr>
        <p:txBody>
          <a:bodyPr/>
          <a:lstStyle/>
          <a:p>
            <a:r>
              <a:rPr lang="en-US" dirty="0"/>
              <a:t>Some Sample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CE98-D359-4B17-9D53-474BA1BC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07127"/>
            <a:ext cx="9076315" cy="430409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https://www.tableau.com/covid-19-coronavirus-data-resources</a:t>
            </a:r>
            <a:r>
              <a:rPr lang="en-US" dirty="0"/>
              <a:t> (Corona Virus related)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https://public.tableau.com/en-us/gallery/?tab=viz-of-the-day&amp;type=viz-of-the-day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https://www.tableau.com/learn/articles/business-intelligence-dashboards-examples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3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E36C2-E6D5-4C16-A760-42C85B69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AA0FA-BEC5-4943-90E5-BE68D2E56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Send email to: viserllc@gmail.com</a:t>
            </a:r>
          </a:p>
        </p:txBody>
      </p:sp>
    </p:spTree>
    <p:extLst>
      <p:ext uri="{BB962C8B-B14F-4D97-AF65-F5344CB8AC3E}">
        <p14:creationId xmlns:p14="http://schemas.microsoft.com/office/powerpoint/2010/main" val="310619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5554-442A-433C-B0D5-803EF510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00" y="102237"/>
            <a:ext cx="8911687" cy="568082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Layout And 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389C-542C-4863-B961-F93EC0C91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1478" y="1169043"/>
            <a:ext cx="5201598" cy="4953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About Tableau Software</a:t>
            </a:r>
          </a:p>
          <a:p>
            <a:r>
              <a:rPr lang="en-US" dirty="0"/>
              <a:t>Using Tableau</a:t>
            </a:r>
          </a:p>
          <a:p>
            <a:pPr lvl="1"/>
            <a:r>
              <a:rPr lang="en-US" dirty="0"/>
              <a:t>Upload data</a:t>
            </a:r>
          </a:p>
          <a:p>
            <a:pPr lvl="1"/>
            <a:r>
              <a:rPr lang="en-US" dirty="0"/>
              <a:t>Get Familiar with Interface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Vizualizations</a:t>
            </a:r>
            <a:endParaRPr lang="en-US" dirty="0"/>
          </a:p>
          <a:p>
            <a:pPr lvl="1"/>
            <a:r>
              <a:rPr lang="en-US" dirty="0"/>
              <a:t>Basic Viz (line chart, pie chart, bar chart,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Complex viz (map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Dashboard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Advanced Concepts</a:t>
            </a:r>
          </a:p>
          <a:p>
            <a:pPr lvl="1"/>
            <a:r>
              <a:rPr lang="en-US" dirty="0"/>
              <a:t>Filter, Set, </a:t>
            </a:r>
            <a:r>
              <a:rPr lang="en-US" dirty="0" err="1"/>
              <a:t>Groupby</a:t>
            </a:r>
            <a:r>
              <a:rPr lang="en-US" dirty="0"/>
              <a:t>, Calculation field, Parameter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 Sample Dashboards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43FEE0-C658-40AF-B399-3B9686E7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5055" y="1009264"/>
            <a:ext cx="4313864" cy="49539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the end of the session:</a:t>
            </a:r>
          </a:p>
          <a:p>
            <a:pPr marL="0" indent="0">
              <a:buNone/>
            </a:pPr>
            <a:r>
              <a:rPr lang="en-US" i="1" u="sng" dirty="0"/>
              <a:t>The participants are equipped with all the skills to Visualize a dataset using Tableau Public and create dashboards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27668-462E-4487-B261-2D153520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70" y="5886322"/>
            <a:ext cx="1700687" cy="750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1289C-DD9A-4F12-9D48-C5187B90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54" y="6486962"/>
            <a:ext cx="954538" cy="2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9CE5-E708-4A8C-A994-E6AFF863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5" y="124980"/>
            <a:ext cx="10515600" cy="660111"/>
          </a:xfrm>
        </p:spPr>
        <p:txBody>
          <a:bodyPr>
            <a:normAutofit/>
          </a:bodyPr>
          <a:lstStyle/>
          <a:p>
            <a:r>
              <a:rPr lang="en-US" dirty="0"/>
              <a:t>About Tableau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B516-37B9-4AB5-937D-868027E4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1203061"/>
            <a:ext cx="5089235" cy="51977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Tableau Public (freely available)</a:t>
            </a:r>
          </a:p>
          <a:p>
            <a:pPr lvl="1"/>
            <a:r>
              <a:rPr lang="en-US" dirty="0"/>
              <a:t>Support for data sets of up to 10 million rows so that anyone can analyze nearly all publicly available datasets for free (tableau.com, 2015)</a:t>
            </a:r>
          </a:p>
          <a:p>
            <a:pPr lvl="1"/>
            <a:r>
              <a:rPr lang="en-US" dirty="0"/>
              <a:t>An increased storage limit of 10 GB for everyone, so authors can create and store more information in Tableau is forward compatible not backward (tableau.com, 2015)</a:t>
            </a:r>
          </a:p>
          <a:p>
            <a:pPr lvl="1"/>
            <a:r>
              <a:rPr lang="en-US" dirty="0"/>
              <a:t>Consists of a free downloadable authoring tool to explore and visualize data, </a:t>
            </a:r>
          </a:p>
          <a:p>
            <a:pPr lvl="1"/>
            <a:r>
              <a:rPr lang="en-US" dirty="0"/>
              <a:t>A cloud platform to host, share and embed interactive visualizations</a:t>
            </a:r>
          </a:p>
          <a:p>
            <a:pPr lvl="1"/>
            <a:r>
              <a:rPr lang="en-US" dirty="0"/>
              <a:t>A learning program that provides support and training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Tableau Desktop (paid version) </a:t>
            </a:r>
          </a:p>
          <a:p>
            <a:pPr lvl="1"/>
            <a:r>
              <a:rPr lang="en-US" dirty="0"/>
              <a:t>Many more functionalities than Tableau public</a:t>
            </a:r>
          </a:p>
          <a:p>
            <a:pPr lvl="1"/>
            <a:r>
              <a:rPr lang="en-US" dirty="0"/>
              <a:t>Mostly used by companies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B01FE-A302-40B2-B920-1D1AD4F374A2}"/>
              </a:ext>
            </a:extLst>
          </p:cNvPr>
          <p:cNvSpPr txBox="1"/>
          <p:nvPr/>
        </p:nvSpPr>
        <p:spPr>
          <a:xfrm>
            <a:off x="1524000" y="6400800"/>
            <a:ext cx="1505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© </a:t>
            </a:r>
            <a:r>
              <a:rPr lang="en-US" sz="1400" dirty="0" err="1"/>
              <a:t>ViSER</a:t>
            </a:r>
            <a:r>
              <a:rPr lang="en-US" sz="1400" dirty="0"/>
              <a:t> LLC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F8E6F-773C-4A2A-B6E8-EA1B137F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54" y="1203061"/>
            <a:ext cx="4514273" cy="477286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F9BC18-FC5F-4254-866F-95D3799F3C29}"/>
              </a:ext>
            </a:extLst>
          </p:cNvPr>
          <p:cNvCxnSpPr/>
          <p:nvPr/>
        </p:nvCxnSpPr>
        <p:spPr>
          <a:xfrm flipV="1">
            <a:off x="7832436" y="1754909"/>
            <a:ext cx="249382" cy="94210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34D3D2-F003-4094-8D2E-FAE003F5D2C9}"/>
              </a:ext>
            </a:extLst>
          </p:cNvPr>
          <p:cNvSpPr/>
          <p:nvPr/>
        </p:nvSpPr>
        <p:spPr>
          <a:xfrm>
            <a:off x="7721599" y="683491"/>
            <a:ext cx="1080655" cy="10714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05331-7FF5-4893-9CDD-ED5FBF457E73}"/>
              </a:ext>
            </a:extLst>
          </p:cNvPr>
          <p:cNvSpPr txBox="1"/>
          <p:nvPr/>
        </p:nvSpPr>
        <p:spPr>
          <a:xfrm>
            <a:off x="7389091" y="6400800"/>
            <a:ext cx="250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Google Images</a:t>
            </a:r>
          </a:p>
        </p:txBody>
      </p:sp>
    </p:spTree>
    <p:extLst>
      <p:ext uri="{BB962C8B-B14F-4D97-AF65-F5344CB8AC3E}">
        <p14:creationId xmlns:p14="http://schemas.microsoft.com/office/powerpoint/2010/main" val="25361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0A0D-803F-47F1-BCC2-E20AEFD5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37" y="127322"/>
            <a:ext cx="9629317" cy="833376"/>
          </a:xfrm>
        </p:spPr>
        <p:txBody>
          <a:bodyPr/>
          <a:lstStyle/>
          <a:p>
            <a:r>
              <a:rPr lang="en-US" dirty="0"/>
              <a:t>Tableau PUBLIC vs DESKTOP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92A8-7851-4B86-9A2E-8621493198EE}"/>
              </a:ext>
            </a:extLst>
          </p:cNvPr>
          <p:cNvSpPr txBox="1"/>
          <p:nvPr/>
        </p:nvSpPr>
        <p:spPr>
          <a:xfrm>
            <a:off x="1505529" y="1365813"/>
            <a:ext cx="96293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Tableau Desktop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can connect to data on-prem or in the cloud—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whether it’s big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SQL database, a spreadsheet,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or cloud apps like Google Analytics and Salesforce.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Access and combine disparate data without writing code.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Power users can pivot, split, and manage metadata to optimize data sources.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4A4A4A"/>
              </a:solidFill>
              <a:latin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pPr algn="just"/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Tableau Desktop Public Edition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</a:t>
            </a:r>
            <a:r>
              <a:rPr lang="en-US" b="0" i="0" dirty="0">
                <a:solidFill>
                  <a:srgbClr val="4A4A4A"/>
                </a:solidFill>
                <a:effectLst/>
              </a:rPr>
              <a:t>works with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</a:rPr>
              <a:t>from Microsoft Excel,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</a:rPr>
              <a:t>multiple text file formats,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</a:rPr>
              <a:t>statistical files,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</a:rPr>
              <a:t>Google sheets,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4A4A"/>
                </a:solidFill>
                <a:effectLst/>
              </a:rPr>
              <a:t>web data connectors (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 HTML file that includes JavaScript code)</a:t>
            </a:r>
            <a:endParaRPr lang="en-US" b="0" i="0" dirty="0">
              <a:solidFill>
                <a:srgbClr val="4A4A4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2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5F43-64E0-45CA-98BD-451A1DAF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87333"/>
            <a:ext cx="10515600" cy="909493"/>
          </a:xfrm>
        </p:spPr>
        <p:txBody>
          <a:bodyPr/>
          <a:lstStyle/>
          <a:p>
            <a:r>
              <a:rPr lang="en-US" dirty="0"/>
              <a:t>Dataset – Sample “Superstore.xls”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76C3-AF7B-4B55-A2CA-E4C4FD6A1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697"/>
            <a:ext cx="10515600" cy="5055178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Excel workbook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3 sheets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Order (Will work on this sheet)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Returns (returned, </a:t>
            </a:r>
            <a:r>
              <a:rPr lang="en-US" sz="2400" dirty="0" err="1">
                <a:solidFill>
                  <a:schemeClr val="tx1"/>
                </a:solidFill>
              </a:rPr>
              <a:t>order_id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People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C5378-E34E-448E-BF10-5B6755971688}"/>
              </a:ext>
            </a:extLst>
          </p:cNvPr>
          <p:cNvSpPr txBox="1"/>
          <p:nvPr/>
        </p:nvSpPr>
        <p:spPr>
          <a:xfrm>
            <a:off x="337127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https://data.world/mbark/sample-superstore</a:t>
            </a:r>
          </a:p>
        </p:txBody>
      </p:sp>
    </p:spTree>
    <p:extLst>
      <p:ext uri="{BB962C8B-B14F-4D97-AF65-F5344CB8AC3E}">
        <p14:creationId xmlns:p14="http://schemas.microsoft.com/office/powerpoint/2010/main" val="347185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118-CBEC-44FC-8657-8E587AC8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25" y="88401"/>
            <a:ext cx="8911687" cy="761345"/>
          </a:xfrm>
        </p:spPr>
        <p:txBody>
          <a:bodyPr/>
          <a:lstStyle/>
          <a:p>
            <a:r>
              <a:rPr lang="en-US" dirty="0"/>
              <a:t>Step 0: Download Tableau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1B45-3CEB-46A2-9BB0-3477CF2F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376217"/>
            <a:ext cx="8915400" cy="4793673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https://public.tableau.com/en-us/s/</a:t>
            </a:r>
            <a:r>
              <a:rPr lang="en-US" sz="3200" dirty="0"/>
              <a:t> (public.tableau.com)</a:t>
            </a:r>
          </a:p>
          <a:p>
            <a:r>
              <a:rPr lang="en-US" sz="3200" dirty="0"/>
              <a:t>Enter your email</a:t>
            </a:r>
          </a:p>
          <a:p>
            <a:r>
              <a:rPr lang="en-US" sz="3200" dirty="0"/>
              <a:t>DOWNLOAD</a:t>
            </a:r>
          </a:p>
          <a:p>
            <a:r>
              <a:rPr lang="en-US" sz="3200" dirty="0"/>
              <a:t>Follow instructions</a:t>
            </a:r>
          </a:p>
          <a:p>
            <a:r>
              <a:rPr lang="en-US" sz="3200" dirty="0"/>
              <a:t>Open “Tableau App”</a:t>
            </a:r>
          </a:p>
        </p:txBody>
      </p:sp>
    </p:spTree>
    <p:extLst>
      <p:ext uri="{BB962C8B-B14F-4D97-AF65-F5344CB8AC3E}">
        <p14:creationId xmlns:p14="http://schemas.microsoft.com/office/powerpoint/2010/main" val="181878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772F4-53CD-44DB-B339-F4CEA81D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993520"/>
            <a:ext cx="10039927" cy="56104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4CAE6E-8F93-4581-BD17-17D51549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254000"/>
            <a:ext cx="10515600" cy="354839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Open Tableau Public App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1D265A-9F13-4133-8F53-FA89C4D86976}"/>
              </a:ext>
            </a:extLst>
          </p:cNvPr>
          <p:cNvSpPr/>
          <p:nvPr/>
        </p:nvSpPr>
        <p:spPr>
          <a:xfrm>
            <a:off x="738909" y="1579418"/>
            <a:ext cx="1671782" cy="21705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B4047-C577-49C9-A381-DD36877F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63" y="60229"/>
            <a:ext cx="10515600" cy="795080"/>
          </a:xfrm>
        </p:spPr>
        <p:txBody>
          <a:bodyPr/>
          <a:lstStyle/>
          <a:p>
            <a:r>
              <a:rPr lang="en-US" dirty="0"/>
              <a:t>Step 2: Connect to Data Source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19DE1-60A1-4FD5-B0DC-CE7F35AA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23" y="1225803"/>
            <a:ext cx="10972799" cy="51850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A84E05-95BD-4012-AF29-5D9C6B124B32}"/>
              </a:ext>
            </a:extLst>
          </p:cNvPr>
          <p:cNvSpPr/>
          <p:nvPr/>
        </p:nvSpPr>
        <p:spPr>
          <a:xfrm>
            <a:off x="578723" y="2344992"/>
            <a:ext cx="1166612" cy="9733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403A1-E1A2-4C9A-91FB-2B4F6B58FAD5}"/>
              </a:ext>
            </a:extLst>
          </p:cNvPr>
          <p:cNvSpPr/>
          <p:nvPr/>
        </p:nvSpPr>
        <p:spPr>
          <a:xfrm>
            <a:off x="2534340" y="3604775"/>
            <a:ext cx="9078937" cy="4279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1B690-BF9A-4330-9CDB-3F8B0D268470}"/>
              </a:ext>
            </a:extLst>
          </p:cNvPr>
          <p:cNvSpPr txBox="1"/>
          <p:nvPr/>
        </p:nvSpPr>
        <p:spPr>
          <a:xfrm>
            <a:off x="501444" y="3818344"/>
            <a:ext cx="150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Sheets in the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0EDE1-6E80-44C0-8414-22EC15D31E69}"/>
              </a:ext>
            </a:extLst>
          </p:cNvPr>
          <p:cNvCxnSpPr>
            <a:cxnSpLocks/>
          </p:cNvCxnSpPr>
          <p:nvPr/>
        </p:nvCxnSpPr>
        <p:spPr>
          <a:xfrm flipV="1">
            <a:off x="1012723" y="3539614"/>
            <a:ext cx="0" cy="33429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425796-C8DB-4E33-B187-F82470DD6893}"/>
              </a:ext>
            </a:extLst>
          </p:cNvPr>
          <p:cNvCxnSpPr>
            <a:cxnSpLocks/>
          </p:cNvCxnSpPr>
          <p:nvPr/>
        </p:nvCxnSpPr>
        <p:spPr>
          <a:xfrm>
            <a:off x="5417574" y="3013154"/>
            <a:ext cx="0" cy="4129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F6500D-C9BD-438A-B4FD-8F461DC7FBC1}"/>
              </a:ext>
            </a:extLst>
          </p:cNvPr>
          <p:cNvSpPr txBox="1"/>
          <p:nvPr/>
        </p:nvSpPr>
        <p:spPr>
          <a:xfrm>
            <a:off x="4697138" y="2489934"/>
            <a:ext cx="1737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Columns in Sheet with datatype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CD9599-2DF7-4876-B6B1-82C034D0BC93}"/>
              </a:ext>
            </a:extLst>
          </p:cNvPr>
          <p:cNvSpPr/>
          <p:nvPr/>
        </p:nvSpPr>
        <p:spPr>
          <a:xfrm>
            <a:off x="2534339" y="4126121"/>
            <a:ext cx="9078937" cy="1932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1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7" grpId="0"/>
      <p:bldP spid="19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1673</TotalTime>
  <Words>1781</Words>
  <Application>Microsoft Office PowerPoint</Application>
  <PresentationFormat>Widescreen</PresentationFormat>
  <Paragraphs>234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Century Gothic</vt:lpstr>
      <vt:lpstr>Merriweather</vt:lpstr>
      <vt:lpstr>Open Sans</vt:lpstr>
      <vt:lpstr>proxima-nova</vt:lpstr>
      <vt:lpstr>Wingdings 3</vt:lpstr>
      <vt:lpstr>Wisp</vt:lpstr>
      <vt:lpstr>Intro to Data Visualization Using Tableau Public</vt:lpstr>
      <vt:lpstr>PowerPoint Presentation</vt:lpstr>
      <vt:lpstr>Session Layout And Learning Objective</vt:lpstr>
      <vt:lpstr>About Tableau Products</vt:lpstr>
      <vt:lpstr>Tableau PUBLIC vs DESKTOP</vt:lpstr>
      <vt:lpstr>Dataset – Sample “Superstore.xls”</vt:lpstr>
      <vt:lpstr>Step 0: Download Tableau Public</vt:lpstr>
      <vt:lpstr>Step 1: Open Tableau Public App</vt:lpstr>
      <vt:lpstr>Step 2: Connect to Data Source </vt:lpstr>
      <vt:lpstr>PowerPoint Presentation</vt:lpstr>
      <vt:lpstr>Start Vizualization1</vt:lpstr>
      <vt:lpstr>Start Vizualization – 2/3/4</vt:lpstr>
      <vt:lpstr>Start Vizualization – Multiple Line Charts for Comparison</vt:lpstr>
      <vt:lpstr>Pie Chart</vt:lpstr>
      <vt:lpstr>PowerPoint Presentation</vt:lpstr>
      <vt:lpstr>Start Vizualization – 5</vt:lpstr>
      <vt:lpstr>Advanced Concepts – Calculated field</vt:lpstr>
      <vt:lpstr>Advanced Concepts – Filter, Set, Group</vt:lpstr>
      <vt:lpstr>Filters</vt:lpstr>
      <vt:lpstr>Groups</vt:lpstr>
      <vt:lpstr>Add Drop Down Menu to Dashboard</vt:lpstr>
      <vt:lpstr>Dashboard Tips</vt:lpstr>
      <vt:lpstr>Where to Save Tableau Public Viz?</vt:lpstr>
      <vt:lpstr>Tableau Integration With Other Programming Languages</vt:lpstr>
      <vt:lpstr>Some Sample Dashboards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Vandana Srivastava</dc:creator>
  <cp:lastModifiedBy>Vandana Srivastava</cp:lastModifiedBy>
  <cp:revision>88</cp:revision>
  <cp:lastPrinted>2020-11-21T16:11:52Z</cp:lastPrinted>
  <dcterms:created xsi:type="dcterms:W3CDTF">2020-09-22T10:46:22Z</dcterms:created>
  <dcterms:modified xsi:type="dcterms:W3CDTF">2020-11-21T16:15:00Z</dcterms:modified>
</cp:coreProperties>
</file>