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4"/>
  </p:notesMasterIdLst>
  <p:sldIdLst>
    <p:sldId id="306" r:id="rId5"/>
    <p:sldId id="313" r:id="rId6"/>
    <p:sldId id="315" r:id="rId7"/>
    <p:sldId id="316" r:id="rId8"/>
    <p:sldId id="317" r:id="rId9"/>
    <p:sldId id="318" r:id="rId10"/>
    <p:sldId id="319" r:id="rId11"/>
    <p:sldId id="320" r:id="rId12"/>
    <p:sldId id="3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6" d="100"/>
          <a:sy n="86" d="100"/>
        </p:scale>
        <p:origin x="562"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Flight Delay Prediction</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normAutofit fontScale="85000" lnSpcReduction="20000"/>
          </a:bodyPr>
          <a:lstStyle/>
          <a:p>
            <a:r>
              <a:rPr lang="en-US" dirty="0"/>
              <a:t>Krishna Chaitanya 57</a:t>
            </a:r>
          </a:p>
          <a:p>
            <a:r>
              <a:rPr lang="en-US" dirty="0"/>
              <a:t>Amruth 46</a:t>
            </a:r>
          </a:p>
          <a:p>
            <a:r>
              <a:rPr lang="en-US" dirty="0"/>
              <a:t>Surya 52</a:t>
            </a:r>
          </a:p>
          <a:p>
            <a:r>
              <a:rPr lang="en-US" dirty="0"/>
              <a:t>Aditi Shree 04</a:t>
            </a:r>
          </a:p>
          <a:p>
            <a:endParaRPr lang="en-US" dirty="0"/>
          </a:p>
        </p:txBody>
      </p:sp>
      <p:sp>
        <p:nvSpPr>
          <p:cNvPr id="4" name="TextBox 3">
            <a:extLst>
              <a:ext uri="{FF2B5EF4-FFF2-40B4-BE49-F238E27FC236}">
                <a16:creationId xmlns:a16="http://schemas.microsoft.com/office/drawing/2014/main" id="{2711117E-E56D-4433-B035-9D125255B1A9}"/>
              </a:ext>
            </a:extLst>
          </p:cNvPr>
          <p:cNvSpPr txBox="1"/>
          <p:nvPr/>
        </p:nvSpPr>
        <p:spPr>
          <a:xfrm>
            <a:off x="7918882" y="3923930"/>
            <a:ext cx="2816174" cy="646331"/>
          </a:xfrm>
          <a:prstGeom prst="rect">
            <a:avLst/>
          </a:prstGeom>
          <a:noFill/>
        </p:spPr>
        <p:txBody>
          <a:bodyPr wrap="square" rtlCol="0">
            <a:spAutoFit/>
          </a:bodyPr>
          <a:lstStyle/>
          <a:p>
            <a:pPr algn="r"/>
            <a:r>
              <a:rPr lang="en-IN" dirty="0">
                <a:solidFill>
                  <a:schemeClr val="bg1"/>
                </a:solidFill>
              </a:rPr>
              <a:t>Under the Guidance of </a:t>
            </a:r>
          </a:p>
          <a:p>
            <a:pPr algn="r"/>
            <a:r>
              <a:rPr lang="en-IN" dirty="0">
                <a:solidFill>
                  <a:schemeClr val="bg1"/>
                </a:solidFill>
              </a:rPr>
              <a:t>K. N. Sowjanya</a:t>
            </a:r>
          </a:p>
        </p:txBody>
      </p:sp>
      <p:sp>
        <p:nvSpPr>
          <p:cNvPr id="5" name="TextBox 4">
            <a:extLst>
              <a:ext uri="{FF2B5EF4-FFF2-40B4-BE49-F238E27FC236}">
                <a16:creationId xmlns:a16="http://schemas.microsoft.com/office/drawing/2014/main" id="{7A4ED14C-AABC-4567-93E4-8F26A62EFBB9}"/>
              </a:ext>
            </a:extLst>
          </p:cNvPr>
          <p:cNvSpPr txBox="1"/>
          <p:nvPr/>
        </p:nvSpPr>
        <p:spPr>
          <a:xfrm>
            <a:off x="8913181" y="3462960"/>
            <a:ext cx="1821875" cy="369332"/>
          </a:xfrm>
          <a:prstGeom prst="rect">
            <a:avLst/>
          </a:prstGeom>
          <a:noFill/>
        </p:spPr>
        <p:txBody>
          <a:bodyPr wrap="square" rtlCol="0">
            <a:spAutoFit/>
          </a:bodyPr>
          <a:lstStyle/>
          <a:p>
            <a:pPr algn="r"/>
            <a:r>
              <a:rPr lang="en-IN" dirty="0">
                <a:solidFill>
                  <a:schemeClr val="bg1"/>
                </a:solidFill>
              </a:rPr>
              <a:t>Batch 6</a:t>
            </a:r>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459C-6825-4A49-BF6D-41739968606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598DAEA-C6DA-4179-9AF8-A6ACB6F8EFF5}"/>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primary goal of this project is to predict airline delays caused by various factors. Flight delays lead to negative impacts, mainly economical for commuters, airline industries and airport authorities. Furthermore, in the domain of sustainability, it can even cause environmental harm by the rise in fuel consumption and gas emissions. Hence, these factors indicate how necessary and relevant it has become to predict the delays no matter the wide-range of airline meshes. To carry out the predictive analysis, which encompasses a range of statistical techniques from supervised machine learning and, data mining, that studies current and historical data to make predictions or just analyze about the future delays, with help of Regression Analysis using regularization technique in Python 3.</a:t>
            </a:r>
            <a:endParaRPr lang="en-IN" dirty="0"/>
          </a:p>
        </p:txBody>
      </p:sp>
      <p:sp>
        <p:nvSpPr>
          <p:cNvPr id="4" name="Slide Number Placeholder 3">
            <a:extLst>
              <a:ext uri="{FF2B5EF4-FFF2-40B4-BE49-F238E27FC236}">
                <a16:creationId xmlns:a16="http://schemas.microsoft.com/office/drawing/2014/main" id="{A8884C15-8A28-4778-BEF4-BA59CEF9AB0B}"/>
              </a:ext>
            </a:extLst>
          </p:cNvPr>
          <p:cNvSpPr>
            <a:spLocks noGrp="1"/>
          </p:cNvSpPr>
          <p:nvPr>
            <p:ph type="sldNum" sz="quarter" idx="12"/>
          </p:nvPr>
        </p:nvSpPr>
        <p:spPr/>
        <p:txBody>
          <a:bodyPr/>
          <a:lstStyle/>
          <a:p>
            <a:fld id="{D8DA9DAA-006C-4F4B-980E-E3DF019B24E2}" type="slidenum">
              <a:rPr lang="en-US" smtClean="0"/>
              <a:t>2</a:t>
            </a:fld>
            <a:endParaRPr lang="en-US" dirty="0"/>
          </a:p>
        </p:txBody>
      </p:sp>
    </p:spTree>
    <p:extLst>
      <p:ext uri="{BB962C8B-B14F-4D97-AF65-F5344CB8AC3E}">
        <p14:creationId xmlns:p14="http://schemas.microsoft.com/office/powerpoint/2010/main" val="124931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0EE6-F114-4C60-8156-A1AD41A74915}"/>
              </a:ext>
            </a:extLst>
          </p:cNvPr>
          <p:cNvSpPr>
            <a:spLocks noGrp="1"/>
          </p:cNvSpPr>
          <p:nvPr>
            <p:ph type="title"/>
          </p:nvPr>
        </p:nvSpPr>
        <p:spPr/>
        <p:txBody>
          <a:bodyPr/>
          <a:lstStyle/>
          <a:p>
            <a:r>
              <a:rPr lang="en-IN" dirty="0"/>
              <a:t>Types of Machine Learning</a:t>
            </a:r>
          </a:p>
        </p:txBody>
      </p:sp>
      <p:pic>
        <p:nvPicPr>
          <p:cNvPr id="6" name="Content Placeholder 5">
            <a:extLst>
              <a:ext uri="{FF2B5EF4-FFF2-40B4-BE49-F238E27FC236}">
                <a16:creationId xmlns:a16="http://schemas.microsoft.com/office/drawing/2014/main" id="{FFBCCF77-7FA7-4ED5-8EC2-4B50CDC112C3}"/>
              </a:ext>
            </a:extLst>
          </p:cNvPr>
          <p:cNvPicPr>
            <a:picLocks noGrp="1" noChangeAspect="1"/>
          </p:cNvPicPr>
          <p:nvPr>
            <p:ph idx="1"/>
          </p:nvPr>
        </p:nvPicPr>
        <p:blipFill>
          <a:blip r:embed="rId2"/>
          <a:stretch>
            <a:fillRect/>
          </a:stretch>
        </p:blipFill>
        <p:spPr>
          <a:xfrm>
            <a:off x="2382198" y="1825625"/>
            <a:ext cx="7427603" cy="4351338"/>
          </a:xfrm>
        </p:spPr>
      </p:pic>
      <p:sp>
        <p:nvSpPr>
          <p:cNvPr id="4" name="Slide Number Placeholder 3">
            <a:extLst>
              <a:ext uri="{FF2B5EF4-FFF2-40B4-BE49-F238E27FC236}">
                <a16:creationId xmlns:a16="http://schemas.microsoft.com/office/drawing/2014/main" id="{80480F7F-E7ED-4136-8E4E-CA5D7B0E2341}"/>
              </a:ext>
            </a:extLst>
          </p:cNvPr>
          <p:cNvSpPr>
            <a:spLocks noGrp="1"/>
          </p:cNvSpPr>
          <p:nvPr>
            <p:ph type="sldNum" sz="quarter" idx="12"/>
          </p:nvPr>
        </p:nvSpPr>
        <p:spPr/>
        <p:txBody>
          <a:bodyPr/>
          <a:lstStyle/>
          <a:p>
            <a:fld id="{D8DA9DAA-006C-4F4B-980E-E3DF019B24E2}" type="slidenum">
              <a:rPr lang="en-US" smtClean="0"/>
              <a:t>3</a:t>
            </a:fld>
            <a:endParaRPr lang="en-US" dirty="0"/>
          </a:p>
        </p:txBody>
      </p:sp>
    </p:spTree>
    <p:extLst>
      <p:ext uri="{BB962C8B-B14F-4D97-AF65-F5344CB8AC3E}">
        <p14:creationId xmlns:p14="http://schemas.microsoft.com/office/powerpoint/2010/main" val="317416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9DBD-20A0-408E-9253-DA2F268840E5}"/>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2CFF04CE-7CFC-4AF2-868E-892656FF04BD}"/>
              </a:ext>
            </a:extLst>
          </p:cNvPr>
          <p:cNvSpPr>
            <a:spLocks noGrp="1"/>
          </p:cNvSpPr>
          <p:nvPr>
            <p:ph type="body" idx="1"/>
          </p:nvPr>
        </p:nvSpPr>
        <p:spPr/>
        <p:txBody>
          <a:bodyPr/>
          <a:lstStyle/>
          <a:p>
            <a:r>
              <a:rPr lang="en-IN" dirty="0"/>
              <a:t>Existing Problem</a:t>
            </a:r>
          </a:p>
        </p:txBody>
      </p:sp>
      <p:sp>
        <p:nvSpPr>
          <p:cNvPr id="4" name="Content Placeholder 3">
            <a:extLst>
              <a:ext uri="{FF2B5EF4-FFF2-40B4-BE49-F238E27FC236}">
                <a16:creationId xmlns:a16="http://schemas.microsoft.com/office/drawing/2014/main" id="{DAAA8451-86AB-441D-9011-439606CF436F}"/>
              </a:ext>
            </a:extLst>
          </p:cNvPr>
          <p:cNvSpPr>
            <a:spLocks noGrp="1"/>
          </p:cNvSpPr>
          <p:nvPr>
            <p:ph sz="half" idx="2"/>
          </p:nvPr>
        </p:nvSpPr>
        <p:spPr/>
        <p:txBody>
          <a:bodyPr>
            <a:normAutofit fontScale="92500" lnSpcReduction="20000"/>
          </a:bodyPr>
          <a:lstStyle/>
          <a:p>
            <a:pPr marL="0" indent="0">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Over the last twenty years, air travel has been increasingly preferred among travelers, mainly because of its speed and in some cases comfort. This has led to phenomenal growth in the air traffic and on the ground. Increase in air traffic growth has also resulted in massive levels of aircraft delays on the ground and in the air. These delays are responsible for large economic and environmental losses. Moreover, the economic impact of flight delays for domestic flights in the US is estimated to be more than $19 Billion per year to the airlines and over $41 Billion per year to the national economy. In response to growing concerns of fuel emissions and their negative impact on health, there is an active research in the aviation industry for finding techniques to predict flight delays accurately in order to optimize flight operations and minimize delays.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5" name="Text Placeholder 4">
            <a:extLst>
              <a:ext uri="{FF2B5EF4-FFF2-40B4-BE49-F238E27FC236}">
                <a16:creationId xmlns:a16="http://schemas.microsoft.com/office/drawing/2014/main" id="{0946E0F3-FB28-4401-AE80-8EA7B8AC742E}"/>
              </a:ext>
            </a:extLst>
          </p:cNvPr>
          <p:cNvSpPr>
            <a:spLocks noGrp="1"/>
          </p:cNvSpPr>
          <p:nvPr>
            <p:ph type="body" sz="quarter" idx="3"/>
          </p:nvPr>
        </p:nvSpPr>
        <p:spPr/>
        <p:txBody>
          <a:bodyPr/>
          <a:lstStyle/>
          <a:p>
            <a:r>
              <a:rPr lang="en-IN" dirty="0"/>
              <a:t>Proposed solution</a:t>
            </a:r>
          </a:p>
        </p:txBody>
      </p:sp>
      <p:sp>
        <p:nvSpPr>
          <p:cNvPr id="6" name="Content Placeholder 5">
            <a:extLst>
              <a:ext uri="{FF2B5EF4-FFF2-40B4-BE49-F238E27FC236}">
                <a16:creationId xmlns:a16="http://schemas.microsoft.com/office/drawing/2014/main" id="{3890583C-0C46-4AE3-910F-0C8EE99C3969}"/>
              </a:ext>
            </a:extLst>
          </p:cNvPr>
          <p:cNvSpPr>
            <a:spLocks noGrp="1"/>
          </p:cNvSpPr>
          <p:nvPr>
            <p:ph sz="quarter" idx="4"/>
          </p:nvPr>
        </p:nvSpPr>
        <p:spPr/>
        <p:txBody>
          <a:bodyPr>
            <a:normAutofit fontScale="92500" lnSpcReduction="20000"/>
          </a:bodyPr>
          <a:lstStyle/>
          <a:p>
            <a:pPr marL="0" indent="0">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machine learning model, we can predict the flight arrival delays. The input to our algorithm is rows of feature vector like departure date, departure delay, distance between the two airports, scheduled arrival time etc. We then use decision tree classifier to predict if the flight arrival will be delayed or not. A flight is considered to be delayed when difference between scheduled and actual arrival times is greater than 15 minutes. Furthermore, we compare decision tree classifier with logistic regression for various figures of merit .Finally, it will be integrated to web based application.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5843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0F92-3B0F-447D-8B00-B41842995168}"/>
              </a:ext>
            </a:extLst>
          </p:cNvPr>
          <p:cNvSpPr>
            <a:spLocks noGrp="1"/>
          </p:cNvSpPr>
          <p:nvPr>
            <p:ph type="title"/>
          </p:nvPr>
        </p:nvSpPr>
        <p:spPr/>
        <p:txBody>
          <a:bodyPr>
            <a:noAutofit/>
          </a:bodyPr>
          <a:lstStyle/>
          <a:p>
            <a:r>
              <a:rPr lang="en-US" sz="4800" b="1" dirty="0">
                <a:effectLst/>
                <a:ea typeface="Calibri" panose="020F0502020204030204" pitchFamily="34" charset="0"/>
                <a:cs typeface="Times New Roman" panose="02020603050405020304" pitchFamily="18" charset="0"/>
              </a:rPr>
              <a:t>HARDWARE  /  SOFTWARE 	SOLUTION</a:t>
            </a:r>
            <a:endParaRPr lang="en-IN" sz="4800" dirty="0"/>
          </a:p>
        </p:txBody>
      </p:sp>
      <p:sp>
        <p:nvSpPr>
          <p:cNvPr id="3" name="Content Placeholder 2">
            <a:extLst>
              <a:ext uri="{FF2B5EF4-FFF2-40B4-BE49-F238E27FC236}">
                <a16:creationId xmlns:a16="http://schemas.microsoft.com/office/drawing/2014/main" id="{AD70BAE0-FA4C-4F4B-BE05-3057C4476AE2}"/>
              </a:ext>
            </a:extLst>
          </p:cNvPr>
          <p:cNvSpPr>
            <a:spLocks noGrp="1"/>
          </p:cNvSpPr>
          <p:nvPr>
            <p:ph idx="1"/>
          </p:nvPr>
        </p:nvSpPr>
        <p:spPr/>
        <p:txBody>
          <a:bodyPr>
            <a:noAutofit/>
          </a:bodyPr>
          <a:lstStyle/>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Strategy  :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Application Of Machine Learning Algorithms To Predict Flight Delays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80720" algn="l"/>
                <a:tab pos="2971800" algn="ctr"/>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Dataset Creation :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Collection from Kaggle</a:t>
            </a:r>
          </a:p>
          <a:p>
            <a:pPr>
              <a:lnSpc>
                <a:spcPct val="115000"/>
              </a:lnSpc>
              <a:spcAft>
                <a:spcPts val="1000"/>
              </a:spcAft>
              <a:tabLst>
                <a:tab pos="680720" algn="l"/>
                <a:tab pos="2971800" algn="ctr"/>
              </a:tabLst>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Data Visualization </a:t>
            </a: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Using different libraries visualize the data in the dataset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80720" algn="l"/>
                <a:tab pos="2971800" algn="ctr"/>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Dataset Preprocessing :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general Dataset from Library</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Configuring Dataset to Generator class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80720" algn="l"/>
                <a:tab pos="2971800" algn="ctr"/>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Training and Testing Dataset :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By Applying Dataset Generator Class Functionality</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
        <p:nvSpPr>
          <p:cNvPr id="4" name="Slide Number Placeholder 3">
            <a:extLst>
              <a:ext uri="{FF2B5EF4-FFF2-40B4-BE49-F238E27FC236}">
                <a16:creationId xmlns:a16="http://schemas.microsoft.com/office/drawing/2014/main" id="{821DEB09-C57E-4F1F-BC47-37FCE18D3E51}"/>
              </a:ext>
            </a:extLst>
          </p:cNvPr>
          <p:cNvSpPr>
            <a:spLocks noGrp="1"/>
          </p:cNvSpPr>
          <p:nvPr>
            <p:ph type="sldNum" sz="quarter" idx="12"/>
          </p:nvPr>
        </p:nvSpPr>
        <p:spPr/>
        <p:txBody>
          <a:bodyPr/>
          <a:lstStyle/>
          <a:p>
            <a:fld id="{D8DA9DAA-006C-4F4B-980E-E3DF019B24E2}" type="slidenum">
              <a:rPr lang="en-US" smtClean="0"/>
              <a:t>5</a:t>
            </a:fld>
            <a:endParaRPr lang="en-US" dirty="0"/>
          </a:p>
        </p:txBody>
      </p:sp>
    </p:spTree>
    <p:extLst>
      <p:ext uri="{BB962C8B-B14F-4D97-AF65-F5344CB8AC3E}">
        <p14:creationId xmlns:p14="http://schemas.microsoft.com/office/powerpoint/2010/main" val="379861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7ECB-A9F0-494F-AA45-060E05507511}"/>
              </a:ext>
            </a:extLst>
          </p:cNvPr>
          <p:cNvSpPr>
            <a:spLocks noGrp="1"/>
          </p:cNvSpPr>
          <p:nvPr>
            <p:ph type="title"/>
          </p:nvPr>
        </p:nvSpPr>
        <p:spPr/>
        <p:txBody>
          <a:bodyPr>
            <a:normAutofit fontScale="90000"/>
          </a:bodyPr>
          <a:lstStyle/>
          <a:p>
            <a:r>
              <a:rPr lang="en-US" b="1" dirty="0">
                <a:effectLst/>
                <a:ea typeface="Calibri" panose="020F0502020204030204" pitchFamily="34" charset="0"/>
                <a:cs typeface="Times New Roman" panose="02020603050405020304" pitchFamily="18" charset="0"/>
              </a:rPr>
              <a:t>HARDWARE  /  SOFTWARE 	SOLUTION</a:t>
            </a:r>
            <a:endParaRPr lang="en-IN" dirty="0"/>
          </a:p>
        </p:txBody>
      </p:sp>
      <p:sp>
        <p:nvSpPr>
          <p:cNvPr id="3" name="Content Placeholder 2">
            <a:extLst>
              <a:ext uri="{FF2B5EF4-FFF2-40B4-BE49-F238E27FC236}">
                <a16:creationId xmlns:a16="http://schemas.microsoft.com/office/drawing/2014/main" id="{E9184051-D326-4BCE-A2C1-C4B0A632C1F5}"/>
              </a:ext>
            </a:extLst>
          </p:cNvPr>
          <p:cNvSpPr>
            <a:spLocks noGrp="1"/>
          </p:cNvSpPr>
          <p:nvPr>
            <p:ph idx="1"/>
          </p:nvPr>
        </p:nvSpPr>
        <p:spPr/>
        <p:txBody>
          <a:bodyPr>
            <a:noAutofit/>
          </a:bodyPr>
          <a:lstStyle/>
          <a:p>
            <a:pPr>
              <a:lnSpc>
                <a:spcPct val="100000"/>
              </a:lnSpc>
              <a:spcAft>
                <a:spcPts val="1000"/>
              </a:spcAft>
              <a:tabLst>
                <a:tab pos="680720" algn="l"/>
                <a:tab pos="2971800" algn="ctr"/>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 Building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 Model Building Libraries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Initializing the Model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Loading Preprocessing Data</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Adding Machine Learning Algorithms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Configuring  Learning Process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 and Test the Model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1000"/>
              </a:spcAft>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Optimize and save the Model</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1000"/>
              </a:spcAft>
              <a:tabLst>
                <a:tab pos="680720" algn="l"/>
                <a:tab pos="2971800" algn="ctr"/>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Application Building :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Create HTML file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1000"/>
              </a:spcAft>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Build Python Code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sz="1800" dirty="0"/>
          </a:p>
        </p:txBody>
      </p:sp>
      <p:sp>
        <p:nvSpPr>
          <p:cNvPr id="4" name="Slide Number Placeholder 3">
            <a:extLst>
              <a:ext uri="{FF2B5EF4-FFF2-40B4-BE49-F238E27FC236}">
                <a16:creationId xmlns:a16="http://schemas.microsoft.com/office/drawing/2014/main" id="{B353D9B0-9E79-4B36-A971-80A515C27FF0}"/>
              </a:ext>
            </a:extLst>
          </p:cNvPr>
          <p:cNvSpPr>
            <a:spLocks noGrp="1"/>
          </p:cNvSpPr>
          <p:nvPr>
            <p:ph type="sldNum" sz="quarter" idx="12"/>
          </p:nvPr>
        </p:nvSpPr>
        <p:spPr/>
        <p:txBody>
          <a:bodyPr/>
          <a:lstStyle/>
          <a:p>
            <a:fld id="{D8DA9DAA-006C-4F4B-980E-E3DF019B24E2}" type="slidenum">
              <a:rPr lang="en-US" smtClean="0"/>
              <a:t>6</a:t>
            </a:fld>
            <a:endParaRPr lang="en-US" dirty="0"/>
          </a:p>
        </p:txBody>
      </p:sp>
    </p:spTree>
    <p:extLst>
      <p:ext uri="{BB962C8B-B14F-4D97-AF65-F5344CB8AC3E}">
        <p14:creationId xmlns:p14="http://schemas.microsoft.com/office/powerpoint/2010/main" val="223535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0D2F-F7A9-45B9-B993-B430FEEE5454}"/>
              </a:ext>
            </a:extLst>
          </p:cNvPr>
          <p:cNvSpPr>
            <a:spLocks noGrp="1"/>
          </p:cNvSpPr>
          <p:nvPr>
            <p:ph type="title"/>
          </p:nvPr>
        </p:nvSpPr>
        <p:spPr/>
        <p:txBody>
          <a:bodyPr>
            <a:noAutofit/>
          </a:bodyPr>
          <a:lstStyle/>
          <a:p>
            <a:r>
              <a:rPr lang="en-US" sz="4800" b="1" dirty="0">
                <a:solidFill>
                  <a:srgbClr val="000000"/>
                </a:solidFill>
                <a:effectLst/>
                <a:ea typeface="Calibri" panose="020F0502020204030204" pitchFamily="34" charset="0"/>
                <a:cs typeface="Times New Roman" panose="02020603050405020304" pitchFamily="18" charset="0"/>
              </a:rPr>
              <a:t>ADVANTAGES AND DISADVANTAGES</a:t>
            </a:r>
            <a:endParaRPr lang="en-IN" sz="4800" dirty="0"/>
          </a:p>
        </p:txBody>
      </p:sp>
      <p:sp>
        <p:nvSpPr>
          <p:cNvPr id="3" name="Content Placeholder 2">
            <a:extLst>
              <a:ext uri="{FF2B5EF4-FFF2-40B4-BE49-F238E27FC236}">
                <a16:creationId xmlns:a16="http://schemas.microsoft.com/office/drawing/2014/main" id="{985BE3A8-7523-4321-A090-BE9A41729593}"/>
              </a:ext>
            </a:extLst>
          </p:cNvPr>
          <p:cNvSpPr>
            <a:spLocks noGrp="1"/>
          </p:cNvSpPr>
          <p:nvPr>
            <p:ph idx="1"/>
          </p:nvPr>
        </p:nvSpPr>
        <p:spPr/>
        <p:txBody>
          <a:bodyPr/>
          <a:lstStyle/>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Advantages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Perfect prediction of Risk along with the reason for Delay</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Accurate Results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Extremely Easy Interface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Straight Forward Results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Disadvantages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Should have the idea on inputs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D0DC160-3EC7-4BEC-8D69-A2CBB5DD7603}"/>
              </a:ext>
            </a:extLst>
          </p:cNvPr>
          <p:cNvSpPr>
            <a:spLocks noGrp="1"/>
          </p:cNvSpPr>
          <p:nvPr>
            <p:ph type="sldNum" sz="quarter" idx="12"/>
          </p:nvPr>
        </p:nvSpPr>
        <p:spPr/>
        <p:txBody>
          <a:bodyPr/>
          <a:lstStyle/>
          <a:p>
            <a:fld id="{D8DA9DAA-006C-4F4B-980E-E3DF019B24E2}" type="slidenum">
              <a:rPr lang="en-US" smtClean="0"/>
              <a:t>7</a:t>
            </a:fld>
            <a:endParaRPr lang="en-US" dirty="0"/>
          </a:p>
        </p:txBody>
      </p:sp>
    </p:spTree>
    <p:extLst>
      <p:ext uri="{BB962C8B-B14F-4D97-AF65-F5344CB8AC3E}">
        <p14:creationId xmlns:p14="http://schemas.microsoft.com/office/powerpoint/2010/main" val="428365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590C-C324-4352-9980-82D0955783E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94A9027-882F-4E3A-8E9C-6B113536A593}"/>
              </a:ext>
            </a:extLst>
          </p:cNvPr>
          <p:cNvSpPr>
            <a:spLocks noGrp="1"/>
          </p:cNvSpPr>
          <p:nvPr>
            <p:ph idx="1"/>
          </p:nvPr>
        </p:nvSpPr>
        <p:spPr/>
        <p:txBody>
          <a:bodyPr>
            <a:normAutofit lnSpcReduction="10000"/>
          </a:bodyPr>
          <a:lstStyle/>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project and the analysis retrieved are useful not only for passengers point of view, but for every decision maker in the aviation industry. Apart from the financial losses incurred by the industry, flight delay also portray a negative reputation of the airlines, and decreases their reliability. It causes various sustainability issues, for example, increase in fuel consumption and gas emissions. The analysis carried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here not only predicts delays based on the previous available data, but also give statistical description of airlines, their rankings based on their on-time performance, and delays with respect to time, showing the peak hours of delay. This project can be used as a prototype by any aviation authority for their benefit, in the Indian Scenario too, it can work as an efficient model or a proper prototype to study delay analysis, based on the real dataset provided. This project has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encompassed and showed the importance of Regression Analysis in Machine Learning, Data Mining concepts for efficient data cleaning, Cross Validation technique and Regularization in ML for making proper models and its predictive analysis.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9D71C4CF-BB81-4F0C-BDA0-27D539B00343}"/>
              </a:ext>
            </a:extLst>
          </p:cNvPr>
          <p:cNvSpPr>
            <a:spLocks noGrp="1"/>
          </p:cNvSpPr>
          <p:nvPr>
            <p:ph type="sldNum" sz="quarter" idx="12"/>
          </p:nvPr>
        </p:nvSpPr>
        <p:spPr/>
        <p:txBody>
          <a:bodyPr/>
          <a:lstStyle/>
          <a:p>
            <a:fld id="{D8DA9DAA-006C-4F4B-980E-E3DF019B24E2}" type="slidenum">
              <a:rPr lang="en-US" smtClean="0"/>
              <a:t>8</a:t>
            </a:fld>
            <a:endParaRPr lang="en-US" dirty="0"/>
          </a:p>
        </p:txBody>
      </p:sp>
    </p:spTree>
    <p:extLst>
      <p:ext uri="{BB962C8B-B14F-4D97-AF65-F5344CB8AC3E}">
        <p14:creationId xmlns:p14="http://schemas.microsoft.com/office/powerpoint/2010/main" val="415150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7/12/2020</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sz="1200" spc="400" dirty="0">
                <a:solidFill>
                  <a:schemeClr val="bg1"/>
                </a:solidFill>
              </a:rPr>
              <a:t>Flight Delay Prediction</a:t>
            </a:r>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760720" y="602971"/>
            <a:ext cx="5276088" cy="2276856"/>
          </a:xfrm>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760720" y="3127248"/>
            <a:ext cx="5276088" cy="1187300"/>
          </a:xfrm>
        </p:spPr>
        <p:txBody>
          <a:bodyPr>
            <a:normAutofit fontScale="85000" lnSpcReduction="20000"/>
          </a:bodyPr>
          <a:lstStyle/>
          <a:p>
            <a:r>
              <a:rPr lang="en-US" dirty="0"/>
              <a:t>Krishna Chaitanya 57</a:t>
            </a:r>
          </a:p>
          <a:p>
            <a:r>
              <a:rPr lang="en-US" dirty="0"/>
              <a:t>Amruth 46</a:t>
            </a:r>
          </a:p>
          <a:p>
            <a:r>
              <a:rPr lang="en-US" dirty="0"/>
              <a:t>Surya 52</a:t>
            </a:r>
          </a:p>
          <a:p>
            <a:r>
              <a:rPr lang="en-US" dirty="0"/>
              <a:t>Aditi Shree 04</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40</TotalTime>
  <Words>792</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Symbol</vt:lpstr>
      <vt:lpstr>Univers</vt:lpstr>
      <vt:lpstr>GradientUnivers</vt:lpstr>
      <vt:lpstr>Flight Delay Prediction</vt:lpstr>
      <vt:lpstr>Abstract</vt:lpstr>
      <vt:lpstr>Types of Machine Learning</vt:lpstr>
      <vt:lpstr>Literature Survey</vt:lpstr>
      <vt:lpstr>HARDWARE  /  SOFTWARE  SOLUTION</vt:lpstr>
      <vt:lpstr>HARDWARE  /  SOFTWARE  SOLUTION</vt:lpstr>
      <vt:lpstr>ADVANTAGES AND DISADVANTAGES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dc:title>
  <dc:creator>K C</dc:creator>
  <cp:lastModifiedBy>K C</cp:lastModifiedBy>
  <cp:revision>8</cp:revision>
  <dcterms:created xsi:type="dcterms:W3CDTF">2020-12-07T08:33:54Z</dcterms:created>
  <dcterms:modified xsi:type="dcterms:W3CDTF">2020-12-07T09:17:57Z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