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dHPtR4pBP+tBpy3uXC6HuvQu9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ratch.mit.edu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400" y="2858760"/>
            <a:ext cx="5136840" cy="1856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880" y="2083680"/>
            <a:ext cx="3520800" cy="3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>
            <p:ph type="title"/>
          </p:nvPr>
        </p:nvSpPr>
        <p:spPr>
          <a:xfrm>
            <a:off x="3826440" y="2360520"/>
            <a:ext cx="5097960" cy="25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1" lang="en-GB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with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886464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535920" y="208440"/>
            <a:ext cx="5114520" cy="1555920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223880" y="3753000"/>
            <a:ext cx="7485120" cy="245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429920" y="3566160"/>
            <a:ext cx="8558640" cy="31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Steps to get going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a web browser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 to </a:t>
            </a:r>
            <a:r>
              <a:rPr b="0" lang="en-GB" sz="1800" u="sng" strike="noStrike">
                <a:solidFill>
                  <a:srgbClr val="0563C1"/>
                </a:solid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https://scratch.mit.edu/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on ‘Create’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on the globe and choose your language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 the instructions from Scratch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you can start building!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Remember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is important to read the instructions carefully!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219" name="Google Shape;2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2632136" y="1600550"/>
            <a:ext cx="6154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get started!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230120" y="2421360"/>
            <a:ext cx="9731520" cy="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have questions or something is not working,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ask a </a:t>
            </a:r>
            <a:r>
              <a:rPr lang="en-GB" sz="2800">
                <a:latin typeface="Comic Sans MS"/>
                <a:ea typeface="Comic Sans MS"/>
                <a:cs typeface="Comic Sans MS"/>
                <a:sym typeface="Comic Sans MS"/>
              </a:rPr>
              <a:t>volunteer</a:t>
            </a: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help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222" name="Google Shape;22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480" y="3482280"/>
            <a:ext cx="2373840" cy="2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/>
          <p:nvPr/>
        </p:nvSpPr>
        <p:spPr>
          <a:xfrm>
            <a:off x="9316440" y="3447360"/>
            <a:ext cx="463320" cy="448200"/>
          </a:xfrm>
          <a:prstGeom prst="rect">
            <a:avLst/>
          </a:prstGeom>
          <a:noFill/>
          <a:ln cap="flat" cmpd="sng" w="57150">
            <a:solidFill>
              <a:srgbClr val="BA701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556560" y="1916280"/>
            <a:ext cx="4293360" cy="41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SansMS"/>
              <a:buNone/>
            </a:pPr>
            <a:r>
              <a:rPr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the end of the introduction.</a:t>
            </a:r>
            <a:b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</a:br>
            <a:endParaRPr sz="1800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533960" y="2735280"/>
            <a:ext cx="9143640" cy="33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programming language that helps to create: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Cartoons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Music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Simulations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summary: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program to make programs.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2309514" y="1914475"/>
            <a:ext cx="5736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Scratch?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533960" y="2735280"/>
            <a:ext cx="9143640" cy="22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program is a sequence of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commands, and computer data that causes certain actions to be performed.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that we have to "talk" to the computer in the same language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1993561" y="1914475"/>
            <a:ext cx="6747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 program?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251360" y="3789720"/>
            <a:ext cx="394416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I press the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space bar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 cat will say “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GB" sz="1800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llo!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</a:t>
            </a:r>
            <a:b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seconds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3687476" y="1938525"/>
            <a:ext cx="3241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499400" y="3163320"/>
            <a:ext cx="287100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 language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6427073" y="3163325"/>
            <a:ext cx="3808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language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160" y="3886200"/>
            <a:ext cx="3362040" cy="15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514150" y="3658325"/>
            <a:ext cx="95139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Scratch is a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visual programming language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is, we use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graphics (sprites) 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controlled and structured in a place called the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screen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1947126" y="1915200"/>
            <a:ext cx="7222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are we doing this?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514149" y="3167250"/>
            <a:ext cx="54081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screen and the sprites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439650" y="2912750"/>
            <a:ext cx="5763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&amp; Stop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where you can control the action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screen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where the story, the game and the program take place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library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where all the sprites are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7019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Sprite shop</a:t>
            </a: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where you can find new sprites to use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085360" y="411480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1309576" y="1723675"/>
            <a:ext cx="8938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Scratch look like?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422000" y="2611075"/>
            <a:ext cx="2937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layout: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2377" t="0"/>
          <a:stretch/>
        </p:blipFill>
        <p:spPr>
          <a:xfrm>
            <a:off x="7417800" y="2485440"/>
            <a:ext cx="2412000" cy="42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7417800" y="2485440"/>
            <a:ext cx="397440" cy="189000"/>
          </a:xfrm>
          <a:prstGeom prst="rect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417800" y="2732760"/>
            <a:ext cx="2439000" cy="1791720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7417800" y="4581360"/>
            <a:ext cx="2439000" cy="14688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9066600" y="6395040"/>
            <a:ext cx="763200" cy="315360"/>
          </a:xfrm>
          <a:prstGeom prst="rect">
            <a:avLst/>
          </a:prstGeom>
          <a:noFill/>
          <a:ln cap="flat" cmpd="sng" w="57150">
            <a:solidFill>
              <a:srgbClr val="BA701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720" y="2743200"/>
            <a:ext cx="5718600" cy="275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439640" y="2912760"/>
            <a:ext cx="550728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left, choose 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706475" y="1654550"/>
            <a:ext cx="9477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Scratch look like?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632251" y="2611075"/>
            <a:ext cx="3967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the first step: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5944735" y="4639625"/>
            <a:ext cx="816000" cy="403200"/>
          </a:xfrm>
          <a:prstGeom prst="rect">
            <a:avLst/>
          </a:prstGeom>
          <a:noFill/>
          <a:ln cap="flat" cmpd="sng" w="57150">
            <a:solidFill>
              <a:srgbClr val="BA701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743200"/>
            <a:ext cx="522576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439640" y="2912760"/>
            <a:ext cx="55072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left, choose </a:t>
            </a:r>
            <a:r>
              <a:rPr b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Drag the first 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option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“when </a:t>
            </a:r>
            <a:r>
              <a:rPr b="0" lang="en-GB" sz="1800" strike="noStrike">
                <a:solidFill>
                  <a:srgbClr val="43C33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flag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clicked” 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the workspace in the middle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/>
          <p:nvPr/>
        </p:nvSpPr>
        <p:spPr>
          <a:xfrm>
            <a:off x="1085575" y="1637325"/>
            <a:ext cx="8782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Scratch look like?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630451" y="2611075"/>
            <a:ext cx="3866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the first step: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6570000" y="3583080"/>
            <a:ext cx="1758600" cy="554040"/>
          </a:xfrm>
          <a:prstGeom prst="rect">
            <a:avLst/>
          </a:prstGeom>
          <a:noFill/>
          <a:ln cap="flat" cmpd="sng" w="57150">
            <a:solidFill>
              <a:srgbClr val="BA701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743560"/>
            <a:ext cx="522576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/>
          <p:nvPr/>
        </p:nvSpPr>
        <p:spPr>
          <a:xfrm>
            <a:off x="6477840" y="48124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439640" y="2912760"/>
            <a:ext cx="55072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the left, choose </a:t>
            </a:r>
            <a:r>
              <a:rPr b="1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Drag the first </a:t>
            </a: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option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“when </a:t>
            </a:r>
            <a:r>
              <a:rPr b="0" lang="en-GB" sz="1800" strike="noStrike">
                <a:solidFill>
                  <a:srgbClr val="43C33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flag</a:t>
            </a:r>
            <a:r>
              <a:rPr b="0" lang="en-GB" sz="1800" strike="noStrike">
                <a:solidFill>
                  <a:srgbClr val="BA7019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clicked” 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b="0" lang="en-GB" sz="1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the workspace in the middle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206" name="Google Shape;20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0" y="2520"/>
            <a:ext cx="4908240" cy="17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>
            <a:off x="1033875" y="1654550"/>
            <a:ext cx="9477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ic Sans MS"/>
              <a:buNone/>
            </a:pPr>
            <a:r>
              <a:rPr b="0" lang="en-GB" sz="4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Scratch look like?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630452" y="2611075"/>
            <a:ext cx="4114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r>
              <a:rPr b="0" lang="en-GB" sz="28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the first step: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6570000" y="3583080"/>
            <a:ext cx="1758600" cy="554040"/>
          </a:xfrm>
          <a:prstGeom prst="rect">
            <a:avLst/>
          </a:prstGeom>
          <a:noFill/>
          <a:ln cap="flat" cmpd="sng" w="57150">
            <a:solidFill>
              <a:srgbClr val="BA701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240650" y="5673250"/>
            <a:ext cx="9856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0" i="1" lang="en-GB" sz="16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</a:t>
            </a:r>
            <a:r>
              <a:rPr b="1" i="1" lang="en-GB" sz="16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</a:t>
            </a:r>
            <a:r>
              <a:rPr b="0" i="1" lang="en-GB" sz="16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starting point for your Scratch program and </a:t>
            </a:r>
            <a:r>
              <a:rPr i="1" lang="en-GB" sz="1600">
                <a:latin typeface="Comic Sans MS"/>
                <a:ea typeface="Comic Sans MS"/>
                <a:cs typeface="Comic Sans MS"/>
                <a:sym typeface="Comic Sans MS"/>
              </a:rPr>
              <a:t>are</a:t>
            </a:r>
            <a:r>
              <a:rPr b="0" i="1" lang="en-GB" sz="16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instructions with your sprites!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r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https://www.devoxx4kids.nl/</a:t>
            </a:r>
            <a:endParaRPr/>
          </a:p>
        </p:txBody>
      </p:sp>
      <p:sp>
        <p:nvSpPr>
          <p:cNvPr id="212" name="Google Shape;212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b="0" lang="en-GB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2023-01-14T13:24:42Z</dcterms:created>
  <dc:creator>Malhoe, MA (Michael)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