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2" r:id="rId4"/>
    <p:sldId id="264" r:id="rId5"/>
    <p:sldId id="265" r:id="rId6"/>
    <p:sldId id="266" r:id="rId7"/>
    <p:sldId id="258" r:id="rId8"/>
    <p:sldId id="268" r:id="rId9"/>
    <p:sldId id="267" r:id="rId10"/>
    <p:sldId id="259" r:id="rId11"/>
    <p:sldId id="269" r:id="rId12"/>
    <p:sldId id="270" r:id="rId13"/>
    <p:sldId id="260" r:id="rId14"/>
    <p:sldId id="26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405C8B-D1E2-47E0-B00E-B044BD0C1154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D30F490-9425-49D4-9684-CD9E521888D1}">
      <dgm:prSet/>
      <dgm:spPr/>
      <dgm:t>
        <a:bodyPr/>
        <a:lstStyle/>
        <a:p>
          <a:r>
            <a:rPr lang="en-GB" b="1" dirty="0"/>
            <a:t>Lyotropic</a:t>
          </a:r>
          <a:endParaRPr lang="en-GB" dirty="0"/>
        </a:p>
        <a:p>
          <a:r>
            <a:rPr lang="en-GB" dirty="0"/>
            <a:t> Induced by changes in concentration</a:t>
          </a:r>
          <a:endParaRPr lang="en-US" dirty="0"/>
        </a:p>
      </dgm:t>
    </dgm:pt>
    <dgm:pt modelId="{CA70772A-73DA-4DC3-82AD-DD8B8831EB02}" type="parTrans" cxnId="{43B2AD9D-3253-40C3-A27F-03C627EFA65A}">
      <dgm:prSet/>
      <dgm:spPr/>
      <dgm:t>
        <a:bodyPr/>
        <a:lstStyle/>
        <a:p>
          <a:endParaRPr lang="en-US"/>
        </a:p>
      </dgm:t>
    </dgm:pt>
    <dgm:pt modelId="{E3318E14-AACF-49FC-A978-2987D5F6A100}" type="sibTrans" cxnId="{43B2AD9D-3253-40C3-A27F-03C627EFA65A}">
      <dgm:prSet/>
      <dgm:spPr/>
      <dgm:t>
        <a:bodyPr/>
        <a:lstStyle/>
        <a:p>
          <a:endParaRPr lang="en-US"/>
        </a:p>
      </dgm:t>
    </dgm:pt>
    <dgm:pt modelId="{AE2DE4C3-1CFC-43F3-9873-A7E7C4D07CA1}">
      <dgm:prSet/>
      <dgm:spPr/>
      <dgm:t>
        <a:bodyPr/>
        <a:lstStyle/>
        <a:p>
          <a:r>
            <a:rPr lang="en-GB" b="1" dirty="0"/>
            <a:t>Entropically Driven</a:t>
          </a:r>
          <a:r>
            <a:rPr lang="en-GB" dirty="0"/>
            <a:t> Occurring in the absence of attractive intermolecular forces</a:t>
          </a:r>
          <a:endParaRPr lang="en-US" dirty="0"/>
        </a:p>
      </dgm:t>
    </dgm:pt>
    <dgm:pt modelId="{1A9597E9-B185-46A1-88FA-BBAD9EB7C572}" type="parTrans" cxnId="{C5E21A87-6F24-4B92-8FC9-01A754B92DAF}">
      <dgm:prSet/>
      <dgm:spPr/>
      <dgm:t>
        <a:bodyPr/>
        <a:lstStyle/>
        <a:p>
          <a:endParaRPr lang="en-US"/>
        </a:p>
      </dgm:t>
    </dgm:pt>
    <dgm:pt modelId="{8046692D-B9C9-482E-8505-A03E12AE0A63}" type="sibTrans" cxnId="{C5E21A87-6F24-4B92-8FC9-01A754B92DAF}">
      <dgm:prSet/>
      <dgm:spPr/>
      <dgm:t>
        <a:bodyPr/>
        <a:lstStyle/>
        <a:p>
          <a:endParaRPr lang="en-US"/>
        </a:p>
      </dgm:t>
    </dgm:pt>
    <dgm:pt modelId="{BA5851F6-B407-415E-8D6E-8ED2A4F908E0}" type="pres">
      <dgm:prSet presAssocID="{29405C8B-D1E2-47E0-B00E-B044BD0C11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E2247DA-6B17-4E4B-B99B-C08A9E4F0A34}" type="pres">
      <dgm:prSet presAssocID="{6D30F490-9425-49D4-9684-CD9E521888D1}" presName="hierRoot1" presStyleCnt="0"/>
      <dgm:spPr/>
    </dgm:pt>
    <dgm:pt modelId="{01B7E1FF-BF2E-48EA-977C-5F4E57E31440}" type="pres">
      <dgm:prSet presAssocID="{6D30F490-9425-49D4-9684-CD9E521888D1}" presName="composite" presStyleCnt="0"/>
      <dgm:spPr/>
    </dgm:pt>
    <dgm:pt modelId="{9D38EF37-F3AF-44EC-AE05-39C238601C5A}" type="pres">
      <dgm:prSet presAssocID="{6D30F490-9425-49D4-9684-CD9E521888D1}" presName="background" presStyleLbl="node0" presStyleIdx="0" presStyleCnt="2"/>
      <dgm:spPr/>
    </dgm:pt>
    <dgm:pt modelId="{6000F6C5-E6C6-40BF-8B05-7367E95E277E}" type="pres">
      <dgm:prSet presAssocID="{6D30F490-9425-49D4-9684-CD9E521888D1}" presName="text" presStyleLbl="fgAcc0" presStyleIdx="0" presStyleCnt="2">
        <dgm:presLayoutVars>
          <dgm:chPref val="3"/>
        </dgm:presLayoutVars>
      </dgm:prSet>
      <dgm:spPr/>
    </dgm:pt>
    <dgm:pt modelId="{3A5800A2-4C38-436C-B7CB-22A10DC3B85C}" type="pres">
      <dgm:prSet presAssocID="{6D30F490-9425-49D4-9684-CD9E521888D1}" presName="hierChild2" presStyleCnt="0"/>
      <dgm:spPr/>
    </dgm:pt>
    <dgm:pt modelId="{3510473D-179F-4EB4-AD86-9FB6A22E9CBF}" type="pres">
      <dgm:prSet presAssocID="{AE2DE4C3-1CFC-43F3-9873-A7E7C4D07CA1}" presName="hierRoot1" presStyleCnt="0"/>
      <dgm:spPr/>
    </dgm:pt>
    <dgm:pt modelId="{1E4985AB-BE27-4F47-9B37-618D2655D7F0}" type="pres">
      <dgm:prSet presAssocID="{AE2DE4C3-1CFC-43F3-9873-A7E7C4D07CA1}" presName="composite" presStyleCnt="0"/>
      <dgm:spPr/>
    </dgm:pt>
    <dgm:pt modelId="{0ED5906A-234A-43C5-8E1D-BD90F7439492}" type="pres">
      <dgm:prSet presAssocID="{AE2DE4C3-1CFC-43F3-9873-A7E7C4D07CA1}" presName="background" presStyleLbl="node0" presStyleIdx="1" presStyleCnt="2"/>
      <dgm:spPr/>
    </dgm:pt>
    <dgm:pt modelId="{71B872F6-1036-4A3F-AFC4-71A54F4A0512}" type="pres">
      <dgm:prSet presAssocID="{AE2DE4C3-1CFC-43F3-9873-A7E7C4D07CA1}" presName="text" presStyleLbl="fgAcc0" presStyleIdx="1" presStyleCnt="2">
        <dgm:presLayoutVars>
          <dgm:chPref val="3"/>
        </dgm:presLayoutVars>
      </dgm:prSet>
      <dgm:spPr/>
    </dgm:pt>
    <dgm:pt modelId="{2933AE6C-1CED-4419-8E4E-C8F170C7E511}" type="pres">
      <dgm:prSet presAssocID="{AE2DE4C3-1CFC-43F3-9873-A7E7C4D07CA1}" presName="hierChild2" presStyleCnt="0"/>
      <dgm:spPr/>
    </dgm:pt>
  </dgm:ptLst>
  <dgm:cxnLst>
    <dgm:cxn modelId="{62D7F81E-200D-47C1-89FF-525A353DD702}" type="presOf" srcId="{6D30F490-9425-49D4-9684-CD9E521888D1}" destId="{6000F6C5-E6C6-40BF-8B05-7367E95E277E}" srcOrd="0" destOrd="0" presId="urn:microsoft.com/office/officeart/2005/8/layout/hierarchy1"/>
    <dgm:cxn modelId="{BD3F3F30-F6ED-4173-8BE1-AE5B668A93E6}" type="presOf" srcId="{29405C8B-D1E2-47E0-B00E-B044BD0C1154}" destId="{BA5851F6-B407-415E-8D6E-8ED2A4F908E0}" srcOrd="0" destOrd="0" presId="urn:microsoft.com/office/officeart/2005/8/layout/hierarchy1"/>
    <dgm:cxn modelId="{C5E21A87-6F24-4B92-8FC9-01A754B92DAF}" srcId="{29405C8B-D1E2-47E0-B00E-B044BD0C1154}" destId="{AE2DE4C3-1CFC-43F3-9873-A7E7C4D07CA1}" srcOrd="1" destOrd="0" parTransId="{1A9597E9-B185-46A1-88FA-BBAD9EB7C572}" sibTransId="{8046692D-B9C9-482E-8505-A03E12AE0A63}"/>
    <dgm:cxn modelId="{43B2AD9D-3253-40C3-A27F-03C627EFA65A}" srcId="{29405C8B-D1E2-47E0-B00E-B044BD0C1154}" destId="{6D30F490-9425-49D4-9684-CD9E521888D1}" srcOrd="0" destOrd="0" parTransId="{CA70772A-73DA-4DC3-82AD-DD8B8831EB02}" sibTransId="{E3318E14-AACF-49FC-A978-2987D5F6A100}"/>
    <dgm:cxn modelId="{00D344C6-D9E7-422C-AEA0-3F8180A37BB6}" type="presOf" srcId="{AE2DE4C3-1CFC-43F3-9873-A7E7C4D07CA1}" destId="{71B872F6-1036-4A3F-AFC4-71A54F4A0512}" srcOrd="0" destOrd="0" presId="urn:microsoft.com/office/officeart/2005/8/layout/hierarchy1"/>
    <dgm:cxn modelId="{1FE2F493-727F-4645-9779-6E800A8756BF}" type="presParOf" srcId="{BA5851F6-B407-415E-8D6E-8ED2A4F908E0}" destId="{0E2247DA-6B17-4E4B-B99B-C08A9E4F0A34}" srcOrd="0" destOrd="0" presId="urn:microsoft.com/office/officeart/2005/8/layout/hierarchy1"/>
    <dgm:cxn modelId="{4CCC5937-0A8A-4840-A328-31242FD55627}" type="presParOf" srcId="{0E2247DA-6B17-4E4B-B99B-C08A9E4F0A34}" destId="{01B7E1FF-BF2E-48EA-977C-5F4E57E31440}" srcOrd="0" destOrd="0" presId="urn:microsoft.com/office/officeart/2005/8/layout/hierarchy1"/>
    <dgm:cxn modelId="{BA1873B3-BCCD-48FB-8E0C-4BECF2404784}" type="presParOf" srcId="{01B7E1FF-BF2E-48EA-977C-5F4E57E31440}" destId="{9D38EF37-F3AF-44EC-AE05-39C238601C5A}" srcOrd="0" destOrd="0" presId="urn:microsoft.com/office/officeart/2005/8/layout/hierarchy1"/>
    <dgm:cxn modelId="{C1D80686-B238-494A-9B01-4F46C698AE30}" type="presParOf" srcId="{01B7E1FF-BF2E-48EA-977C-5F4E57E31440}" destId="{6000F6C5-E6C6-40BF-8B05-7367E95E277E}" srcOrd="1" destOrd="0" presId="urn:microsoft.com/office/officeart/2005/8/layout/hierarchy1"/>
    <dgm:cxn modelId="{456CB616-1F08-4EDE-94C5-A2BF1BD8A6E6}" type="presParOf" srcId="{0E2247DA-6B17-4E4B-B99B-C08A9E4F0A34}" destId="{3A5800A2-4C38-436C-B7CB-22A10DC3B85C}" srcOrd="1" destOrd="0" presId="urn:microsoft.com/office/officeart/2005/8/layout/hierarchy1"/>
    <dgm:cxn modelId="{B8825936-B067-4BAE-A06F-E9076AC2AEC7}" type="presParOf" srcId="{BA5851F6-B407-415E-8D6E-8ED2A4F908E0}" destId="{3510473D-179F-4EB4-AD86-9FB6A22E9CBF}" srcOrd="1" destOrd="0" presId="urn:microsoft.com/office/officeart/2005/8/layout/hierarchy1"/>
    <dgm:cxn modelId="{DA46FB6B-9E11-485A-91B5-6570BEFDC99F}" type="presParOf" srcId="{3510473D-179F-4EB4-AD86-9FB6A22E9CBF}" destId="{1E4985AB-BE27-4F47-9B37-618D2655D7F0}" srcOrd="0" destOrd="0" presId="urn:microsoft.com/office/officeart/2005/8/layout/hierarchy1"/>
    <dgm:cxn modelId="{4441854F-5FDD-43D8-8E8F-AECF7D86EE63}" type="presParOf" srcId="{1E4985AB-BE27-4F47-9B37-618D2655D7F0}" destId="{0ED5906A-234A-43C5-8E1D-BD90F7439492}" srcOrd="0" destOrd="0" presId="urn:microsoft.com/office/officeart/2005/8/layout/hierarchy1"/>
    <dgm:cxn modelId="{15124CEC-AC50-4199-912D-63E0823D26CB}" type="presParOf" srcId="{1E4985AB-BE27-4F47-9B37-618D2655D7F0}" destId="{71B872F6-1036-4A3F-AFC4-71A54F4A0512}" srcOrd="1" destOrd="0" presId="urn:microsoft.com/office/officeart/2005/8/layout/hierarchy1"/>
    <dgm:cxn modelId="{C912CB48-47FD-47FF-936F-1830BB48F565}" type="presParOf" srcId="{3510473D-179F-4EB4-AD86-9FB6A22E9CBF}" destId="{2933AE6C-1CED-4419-8E4E-C8F170C7E5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8EF37-F3AF-44EC-AE05-39C238601C5A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0F6C5-E6C6-40BF-8B05-7367E95E277E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 dirty="0"/>
            <a:t>Lyotropic</a:t>
          </a:r>
          <a:endParaRPr lang="en-GB" sz="3500" kern="1200" dirty="0"/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 Induced by changes in concentration</a:t>
          </a:r>
          <a:endParaRPr lang="en-US" sz="3500" kern="1200" dirty="0"/>
        </a:p>
      </dsp:txBody>
      <dsp:txXfrm>
        <a:off x="560236" y="832323"/>
        <a:ext cx="4149382" cy="2576345"/>
      </dsp:txXfrm>
    </dsp:sp>
    <dsp:sp modelId="{0ED5906A-234A-43C5-8E1D-BD90F7439492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872F6-1036-4A3F-AFC4-71A54F4A0512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 dirty="0"/>
            <a:t>Entropically Driven</a:t>
          </a:r>
          <a:r>
            <a:rPr lang="en-GB" sz="3500" kern="1200" dirty="0"/>
            <a:t> Occurring in the absence of attractive intermolecular forces</a:t>
          </a:r>
          <a:endParaRPr lang="en-US" sz="3500" kern="1200" dirty="0"/>
        </a:p>
      </dsp:txBody>
      <dsp:txXfrm>
        <a:off x="5827635" y="832323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53971-FC70-48FB-8ADF-0A5012DE9F9F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148CF-E678-44C2-BE75-70EF105F9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4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389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69E6-B111-4472-9A6B-36D21978BDA5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Physics at Work 2020 - Overview — Department of Physics">
            <a:extLst>
              <a:ext uri="{FF2B5EF4-FFF2-40B4-BE49-F238E27FC236}">
                <a16:creationId xmlns:a16="http://schemas.microsoft.com/office/drawing/2014/main" id="{8C513DF9-603B-4255-BC0F-A03848A0218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3" b="53454"/>
          <a:stretch/>
        </p:blipFill>
        <p:spPr bwMode="auto">
          <a:xfrm>
            <a:off x="9626446" y="52906"/>
            <a:ext cx="249129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A10710-B824-4CA7-8B1A-345E4F4637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70770" y="5499877"/>
            <a:ext cx="2746972" cy="7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8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8A55-6459-43C1-A261-6202E763F8E9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25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624B-41CE-4D9F-A77E-0288CC8A5666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63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91440" indent="-91440"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D8F6-A7B9-4826-9DEE-ADFB02B7806A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42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B61C-B44D-4C40-820E-B44ED564E3C6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4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763-D592-4BD1-AA76-4B97BF81338B}" type="datetime1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21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5294-3231-4181-8EC5-F49B0E50130F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95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DB63-8B39-4E6F-A3DE-AD16D6E72FE3}" type="datetime1">
              <a:rPr lang="en-GB" smtClean="0"/>
              <a:t>06/05/2021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04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D48-7B4F-4AA7-95B6-6D95CBC864C9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0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4355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998128"/>
            <a:ext cx="3200400" cy="130707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6CA3C4-FF3E-4D72-A9D2-D63DE6295F96}" type="datetime1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Simulating Liquid Crystals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972045-4195-489E-A5E2-E1EC080EBE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600" y="5521325"/>
            <a:ext cx="6483350" cy="693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90AD96-E486-40A5-9D5C-6457228BBB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48800" y="6119566"/>
            <a:ext cx="2746972" cy="7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7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723-FF45-4C00-913F-9B206B194F93}" type="datetime1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54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3631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C5F770-413A-4E53-BF7A-9E1D02882029}" type="datetime1">
              <a:rPr lang="en-GB" smtClean="0"/>
              <a:t>06/05/2021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645ECC-7A7A-4729-8128-50B722794741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DDBB4BA-49A0-4DB6-AA38-25BDA0E781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32916" y="5588655"/>
            <a:ext cx="2746972" cy="738434"/>
          </a:xfrm>
          <a:prstGeom prst="rect">
            <a:avLst/>
          </a:prstGeom>
        </p:spPr>
      </p:pic>
      <p:pic>
        <p:nvPicPr>
          <p:cNvPr id="1026" name="Picture 2" descr="Physics at Work 2020 - Overview — Department of Physics">
            <a:extLst>
              <a:ext uri="{FF2B5EF4-FFF2-40B4-BE49-F238E27FC236}">
                <a16:creationId xmlns:a16="http://schemas.microsoft.com/office/drawing/2014/main" id="{0D04C11A-3388-4331-8B3D-AC80A61001E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3" b="53454"/>
          <a:stretch/>
        </p:blipFill>
        <p:spPr bwMode="auto">
          <a:xfrm>
            <a:off x="9626446" y="52906"/>
            <a:ext cx="249129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27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178C-40A9-461C-84D3-5F632F808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Simulating Liquid Crystals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FC215-E74E-49AE-A4F3-1A6C1F03A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Kit Gallagher </a:t>
            </a:r>
          </a:p>
          <a:p>
            <a:r>
              <a:rPr lang="en-GB" sz="2000" i="1" dirty="0"/>
              <a:t>Supervisors: Prof Erika Eiser, Mr Jiaming Yu</a:t>
            </a:r>
          </a:p>
        </p:txBody>
      </p:sp>
    </p:spTree>
    <p:extLst>
      <p:ext uri="{BB962C8B-B14F-4D97-AF65-F5344CB8AC3E}">
        <p14:creationId xmlns:p14="http://schemas.microsoft.com/office/powerpoint/2010/main" val="147091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Rigid Rod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Rigid Rod Simulations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Nematic Transition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Smectic Transition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C29A1-3F1F-4672-BD61-9D8F6A79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A25A-5E12-4E3E-8244-D02E2ADDB1B5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70617-410A-4AB2-8AD5-DDE0CED9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BB13C-55C4-4CAF-96F7-29F3B0A4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2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3049-564C-410B-9F1B-31110786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Nematic Phase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6C7F-8C58-40D2-B297-6516DCE9A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D2B77-D5E2-4BE7-9976-86C58D5B2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B1FAC-18D3-4322-911E-8BAABBC9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A3C4-FF3E-4D72-A9D2-D63DE6295F96}" type="datetime1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6145F-29F6-4E97-852D-9570050D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14F0B-38EB-4840-AB41-E096A44C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72C4BA-1938-4363-834E-2F1E60D914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67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E98A-6C2B-47AA-9867-4D3DC7B5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Smectic Phase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B386-8AA8-4CE6-88F2-84DA8C7A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7A522-E991-4924-AB4F-0C0568FC7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272F6-D9B4-4E7A-8F68-D63E366B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A3C4-FF3E-4D72-A9D2-D63DE6295F96}" type="datetime1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23D47-ADC0-41CB-B671-D208F3D8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3CA6C-9757-4DBE-B4B8-B4FC84F1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5A2B8D-BE25-4D48-BCCA-0459EE06A1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70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Nunchuck 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Nunchuck Simulations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Fixed Rigidity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Fixed Angle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Dynamic 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3FD9E-0468-4D84-B8AB-62CFA796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70FA-D65C-4A60-91F1-AC7275D9A811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657EC-EC9C-4C75-A24A-09DBF357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6638D-F0BD-468E-97B8-12C8EF9A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14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Conclusions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i="1" dirty="0"/>
              <a:t>Primary Findings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i="1" dirty="0"/>
              <a:t>Further Work</a:t>
            </a:r>
            <a:endParaRPr lang="en-GB" sz="2600" dirty="0"/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9C2D9-963B-4A7D-B350-213AC175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E546-BF22-4E63-B4C9-3E8B5ADD2B3A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1B150-3135-4FDE-9CE6-C3447A40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B5539-7981-43FC-A4B3-45CFD7FC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60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ED90-FB80-42B2-B1B3-6B1B614B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3DBD8-7BF5-4F3F-B759-1CCB51E3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baseline="3000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1 </a:t>
            </a: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T. Kato, Y. Hirai, S. </a:t>
            </a:r>
            <a:r>
              <a:rPr lang="en-GB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Nakaso</a:t>
            </a: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and M. Moriyama, Liquid-Crystalline Physical Gels, Chem. Soc. Rev. 36, 1857 (2007).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110CB-4FC8-455C-A409-7376F083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E246-3AA0-49AE-AA61-EF2910016B7A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2662-75BF-49DB-A5BA-E48A6A08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CAC3D-4F68-4DD3-97E3-51A43FBC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4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Liquid Crystals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Phase Transitions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dirty="0"/>
              <a:t>Order Parameters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DNA as a Liquid Crystal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6F747-82E0-48E9-AE5F-22388FEE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4DD5-28A9-481B-B01B-AB7B52519854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7CA7E-E2B9-48B7-B002-73ECBB3E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1AF3D-6814-45FB-B96B-6CF4D0AF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51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AEE8-7001-4EF7-BB82-1434C3DA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Liquid Crystals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B10D7-A625-404C-A522-AE2978E10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5406500"/>
            <a:ext cx="3200400" cy="898703"/>
          </a:xfrm>
        </p:spPr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[1] T. Kato, Y. Hirai, S.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Nakaso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and M. Moriyama, Liquid-Crystalline Physical Gels, Chem. Soc. Rev. 36, 1857 (2007).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F8A89-0A6E-4834-9DAA-118F95F8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55FDD6D8-B502-4280-AE8F-D80E5A6AE5EC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A3A3C-D323-4A06-B9E7-B212C38F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/>
              <a:t>Simulating Liquid Crystals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8B839E2-B265-48CA-AD88-7FAB29520A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535" y="5211056"/>
            <a:ext cx="7335175" cy="1128158"/>
          </a:xfrm>
        </p:spPr>
        <p:txBody>
          <a:bodyPr>
            <a:normAutofit fontScale="92500" lnSpcReduction="10000"/>
          </a:bodyPr>
          <a:lstStyle/>
          <a:p>
            <a:r>
              <a:rPr lang="en-GB" i="1" dirty="0"/>
              <a:t>Figure 1: Representation of the three liquid crystal phase classes, reproduced from Kato et al. [1] with permission. Note the distinct layers in the smectic and columnar phases, and the different class of molecule in the columnar phase.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D7F136-F76A-49C8-A47E-2348B024E5D4}"/>
              </a:ext>
            </a:extLst>
          </p:cNvPr>
          <p:cNvGrpSpPr/>
          <p:nvPr/>
        </p:nvGrpSpPr>
        <p:grpSpPr>
          <a:xfrm>
            <a:off x="5157386" y="576603"/>
            <a:ext cx="6055097" cy="4479536"/>
            <a:chOff x="5157386" y="576603"/>
            <a:chExt cx="6055097" cy="44795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BF595E-5845-487A-8251-5AF96FD95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386" y="576603"/>
              <a:ext cx="6055097" cy="447953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B78825-6332-4798-BFF4-7E7DDFCF6FD8}"/>
                </a:ext>
              </a:extLst>
            </p:cNvPr>
            <p:cNvSpPr/>
            <p:nvPr/>
          </p:nvSpPr>
          <p:spPr>
            <a:xfrm>
              <a:off x="6459346" y="1494995"/>
              <a:ext cx="719091" cy="25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A656C0-04BD-407A-9B22-30C6F753F10C}"/>
                </a:ext>
              </a:extLst>
            </p:cNvPr>
            <p:cNvSpPr/>
            <p:nvPr/>
          </p:nvSpPr>
          <p:spPr>
            <a:xfrm>
              <a:off x="6405609" y="937035"/>
              <a:ext cx="719091" cy="25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0BA400-55BE-41F6-AD84-7A24FDB527B3}"/>
                </a:ext>
              </a:extLst>
            </p:cNvPr>
            <p:cNvSpPr/>
            <p:nvPr/>
          </p:nvSpPr>
          <p:spPr>
            <a:xfrm>
              <a:off x="9089253" y="1488117"/>
              <a:ext cx="719091" cy="25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41D5B6-AD4F-4B84-9837-81E13C406220}"/>
                </a:ext>
              </a:extLst>
            </p:cNvPr>
            <p:cNvSpPr/>
            <p:nvPr/>
          </p:nvSpPr>
          <p:spPr>
            <a:xfrm>
              <a:off x="9089253" y="937034"/>
              <a:ext cx="719091" cy="25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7218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56DC-77D0-4C7E-9998-81D8A5E2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Phase Transitions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922A2-AF72-4771-BFB9-2C288953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4B81318-E621-4F4E-B976-73310EBEF802}" type="datetime1">
              <a:rPr lang="en-GB" smtClean="0"/>
              <a:pPr>
                <a:spcAft>
                  <a:spcPts val="600"/>
                </a:spcAft>
              </a:pPr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D3AD-BE91-4885-AB7E-3E30D342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Simulating Liquid Crystals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1B88B-FDE6-4691-BA90-A614DE88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645ECC-7A7A-4729-8128-50B722794741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AAB6A6A3-9225-4537-8272-3C7CFC94B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91196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45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B67A-DA6F-4946-8E54-684D8B5F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490A2-70BA-47A2-9EBF-5B93C3CDA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701143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</a:t>
                </a:r>
                <a:r>
                  <a:rPr lang="en-GB" b="1" dirty="0"/>
                  <a:t>Nematic Order Parameter</a:t>
                </a:r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</a:t>
                </a:r>
                <a:r>
                  <a:rPr lang="en-GB" b="1" dirty="0"/>
                  <a:t>Smectic Order Parameter</a:t>
                </a:r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acc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i="1" dirty="0"/>
                  <a:t> Both range from 1 (perfectly ordered) to 0 (no order)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490A2-70BA-47A2-9EBF-5B93C3CDA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701143" cy="4023360"/>
              </a:xfrm>
              <a:blipFill>
                <a:blip r:embed="rId2"/>
                <a:stretch>
                  <a:fillRect l="-1880" b="-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D117-7EDE-4B78-B756-92D3AB93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809F-CA2B-483D-9917-2252A6034B9D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26E9-E106-456F-81BF-FC0C56C3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3A50-B463-4E62-8239-9A0E243F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3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65AD-5E36-4446-AA4B-FDDD7A4B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DNA as a Liquid Crystal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ED2D2-B4AD-44C1-933A-E3F1DC280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i="1" dirty="0"/>
              <a:t>insert cool picture </a:t>
            </a:r>
            <a:r>
              <a:rPr lang="en-GB" b="1" i="1" dirty="0"/>
              <a:t>(Figure 2)</a:t>
            </a:r>
            <a:r>
              <a:rPr lang="en-GB" i="1" dirty="0"/>
              <a:t> of applications following chat with Erika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04A2-F3EB-4815-B3B9-70195616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D558-26F0-426F-A3F3-5153859A1A57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9E69C-9F06-416F-8313-D692723F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C618F-D456-4CE5-9040-4B32DEAC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18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Nunchuck Molecules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dirty="0"/>
              <a:t>Simulation Structure</a:t>
            </a:r>
            <a:endParaRPr lang="en-GB" sz="24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CC48B-1CCE-412F-A1D4-0991F38F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578-8249-489E-B0F0-869A1471332D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FF9EB-6A54-4C2A-B9B2-AE903E9D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44EE6-121B-41BE-A574-497B1572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4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46A6-189B-41A7-A63B-1815757C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Nunchuck Molecules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19C44-678C-400D-A9E8-B81624A4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EB05-928E-46F4-97FC-807AB687ECA7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AE2BD-57F7-4C81-8BEF-918CF4E5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0581B-483A-4963-9EFE-B5815E58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8</a:t>
            </a:fld>
            <a:endParaRPr lang="en-GB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2A42547D-57F4-4B0D-8237-0CD33DE2D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80" y="1820740"/>
            <a:ext cx="4590788" cy="419358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D55F-9207-48DA-A5D9-9661ABEDF04B}"/>
              </a:ext>
            </a:extLst>
          </p:cNvPr>
          <p:cNvGrpSpPr/>
          <p:nvPr/>
        </p:nvGrpSpPr>
        <p:grpSpPr>
          <a:xfrm>
            <a:off x="7683427" y="1737360"/>
            <a:ext cx="4434062" cy="3390153"/>
            <a:chOff x="6172724" y="1011981"/>
            <a:chExt cx="5647559" cy="46064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4641EC-9671-40AC-B8BF-F8CB4AB05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724" y="1011981"/>
              <a:ext cx="5647559" cy="4606467"/>
            </a:xfrm>
            <a:prstGeom prst="rect">
              <a:avLst/>
            </a:prstGeom>
          </p:spPr>
        </p:pic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69F1CF5-DD10-40ED-AE4F-9449BE606A81}"/>
                </a:ext>
              </a:extLst>
            </p:cNvPr>
            <p:cNvSpPr/>
            <p:nvPr/>
          </p:nvSpPr>
          <p:spPr>
            <a:xfrm>
              <a:off x="9060396" y="1364498"/>
              <a:ext cx="1512909" cy="1450756"/>
            </a:xfrm>
            <a:prstGeom prst="arc">
              <a:avLst>
                <a:gd name="adj1" fmla="val 5159558"/>
                <a:gd name="adj2" fmla="val 10290965"/>
              </a:avLst>
            </a:prstGeom>
            <a:ln w="38100">
              <a:solidFill>
                <a:srgbClr val="1129DB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F107AD-9694-498A-A8E3-0518386FFED9}"/>
                </a:ext>
              </a:extLst>
            </p:cNvPr>
            <p:cNvSpPr txBox="1"/>
            <p:nvPr/>
          </p:nvSpPr>
          <p:spPr>
            <a:xfrm>
              <a:off x="8966446" y="2559725"/>
              <a:ext cx="443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600" dirty="0">
                  <a:solidFill>
                    <a:srgbClr val="1129D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θ</a:t>
              </a:r>
              <a:endParaRPr lang="en-GB" sz="3600" dirty="0">
                <a:solidFill>
                  <a:srgbClr val="1129DB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90639FD-7404-4149-94A9-7B24BCD3D00B}"/>
              </a:ext>
            </a:extLst>
          </p:cNvPr>
          <p:cNvSpPr txBox="1"/>
          <p:nvPr/>
        </p:nvSpPr>
        <p:spPr>
          <a:xfrm>
            <a:off x="4735681" y="5209392"/>
            <a:ext cx="4705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Figure 3 (left): Depiction of the analogy between the DNA mesogen and the nunchucks. Figure created by Jiaming Yu (Eiser Group, Cambridge).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3337E0-99C4-4EEA-9A9D-94ED360FEEB6}"/>
              </a:ext>
            </a:extLst>
          </p:cNvPr>
          <p:cNvSpPr txBox="1"/>
          <p:nvPr/>
        </p:nvSpPr>
        <p:spPr>
          <a:xfrm>
            <a:off x="7201379" y="2829869"/>
            <a:ext cx="2849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Figure 4 (right): The implementation within LAMMPS, with the central red sphere representing the ss-DNA</a:t>
            </a:r>
          </a:p>
        </p:txBody>
      </p:sp>
    </p:spTree>
    <p:extLst>
      <p:ext uri="{BB962C8B-B14F-4D97-AF65-F5344CB8AC3E}">
        <p14:creationId xmlns:p14="http://schemas.microsoft.com/office/powerpoint/2010/main" val="8147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6D3C-D225-4298-A02B-2E14B374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A334D-9F8B-499D-A32C-2E951DCF6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GB" sz="3200" dirty="0"/>
              </a:p>
              <a:p>
                <a:r>
                  <a:rPr lang="en-GB" sz="3200" dirty="0"/>
                  <a:t>LAMMPS Software </a:t>
                </a:r>
              </a:p>
              <a:p>
                <a:endParaRPr lang="en-GB" sz="3200" dirty="0"/>
              </a:p>
              <a:p>
                <a:r>
                  <a:rPr lang="en-GB" sz="3200" dirty="0"/>
                  <a:t> Shifted, cut-off Lennard Jones intermolecular potential: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  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g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e>
                    </m:rad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GB" sz="3200" dirty="0"/>
              </a:p>
              <a:p>
                <a:endParaRPr lang="en-GB" sz="3200" dirty="0"/>
              </a:p>
              <a:p>
                <a:r>
                  <a:rPr lang="en-GB" sz="3200" dirty="0"/>
                  <a:t> Alternating stages of contraction and equilibration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A334D-9F8B-499D-A32C-2E951DCF6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8D591-070F-49D2-AD23-ACFA5491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4BBA-1B9A-4C08-869D-09DC3EECB5B6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2CE7-951B-46C1-A024-DDB63D3C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E879-2D0E-425B-9062-E5430FD6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9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DFC859-897A-468D-9B85-44C8520C0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465" y="1993315"/>
            <a:ext cx="3657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49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783</TotalTime>
  <Words>465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Simulating Liquid Crystals</vt:lpstr>
      <vt:lpstr>Introduction</vt:lpstr>
      <vt:lpstr>Liquid Crystals</vt:lpstr>
      <vt:lpstr>Phase Transitions</vt:lpstr>
      <vt:lpstr>Order Parameters</vt:lpstr>
      <vt:lpstr>DNA as a Liquid Crystal</vt:lpstr>
      <vt:lpstr>Methods</vt:lpstr>
      <vt:lpstr>Nunchuck Molecules</vt:lpstr>
      <vt:lpstr>Simulation Structure</vt:lpstr>
      <vt:lpstr>Rigid Rod Simulations</vt:lpstr>
      <vt:lpstr>Nematic Phase Transition</vt:lpstr>
      <vt:lpstr>Smectic Phase Transition</vt:lpstr>
      <vt:lpstr>Nunchuck Simulations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Liquid Crystals</dc:title>
  <dc:creator>Kit Gallagher</dc:creator>
  <cp:lastModifiedBy>Kit Gallagher</cp:lastModifiedBy>
  <cp:revision>30</cp:revision>
  <dcterms:created xsi:type="dcterms:W3CDTF">2021-05-06T09:26:56Z</dcterms:created>
  <dcterms:modified xsi:type="dcterms:W3CDTF">2021-05-06T22:31:43Z</dcterms:modified>
</cp:coreProperties>
</file>