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6" r:id="rId5"/>
    <p:sldId id="277" r:id="rId6"/>
    <p:sldId id="278" r:id="rId7"/>
    <p:sldId id="259" r:id="rId8"/>
    <p:sldId id="281" r:id="rId9"/>
    <p:sldId id="282" r:id="rId10"/>
    <p:sldId id="285" r:id="rId11"/>
    <p:sldId id="284" r:id="rId12"/>
    <p:sldId id="28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8" d="100"/>
          <a:sy n="68" d="100"/>
        </p:scale>
        <p:origin x="-552" y="-6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1C98B5-0CEA-490D-BF38-B5916DF3A1D0}" type="datetimeFigureOut">
              <a:rPr lang="en-IN" smtClean="0"/>
              <a:pPr/>
              <a:t>30-07-2024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28F1D54D-3171-4A98-8E21-B412FDF1A99C}" type="slidenum">
              <a:rPr lang="en-IN" smtClean="0"/>
              <a:pPr/>
              <a:t>‹#›</a:t>
            </a:fld>
            <a:endParaRPr lang="en-IN"/>
          </a:p>
        </p:txBody>
      </p:sp>
    </p:spTree>
    <p:extLst>
      <p:ext uri="{BB962C8B-B14F-4D97-AF65-F5344CB8AC3E}">
        <p14:creationId xmlns:p14="http://schemas.microsoft.com/office/powerpoint/2010/main" xmlns="" val="2808837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1C98B5-0CEA-490D-BF38-B5916DF3A1D0}" type="datetimeFigureOut">
              <a:rPr lang="en-IN" smtClean="0"/>
              <a:pPr/>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F1D54D-3171-4A98-8E21-B412FDF1A99C}" type="slidenum">
              <a:rPr lang="en-IN" smtClean="0"/>
              <a:pPr/>
              <a:t>‹#›</a:t>
            </a:fld>
            <a:endParaRPr lang="en-IN"/>
          </a:p>
        </p:txBody>
      </p:sp>
    </p:spTree>
    <p:extLst>
      <p:ext uri="{BB962C8B-B14F-4D97-AF65-F5344CB8AC3E}">
        <p14:creationId xmlns:p14="http://schemas.microsoft.com/office/powerpoint/2010/main" xmlns="" val="357373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1C98B5-0CEA-490D-BF38-B5916DF3A1D0}" type="datetimeFigureOut">
              <a:rPr lang="en-IN" smtClean="0"/>
              <a:pPr/>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1D54D-3171-4A98-8E21-B412FDF1A99C}" type="slidenum">
              <a:rPr lang="en-IN" smtClean="0"/>
              <a:pPr/>
              <a:t>‹#›</a:t>
            </a:fld>
            <a:endParaRPr lang="en-IN"/>
          </a:p>
        </p:txBody>
      </p:sp>
    </p:spTree>
    <p:extLst>
      <p:ext uri="{BB962C8B-B14F-4D97-AF65-F5344CB8AC3E}">
        <p14:creationId xmlns:p14="http://schemas.microsoft.com/office/powerpoint/2010/main" xmlns="" val="1014026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1C98B5-0CEA-490D-BF38-B5916DF3A1D0}" type="datetimeFigureOut">
              <a:rPr lang="en-IN" smtClean="0"/>
              <a:pPr/>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1D54D-3171-4A98-8E21-B412FDF1A99C}" type="slidenum">
              <a:rPr lang="en-IN" smtClean="0"/>
              <a:pPr/>
              <a:t>‹#›</a:t>
            </a:fld>
            <a:endParaRPr lang="en-IN"/>
          </a:p>
        </p:txBody>
      </p:sp>
    </p:spTree>
    <p:extLst>
      <p:ext uri="{BB962C8B-B14F-4D97-AF65-F5344CB8AC3E}">
        <p14:creationId xmlns:p14="http://schemas.microsoft.com/office/powerpoint/2010/main" xmlns="" val="1493978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1C98B5-0CEA-490D-BF38-B5916DF3A1D0}" type="datetimeFigureOut">
              <a:rPr lang="en-IN" smtClean="0"/>
              <a:pPr/>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1D54D-3171-4A98-8E21-B412FDF1A99C}" type="slidenum">
              <a:rPr lang="en-IN" smtClean="0"/>
              <a:pPr/>
              <a:t>‹#›</a:t>
            </a:fld>
            <a:endParaRPr lang="en-IN"/>
          </a:p>
        </p:txBody>
      </p:sp>
    </p:spTree>
    <p:extLst>
      <p:ext uri="{BB962C8B-B14F-4D97-AF65-F5344CB8AC3E}">
        <p14:creationId xmlns:p14="http://schemas.microsoft.com/office/powerpoint/2010/main" xmlns="" val="3875435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1C98B5-0CEA-490D-BF38-B5916DF3A1D0}" type="datetimeFigureOut">
              <a:rPr lang="en-IN" smtClean="0"/>
              <a:pPr/>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1D54D-3171-4A98-8E21-B412FDF1A99C}" type="slidenum">
              <a:rPr lang="en-IN" smtClean="0"/>
              <a:pPr/>
              <a:t>‹#›</a:t>
            </a:fld>
            <a:endParaRPr lang="en-IN"/>
          </a:p>
        </p:txBody>
      </p:sp>
    </p:spTree>
    <p:extLst>
      <p:ext uri="{BB962C8B-B14F-4D97-AF65-F5344CB8AC3E}">
        <p14:creationId xmlns:p14="http://schemas.microsoft.com/office/powerpoint/2010/main" xmlns="" val="2253092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1C98B5-0CEA-490D-BF38-B5916DF3A1D0}" type="datetimeFigureOut">
              <a:rPr lang="en-IN" smtClean="0"/>
              <a:pPr/>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1D54D-3171-4A98-8E21-B412FDF1A99C}" type="slidenum">
              <a:rPr lang="en-IN" smtClean="0"/>
              <a:pPr/>
              <a:t>‹#›</a:t>
            </a:fld>
            <a:endParaRPr lang="en-IN"/>
          </a:p>
        </p:txBody>
      </p:sp>
    </p:spTree>
    <p:extLst>
      <p:ext uri="{BB962C8B-B14F-4D97-AF65-F5344CB8AC3E}">
        <p14:creationId xmlns:p14="http://schemas.microsoft.com/office/powerpoint/2010/main" xmlns="" val="482208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C98B5-0CEA-490D-BF38-B5916DF3A1D0}" type="datetimeFigureOut">
              <a:rPr lang="en-IN" smtClean="0"/>
              <a:pPr/>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1D54D-3171-4A98-8E21-B412FDF1A99C}" type="slidenum">
              <a:rPr lang="en-IN" smtClean="0"/>
              <a:pPr/>
              <a:t>‹#›</a:t>
            </a:fld>
            <a:endParaRPr lang="en-IN"/>
          </a:p>
        </p:txBody>
      </p:sp>
    </p:spTree>
    <p:extLst>
      <p:ext uri="{BB962C8B-B14F-4D97-AF65-F5344CB8AC3E}">
        <p14:creationId xmlns:p14="http://schemas.microsoft.com/office/powerpoint/2010/main" xmlns="" val="3556460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C98B5-0CEA-490D-BF38-B5916DF3A1D0}" type="datetimeFigureOut">
              <a:rPr lang="en-IN" smtClean="0"/>
              <a:pPr/>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1D54D-3171-4A98-8E21-B412FDF1A99C}" type="slidenum">
              <a:rPr lang="en-IN" smtClean="0"/>
              <a:pPr/>
              <a:t>‹#›</a:t>
            </a:fld>
            <a:endParaRPr lang="en-IN"/>
          </a:p>
        </p:txBody>
      </p:sp>
    </p:spTree>
    <p:extLst>
      <p:ext uri="{BB962C8B-B14F-4D97-AF65-F5344CB8AC3E}">
        <p14:creationId xmlns:p14="http://schemas.microsoft.com/office/powerpoint/2010/main" xmlns="" val="2683907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C98B5-0CEA-490D-BF38-B5916DF3A1D0}" type="datetimeFigureOut">
              <a:rPr lang="en-IN" smtClean="0"/>
              <a:pPr/>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28F1D54D-3171-4A98-8E21-B412FDF1A99C}" type="slidenum">
              <a:rPr lang="en-IN" smtClean="0"/>
              <a:pPr/>
              <a:t>‹#›</a:t>
            </a:fld>
            <a:endParaRPr lang="en-IN"/>
          </a:p>
        </p:txBody>
      </p:sp>
    </p:spTree>
    <p:extLst>
      <p:ext uri="{BB962C8B-B14F-4D97-AF65-F5344CB8AC3E}">
        <p14:creationId xmlns:p14="http://schemas.microsoft.com/office/powerpoint/2010/main" xmlns="" val="1869106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1C98B5-0CEA-490D-BF38-B5916DF3A1D0}" type="datetimeFigureOut">
              <a:rPr lang="en-IN" smtClean="0"/>
              <a:pPr/>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1D54D-3171-4A98-8E21-B412FDF1A99C}" type="slidenum">
              <a:rPr lang="en-IN" smtClean="0"/>
              <a:pPr/>
              <a:t>‹#›</a:t>
            </a:fld>
            <a:endParaRPr lang="en-IN"/>
          </a:p>
        </p:txBody>
      </p:sp>
    </p:spTree>
    <p:extLst>
      <p:ext uri="{BB962C8B-B14F-4D97-AF65-F5344CB8AC3E}">
        <p14:creationId xmlns:p14="http://schemas.microsoft.com/office/powerpoint/2010/main" xmlns="" val="1972429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1C98B5-0CEA-490D-BF38-B5916DF3A1D0}" type="datetimeFigureOut">
              <a:rPr lang="en-IN" smtClean="0"/>
              <a:pPr/>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F1D54D-3171-4A98-8E21-B412FDF1A99C}" type="slidenum">
              <a:rPr lang="en-IN" smtClean="0"/>
              <a:pPr/>
              <a:t>‹#›</a:t>
            </a:fld>
            <a:endParaRPr lang="en-IN"/>
          </a:p>
        </p:txBody>
      </p:sp>
    </p:spTree>
    <p:extLst>
      <p:ext uri="{BB962C8B-B14F-4D97-AF65-F5344CB8AC3E}">
        <p14:creationId xmlns:p14="http://schemas.microsoft.com/office/powerpoint/2010/main" xmlns="" val="301467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1C98B5-0CEA-490D-BF38-B5916DF3A1D0}" type="datetimeFigureOut">
              <a:rPr lang="en-IN" smtClean="0"/>
              <a:pPr/>
              <a:t>30-07-2024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F1D54D-3171-4A98-8E21-B412FDF1A99C}" type="slidenum">
              <a:rPr lang="en-IN" smtClean="0"/>
              <a:pPr/>
              <a:t>‹#›</a:t>
            </a:fld>
            <a:endParaRPr lang="en-IN"/>
          </a:p>
        </p:txBody>
      </p:sp>
    </p:spTree>
    <p:extLst>
      <p:ext uri="{BB962C8B-B14F-4D97-AF65-F5344CB8AC3E}">
        <p14:creationId xmlns:p14="http://schemas.microsoft.com/office/powerpoint/2010/main" xmlns="" val="641223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1C98B5-0CEA-490D-BF38-B5916DF3A1D0}" type="datetimeFigureOut">
              <a:rPr lang="en-IN" smtClean="0"/>
              <a:pPr/>
              <a:t>30-07-2024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F1D54D-3171-4A98-8E21-B412FDF1A99C}" type="slidenum">
              <a:rPr lang="en-IN" smtClean="0"/>
              <a:pPr/>
              <a:t>‹#›</a:t>
            </a:fld>
            <a:endParaRPr lang="en-IN"/>
          </a:p>
        </p:txBody>
      </p:sp>
    </p:spTree>
    <p:extLst>
      <p:ext uri="{BB962C8B-B14F-4D97-AF65-F5344CB8AC3E}">
        <p14:creationId xmlns:p14="http://schemas.microsoft.com/office/powerpoint/2010/main" xmlns="" val="1197105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C98B5-0CEA-490D-BF38-B5916DF3A1D0}" type="datetimeFigureOut">
              <a:rPr lang="en-IN" smtClean="0"/>
              <a:pPr/>
              <a:t>30-07-2024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F1D54D-3171-4A98-8E21-B412FDF1A99C}" type="slidenum">
              <a:rPr lang="en-IN" smtClean="0"/>
              <a:pPr/>
              <a:t>‹#›</a:t>
            </a:fld>
            <a:endParaRPr lang="en-IN"/>
          </a:p>
        </p:txBody>
      </p:sp>
    </p:spTree>
    <p:extLst>
      <p:ext uri="{BB962C8B-B14F-4D97-AF65-F5344CB8AC3E}">
        <p14:creationId xmlns:p14="http://schemas.microsoft.com/office/powerpoint/2010/main" xmlns="" val="2496756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1C98B5-0CEA-490D-BF38-B5916DF3A1D0}" type="datetimeFigureOut">
              <a:rPr lang="en-IN" smtClean="0"/>
              <a:pPr/>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F1D54D-3171-4A98-8E21-B412FDF1A99C}" type="slidenum">
              <a:rPr lang="en-IN" smtClean="0"/>
              <a:pPr/>
              <a:t>‹#›</a:t>
            </a:fld>
            <a:endParaRPr lang="en-IN"/>
          </a:p>
        </p:txBody>
      </p:sp>
    </p:spTree>
    <p:extLst>
      <p:ext uri="{BB962C8B-B14F-4D97-AF65-F5344CB8AC3E}">
        <p14:creationId xmlns:p14="http://schemas.microsoft.com/office/powerpoint/2010/main" xmlns="" val="1507580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1C98B5-0CEA-490D-BF38-B5916DF3A1D0}" type="datetimeFigureOut">
              <a:rPr lang="en-IN" smtClean="0"/>
              <a:pPr/>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F1D54D-3171-4A98-8E21-B412FDF1A99C}" type="slidenum">
              <a:rPr lang="en-IN" smtClean="0"/>
              <a:pPr/>
              <a:t>‹#›</a:t>
            </a:fld>
            <a:endParaRPr lang="en-IN"/>
          </a:p>
        </p:txBody>
      </p:sp>
    </p:spTree>
    <p:extLst>
      <p:ext uri="{BB962C8B-B14F-4D97-AF65-F5344CB8AC3E}">
        <p14:creationId xmlns:p14="http://schemas.microsoft.com/office/powerpoint/2010/main" xmlns="" val="82728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91C98B5-0CEA-490D-BF38-B5916DF3A1D0}" type="datetimeFigureOut">
              <a:rPr lang="en-IN" smtClean="0"/>
              <a:pPr/>
              <a:t>30-07-2024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8F1D54D-3171-4A98-8E21-B412FDF1A99C}" type="slidenum">
              <a:rPr lang="en-IN" smtClean="0"/>
              <a:pPr/>
              <a:t>‹#›</a:t>
            </a:fld>
            <a:endParaRPr lang="en-IN"/>
          </a:p>
        </p:txBody>
      </p:sp>
    </p:spTree>
    <p:extLst>
      <p:ext uri="{BB962C8B-B14F-4D97-AF65-F5344CB8AC3E}">
        <p14:creationId xmlns:p14="http://schemas.microsoft.com/office/powerpoint/2010/main" xmlns="" val="6332442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37478E-7AA3-4EC8-8B24-FC72FEA6A69C}"/>
              </a:ext>
            </a:extLst>
          </p:cNvPr>
          <p:cNvSpPr>
            <a:spLocks noGrp="1"/>
          </p:cNvSpPr>
          <p:nvPr>
            <p:ph type="ctrTitle"/>
          </p:nvPr>
        </p:nvSpPr>
        <p:spPr>
          <a:xfrm>
            <a:off x="1729048" y="1396537"/>
            <a:ext cx="9640971" cy="2834641"/>
          </a:xfrm>
        </p:spPr>
        <p:txBody>
          <a:bodyPr>
            <a:normAutofit fontScale="90000"/>
          </a:bodyPr>
          <a:lstStyle/>
          <a:p>
            <a:pPr algn="ctr"/>
            <a:r>
              <a:rPr lang="en-IN" sz="3200" b="1" u="sng" dirty="0">
                <a:latin typeface="Times New Roman" panose="02020603050405020304" pitchFamily="18" charset="0"/>
                <a:cs typeface="Times New Roman" panose="02020603050405020304" pitchFamily="18" charset="0"/>
              </a:rPr>
              <a:t>ARTIFICIAL INTELLIGENCE&amp;MACHINE LEARNING </a:t>
            </a:r>
            <a:br>
              <a:rPr lang="en-IN" sz="3200" b="1" u="sng" dirty="0">
                <a:latin typeface="Times New Roman" panose="02020603050405020304" pitchFamily="18" charset="0"/>
                <a:cs typeface="Times New Roman" panose="02020603050405020304" pitchFamily="18" charset="0"/>
              </a:rPr>
            </a:br>
            <a:r>
              <a:rPr lang="en-IN" sz="3200" b="1" u="sng" dirty="0">
                <a:latin typeface="Times New Roman" panose="02020603050405020304" pitchFamily="18" charset="0"/>
                <a:cs typeface="Times New Roman" panose="02020603050405020304" pitchFamily="18" charset="0"/>
              </a:rPr>
              <a:t/>
            </a:r>
            <a:br>
              <a:rPr lang="en-IN" sz="3200" b="1" u="sng" dirty="0">
                <a:latin typeface="Times New Roman" panose="02020603050405020304" pitchFamily="18" charset="0"/>
                <a:cs typeface="Times New Roman" panose="02020603050405020304" pitchFamily="18" charset="0"/>
              </a:rPr>
            </a:br>
            <a:r>
              <a:rPr lang="en-IN" sz="3200" b="1" u="sng" dirty="0">
                <a:latin typeface="Times New Roman" panose="02020603050405020304" pitchFamily="18" charset="0"/>
                <a:cs typeface="Times New Roman" panose="02020603050405020304" pitchFamily="18" charset="0"/>
              </a:rPr>
              <a:t>COURSE PROJECT</a:t>
            </a:r>
            <a:br>
              <a:rPr lang="en-IN" sz="3200" b="1" u="sng" dirty="0">
                <a:latin typeface="Times New Roman" panose="02020603050405020304" pitchFamily="18" charset="0"/>
                <a:cs typeface="Times New Roman" panose="02020603050405020304" pitchFamily="18" charset="0"/>
              </a:rPr>
            </a:br>
            <a:r>
              <a:rPr lang="en-IN" sz="3200" b="1" u="sng" dirty="0">
                <a:latin typeface="Times New Roman" panose="02020603050405020304" pitchFamily="18" charset="0"/>
                <a:cs typeface="Times New Roman" panose="02020603050405020304" pitchFamily="18" charset="0"/>
              </a:rPr>
              <a:t/>
            </a:r>
            <a:br>
              <a:rPr lang="en-IN" sz="3200" b="1" u="sng"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Title: IRIS FLOWER PREDICTION</a:t>
            </a:r>
            <a:r>
              <a:rPr lang="en-IN" sz="3200" dirty="0">
                <a:latin typeface="Times New Roman" panose="02020603050405020304" pitchFamily="18" charset="0"/>
                <a:cs typeface="Times New Roman" panose="02020603050405020304" pitchFamily="18" charset="0"/>
              </a:rPr>
              <a:t> </a:t>
            </a:r>
            <a:br>
              <a:rPr lang="en-IN" sz="3200" dirty="0">
                <a:latin typeface="Times New Roman" panose="02020603050405020304" pitchFamily="18" charset="0"/>
                <a:cs typeface="Times New Roman" panose="02020603050405020304" pitchFamily="18" charset="0"/>
              </a:rPr>
            </a:br>
            <a:endParaRPr lang="en-IN" sz="32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74959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537FD0-0754-48BD-96BB-5FA6295E52D9}"/>
              </a:ext>
            </a:extLst>
          </p:cNvPr>
          <p:cNvSpPr>
            <a:spLocks noGrp="1"/>
          </p:cNvSpPr>
          <p:nvPr>
            <p:ph type="title"/>
          </p:nvPr>
        </p:nvSpPr>
        <p:spPr>
          <a:xfrm>
            <a:off x="1484311" y="261258"/>
            <a:ext cx="10018713" cy="643812"/>
          </a:xfrm>
        </p:spPr>
        <p:txBody>
          <a:bodyPr>
            <a:noAutofit/>
          </a:bodyPr>
          <a:lstStyle/>
          <a:p>
            <a:r>
              <a:rPr lang="en-US" sz="3600" b="1" dirty="0">
                <a:latin typeface="Times New Roman" pitchFamily="18" charset="0"/>
                <a:cs typeface="Times New Roman" pitchFamily="18" charset="0"/>
              </a:rPr>
              <a:t>ALGORITHMS</a:t>
            </a:r>
            <a:endParaRPr lang="en-IN" sz="36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9386D89C-FA4F-FF13-E0BA-91D147F2C353}"/>
              </a:ext>
            </a:extLst>
          </p:cNvPr>
          <p:cNvSpPr>
            <a:spLocks noGrp="1"/>
          </p:cNvSpPr>
          <p:nvPr>
            <p:ph idx="1"/>
          </p:nvPr>
        </p:nvSpPr>
        <p:spPr>
          <a:xfrm>
            <a:off x="1484310" y="914400"/>
            <a:ext cx="10018713" cy="5085183"/>
          </a:xfrm>
        </p:spPr>
        <p:txBody>
          <a:bodyPr>
            <a:noAutofit/>
          </a:bodyPr>
          <a:lstStyle/>
          <a:p>
            <a:pPr algn="just"/>
            <a:r>
              <a:rPr lang="en-US" sz="2000" dirty="0">
                <a:latin typeface="Times New Roman" pitchFamily="18" charset="0"/>
                <a:cs typeface="Times New Roman" pitchFamily="18" charset="0"/>
              </a:rPr>
              <a:t>Several algorithms can be used for iris flower prediction. Here are some commonly used algorithms:</a:t>
            </a:r>
          </a:p>
          <a:p>
            <a:pPr algn="just"/>
            <a:r>
              <a:rPr lang="en-US" sz="2000" dirty="0">
                <a:latin typeface="Times New Roman" pitchFamily="18" charset="0"/>
                <a:cs typeface="Times New Roman" pitchFamily="18" charset="0"/>
              </a:rPr>
              <a:t>K-Nearest Neighbors (KNN): KNN is a simple algorithm that classifies a new observation based on the class of its K-nearest neighbors in the training dataset. In the case of iris flower prediction, KNN can be used to find the K-nearest neighbors based on the four features of the flower.</a:t>
            </a:r>
          </a:p>
          <a:p>
            <a:pPr algn="just"/>
            <a:r>
              <a:rPr lang="en-US" sz="2000" dirty="0">
                <a:latin typeface="Times New Roman" pitchFamily="18" charset="0"/>
                <a:cs typeface="Times New Roman" pitchFamily="18" charset="0"/>
              </a:rPr>
              <a:t>Decision Tree: Decision trees are used for both regression and classification tasks. It works by creating a tree-like model of decisions and their possible consequences. For iris flower prediction, the decision tree can be used to classify the species of the flower based on the four features.</a:t>
            </a:r>
          </a:p>
          <a:p>
            <a:pPr algn="just"/>
            <a:r>
              <a:rPr lang="en-US" sz="2000" dirty="0" smtClean="0">
                <a:latin typeface="Times New Roman" pitchFamily="18" charset="0"/>
                <a:cs typeface="Times New Roman" pitchFamily="18" charset="0"/>
              </a:rPr>
              <a:t>Support </a:t>
            </a:r>
            <a:r>
              <a:rPr lang="en-US" sz="2000" dirty="0">
                <a:latin typeface="Times New Roman" pitchFamily="18" charset="0"/>
                <a:cs typeface="Times New Roman" pitchFamily="18" charset="0"/>
              </a:rPr>
              <a:t>Vector Machine (SVM): SVM is a supervised machine learning algorithm used for classification and regression tasks. It works by finding the optimal hyperplane that separates the different classes. In the case of iris flower prediction, SVM can be used to find the optimal hyperplane that separates the three species of flowers based on the four features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43437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D86E2D-DEAF-F3C4-DF5F-A94644C5ACB1}"/>
              </a:ext>
            </a:extLst>
          </p:cNvPr>
          <p:cNvSpPr>
            <a:spLocks noGrp="1"/>
          </p:cNvSpPr>
          <p:nvPr>
            <p:ph type="title"/>
          </p:nvPr>
        </p:nvSpPr>
        <p:spPr>
          <a:xfrm>
            <a:off x="1484311" y="685800"/>
            <a:ext cx="10018713" cy="1096347"/>
          </a:xfrm>
        </p:spPr>
        <p:txBody>
          <a:bodyPr>
            <a:normAutofit fontScale="90000"/>
          </a:bodyPr>
          <a:lstStyle/>
          <a:p>
            <a:pPr>
              <a:lnSpc>
                <a:spcPct val="115000"/>
              </a:lnSpc>
              <a:spcAft>
                <a:spcPts val="1000"/>
              </a:spcAft>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CONCLUSION</a:t>
            </a:r>
            <a:r>
              <a:rPr lang="en-IN" sz="3600" dirty="0">
                <a:effectLst/>
                <a:latin typeface="Calibri" panose="020F0502020204030204" pitchFamily="34" charset="0"/>
                <a:ea typeface="Calibri" panose="020F0502020204030204" pitchFamily="34" charset="0"/>
                <a:cs typeface="Times New Roman" panose="02020603050405020304" pitchFamily="18" charset="0"/>
              </a:rPr>
              <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9140BA7D-5FD8-6846-0E2E-CE891FD1CC3C}"/>
              </a:ext>
            </a:extLst>
          </p:cNvPr>
          <p:cNvSpPr>
            <a:spLocks noGrp="1"/>
          </p:cNvSpPr>
          <p:nvPr>
            <p:ph idx="1"/>
          </p:nvPr>
        </p:nvSpPr>
        <p:spPr>
          <a:xfrm>
            <a:off x="1484310" y="1203649"/>
            <a:ext cx="10018713" cy="4587552"/>
          </a:xfrm>
        </p:spPr>
        <p:txBody>
          <a:bodyPr>
            <a:normAutofit/>
          </a:bodyPr>
          <a:lstStyle/>
          <a:p>
            <a:r>
              <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the dataset we have used </a:t>
            </a:r>
            <a:r>
              <a:rPr lang="en-US" sz="32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Support Vector machine</a:t>
            </a:r>
            <a:r>
              <a:rPr lang="en-US" sz="32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Iris flower prediction. </a:t>
            </a:r>
            <a:r>
              <a:rPr lang="en-US" sz="32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Support </a:t>
            </a:r>
            <a:r>
              <a:rPr lang="en-US" sz="32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vector machine </a:t>
            </a:r>
            <a:r>
              <a:rPr lang="en-US" sz="32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gives </a:t>
            </a:r>
            <a:r>
              <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accuracy of </a:t>
            </a:r>
            <a:r>
              <a:rPr lang="en-US" sz="32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0.933</a:t>
            </a:r>
            <a:r>
              <a:rPr lang="en-US" sz="32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3200" dirty="0">
                <a:effectLst/>
                <a:latin typeface="Calibri" panose="020F0502020204030204" pitchFamily="34" charset="0"/>
                <a:ea typeface="Calibri" panose="020F0502020204030204" pitchFamily="34" charset="0"/>
                <a:cs typeface="Times New Roman" panose="02020603050405020304" pitchFamily="18" charset="0"/>
              </a:rPr>
              <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p>
        </p:txBody>
      </p:sp>
    </p:spTree>
    <p:extLst>
      <p:ext uri="{BB962C8B-B14F-4D97-AF65-F5344CB8AC3E}">
        <p14:creationId xmlns:p14="http://schemas.microsoft.com/office/powerpoint/2010/main" xmlns="" val="3319555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08DE6D5-6354-72A2-7480-166DA9CD08E3}"/>
              </a:ext>
            </a:extLst>
          </p:cNvPr>
          <p:cNvSpPr>
            <a:spLocks noGrp="1"/>
          </p:cNvSpPr>
          <p:nvPr>
            <p:ph type="title"/>
          </p:nvPr>
        </p:nvSpPr>
        <p:spPr>
          <a:xfrm>
            <a:off x="1484311" y="685800"/>
            <a:ext cx="10018713" cy="4287416"/>
          </a:xfrm>
        </p:spPr>
        <p:txBody>
          <a:bodyPr>
            <a:normAutofit/>
          </a:bodyPr>
          <a:lstStyle/>
          <a:p>
            <a:r>
              <a:rPr lang="en-US" sz="6000" dirty="0">
                <a:latin typeface="Arial Rounded MT Bold" panose="020F0704030504030204" pitchFamily="34" charset="0"/>
              </a:rPr>
              <a:t>THANK YOU</a:t>
            </a:r>
            <a:endParaRPr lang="en-IN" sz="6000" dirty="0">
              <a:latin typeface="Arial Rounded MT Bold" panose="020F0704030504030204" pitchFamily="34" charset="0"/>
            </a:endParaRPr>
          </a:p>
        </p:txBody>
      </p:sp>
    </p:spTree>
    <p:extLst>
      <p:ext uri="{BB962C8B-B14F-4D97-AF65-F5344CB8AC3E}">
        <p14:creationId xmlns:p14="http://schemas.microsoft.com/office/powerpoint/2010/main" xmlns="" val="1493920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ECFA9E-40A0-40A2-A2BC-38C4BA75F89D}"/>
              </a:ext>
            </a:extLst>
          </p:cNvPr>
          <p:cNvSpPr>
            <a:spLocks noGrp="1"/>
          </p:cNvSpPr>
          <p:nvPr>
            <p:ph type="title"/>
          </p:nvPr>
        </p:nvSpPr>
        <p:spPr>
          <a:xfrm>
            <a:off x="1484311" y="685800"/>
            <a:ext cx="10018713" cy="19534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xmlns="" id="{2BA7BB63-512B-4892-96C5-D5E100FAA65A}"/>
              </a:ext>
            </a:extLst>
          </p:cNvPr>
          <p:cNvSpPr>
            <a:spLocks noGrp="1"/>
          </p:cNvSpPr>
          <p:nvPr>
            <p:ph idx="1"/>
          </p:nvPr>
        </p:nvSpPr>
        <p:spPr>
          <a:xfrm>
            <a:off x="1633939" y="1686097"/>
            <a:ext cx="10018713" cy="3124201"/>
          </a:xfrm>
        </p:spPr>
        <p:txBody>
          <a:bodyPr/>
          <a:lstStyle/>
          <a:p>
            <a:pPr marL="0" indent="0" algn="l">
              <a:buNone/>
            </a:pPr>
            <a:r>
              <a:rPr lang="en-IN" sz="2800" b="1" dirty="0">
                <a:latin typeface="Times New Roman" panose="02020603050405020304" pitchFamily="18" charset="0"/>
                <a:cs typeface="Times New Roman" panose="02020603050405020304" pitchFamily="18" charset="0"/>
              </a:rPr>
              <a:t>TEAM MEMBERS</a:t>
            </a:r>
            <a:r>
              <a:rPr lang="en-IN" sz="2800" dirty="0">
                <a:latin typeface="Times New Roman" panose="02020603050405020304" pitchFamily="18" charset="0"/>
                <a:cs typeface="Times New Roman" panose="02020603050405020304" pitchFamily="18" charset="0"/>
              </a:rPr>
              <a:t>:</a:t>
            </a:r>
          </a:p>
          <a:p>
            <a:pPr algn="l"/>
            <a:r>
              <a:rPr lang="en-IN" sz="2800" dirty="0">
                <a:latin typeface="Times New Roman" panose="02020603050405020304" pitchFamily="18" charset="0"/>
                <a:cs typeface="Times New Roman" panose="02020603050405020304" pitchFamily="18" charset="0"/>
              </a:rPr>
              <a:t>2103A51481            N </a:t>
            </a:r>
            <a:r>
              <a:rPr lang="en-IN" sz="2800" dirty="0" err="1">
                <a:latin typeface="Times New Roman" panose="02020603050405020304" pitchFamily="18" charset="0"/>
                <a:cs typeface="Times New Roman" panose="02020603050405020304" pitchFamily="18" charset="0"/>
              </a:rPr>
              <a:t>Chandana</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Azith</a:t>
            </a:r>
            <a:endParaRPr lang="en-IN" sz="2800" dirty="0">
              <a:latin typeface="Times New Roman" panose="02020603050405020304" pitchFamily="18" charset="0"/>
              <a:cs typeface="Times New Roman" panose="02020603050405020304" pitchFamily="18" charset="0"/>
            </a:endParaRPr>
          </a:p>
          <a:p>
            <a:pPr algn="l"/>
            <a:r>
              <a:rPr lang="en-IN" sz="2800" dirty="0">
                <a:latin typeface="Times New Roman" panose="02020603050405020304" pitchFamily="18" charset="0"/>
                <a:cs typeface="Times New Roman" panose="02020603050405020304" pitchFamily="18" charset="0"/>
              </a:rPr>
              <a:t>2103A51280            K </a:t>
            </a:r>
            <a:r>
              <a:rPr lang="en-IN" sz="2800" dirty="0" err="1">
                <a:latin typeface="Times New Roman" panose="02020603050405020304" pitchFamily="18" charset="0"/>
                <a:cs typeface="Times New Roman" panose="02020603050405020304" pitchFamily="18" charset="0"/>
              </a:rPr>
              <a:t>Chaitanya</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Jyothi</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59845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3ACE19-A238-4921-A3B1-7481E37530D5}"/>
              </a:ext>
            </a:extLst>
          </p:cNvPr>
          <p:cNvSpPr>
            <a:spLocks noGrp="1"/>
          </p:cNvSpPr>
          <p:nvPr>
            <p:ph type="title"/>
          </p:nvPr>
        </p:nvSpPr>
        <p:spPr>
          <a:xfrm>
            <a:off x="1487081" y="735678"/>
            <a:ext cx="10018713" cy="1217814"/>
          </a:xfrm>
        </p:spPr>
        <p:txBody>
          <a:bodyPr>
            <a:normAutofit/>
          </a:bodyPr>
          <a:lstStyle/>
          <a:p>
            <a:pPr algn="l"/>
            <a:r>
              <a:rPr lang="en-IN" sz="3200" b="1" u="sng"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xmlns="" id="{48BAB5FC-8E26-401E-9DF8-4166CDBDFF4E}"/>
              </a:ext>
            </a:extLst>
          </p:cNvPr>
          <p:cNvSpPr>
            <a:spLocks noGrp="1"/>
          </p:cNvSpPr>
          <p:nvPr>
            <p:ph idx="1"/>
          </p:nvPr>
        </p:nvSpPr>
        <p:spPr>
          <a:xfrm>
            <a:off x="1484310" y="1878677"/>
            <a:ext cx="10018713" cy="2701636"/>
          </a:xfrm>
        </p:spPr>
        <p:txBody>
          <a:bodyPr>
            <a:normAutofit/>
          </a:bodyPr>
          <a:lstStyle/>
          <a:p>
            <a:pPr marL="0" indent="0">
              <a:buNone/>
            </a:pPr>
            <a:r>
              <a:rPr lang="en-IN" sz="2800" dirty="0">
                <a:latin typeface="Times New Roman" panose="02020603050405020304" pitchFamily="18" charset="0"/>
                <a:cs typeface="Times New Roman" panose="02020603050405020304" pitchFamily="18" charset="0"/>
              </a:rPr>
              <a:t>Classification of iris flowers based on their physical characteristics like sepal length, sepal width, petal length &amp; petal width.</a:t>
            </a:r>
          </a:p>
        </p:txBody>
      </p:sp>
    </p:spTree>
    <p:extLst>
      <p:ext uri="{BB962C8B-B14F-4D97-AF65-F5344CB8AC3E}">
        <p14:creationId xmlns:p14="http://schemas.microsoft.com/office/powerpoint/2010/main" xmlns="" val="1415104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961053"/>
            <a:ext cx="10018713" cy="4830148"/>
          </a:xfrm>
        </p:spPr>
        <p:txBody>
          <a:bodyPr>
            <a:normAutofit/>
          </a:bodyPr>
          <a:lstStyle/>
          <a:p>
            <a:pPr algn="just"/>
            <a:r>
              <a:rPr lang="en-US" dirty="0">
                <a:latin typeface="Times New Roman" pitchFamily="18" charset="0"/>
                <a:cs typeface="Times New Roman" pitchFamily="18" charset="0"/>
              </a:rPr>
              <a:t>The problem statement for iris flower prediction is to develop a machine learning model that can accurately classify iris flowers into their respective species based on their sepal length, sepal width, petal length, and petal width measurements. </a:t>
            </a:r>
          </a:p>
          <a:p>
            <a:pPr algn="just"/>
            <a:r>
              <a:rPr lang="en-US" dirty="0">
                <a:latin typeface="Times New Roman" pitchFamily="18" charset="0"/>
                <a:cs typeface="Times New Roman" pitchFamily="18" charset="0"/>
              </a:rPr>
              <a:t>The goal is to create a model that can learn from a given dataset of iris flowers and predict the species of an unknown iris flower with high accuracy. This problem is commonly known as the iris classification problem and is a popular benchmark problem in the field of machine learning.</a:t>
            </a:r>
          </a:p>
          <a:p>
            <a:pPr algn="just"/>
            <a:r>
              <a:rPr lang="en-US" dirty="0">
                <a:latin typeface="Times New Roman" pitchFamily="18" charset="0"/>
                <a:cs typeface="Times New Roman" pitchFamily="18" charset="0"/>
              </a:rPr>
              <a:t> The dataset used for this problem contains measurements of 150 iris flowers, with 50 samples from each of the three species (Iris </a:t>
            </a:r>
            <a:r>
              <a:rPr lang="en-US" dirty="0" err="1">
                <a:latin typeface="Times New Roman" pitchFamily="18" charset="0"/>
                <a:cs typeface="Times New Roman" pitchFamily="18" charset="0"/>
              </a:rPr>
              <a:t>setosa</a:t>
            </a:r>
            <a:r>
              <a:rPr lang="en-US" dirty="0">
                <a:latin typeface="Times New Roman" pitchFamily="18" charset="0"/>
                <a:cs typeface="Times New Roman" pitchFamily="18" charset="0"/>
              </a:rPr>
              <a:t>, Iris </a:t>
            </a:r>
            <a:r>
              <a:rPr lang="en-US" dirty="0" err="1">
                <a:latin typeface="Times New Roman" pitchFamily="18" charset="0"/>
                <a:cs typeface="Times New Roman" pitchFamily="18" charset="0"/>
              </a:rPr>
              <a:t>versicolor</a:t>
            </a:r>
            <a:r>
              <a:rPr lang="en-US" dirty="0">
                <a:latin typeface="Times New Roman" pitchFamily="18" charset="0"/>
                <a:cs typeface="Times New Roman" pitchFamily="18" charset="0"/>
              </a:rPr>
              <a:t>, and Iris </a:t>
            </a:r>
            <a:r>
              <a:rPr lang="en-US" dirty="0" err="1">
                <a:latin typeface="Times New Roman" pitchFamily="18" charset="0"/>
                <a:cs typeface="Times New Roman" pitchFamily="18" charset="0"/>
              </a:rPr>
              <a:t>virginica</a:t>
            </a:r>
            <a:r>
              <a:rPr lang="en-US" dirty="0">
                <a:latin typeface="Times New Roman" pitchFamily="18" charset="0"/>
                <a:cs typeface="Times New Roman" pitchFamily="18" charset="0"/>
              </a:rPr>
              <a:t>). The dataset is split into a training set and a testing set, and the model is evaluated based on its accuracy on the testing 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70589"/>
            <a:ext cx="10018713" cy="699796"/>
          </a:xfrm>
        </p:spPr>
        <p:txBody>
          <a:bodyPr>
            <a:normAutofit/>
          </a:bodyPr>
          <a:lstStyle/>
          <a:p>
            <a:r>
              <a:rPr lang="en-US" sz="3200" b="1" dirty="0">
                <a:latin typeface="Times New Roman" pitchFamily="18" charset="0"/>
                <a:cs typeface="Times New Roman" pitchFamily="18" charset="0"/>
              </a:rPr>
              <a:t>PROPOSED APPROACH</a:t>
            </a:r>
          </a:p>
        </p:txBody>
      </p:sp>
      <p:sp>
        <p:nvSpPr>
          <p:cNvPr id="3" name="Content Placeholder 2"/>
          <p:cNvSpPr>
            <a:spLocks noGrp="1"/>
          </p:cNvSpPr>
          <p:nvPr>
            <p:ph idx="1"/>
          </p:nvPr>
        </p:nvSpPr>
        <p:spPr>
          <a:xfrm>
            <a:off x="1484310" y="895739"/>
            <a:ext cx="10018713" cy="5728996"/>
          </a:xfrm>
        </p:spPr>
        <p:txBody>
          <a:bodyPr>
            <a:noAutofit/>
          </a:bodyPr>
          <a:lstStyle/>
          <a:p>
            <a:pPr algn="just"/>
            <a:r>
              <a:rPr lang="en-US" dirty="0">
                <a:latin typeface="Times New Roman" pitchFamily="18" charset="0"/>
                <a:cs typeface="Times New Roman" pitchFamily="18" charset="0"/>
              </a:rPr>
              <a:t>To predict the type of iris flower based on its characteristics, you can follow the following </a:t>
            </a:r>
            <a:r>
              <a:rPr lang="en-US" dirty="0" smtClean="0">
                <a:latin typeface="Times New Roman" pitchFamily="18" charset="0"/>
                <a:cs typeface="Times New Roman" pitchFamily="18" charset="0"/>
              </a:rPr>
              <a:t>approach:</a:t>
            </a:r>
          </a:p>
          <a:p>
            <a:pPr algn="just"/>
            <a:r>
              <a:rPr lang="en-US" dirty="0" smtClean="0">
                <a:latin typeface="Times New Roman" pitchFamily="18" charset="0"/>
                <a:cs typeface="Times New Roman" pitchFamily="18" charset="0"/>
              </a:rPr>
              <a:t>Data </a:t>
            </a:r>
            <a:r>
              <a:rPr lang="en-US" dirty="0">
                <a:latin typeface="Times New Roman" pitchFamily="18" charset="0"/>
                <a:cs typeface="Times New Roman" pitchFamily="18" charset="0"/>
              </a:rPr>
              <a:t>Collection: Collect the data on iris flowers including the features such as sepal length, sepal width, petal length, petal width, and their corresponding labels (i.e., the type of iris flower).</a:t>
            </a:r>
          </a:p>
          <a:p>
            <a:pPr algn="just"/>
            <a:r>
              <a:rPr lang="en-US" dirty="0">
                <a:latin typeface="Times New Roman" pitchFamily="18" charset="0"/>
                <a:cs typeface="Times New Roman" pitchFamily="18" charset="0"/>
              </a:rPr>
              <a:t>Data Preprocessing: Preprocess the data by removing any missing or irrelevant values, handling outliers, and scaling the features if required.</a:t>
            </a:r>
          </a:p>
          <a:p>
            <a:pPr algn="just"/>
            <a:r>
              <a:rPr lang="en-US" dirty="0">
                <a:latin typeface="Times New Roman" pitchFamily="18" charset="0"/>
                <a:cs typeface="Times New Roman" pitchFamily="18" charset="0"/>
              </a:rPr>
              <a:t>Data Splitting: Split the data into training and testing sets. The training set will be used to train the model, and the testing set will be used to evaluate the model's performance.</a:t>
            </a:r>
          </a:p>
          <a:p>
            <a:pPr algn="just"/>
            <a:r>
              <a:rPr lang="en-US" dirty="0">
                <a:latin typeface="Times New Roman" pitchFamily="18" charset="0"/>
                <a:cs typeface="Times New Roman" pitchFamily="18" charset="0"/>
              </a:rPr>
              <a:t>Model Selection: Choose a suitable machine learning model that can predict the type of iris flower based on the input features. Some popular models for this task include logistic regression, decision tree, random forest, and support vector machines.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877079"/>
            <a:ext cx="10018713" cy="4914122"/>
          </a:xfrm>
        </p:spPr>
        <p:txBody>
          <a:bodyPr>
            <a:normAutofit lnSpcReduction="10000"/>
          </a:bodyPr>
          <a:lstStyle/>
          <a:p>
            <a:pPr algn="just"/>
            <a:r>
              <a:rPr lang="en-US" dirty="0">
                <a:latin typeface="Times New Roman" pitchFamily="18" charset="0"/>
                <a:cs typeface="Times New Roman" pitchFamily="18" charset="0"/>
              </a:rPr>
              <a:t>Model Training: Train the selected model on the training data using appropriate training algorithms and </a:t>
            </a:r>
            <a:r>
              <a:rPr lang="en-US" dirty="0" err="1">
                <a:latin typeface="Times New Roman" pitchFamily="18" charset="0"/>
                <a:cs typeface="Times New Roman" pitchFamily="18" charset="0"/>
              </a:rPr>
              <a:t>hyperparameters</a:t>
            </a:r>
            <a:r>
              <a:rPr lang="en-US" dirty="0">
                <a:latin typeface="Times New Roman" pitchFamily="18" charset="0"/>
                <a:cs typeface="Times New Roman" pitchFamily="18" charset="0"/>
              </a:rPr>
              <a:t>. You can also perform cross-validation to tune the model's </a:t>
            </a:r>
            <a:r>
              <a:rPr lang="en-US" dirty="0" err="1">
                <a:latin typeface="Times New Roman" pitchFamily="18" charset="0"/>
                <a:cs typeface="Times New Roman" pitchFamily="18" charset="0"/>
              </a:rPr>
              <a:t>hyperparameters</a:t>
            </a:r>
            <a:r>
              <a:rPr lang="en-US" dirty="0">
                <a:latin typeface="Times New Roman" pitchFamily="18" charset="0"/>
                <a:cs typeface="Times New Roman" pitchFamily="18" charset="0"/>
              </a:rPr>
              <a:t> and improve its performance.</a:t>
            </a:r>
          </a:p>
          <a:p>
            <a:pPr algn="just"/>
            <a:r>
              <a:rPr lang="en-US" dirty="0">
                <a:latin typeface="Times New Roman" pitchFamily="18" charset="0"/>
                <a:cs typeface="Times New Roman" pitchFamily="18" charset="0"/>
              </a:rPr>
              <a:t>Model Evaluation: Evaluate the model's performance on the testing data by calculating metrics such as accuracy, precision, recall, F1 score, and confusion matrix.</a:t>
            </a:r>
          </a:p>
          <a:p>
            <a:pPr algn="just"/>
            <a:r>
              <a:rPr lang="en-US" dirty="0">
                <a:latin typeface="Times New Roman" pitchFamily="18" charset="0"/>
                <a:cs typeface="Times New Roman" pitchFamily="18" charset="0"/>
              </a:rPr>
              <a:t>Model Deployment: Deploy the trained model in a production environment where it can predict the type of iris flower based on new input features.</a:t>
            </a:r>
          </a:p>
          <a:p>
            <a:pPr algn="just"/>
            <a:r>
              <a:rPr lang="en-US" dirty="0">
                <a:latin typeface="Times New Roman" pitchFamily="18" charset="0"/>
                <a:cs typeface="Times New Roman" pitchFamily="18" charset="0"/>
              </a:rPr>
              <a:t>Overall, the approach involves collecting and preprocessing data, selecting and training a suitable machine learning model, evaluating its performance, and deploying it in a production environment.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641E54-E9E2-45B5-8BD7-8509ABFC9DF2}"/>
              </a:ext>
            </a:extLst>
          </p:cNvPr>
          <p:cNvSpPr>
            <a:spLocks noGrp="1"/>
          </p:cNvSpPr>
          <p:nvPr>
            <p:ph type="title"/>
          </p:nvPr>
        </p:nvSpPr>
        <p:spPr>
          <a:xfrm>
            <a:off x="1484310" y="193963"/>
            <a:ext cx="10018713" cy="4032804"/>
          </a:xfrm>
        </p:spPr>
        <p:txBody>
          <a:bodyPr>
            <a:normAutofit fontScale="90000"/>
          </a:bodyPr>
          <a:lstStyle/>
          <a:p>
            <a:r>
              <a:rPr lang="en-IN" sz="3200" b="1" u="sng" dirty="0" smtClean="0">
                <a:latin typeface="Times New Roman" panose="02020603050405020304" pitchFamily="18" charset="0"/>
                <a:cs typeface="Times New Roman" panose="02020603050405020304" pitchFamily="18" charset="0"/>
              </a:rPr>
              <a:t>DATASET</a:t>
            </a:r>
            <a:br>
              <a:rPr lang="en-IN" sz="3200" b="1" u="sng" dirty="0" smtClean="0">
                <a:latin typeface="Times New Roman" panose="02020603050405020304" pitchFamily="18" charset="0"/>
                <a:cs typeface="Times New Roman" panose="02020603050405020304" pitchFamily="18" charset="0"/>
              </a:rPr>
            </a:br>
            <a:r>
              <a:rPr lang="en-IN" sz="3200" b="1" u="sng" dirty="0" smtClean="0">
                <a:latin typeface="Times New Roman" panose="02020603050405020304" pitchFamily="18" charset="0"/>
                <a:cs typeface="Times New Roman" panose="02020603050405020304" pitchFamily="18" charset="0"/>
              </a:rPr>
              <a:t/>
            </a:r>
            <a:br>
              <a:rPr lang="en-IN" sz="3200" b="1" u="sng" dirty="0" smtClean="0">
                <a:latin typeface="Times New Roman" panose="02020603050405020304" pitchFamily="18" charset="0"/>
                <a:cs typeface="Times New Roman" panose="02020603050405020304" pitchFamily="18" charset="0"/>
              </a:rPr>
            </a:br>
            <a:r>
              <a:rPr lang="en-IN" sz="3200" b="1" u="sng" dirty="0" smtClean="0">
                <a:latin typeface="Times New Roman" panose="02020603050405020304" pitchFamily="18" charset="0"/>
                <a:cs typeface="Times New Roman" panose="02020603050405020304" pitchFamily="18" charset="0"/>
              </a:rPr>
              <a:t>Attributes</a:t>
            </a:r>
            <a:r>
              <a:rPr lang="en-IN" sz="3200" b="1" u="sng" dirty="0">
                <a:latin typeface="Times New Roman" panose="02020603050405020304" pitchFamily="18" charset="0"/>
                <a:cs typeface="Times New Roman" panose="02020603050405020304" pitchFamily="18" charset="0"/>
              </a:rPr>
              <a:t>:</a:t>
            </a:r>
            <a:br>
              <a:rPr lang="en-IN" sz="3200" b="1" u="sng" dirty="0">
                <a:latin typeface="Times New Roman" panose="02020603050405020304" pitchFamily="18" charset="0"/>
                <a:cs typeface="Times New Roman" panose="02020603050405020304" pitchFamily="18" charset="0"/>
              </a:rPr>
            </a:br>
            <a:r>
              <a:rPr lang="en-IN" sz="2400" dirty="0">
                <a:latin typeface="Bookman Old Style" pitchFamily="18" charset="0"/>
                <a:cs typeface="Times New Roman" pitchFamily="18" charset="0"/>
              </a:rPr>
              <a:t>In this data set :</a:t>
            </a:r>
            <a:br>
              <a:rPr lang="en-IN" sz="2400" dirty="0">
                <a:latin typeface="Bookman Old Style" pitchFamily="18" charset="0"/>
                <a:cs typeface="Times New Roman" pitchFamily="18" charset="0"/>
              </a:rPr>
            </a:br>
            <a:r>
              <a:rPr lang="en-IN" sz="2400" b="1" dirty="0">
                <a:latin typeface="Bookman Old Style" pitchFamily="18" charset="0"/>
                <a:cs typeface="Times New Roman" pitchFamily="18" charset="0"/>
              </a:rPr>
              <a:t> </a:t>
            </a:r>
            <a:r>
              <a:rPr lang="en-US" sz="2400" dirty="0">
                <a:latin typeface="Bookman Old Style" pitchFamily="18" charset="0"/>
                <a:cs typeface="Times New Roman" pitchFamily="18" charset="0"/>
              </a:rPr>
              <a:t/>
            </a:r>
            <a:br>
              <a:rPr lang="en-US" sz="2400" dirty="0">
                <a:latin typeface="Bookman Old Style" pitchFamily="18" charset="0"/>
                <a:cs typeface="Times New Roman" pitchFamily="18" charset="0"/>
              </a:rPr>
            </a:br>
            <a:r>
              <a:rPr lang="en-IN" sz="2400" dirty="0">
                <a:latin typeface="Bookman Old Style" pitchFamily="18" charset="0"/>
                <a:cs typeface="Times New Roman" pitchFamily="18" charset="0"/>
              </a:rPr>
              <a:t/>
            </a:r>
            <a:br>
              <a:rPr lang="en-IN" sz="2400" dirty="0">
                <a:latin typeface="Bookman Old Style" pitchFamily="18" charset="0"/>
                <a:cs typeface="Times New Roman" pitchFamily="18" charset="0"/>
              </a:rPr>
            </a:br>
            <a:r>
              <a:rPr lang="en-IN" sz="2400" dirty="0">
                <a:latin typeface="Bookman Old Style" pitchFamily="18" charset="0"/>
                <a:cs typeface="Times New Roman" pitchFamily="18" charset="0"/>
              </a:rPr>
              <a:t>There are 5 attributes </a:t>
            </a:r>
            <a:br>
              <a:rPr lang="en-IN" sz="2400" dirty="0">
                <a:latin typeface="Bookman Old Style" pitchFamily="18" charset="0"/>
                <a:cs typeface="Times New Roman" pitchFamily="18" charset="0"/>
              </a:rPr>
            </a:br>
            <a:r>
              <a:rPr lang="en-IN" sz="2400" dirty="0">
                <a:latin typeface="Bookman Old Style" pitchFamily="18" charset="0"/>
                <a:cs typeface="Times New Roman" pitchFamily="18" charset="0"/>
              </a:rPr>
              <a:t>150 </a:t>
            </a:r>
            <a:r>
              <a:rPr lang="en-IN" sz="2400" dirty="0" smtClean="0">
                <a:latin typeface="Bookman Old Style" pitchFamily="18" charset="0"/>
                <a:cs typeface="Times New Roman" pitchFamily="18" charset="0"/>
              </a:rPr>
              <a:t>rows </a:t>
            </a:r>
            <a:br>
              <a:rPr lang="en-IN" sz="2400" dirty="0" smtClean="0">
                <a:latin typeface="Bookman Old Style" pitchFamily="18" charset="0"/>
                <a:cs typeface="Times New Roman" pitchFamily="18" charset="0"/>
              </a:rPr>
            </a:br>
            <a:r>
              <a:rPr lang="en-IN" sz="3100" b="1" u="sng" dirty="0" smtClean="0">
                <a:latin typeface="Times New Roman" pitchFamily="18" charset="0"/>
                <a:cs typeface="Times New Roman" pitchFamily="18" charset="0"/>
              </a:rPr>
              <a:t>Train test split</a:t>
            </a:r>
            <a:r>
              <a:rPr lang="en-IN" sz="2400" dirty="0" smtClean="0">
                <a:latin typeface="Bookman Old Style" pitchFamily="18" charset="0"/>
                <a:cs typeface="Times New Roman" pitchFamily="18" charset="0"/>
              </a:rPr>
              <a:t/>
            </a:r>
            <a:br>
              <a:rPr lang="en-IN" sz="2400" dirty="0" smtClean="0">
                <a:latin typeface="Bookman Old Style" pitchFamily="18" charset="0"/>
                <a:cs typeface="Times New Roman" pitchFamily="18" charset="0"/>
              </a:rPr>
            </a:br>
            <a:r>
              <a:rPr lang="en-IN" sz="2400" dirty="0" smtClean="0">
                <a:latin typeface="Bookman Old Style" pitchFamily="18" charset="0"/>
                <a:cs typeface="Times New Roman" pitchFamily="18" charset="0"/>
              </a:rPr>
              <a:t>70% training , 30% testing</a:t>
            </a:r>
            <a:endParaRPr lang="en-IN" sz="3200" b="1" u="sng" dirty="0">
              <a:latin typeface="Bookman Old Style" pitchFamily="18" charset="0"/>
              <a:cs typeface="Times New Roman" pitchFamily="18" charset="0"/>
            </a:endParaRPr>
          </a:p>
        </p:txBody>
      </p:sp>
      <p:sp>
        <p:nvSpPr>
          <p:cNvPr id="3" name="Content Placeholder 2">
            <a:extLst>
              <a:ext uri="{FF2B5EF4-FFF2-40B4-BE49-F238E27FC236}">
                <a16:creationId xmlns:a16="http://schemas.microsoft.com/office/drawing/2014/main" xmlns="" id="{192436DC-8EFD-4B69-8311-D9956E53F087}"/>
              </a:ext>
            </a:extLst>
          </p:cNvPr>
          <p:cNvSpPr>
            <a:spLocks noGrp="1"/>
          </p:cNvSpPr>
          <p:nvPr>
            <p:ph idx="1"/>
          </p:nvPr>
        </p:nvSpPr>
        <p:spPr>
          <a:xfrm>
            <a:off x="1484310" y="4077478"/>
            <a:ext cx="10018713" cy="1763485"/>
          </a:xfrm>
        </p:spPr>
        <p:txBody>
          <a:bodyPr>
            <a:normAutofit/>
          </a:bodyPr>
          <a:lstStyle/>
          <a:p>
            <a:pPr marL="0" indent="0">
              <a:buNone/>
            </a:pPr>
            <a:r>
              <a:rPr lang="en-IN" sz="3200" b="1" u="sng" dirty="0" smtClean="0">
                <a:latin typeface="Times New Roman" panose="02020603050405020304" pitchFamily="18" charset="0"/>
                <a:cs typeface="Times New Roman" panose="02020603050405020304" pitchFamily="18" charset="0"/>
              </a:rPr>
              <a:t>Method </a:t>
            </a:r>
            <a:r>
              <a:rPr lang="en-IN" sz="3200" b="1" u="sng" dirty="0">
                <a:latin typeface="Times New Roman" panose="02020603050405020304" pitchFamily="18" charset="0"/>
                <a:cs typeface="Times New Roman" panose="02020603050405020304" pitchFamily="18" charset="0"/>
              </a:rPr>
              <a:t>used:</a:t>
            </a:r>
          </a:p>
          <a:p>
            <a:pPr marL="0" indent="0">
              <a:buNone/>
            </a:pPr>
            <a:r>
              <a:rPr lang="en-IN" sz="2200" dirty="0">
                <a:latin typeface="Bookman Old Style" pitchFamily="18" charset="0"/>
                <a:cs typeface="Times New Roman" panose="02020603050405020304" pitchFamily="18" charset="0"/>
              </a:rPr>
              <a:t>We have used Logistic </a:t>
            </a:r>
            <a:r>
              <a:rPr lang="en-IN" sz="2200" dirty="0" smtClean="0">
                <a:latin typeface="Bookman Old Style" pitchFamily="18" charset="0"/>
                <a:cs typeface="Times New Roman" panose="02020603050405020304" pitchFamily="18" charset="0"/>
              </a:rPr>
              <a:t>regression, KNN, Decision tree and Support vector machine(SVM) </a:t>
            </a:r>
            <a:r>
              <a:rPr lang="en-IN" sz="2200" dirty="0">
                <a:latin typeface="Bookman Old Style" pitchFamily="18" charset="0"/>
                <a:cs typeface="Times New Roman" panose="02020603050405020304" pitchFamily="18" charset="0"/>
              </a:rPr>
              <a:t>for this dataset. </a:t>
            </a:r>
          </a:p>
        </p:txBody>
      </p:sp>
    </p:spTree>
    <p:extLst>
      <p:ext uri="{BB962C8B-B14F-4D97-AF65-F5344CB8AC3E}">
        <p14:creationId xmlns:p14="http://schemas.microsoft.com/office/powerpoint/2010/main" xmlns="" val="3900398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44420"/>
          </a:xfrm>
        </p:spPr>
        <p:txBody>
          <a:bodyPr/>
          <a:lstStyle/>
          <a:p>
            <a:r>
              <a:rPr lang="en-US" b="1" dirty="0">
                <a:latin typeface="Times New Roman" pitchFamily="18" charset="0"/>
                <a:cs typeface="Times New Roman" pitchFamily="18" charset="0"/>
              </a:rPr>
              <a:t>IMPLEMENTATION SAMPLE</a:t>
            </a:r>
          </a:p>
        </p:txBody>
      </p:sp>
      <p:sp>
        <p:nvSpPr>
          <p:cNvPr id="1025" name="Rectangle 1"/>
          <p:cNvSpPr>
            <a:spLocks noGrp="1" noChangeArrowheads="1"/>
          </p:cNvSpPr>
          <p:nvPr>
            <p:ph idx="1"/>
          </p:nvPr>
        </p:nvSpPr>
        <p:spPr bwMode="auto">
          <a:xfrm>
            <a:off x="1474982" y="1473783"/>
            <a:ext cx="10330649"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Model used is Logistic Regression.</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Logistic regression is one of the most popular Machine Learning algorithms, which comes under the Supervised Learning technique.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It is used for predicting the categorical dependent variable using a given set of independent variables.</a:t>
            </a:r>
            <a:endParaRPr lang="en-US" sz="2000" dirty="0">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Logistic regression predicts the output of a categorical dependent variable.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Therefore the outcome must be a categorical or discrete value.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It can be either Yes or No, 0 or 1, true or False, etc. but instead of giving the exact value as 0 and 1, it gives the probabilistic values which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lie between 0 and 1.</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Logistic Regression is much similar to the Linear Regression except that how they are used.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Linear Regression is used for solving Regression problems, whereas Logistic regression is used for solving the classification problems.</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In Logistic regression, instead of fitting a regression line, we fit an "S" shaped logistic function, which predicts two maximum values (0 or 1).</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cstate="print"/>
          <a:srcRect l="8334" t="27350" r="37713" b="32953"/>
          <a:stretch/>
        </p:blipFill>
        <p:spPr bwMode="auto">
          <a:xfrm>
            <a:off x="2258007" y="1334279"/>
            <a:ext cx="8761444" cy="5066522"/>
          </a:xfrm>
          <a:prstGeom prst="rect">
            <a:avLst/>
          </a:prstGeom>
          <a:ln>
            <a:noFill/>
          </a:ln>
          <a:extLst>
            <a:ext uri="{53640926-AAD7-44D8-BBD7-CCE9431645EC}">
              <a14:shadowObscured xmlns:a14="http://schemas.microsoft.com/office/drawing/2010/main" xmlns=""/>
            </a:ext>
          </a:extLst>
        </p:spPr>
      </p:pic>
      <p:sp>
        <p:nvSpPr>
          <p:cNvPr id="5" name="Title 4"/>
          <p:cNvSpPr>
            <a:spLocks noGrp="1"/>
          </p:cNvSpPr>
          <p:nvPr>
            <p:ph type="title"/>
          </p:nvPr>
        </p:nvSpPr>
        <p:spPr>
          <a:xfrm>
            <a:off x="1484311" y="405883"/>
            <a:ext cx="10018713" cy="629816"/>
          </a:xfrm>
        </p:spPr>
        <p:txBody>
          <a:bodyPr>
            <a:normAutofit fontScale="90000"/>
          </a:bodyPr>
          <a:lstStyle/>
          <a:p>
            <a:r>
              <a:rPr lang="en-US" b="1" dirty="0">
                <a:latin typeface="Times New Roman" pitchFamily="18" charset="0"/>
                <a:cs typeface="Times New Roman" pitchFamily="18" charset="0"/>
              </a:rPr>
              <a:t>Architecture of logistic regression</a:t>
            </a:r>
          </a:p>
        </p:txBody>
      </p:sp>
      <p:sp>
        <p:nvSpPr>
          <p:cNvPr id="6" name="Content Placeholder 5"/>
          <p:cNvSpPr>
            <a:spLocks noGrp="1"/>
          </p:cNvSpPr>
          <p:nvPr>
            <p:ph idx="1"/>
          </p:nvPr>
        </p:nvSpPr>
        <p:spPr>
          <a:xfrm>
            <a:off x="1484310" y="1156996"/>
            <a:ext cx="10018713" cy="5374433"/>
          </a:xfrm>
        </p:spPr>
        <p:txBody>
          <a:bodyPr/>
          <a:lstStyle/>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270</TotalTime>
  <Words>810</Words>
  <Application>Microsoft Office PowerPoint</Application>
  <PresentationFormat>Custom</PresentationFormat>
  <Paragraphs>43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Parallax</vt:lpstr>
      <vt:lpstr>ARTIFICIAL INTELLIGENCE&amp;MACHINE LEARNING   COURSE PROJECT  Title: IRIS FLOWER PREDICTION  </vt:lpstr>
      <vt:lpstr>   </vt:lpstr>
      <vt:lpstr>Problem Statement:</vt:lpstr>
      <vt:lpstr>Slide 4</vt:lpstr>
      <vt:lpstr>PROPOSED APPROACH</vt:lpstr>
      <vt:lpstr>Slide 6</vt:lpstr>
      <vt:lpstr>DATASET  Attributes: In this data set :    There are 5 attributes  150 rows  Train test split 70% training , 30% testing</vt:lpstr>
      <vt:lpstr>IMPLEMENTATION SAMPLE</vt:lpstr>
      <vt:lpstr>Architecture of logistic regression</vt:lpstr>
      <vt:lpstr>ALGORITHMS</vt:lpstr>
      <vt:lpstr>CONCLUSION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AI&amp;ML J-Component Team-5</dc:title>
  <dc:creator>Yashwanth Bollepally;Vinil Karmilla</dc:creator>
  <cp:lastModifiedBy>hp</cp:lastModifiedBy>
  <cp:revision>26</cp:revision>
  <dcterms:created xsi:type="dcterms:W3CDTF">2022-04-24T15:32:01Z</dcterms:created>
  <dcterms:modified xsi:type="dcterms:W3CDTF">2024-07-30T11:01:36Z</dcterms:modified>
</cp:coreProperties>
</file>