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7" r:id="rId11"/>
    <p:sldId id="268" r:id="rId12"/>
    <p:sldId id="266" r:id="rId13"/>
  </p:sldIdLst>
  <p:sldSz cx="122443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4">
          <p15:clr>
            <a:srgbClr val="A4A3A4"/>
          </p15:clr>
        </p15:guide>
        <p15:guide id="2" orient="horz" pos="569">
          <p15:clr>
            <a:srgbClr val="A4A3A4"/>
          </p15:clr>
        </p15:guide>
        <p15:guide id="3" orient="horz" pos="683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orient="horz" pos="110">
          <p15:clr>
            <a:srgbClr val="A4A3A4"/>
          </p15:clr>
        </p15:guide>
        <p15:guide id="6" pos="7410">
          <p15:clr>
            <a:srgbClr val="A4A3A4"/>
          </p15:clr>
        </p15:guide>
        <p15:guide id="7" pos="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807" autoAdjust="0"/>
  </p:normalViewPr>
  <p:slideViewPr>
    <p:cSldViewPr snapToGrid="0">
      <p:cViewPr varScale="1">
        <p:scale>
          <a:sx n="118" d="100"/>
          <a:sy n="118" d="100"/>
        </p:scale>
        <p:origin x="120" y="276"/>
      </p:cViewPr>
      <p:guideLst>
        <p:guide orient="horz" pos="3154"/>
        <p:guide orient="horz" pos="569"/>
        <p:guide orient="horz" pos="683"/>
        <p:guide orient="horz" pos="4088"/>
        <p:guide orient="horz" pos="110"/>
        <p:guide pos="7410"/>
        <p:guide pos="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B035E-E2A6-4238-A6DA-121C707DC413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0F440-8207-415F-875A-0080B335A5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0F440-8207-415F-875A-0080B335A5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48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Soft elastic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0F440-8207-415F-875A-0080B335A5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0F440-8207-415F-875A-0080B335A5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24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don’t do experiments on </a:t>
            </a:r>
            <a:r>
              <a:rPr lang="en-GB" dirty="0" err="1"/>
              <a:t>mnist</a:t>
            </a:r>
            <a:r>
              <a:rPr lang="en-GB" dirty="0"/>
              <a:t> with the distillation loss paper, they just use it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0F440-8207-415F-875A-0080B335A5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6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2" y="1397958"/>
            <a:ext cx="5857464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811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612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156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46D46D31-4F81-C84C-9C9E-CC304FB2B6EB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104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8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8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8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8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80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46D46D31-4F81-C84C-9C9E-CC304FB2B6EB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7089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4128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9756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063" y="1088723"/>
            <a:ext cx="11280263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1591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065" y="1088720"/>
            <a:ext cx="3615497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2065" y="3519000"/>
            <a:ext cx="3615497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46827" y="1088720"/>
            <a:ext cx="3618554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46827" y="3519000"/>
            <a:ext cx="3618554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314446" y="1088720"/>
            <a:ext cx="3618554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314446" y="3519000"/>
            <a:ext cx="3618554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218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064" y="1088720"/>
            <a:ext cx="5519616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2064" y="3519000"/>
            <a:ext cx="5519616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42709" y="1088720"/>
            <a:ext cx="55226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42709" y="3519000"/>
            <a:ext cx="55226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0502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67144" y="1089025"/>
            <a:ext cx="5395183" cy="4860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360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3342" r="864" b="3847"/>
          <a:stretch/>
        </p:blipFill>
        <p:spPr>
          <a:xfrm>
            <a:off x="0" y="0"/>
            <a:ext cx="12258000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460750"/>
            <a:ext cx="12244388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2708276"/>
            <a:ext cx="11280263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12" name="Rectangle 11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KCL-LOGO-UK-1.png"/>
            <p:cNvPicPr>
              <a:picLocks noChangeAspect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0937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2065" y="1089025"/>
            <a:ext cx="5395183" cy="4860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910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063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62890" y="1089025"/>
            <a:ext cx="5399435" cy="4860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1199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3225" y="1088721"/>
            <a:ext cx="53991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6D31-4F81-C84C-9C9E-CC304FB2B6E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063" y="1088356"/>
            <a:ext cx="5399435" cy="48609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2063" y="909220"/>
            <a:ext cx="1128026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4121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3420000"/>
            <a:ext cx="11280263" cy="2520000"/>
          </a:xfrm>
        </p:spPr>
        <p:txBody>
          <a:bodyPr anchor="b" anchorCtr="0">
            <a:normAutofit/>
          </a:bodyPr>
          <a:lstStyle>
            <a:lvl1pPr>
              <a:defRPr sz="16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6121400"/>
            <a:ext cx="11280263" cy="3600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8" name="Rectangle 7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KCL-LOGO-UK-1.png"/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7828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3342" r="864" b="19581"/>
          <a:stretch>
            <a:fillRect/>
          </a:stretch>
        </p:blipFill>
        <p:spPr>
          <a:xfrm>
            <a:off x="0" y="0"/>
            <a:ext cx="12244388" cy="555497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12244388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180000"/>
            <a:ext cx="11280263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1440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2548" y="5726298"/>
            <a:ext cx="9024567" cy="9517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0534388" y="5554979"/>
            <a:ext cx="1710000" cy="1303021"/>
            <a:chOff x="7949775" y="1"/>
            <a:chExt cx="1194225" cy="910000"/>
          </a:xfrm>
        </p:grpSpPr>
        <p:sp>
          <p:nvSpPr>
            <p:cNvPr id="17" name="Rectangle 16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KCL-LOGO-UK-1.png"/>
            <p:cNvPicPr>
              <a:picLocks noChangeAspect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665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t="1949" r="1770" b="17096"/>
          <a:stretch/>
        </p:blipFill>
        <p:spPr>
          <a:xfrm>
            <a:off x="0" y="-1"/>
            <a:ext cx="12258000" cy="68580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460750"/>
            <a:ext cx="12244388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11" name="Rectangle 10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KCL-LOGO-UK-1.png"/>
            <p:cNvPicPr>
              <a:picLocks noChangeAspect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8013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t="1949" r="1770" b="32477"/>
          <a:stretch>
            <a:fillRect/>
          </a:stretch>
        </p:blipFill>
        <p:spPr>
          <a:xfrm>
            <a:off x="0" y="0"/>
            <a:ext cx="12258000" cy="55549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12244388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180001"/>
            <a:ext cx="11280263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1440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2549" y="5726298"/>
            <a:ext cx="9044456" cy="9517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0534388" y="5554979"/>
            <a:ext cx="1710000" cy="1303021"/>
            <a:chOff x="7949775" y="1"/>
            <a:chExt cx="1194225" cy="910000"/>
          </a:xfrm>
        </p:grpSpPr>
        <p:sp>
          <p:nvSpPr>
            <p:cNvPr id="17" name="Rectangle 16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KCL-LOGO-UK-1.png"/>
            <p:cNvPicPr>
              <a:picLocks noChangeAspect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5517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9157" r="1840" b="9787"/>
          <a:stretch/>
        </p:blipFill>
        <p:spPr>
          <a:xfrm>
            <a:off x="0" y="-1"/>
            <a:ext cx="12258000" cy="68580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460750"/>
            <a:ext cx="12244388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15" name="Rectangle 14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KCL-LOGO-UK-1.png"/>
            <p:cNvPicPr>
              <a:picLocks noChangeAspect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3263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9156" r="1840" b="25188"/>
          <a:stretch>
            <a:fillRect/>
          </a:stretch>
        </p:blipFill>
        <p:spPr>
          <a:xfrm>
            <a:off x="0" y="-1"/>
            <a:ext cx="12258000" cy="55549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12244388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180001"/>
            <a:ext cx="11280263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1440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2549" y="5733722"/>
            <a:ext cx="9034510" cy="94428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0534388" y="5554979"/>
            <a:ext cx="1710000" cy="1303021"/>
            <a:chOff x="7949775" y="1"/>
            <a:chExt cx="1194225" cy="910000"/>
          </a:xfrm>
        </p:grpSpPr>
        <p:sp>
          <p:nvSpPr>
            <p:cNvPr id="17" name="Rectangle 16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KCL-LOGO-UK-1.png"/>
            <p:cNvPicPr>
              <a:picLocks noChangeAspect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19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183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063" y="4689283"/>
            <a:ext cx="11280263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63" y="5598000"/>
            <a:ext cx="11280263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19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063" y="1089220"/>
            <a:ext cx="11280263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fld id="{46D46D31-4F81-C84C-9C9E-CC304FB2B6EB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2"/>
                </a:solidFill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3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707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8" r:id="rId23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sher_information#cite_note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26E1BF-4F5B-4CA2-9C81-5C71CC7E9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" y="5598000"/>
            <a:ext cx="11543251" cy="8917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Kirkpatrick </a:t>
            </a:r>
            <a:r>
              <a:rPr lang="en-GB" i="1" dirty="0">
                <a:solidFill>
                  <a:schemeClr val="bg1"/>
                </a:solidFill>
              </a:rPr>
              <a:t>et al.</a:t>
            </a:r>
          </a:p>
          <a:p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919AD-C0D2-490C-837D-5B9BCC62D8C9}"/>
              </a:ext>
            </a:extLst>
          </p:cNvPr>
          <p:cNvSpPr/>
          <p:nvPr/>
        </p:nvSpPr>
        <p:spPr>
          <a:xfrm>
            <a:off x="121524" y="3841275"/>
            <a:ext cx="117737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54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Overcoming catastrophic forgetting in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69400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3925-007D-405F-9AD4-93CA623B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EWC vs. Distillation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CC46-2B71-4F57-923B-9D2BF39E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Distillation loss (Hinton, 2015) can be used to address catastrophic forgetting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Activation of the last layer is compared between two networks (or the same, but different iterations) and the cross entropy is used as 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816814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3925-007D-405F-9AD4-93CA623B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EWC vs. Distillation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CC46-2B71-4F57-923B-9D2BF39E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63" y="1089220"/>
            <a:ext cx="11280263" cy="55887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Hinton </a:t>
            </a:r>
            <a:r>
              <a:rPr lang="en-GB" i="1" dirty="0">
                <a:solidFill>
                  <a:schemeClr val="tx2"/>
                </a:solidFill>
              </a:rPr>
              <a:t>et al. </a:t>
            </a:r>
            <a:r>
              <a:rPr lang="en-GB" dirty="0">
                <a:solidFill>
                  <a:schemeClr val="tx2"/>
                </a:solidFill>
              </a:rPr>
              <a:t>argue that by playing around with the </a:t>
            </a:r>
            <a:r>
              <a:rPr lang="en-GB" dirty="0" err="1">
                <a:solidFill>
                  <a:schemeClr val="tx2"/>
                </a:solidFill>
              </a:rPr>
              <a:t>softmax</a:t>
            </a:r>
            <a:r>
              <a:rPr lang="en-GB" dirty="0">
                <a:solidFill>
                  <a:schemeClr val="tx2"/>
                </a:solidFill>
              </a:rPr>
              <a:t> temperature they can teach a network what makes a datapoint part of one class, and not another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MNIST: An ugly 2 might look like a 7, and thus the probability of 7 will be a bit higher, and this interesting information for a network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							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			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5C055A-D175-4DFC-9892-82A2391C5B43}"/>
                  </a:ext>
                </a:extLst>
              </p:cNvPr>
              <p:cNvSpPr/>
              <p:nvPr/>
            </p:nvSpPr>
            <p:spPr>
              <a:xfrm>
                <a:off x="714818" y="4368973"/>
                <a:ext cx="3316998" cy="1483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4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4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GB" sz="4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4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44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4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GB" sz="44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5C055A-D175-4DFC-9892-82A2391C5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18" y="4368973"/>
                <a:ext cx="3316998" cy="1483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9831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3925-007D-405F-9AD4-93CA623B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EWC vs. Distillation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CC46-2B71-4F57-923B-9D2BF39E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Will the EWC also preserve this knowledge?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Which would be the preferable for preventing/lessening catastrophic forgetting?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82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E6DA-67B5-47BB-A113-5FD62809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C63B-9704-4FFB-8F6A-EE47156B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2"/>
                </a:solidFill>
              </a:rPr>
              <a:t>Neural networks are not able to learn in a sequential fashion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2"/>
                </a:solidFill>
              </a:rPr>
              <a:t>If a network is trained for task A, and afterwards on task B, the ‘knowledge’ pertaining to task A will be forgotten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2"/>
                </a:solidFill>
              </a:rPr>
              <a:t>This is what is commonly referred to as catastrophic forgetting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2"/>
                </a:solidFill>
              </a:rPr>
              <a:t>Common in transfer learning/domain adaptation tasks where the old task (A) remains important</a:t>
            </a:r>
          </a:p>
        </p:txBody>
      </p:sp>
    </p:spTree>
    <p:extLst>
      <p:ext uri="{BB962C8B-B14F-4D97-AF65-F5344CB8AC3E}">
        <p14:creationId xmlns:p14="http://schemas.microsoft.com/office/powerpoint/2010/main" val="11383405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006E-059E-47DC-9C70-46E91E74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Training from a probabilistic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6557-88FA-495F-9A9A-15D00474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2"/>
                </a:solidFill>
              </a:rPr>
              <a:t>Slow down learning on certain weights based on how important they are to previously seen tasks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Training from a probabilistic perspective: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2"/>
                </a:solidFill>
              </a:rPr>
              <a:t>Given a dataset </a:t>
            </a:r>
            <a:r>
              <a:rPr lang="en-GB" sz="2800" i="1" dirty="0">
                <a:solidFill>
                  <a:schemeClr val="tx2"/>
                </a:solidFill>
              </a:rPr>
              <a:t>D</a:t>
            </a:r>
            <a:r>
              <a:rPr lang="en-GB" sz="2800" dirty="0">
                <a:solidFill>
                  <a:schemeClr val="tx2"/>
                </a:solidFill>
              </a:rPr>
              <a:t> and </a:t>
            </a:r>
            <a:r>
              <a:rPr lang="en-GB" dirty="0">
                <a:solidFill>
                  <a:schemeClr val="tx2"/>
                </a:solidFill>
              </a:rPr>
              <a:t>parameters (weight and biases) 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dirty="0">
                <a:solidFill>
                  <a:schemeClr val="tx2"/>
                </a:solidFill>
              </a:rPr>
              <a:t>, optimising the parameters is trying to find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i="1" dirty="0">
                <a:solidFill>
                  <a:schemeClr val="tx2"/>
                </a:solidFill>
              </a:rPr>
              <a:t>|D)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Using Bayes: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 log</a:t>
            </a:r>
            <a:r>
              <a:rPr lang="en-GB" i="1" dirty="0">
                <a:solidFill>
                  <a:schemeClr val="tx2"/>
                </a:solidFill>
              </a:rPr>
              <a:t> 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i="1" dirty="0">
                <a:solidFill>
                  <a:schemeClr val="tx2"/>
                </a:solidFill>
              </a:rPr>
              <a:t>|D) = </a:t>
            </a:r>
            <a:r>
              <a:rPr lang="en-GB" dirty="0">
                <a:solidFill>
                  <a:schemeClr val="tx2"/>
                </a:solidFill>
              </a:rPr>
              <a:t>log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D</a:t>
            </a:r>
            <a:r>
              <a:rPr lang="en-GB" dirty="0">
                <a:solidFill>
                  <a:schemeClr val="tx2"/>
                </a:solidFill>
              </a:rPr>
              <a:t>|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i="1" dirty="0">
                <a:solidFill>
                  <a:schemeClr val="tx2"/>
                </a:solidFill>
              </a:rPr>
              <a:t>) + </a:t>
            </a:r>
            <a:r>
              <a:rPr lang="en-GB" dirty="0">
                <a:solidFill>
                  <a:schemeClr val="tx2"/>
                </a:solidFill>
              </a:rPr>
              <a:t>log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i="1" dirty="0">
                <a:solidFill>
                  <a:schemeClr val="tx2"/>
                </a:solidFill>
              </a:rPr>
              <a:t>) - </a:t>
            </a:r>
            <a:r>
              <a:rPr lang="en-GB" dirty="0">
                <a:solidFill>
                  <a:schemeClr val="tx2"/>
                </a:solidFill>
              </a:rPr>
              <a:t>log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D)</a:t>
            </a:r>
            <a:endParaRPr lang="en-GB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89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652D-2479-47C1-A191-89FA2763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Training from a probabilistic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5BE8-3BF2-4332-AA2E-AB04E650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Two tasks (A and B) with two independent datasets, </a:t>
            </a:r>
            <a:r>
              <a:rPr lang="en-GB" i="1" dirty="0">
                <a:solidFill>
                  <a:schemeClr val="tx2"/>
                </a:solidFill>
              </a:rPr>
              <a:t>D</a:t>
            </a:r>
            <a:r>
              <a:rPr lang="en-GB" baseline="-25000" dirty="0">
                <a:solidFill>
                  <a:schemeClr val="tx2"/>
                </a:solidFill>
              </a:rPr>
              <a:t>A</a:t>
            </a:r>
            <a:r>
              <a:rPr lang="en-GB" dirty="0">
                <a:solidFill>
                  <a:schemeClr val="tx2"/>
                </a:solidFill>
              </a:rPr>
              <a:t> and </a:t>
            </a:r>
            <a:r>
              <a:rPr lang="en-GB" i="1" dirty="0">
                <a:solidFill>
                  <a:schemeClr val="tx2"/>
                </a:solidFill>
              </a:rPr>
              <a:t>D</a:t>
            </a:r>
            <a:r>
              <a:rPr lang="en-GB" baseline="-25000" dirty="0">
                <a:solidFill>
                  <a:schemeClr val="tx2"/>
                </a:solidFill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 log</a:t>
            </a:r>
            <a:r>
              <a:rPr lang="en-GB" i="1" dirty="0">
                <a:solidFill>
                  <a:schemeClr val="tx2"/>
                </a:solidFill>
              </a:rPr>
              <a:t> 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i="1" dirty="0">
                <a:solidFill>
                  <a:schemeClr val="tx2"/>
                </a:solidFill>
              </a:rPr>
              <a:t>|D) = </a:t>
            </a:r>
            <a:r>
              <a:rPr lang="en-GB" dirty="0">
                <a:solidFill>
                  <a:schemeClr val="tx2"/>
                </a:solidFill>
              </a:rPr>
              <a:t>log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D</a:t>
            </a:r>
            <a:r>
              <a:rPr lang="en-GB" i="1" baseline="-25000" dirty="0">
                <a:solidFill>
                  <a:schemeClr val="tx2"/>
                </a:solidFill>
              </a:rPr>
              <a:t>B</a:t>
            </a:r>
            <a:r>
              <a:rPr lang="en-GB" dirty="0">
                <a:solidFill>
                  <a:schemeClr val="tx2"/>
                </a:solidFill>
              </a:rPr>
              <a:t>|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i="1" dirty="0">
                <a:solidFill>
                  <a:schemeClr val="tx2"/>
                </a:solidFill>
              </a:rPr>
              <a:t>) + </a:t>
            </a:r>
            <a:r>
              <a:rPr lang="en-GB" dirty="0">
                <a:solidFill>
                  <a:schemeClr val="tx2"/>
                </a:solidFill>
              </a:rPr>
              <a:t>log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D</a:t>
            </a:r>
            <a:r>
              <a:rPr lang="en-GB" i="1" baseline="-25000" dirty="0">
                <a:solidFill>
                  <a:schemeClr val="tx2"/>
                </a:solidFill>
              </a:rPr>
              <a:t>A</a:t>
            </a:r>
            <a:r>
              <a:rPr lang="en-GB" i="1" dirty="0">
                <a:solidFill>
                  <a:schemeClr val="tx2"/>
                </a:solidFill>
              </a:rPr>
              <a:t>)  - </a:t>
            </a:r>
            <a:r>
              <a:rPr lang="en-GB" dirty="0">
                <a:solidFill>
                  <a:schemeClr val="tx2"/>
                </a:solidFill>
              </a:rPr>
              <a:t>log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n-GB" i="1" dirty="0">
                <a:solidFill>
                  <a:schemeClr val="tx2"/>
                </a:solidFill>
              </a:rPr>
              <a:t>D</a:t>
            </a:r>
            <a:r>
              <a:rPr lang="en-GB" i="1" baseline="-25000" dirty="0">
                <a:solidFill>
                  <a:schemeClr val="tx2"/>
                </a:solidFill>
              </a:rPr>
              <a:t>B</a:t>
            </a:r>
            <a:r>
              <a:rPr lang="en-GB" i="1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The weights of task A are absorbed in the posterior distribution </a:t>
            </a:r>
            <a:r>
              <a:rPr lang="en-GB" i="1" dirty="0">
                <a:solidFill>
                  <a:schemeClr val="tx2"/>
                </a:solidFill>
              </a:rPr>
              <a:t>p</a:t>
            </a:r>
            <a:r>
              <a:rPr lang="en-GB" dirty="0">
                <a:solidFill>
                  <a:schemeClr val="tx2"/>
                </a:solidFill>
              </a:rPr>
              <a:t>(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dirty="0">
                <a:solidFill>
                  <a:schemeClr val="tx2"/>
                </a:solidFill>
              </a:rPr>
              <a:t>|</a:t>
            </a:r>
            <a:r>
              <a:rPr lang="en-GB" i="1" dirty="0">
                <a:solidFill>
                  <a:schemeClr val="tx2"/>
                </a:solidFill>
              </a:rPr>
              <a:t>D</a:t>
            </a:r>
            <a:r>
              <a:rPr lang="en-GB" baseline="-25000" dirty="0">
                <a:solidFill>
                  <a:schemeClr val="tx2"/>
                </a:solidFill>
              </a:rPr>
              <a:t>A</a:t>
            </a:r>
            <a:r>
              <a:rPr lang="en-GB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They approximate this as a Gaussian distribution with mean given by </a:t>
            </a:r>
            <a:r>
              <a:rPr lang="el-GR" dirty="0">
                <a:solidFill>
                  <a:schemeClr val="tx2"/>
                </a:solidFill>
              </a:rPr>
              <a:t>θ</a:t>
            </a:r>
            <a:r>
              <a:rPr lang="en-GB" dirty="0">
                <a:solidFill>
                  <a:schemeClr val="tx2"/>
                </a:solidFill>
              </a:rPr>
              <a:t>*</a:t>
            </a:r>
            <a:r>
              <a:rPr lang="en-GB" baseline="-25000" dirty="0">
                <a:solidFill>
                  <a:schemeClr val="tx2"/>
                </a:solidFill>
              </a:rPr>
              <a:t>A</a:t>
            </a:r>
            <a:r>
              <a:rPr lang="en-GB" dirty="0">
                <a:solidFill>
                  <a:schemeClr val="tx2"/>
                </a:solidFill>
              </a:rPr>
              <a:t> 	and a diagonal precision by the diagonal of the Fisher information matrix F.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Computed at every task switch</a:t>
            </a:r>
          </a:p>
        </p:txBody>
      </p:sp>
    </p:spTree>
    <p:extLst>
      <p:ext uri="{BB962C8B-B14F-4D97-AF65-F5344CB8AC3E}">
        <p14:creationId xmlns:p14="http://schemas.microsoft.com/office/powerpoint/2010/main" val="13771379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27D-6B60-4B60-9603-0121C358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The Fisher information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D0D4-18F6-40BA-BE23-427A8B5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The Fisher information matrix has three properties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It is equivalent to the second derivate of the loss near a minimum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It can be computed from first derivates alone (and is thus easy to do)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It is guaranteed to be positive semi definite</a:t>
            </a:r>
          </a:p>
        </p:txBody>
      </p:sp>
    </p:spTree>
    <p:extLst>
      <p:ext uri="{BB962C8B-B14F-4D97-AF65-F5344CB8AC3E}">
        <p14:creationId xmlns:p14="http://schemas.microsoft.com/office/powerpoint/2010/main" val="35029687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4D36-0C5A-48D2-80EC-DA8059F0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Elastic Weight Consolidation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B25CD-0AEC-47AD-BFE4-5E78227E8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i="1" dirty="0">
                    <a:solidFill>
                      <a:schemeClr val="tx2"/>
                    </a:solidFill>
                  </a:rPr>
                  <a:t>L</a:t>
                </a:r>
                <a:r>
                  <a:rPr lang="en-GB" dirty="0">
                    <a:solidFill>
                      <a:schemeClr val="tx2"/>
                    </a:solidFill>
                  </a:rPr>
                  <a:t>(</a:t>
                </a:r>
                <a:r>
                  <a:rPr lang="el-GR" dirty="0">
                    <a:solidFill>
                      <a:schemeClr val="tx2"/>
                    </a:solidFill>
                  </a:rPr>
                  <a:t>θ</a:t>
                </a:r>
                <a:r>
                  <a:rPr lang="en-GB" dirty="0">
                    <a:solidFill>
                      <a:schemeClr val="tx2"/>
                    </a:solidFill>
                  </a:rPr>
                  <a:t>)</a:t>
                </a:r>
                <a:r>
                  <a:rPr lang="en-GB" i="1" dirty="0">
                    <a:solidFill>
                      <a:schemeClr val="tx2"/>
                    </a:solidFill>
                  </a:rPr>
                  <a:t> = L</a:t>
                </a:r>
                <a:r>
                  <a:rPr lang="en-GB" i="1" baseline="-25000" dirty="0">
                    <a:solidFill>
                      <a:schemeClr val="tx2"/>
                    </a:solidFill>
                  </a:rPr>
                  <a:t>B</a:t>
                </a:r>
                <a:r>
                  <a:rPr lang="en-GB" dirty="0">
                    <a:solidFill>
                      <a:schemeClr val="tx2"/>
                    </a:solidFill>
                  </a:rPr>
                  <a:t>(</a:t>
                </a:r>
                <a:r>
                  <a:rPr lang="el-GR" dirty="0">
                    <a:solidFill>
                      <a:schemeClr val="tx2"/>
                    </a:solidFill>
                  </a:rPr>
                  <a:t>θ</a:t>
                </a:r>
                <a:r>
                  <a:rPr lang="en-GB" dirty="0">
                    <a:solidFill>
                      <a:schemeClr val="tx2"/>
                    </a:solidFill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l-GR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chemeClr val="tx2"/>
                                    </a:solidFill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solidFill>
                                      <a:schemeClr val="tx2"/>
                                    </a:solidFill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GB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baseline="-25000" dirty="0">
                    <a:solidFill>
                      <a:schemeClr val="tx2"/>
                    </a:solidFill>
                  </a:rPr>
                  <a:t> </a:t>
                </a:r>
                <a:br>
                  <a:rPr lang="en-GB" i="1" baseline="-25000" dirty="0">
                    <a:solidFill>
                      <a:schemeClr val="tx2"/>
                    </a:solidFill>
                  </a:rPr>
                </a:br>
                <a:r>
                  <a:rPr lang="en-GB" i="1" dirty="0">
                    <a:solidFill>
                      <a:schemeClr val="tx2"/>
                    </a:solidFill>
                  </a:rPr>
                  <a:t>i </a:t>
                </a:r>
                <a:r>
                  <a:rPr lang="en-GB" dirty="0">
                    <a:solidFill>
                      <a:schemeClr val="tx2"/>
                    </a:solidFill>
                  </a:rPr>
                  <a:t>describes each parameter and </a:t>
                </a:r>
                <a:br>
                  <a:rPr lang="en-GB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i="1" dirty="0">
                    <a:solidFill>
                      <a:schemeClr val="tx2"/>
                    </a:solidFill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</a:rPr>
                  <a:t>is a weight describing how important A is</a:t>
                </a:r>
                <a:endParaRPr lang="en-GB" i="1" baseline="-25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solidFill>
                      <a:schemeClr val="tx2"/>
                    </a:solidFill>
                  </a:rPr>
                  <a:t>Use the Fisher matrix to find what weights are important to task A, and apply a constraint so they are not easily changed when learning task B.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solidFill>
                      <a:schemeClr val="tx2"/>
                    </a:solidFill>
                  </a:rPr>
                  <a:t>They then go on and do experiments to show that this works</a:t>
                </a:r>
              </a:p>
              <a:p>
                <a:endParaRPr lang="en-GB" dirty="0">
                  <a:solidFill>
                    <a:schemeClr val="tx2"/>
                  </a:solidFill>
                </a:endParaRPr>
              </a:p>
              <a:p>
                <a:endParaRPr lang="en-GB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B25CD-0AEC-47AD-BFE4-5E78227E8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1673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C71231AC-7497-4129-87EF-150C2458AC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2"/>
                    </a:solidFill>
                  </a:rPr>
                  <a:t>Finding optimal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2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GB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C71231AC-7497-4129-87EF-150C2458A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61" t="-18644" b="-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901278-04BB-49BE-9ED4-46432A26B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78" y="1514208"/>
            <a:ext cx="666843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822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3925-007D-405F-9AD4-93CA623B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The Fisher information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CC46-2B71-4F57-923B-9D2BF39E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What is it?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How does it describe importance? (i.e. why this metric, what makes it so suitable to measure importance?)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How would you actually implement this?</a:t>
            </a:r>
          </a:p>
        </p:txBody>
      </p:sp>
    </p:spTree>
    <p:extLst>
      <p:ext uri="{BB962C8B-B14F-4D97-AF65-F5344CB8AC3E}">
        <p14:creationId xmlns:p14="http://schemas.microsoft.com/office/powerpoint/2010/main" val="36428371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2F9D-7A56-414B-BB5A-2F20D917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What is the Fisher information matrix?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B3B-F0BA-4855-B801-EB64EECA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In mathematical statistics, the </a:t>
            </a:r>
            <a:r>
              <a:rPr lang="en-GB" b="1" dirty="0">
                <a:solidFill>
                  <a:schemeClr val="tx2"/>
                </a:solidFill>
              </a:rPr>
              <a:t>Fisher information</a:t>
            </a:r>
            <a:r>
              <a:rPr lang="en-GB" dirty="0">
                <a:solidFill>
                  <a:schemeClr val="tx2"/>
                </a:solidFill>
              </a:rPr>
              <a:t> (sometimes simply called </a:t>
            </a:r>
            <a:r>
              <a:rPr lang="en-GB" b="1" dirty="0">
                <a:solidFill>
                  <a:schemeClr val="tx2"/>
                </a:solidFill>
              </a:rPr>
              <a:t>information</a:t>
            </a:r>
            <a:r>
              <a:rPr lang="en-GB" baseline="300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GB" dirty="0">
                <a:solidFill>
                  <a:schemeClr val="tx2"/>
                </a:solidFill>
              </a:rPr>
              <a:t>) is a way of measuring the amount of information that an observable random variable </a:t>
            </a:r>
            <a:r>
              <a:rPr lang="en-GB" i="1" dirty="0">
                <a:solidFill>
                  <a:schemeClr val="tx2"/>
                </a:solidFill>
              </a:rPr>
              <a:t>X</a:t>
            </a:r>
            <a:r>
              <a:rPr lang="en-GB" dirty="0">
                <a:solidFill>
                  <a:schemeClr val="tx2"/>
                </a:solidFill>
              </a:rPr>
              <a:t> carries about an unknown parameter </a:t>
            </a:r>
            <a:r>
              <a:rPr lang="en-GB" i="1" dirty="0">
                <a:solidFill>
                  <a:schemeClr val="tx2"/>
                </a:solidFill>
              </a:rPr>
              <a:t>θ</a:t>
            </a:r>
            <a:r>
              <a:rPr lang="en-GB" dirty="0">
                <a:solidFill>
                  <a:schemeClr val="tx2"/>
                </a:solidFill>
              </a:rPr>
              <a:t> of a distribution that models </a:t>
            </a:r>
            <a:r>
              <a:rPr lang="en-GB" i="1" dirty="0">
                <a:solidFill>
                  <a:schemeClr val="tx2"/>
                </a:solidFill>
              </a:rPr>
              <a:t>X</a:t>
            </a:r>
            <a:r>
              <a:rPr lang="en-GB" dirty="0">
                <a:solidFill>
                  <a:schemeClr val="tx2"/>
                </a:solidFill>
              </a:rPr>
              <a:t>. Formally, it is the variance of the score, or the expected value of the observed information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/>
                </a:solidFill>
              </a:rPr>
              <a:t>Which makes me think of (Shannon) entropy?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657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CL" id="{19A0DFD5-C030-439B-A872-5E05092941BC}" vid="{4C47E430-824B-4FCD-869C-97047AC5D1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563</Words>
  <Application>Microsoft Office PowerPoint</Application>
  <PresentationFormat>Custom</PresentationFormat>
  <Paragraphs>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Georgia</vt:lpstr>
      <vt:lpstr>Impact</vt:lpstr>
      <vt:lpstr>KCL</vt:lpstr>
      <vt:lpstr>PowerPoint Presentation</vt:lpstr>
      <vt:lpstr>Catastrophic forgetting</vt:lpstr>
      <vt:lpstr>Training from a probabilistic perspective</vt:lpstr>
      <vt:lpstr>Training from a probabilistic perspective</vt:lpstr>
      <vt:lpstr>The Fisher information matrix</vt:lpstr>
      <vt:lpstr>Elastic Weight Consolidation</vt:lpstr>
      <vt:lpstr>Finding optimal "θ" _B^∗ </vt:lpstr>
      <vt:lpstr>The Fisher information matrix</vt:lpstr>
      <vt:lpstr>What is the Fisher information matrix?</vt:lpstr>
      <vt:lpstr>EWC vs. Distillation loss</vt:lpstr>
      <vt:lpstr>EWC vs. Distillation loss</vt:lpstr>
      <vt:lpstr>EWC vs. Distillation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Irme Groothuis</dc:creator>
  <cp:lastModifiedBy>Irme Groothuis</cp:lastModifiedBy>
  <cp:revision>23</cp:revision>
  <dcterms:created xsi:type="dcterms:W3CDTF">2019-08-21T11:49:34Z</dcterms:created>
  <dcterms:modified xsi:type="dcterms:W3CDTF">2019-08-22T14:22:26Z</dcterms:modified>
</cp:coreProperties>
</file>