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2443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54">
          <p15:clr>
            <a:srgbClr val="A4A3A4"/>
          </p15:clr>
        </p15:guide>
        <p15:guide id="2" orient="horz" pos="569">
          <p15:clr>
            <a:srgbClr val="A4A3A4"/>
          </p15:clr>
        </p15:guide>
        <p15:guide id="3" orient="horz" pos="683">
          <p15:clr>
            <a:srgbClr val="A4A3A4"/>
          </p15:clr>
        </p15:guide>
        <p15:guide id="4" orient="horz" pos="4088">
          <p15:clr>
            <a:srgbClr val="A4A3A4"/>
          </p15:clr>
        </p15:guide>
        <p15:guide id="5" orient="horz" pos="110">
          <p15:clr>
            <a:srgbClr val="A4A3A4"/>
          </p15:clr>
        </p15:guide>
        <p15:guide id="6" pos="7410">
          <p15:clr>
            <a:srgbClr val="A4A3A4"/>
          </p15:clr>
        </p15:guide>
        <p15:guide id="7" pos="296">
          <p15:clr>
            <a:srgbClr val="A4A3A4"/>
          </p15:clr>
        </p15:guide>
        <p15:guide id="8" pos="3766">
          <p15:clr>
            <a:srgbClr val="A4A3A4"/>
          </p15:clr>
        </p15:guide>
        <p15:guide id="9" pos="3925">
          <p15:clr>
            <a:srgbClr val="A4A3A4"/>
          </p15:clr>
        </p15:guide>
        <p15:guide id="10" orient="horz" pos="374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ju3uH2AapPl5pcV6k5+0BYS6V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54" orient="horz"/>
        <p:guide pos="569" orient="horz"/>
        <p:guide pos="683" orient="horz"/>
        <p:guide pos="4088" orient="horz"/>
        <p:guide pos="110" orient="horz"/>
        <p:guide pos="7410"/>
        <p:guide pos="296"/>
        <p:guide pos="3766"/>
        <p:guide pos="3925"/>
        <p:guide pos="37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b9bead243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b9bead24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b9bead243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b9bead24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b9bead24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b9bead2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9bead24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b9bead2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9bead24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9bead2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b9bead24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b9bead2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b9bead24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b9bead2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b9bead243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b9bead24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b9bead243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b9bead24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b9bead243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b9bead2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- text and bullets" type="obj">
  <p:cSld name="OBJECT">
    <p:bg>
      <p:bgPr>
        <a:solidFill>
          <a:schemeClr val="lt2">
            <a:alpha val="49411"/>
          </a:schemeClr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body"/>
          </p:nvPr>
        </p:nvSpPr>
        <p:spPr>
          <a:xfrm>
            <a:off x="482063" y="1089220"/>
            <a:ext cx="11280263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A2D5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0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rgbClr val="C2B6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0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bullets and image - alt 2">
  <p:cSld name="Two columns bullets and image - alt 2">
    <p:bg>
      <p:bgPr>
        <a:solidFill>
          <a:schemeClr val="lt2">
            <a:alpha val="49411"/>
          </a:schemeClr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6363225" y="1088721"/>
            <a:ext cx="5399100" cy="48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37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7"/>
          <p:cNvSpPr/>
          <p:nvPr>
            <p:ph idx="2" type="pic"/>
          </p:nvPr>
        </p:nvSpPr>
        <p:spPr>
          <a:xfrm>
            <a:off x="482065" y="1089025"/>
            <a:ext cx="5395183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83" name="Google Shape;83;p37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x1  with caption">
  <p:cSld name="Picture x1  with caption">
    <p:bg>
      <p:bgPr>
        <a:solidFill>
          <a:schemeClr val="lt2">
            <a:alpha val="49411"/>
          </a:schemeClr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/>
          <p:nvPr>
            <p:ph idx="2" type="pic"/>
          </p:nvPr>
        </p:nvSpPr>
        <p:spPr>
          <a:xfrm>
            <a:off x="482063" y="1088723"/>
            <a:ext cx="11280263" cy="4680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482063" y="5949280"/>
            <a:ext cx="11280263" cy="54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38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8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1" name="Google Shape;91;p38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x 4 with caption">
  <p:cSld name="Picture x 4 with caption">
    <p:bg>
      <p:bgPr>
        <a:solidFill>
          <a:schemeClr val="lt2">
            <a:alpha val="49411"/>
          </a:schemeClr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/>
          <p:nvPr>
            <p:ph idx="2" type="pic"/>
          </p:nvPr>
        </p:nvSpPr>
        <p:spPr>
          <a:xfrm>
            <a:off x="482064" y="1088720"/>
            <a:ext cx="5519616" cy="225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>
            <a:off x="482063" y="5949280"/>
            <a:ext cx="11280263" cy="54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5" name="Google Shape;95;p39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39"/>
          <p:cNvSpPr/>
          <p:nvPr>
            <p:ph idx="3" type="pic"/>
          </p:nvPr>
        </p:nvSpPr>
        <p:spPr>
          <a:xfrm>
            <a:off x="482064" y="3519000"/>
            <a:ext cx="5519616" cy="2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9" name="Google Shape;99;p39"/>
          <p:cNvSpPr/>
          <p:nvPr>
            <p:ph idx="4" type="pic"/>
          </p:nvPr>
        </p:nvSpPr>
        <p:spPr>
          <a:xfrm>
            <a:off x="6242709" y="1088720"/>
            <a:ext cx="5522672" cy="225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0" name="Google Shape;100;p39"/>
          <p:cNvSpPr/>
          <p:nvPr>
            <p:ph idx="5" type="pic"/>
          </p:nvPr>
        </p:nvSpPr>
        <p:spPr>
          <a:xfrm>
            <a:off x="6242709" y="3519000"/>
            <a:ext cx="5522672" cy="2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1" name="Google Shape;101;p39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2" name="Google Shape;102;p39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x 6 with caption">
  <p:cSld name="Picture x 6 with caption">
    <p:bg>
      <p:bgPr>
        <a:solidFill>
          <a:schemeClr val="lt2">
            <a:alpha val="49411"/>
          </a:schemeClr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/>
          <p:nvPr>
            <p:ph idx="2" type="pic"/>
          </p:nvPr>
        </p:nvSpPr>
        <p:spPr>
          <a:xfrm>
            <a:off x="482065" y="1088720"/>
            <a:ext cx="3615497" cy="225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5" name="Google Shape;105;p40"/>
          <p:cNvSpPr txBox="1"/>
          <p:nvPr>
            <p:ph idx="1" type="body"/>
          </p:nvPr>
        </p:nvSpPr>
        <p:spPr>
          <a:xfrm>
            <a:off x="482063" y="5949280"/>
            <a:ext cx="11280263" cy="54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40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40"/>
          <p:cNvSpPr/>
          <p:nvPr>
            <p:ph idx="3" type="pic"/>
          </p:nvPr>
        </p:nvSpPr>
        <p:spPr>
          <a:xfrm>
            <a:off x="482065" y="3519000"/>
            <a:ext cx="3615497" cy="2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0" name="Google Shape;110;p40"/>
          <p:cNvSpPr/>
          <p:nvPr>
            <p:ph idx="4" type="pic"/>
          </p:nvPr>
        </p:nvSpPr>
        <p:spPr>
          <a:xfrm>
            <a:off x="8146827" y="1088720"/>
            <a:ext cx="3618554" cy="225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1" name="Google Shape;111;p40"/>
          <p:cNvSpPr/>
          <p:nvPr>
            <p:ph idx="5" type="pic"/>
          </p:nvPr>
        </p:nvSpPr>
        <p:spPr>
          <a:xfrm>
            <a:off x="8146827" y="3519000"/>
            <a:ext cx="3618554" cy="2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2" name="Google Shape;112;p40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0"/>
          <p:cNvSpPr/>
          <p:nvPr>
            <p:ph idx="6" type="pic"/>
          </p:nvPr>
        </p:nvSpPr>
        <p:spPr>
          <a:xfrm>
            <a:off x="4314446" y="1088720"/>
            <a:ext cx="3618554" cy="225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4" name="Google Shape;114;p40"/>
          <p:cNvSpPr/>
          <p:nvPr>
            <p:ph idx="7" type="pic"/>
          </p:nvPr>
        </p:nvSpPr>
        <p:spPr>
          <a:xfrm>
            <a:off x="4314446" y="3519000"/>
            <a:ext cx="3618554" cy="2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115" name="Google Shape;115;p40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- orange" type="title">
  <p:cSld name="TITLE"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1"/>
          <p:cNvSpPr txBox="1"/>
          <p:nvPr>
            <p:ph type="ctrTitle"/>
          </p:nvPr>
        </p:nvSpPr>
        <p:spPr>
          <a:xfrm>
            <a:off x="482063" y="4689283"/>
            <a:ext cx="11280263" cy="72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  <a:defRPr sz="4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1"/>
          <p:cNvSpPr txBox="1"/>
          <p:nvPr>
            <p:ph idx="1" type="subTitle"/>
          </p:nvPr>
        </p:nvSpPr>
        <p:spPr>
          <a:xfrm>
            <a:off x="482063" y="5598000"/>
            <a:ext cx="11280263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- lime green">
  <p:cSld name="Divider - lime green"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2"/>
          <p:cNvSpPr txBox="1"/>
          <p:nvPr>
            <p:ph type="ctrTitle"/>
          </p:nvPr>
        </p:nvSpPr>
        <p:spPr>
          <a:xfrm>
            <a:off x="482063" y="4689283"/>
            <a:ext cx="11280263" cy="72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  <a:defRPr sz="4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2"/>
          <p:cNvSpPr txBox="1"/>
          <p:nvPr>
            <p:ph idx="1" type="subTitle"/>
          </p:nvPr>
        </p:nvSpPr>
        <p:spPr>
          <a:xfrm>
            <a:off x="482063" y="5598000"/>
            <a:ext cx="11280263" cy="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- teal">
  <p:cSld name="Divider - teal"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3"/>
          <p:cNvSpPr txBox="1"/>
          <p:nvPr>
            <p:ph type="ctrTitle"/>
          </p:nvPr>
        </p:nvSpPr>
        <p:spPr>
          <a:xfrm>
            <a:off x="482063" y="4689283"/>
            <a:ext cx="11280263" cy="72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  <a:defRPr sz="4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1" type="subTitle"/>
          </p:nvPr>
        </p:nvSpPr>
        <p:spPr>
          <a:xfrm>
            <a:off x="482063" y="5598000"/>
            <a:ext cx="11280263" cy="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- sea blue">
  <p:cSld name="Divider - sea blue">
    <p:bg>
      <p:bgPr>
        <a:solidFill>
          <a:schemeClr val="accent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4"/>
          <p:cNvSpPr txBox="1"/>
          <p:nvPr>
            <p:ph type="ctrTitle"/>
          </p:nvPr>
        </p:nvSpPr>
        <p:spPr>
          <a:xfrm>
            <a:off x="482063" y="4689283"/>
            <a:ext cx="11280263" cy="72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  <a:defRPr sz="4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4"/>
          <p:cNvSpPr txBox="1"/>
          <p:nvPr>
            <p:ph idx="1" type="subTitle"/>
          </p:nvPr>
        </p:nvSpPr>
        <p:spPr>
          <a:xfrm>
            <a:off x="482063" y="5598000"/>
            <a:ext cx="11280263" cy="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 - bullets">
  <p:cSld name="1_Title and Content - bullets">
    <p:bg>
      <p:bgPr>
        <a:solidFill>
          <a:schemeClr val="lt2">
            <a:alpha val="49411"/>
          </a:schemeClr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" type="body"/>
          </p:nvPr>
        </p:nvSpPr>
        <p:spPr>
          <a:xfrm>
            <a:off x="482063" y="1089220"/>
            <a:ext cx="11280263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31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page">
  <p:cSld name="End page">
    <p:bg>
      <p:bgPr>
        <a:solidFill>
          <a:srgbClr val="5A6469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/>
          <p:nvPr>
            <p:ph type="ctrTitle"/>
          </p:nvPr>
        </p:nvSpPr>
        <p:spPr>
          <a:xfrm>
            <a:off x="482063" y="3420000"/>
            <a:ext cx="11280263" cy="25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Georgia"/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" type="subTitle"/>
          </p:nvPr>
        </p:nvSpPr>
        <p:spPr>
          <a:xfrm>
            <a:off x="482063" y="6121400"/>
            <a:ext cx="11280263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29" name="Google Shape;29;p45"/>
          <p:cNvGrpSpPr/>
          <p:nvPr/>
        </p:nvGrpSpPr>
        <p:grpSpPr>
          <a:xfrm>
            <a:off x="10534388" y="0"/>
            <a:ext cx="1710000" cy="1303021"/>
            <a:chOff x="7949775" y="1"/>
            <a:chExt cx="1194225" cy="910000"/>
          </a:xfrm>
        </p:grpSpPr>
        <p:sp>
          <p:nvSpPr>
            <p:cNvPr id="30" name="Google Shape;30;p45"/>
            <p:cNvSpPr/>
            <p:nvPr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31" name="Google Shape;31;p4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49775" y="258"/>
              <a:ext cx="1194225" cy="9094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K Cover slide">
  <p:cSld name="UK Cover slide">
    <p:bg>
      <p:bgPr>
        <a:solidFill>
          <a:srgbClr val="CDD7D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29"/>
          <p:cNvGrpSpPr/>
          <p:nvPr/>
        </p:nvGrpSpPr>
        <p:grpSpPr>
          <a:xfrm>
            <a:off x="2756303" y="869792"/>
            <a:ext cx="6721435" cy="5118415"/>
            <a:chOff x="1211282" y="869792"/>
            <a:chExt cx="6721435" cy="5118415"/>
          </a:xfrm>
        </p:grpSpPr>
        <p:sp>
          <p:nvSpPr>
            <p:cNvPr id="34" name="Google Shape;34;p29"/>
            <p:cNvSpPr/>
            <p:nvPr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35" name="Google Shape;35;p2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- text and bullets" type="twoObj">
  <p:cSld name="TWO_OBJECTS">
    <p:bg>
      <p:bgPr>
        <a:solidFill>
          <a:schemeClr val="lt2">
            <a:alpha val="49411"/>
          </a:schemeClr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482063" y="1088721"/>
            <a:ext cx="5399100" cy="48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A2D5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6363225" y="1088721"/>
            <a:ext cx="5399100" cy="48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A2D5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2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32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- bullets only">
  <p:cSld name="Two columns - bullets only">
    <p:bg>
      <p:bgPr>
        <a:solidFill>
          <a:schemeClr val="lt2">
            <a:alpha val="49411"/>
          </a:schemeClr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482063" y="1088721"/>
            <a:ext cx="5399100" cy="48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6363225" y="1088721"/>
            <a:ext cx="5399100" cy="48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33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- text/bullets and image - alt 1">
  <p:cSld name="Two columns - text/bullets and image - alt 1">
    <p:bg>
      <p:bgPr>
        <a:solidFill>
          <a:schemeClr val="lt2">
            <a:alpha val="49411"/>
          </a:schemeClr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482063" y="1088721"/>
            <a:ext cx="5399100" cy="48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A2D5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34"/>
          <p:cNvSpPr/>
          <p:nvPr>
            <p:ph idx="2" type="pic"/>
          </p:nvPr>
        </p:nvSpPr>
        <p:spPr>
          <a:xfrm>
            <a:off x="6362890" y="1089025"/>
            <a:ext cx="5399435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59" name="Google Shape;59;p34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- text/bullets and image - alt 2">
  <p:cSld name="Two columns - text/bullets and image - alt 2">
    <p:bg>
      <p:bgPr>
        <a:solidFill>
          <a:schemeClr val="lt2">
            <a:alpha val="49411"/>
          </a:schemeClr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6363225" y="1088721"/>
            <a:ext cx="5399100" cy="48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A2D5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35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35"/>
          <p:cNvSpPr/>
          <p:nvPr>
            <p:ph idx="2" type="pic"/>
          </p:nvPr>
        </p:nvSpPr>
        <p:spPr>
          <a:xfrm>
            <a:off x="482063" y="1088356"/>
            <a:ext cx="5399435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67" name="Google Shape;67;p35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bullets and image - alt 1">
  <p:cSld name="Two columns bullets and image - alt 1">
    <p:bg>
      <p:bgPr>
        <a:solidFill>
          <a:schemeClr val="lt2">
            <a:alpha val="49411"/>
          </a:schemeClr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482063" y="1088721"/>
            <a:ext cx="5399100" cy="486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6"/>
          <p:cNvSpPr/>
          <p:nvPr>
            <p:ph idx="2" type="pic"/>
          </p:nvPr>
        </p:nvSpPr>
        <p:spPr>
          <a:xfrm>
            <a:off x="6367144" y="1089025"/>
            <a:ext cx="5395183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cxnSp>
        <p:nvCxnSpPr>
          <p:cNvPr id="75" name="Google Shape;75;p36"/>
          <p:cNvCxnSpPr/>
          <p:nvPr/>
        </p:nvCxnSpPr>
        <p:spPr>
          <a:xfrm>
            <a:off x="482063" y="909220"/>
            <a:ext cx="11280263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482063" y="180000"/>
            <a:ext cx="112802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3200"/>
              <a:buFont typeface="Impact"/>
              <a:buNone/>
              <a:defRPr b="0" i="0" sz="3200" u="none" cap="none" strike="noStrike">
                <a:solidFill>
                  <a:srgbClr val="0A2D5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482063" y="1089220"/>
            <a:ext cx="11280263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482063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7DC">
            <a:alpha val="49411"/>
          </a:srgbClr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13335" l="562" r="0" t="3167"/>
          <a:stretch/>
        </p:blipFill>
        <p:spPr>
          <a:xfrm>
            <a:off x="0" y="0"/>
            <a:ext cx="1224439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3"/>
          <p:cNvGrpSpPr/>
          <p:nvPr/>
        </p:nvGrpSpPr>
        <p:grpSpPr>
          <a:xfrm>
            <a:off x="10534388" y="0"/>
            <a:ext cx="1710000" cy="1303021"/>
            <a:chOff x="7949775" y="1"/>
            <a:chExt cx="1194225" cy="910000"/>
          </a:xfrm>
        </p:grpSpPr>
        <p:sp>
          <p:nvSpPr>
            <p:cNvPr id="134" name="Google Shape;134;p3"/>
            <p:cNvSpPr/>
            <p:nvPr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pic>
          <p:nvPicPr>
            <p:cNvPr id="135" name="Google Shape;13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49775" y="258"/>
              <a:ext cx="1194225" cy="9094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3"/>
          <p:cNvSpPr/>
          <p:nvPr/>
        </p:nvSpPr>
        <p:spPr>
          <a:xfrm>
            <a:off x="0" y="3460750"/>
            <a:ext cx="12244389" cy="3397250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339025" y="4914175"/>
            <a:ext cx="12244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</a:pPr>
            <a:r>
              <a:rPr lang="en-US" sz="3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Stochastic Deep Networks </a:t>
            </a:r>
            <a:endParaRPr b="0" i="0" sz="3500" u="none" cap="none" strike="noStrik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255125" y="3895475"/>
            <a:ext cx="86826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Method Journal Club round 2</a:t>
            </a:r>
            <a:endParaRPr b="0" i="0" sz="4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b9bead243_0_86"/>
          <p:cNvSpPr txBox="1"/>
          <p:nvPr>
            <p:ph type="title"/>
          </p:nvPr>
        </p:nvSpPr>
        <p:spPr>
          <a:xfrm>
            <a:off x="482063" y="180000"/>
            <a:ext cx="11280300" cy="7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0" name="Google Shape;220;g5b9bead243_0_86"/>
          <p:cNvSpPr txBox="1"/>
          <p:nvPr>
            <p:ph idx="1" type="body"/>
          </p:nvPr>
        </p:nvSpPr>
        <p:spPr>
          <a:xfrm>
            <a:off x="482063" y="1089220"/>
            <a:ext cx="11280300" cy="48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this paper, we have proposed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new formalism for stochastic deep architectures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which can cope in a seamless way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with both probability distributions and deterministic feature vectors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The salient features of these architectures are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their robustness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approximation power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with respect to the convergence in law, which is crucial to tackle high dimensional classification, regression and generation problems over the space of probability distributions.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" type="subTitle"/>
          </p:nvPr>
        </p:nvSpPr>
        <p:spPr>
          <a:xfrm>
            <a:off x="482063" y="6121400"/>
            <a:ext cx="11280263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© 2019 King’s College London. All rights reserved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482075" y="2313391"/>
            <a:ext cx="112803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</a:pPr>
            <a:r>
              <a:rPr b="0" i="0" lang="en-US" sz="45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Thank you</a:t>
            </a:r>
            <a:endParaRPr b="0" i="0" sz="4500" u="none" cap="none" strike="noStrik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Impact"/>
              <a:buNone/>
            </a:pPr>
            <a:r>
              <a:t/>
            </a:r>
            <a:endParaRPr sz="45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9bead243_0_96"/>
          <p:cNvSpPr txBox="1"/>
          <p:nvPr>
            <p:ph type="title"/>
          </p:nvPr>
        </p:nvSpPr>
        <p:spPr>
          <a:xfrm>
            <a:off x="482063" y="180000"/>
            <a:ext cx="11280300" cy="7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discussions</a:t>
            </a:r>
            <a:endParaRPr/>
          </a:p>
        </p:txBody>
      </p:sp>
      <p:sp>
        <p:nvSpPr>
          <p:cNvPr id="232" name="Google Shape;232;g5b9bead243_0_96"/>
          <p:cNvSpPr txBox="1"/>
          <p:nvPr>
            <p:ph idx="1" type="body"/>
          </p:nvPr>
        </p:nvSpPr>
        <p:spPr>
          <a:xfrm>
            <a:off x="482063" y="1089220"/>
            <a:ext cx="11280300" cy="48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The paper considers probability distributions as input and output, what are the benefits/drawbacks of this paradigm?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This approach requires to change our view on the </a:t>
            </a:r>
            <a:r>
              <a:rPr lang="en-US"/>
              <a:t>input</a:t>
            </a:r>
            <a:r>
              <a:rPr lang="en-US"/>
              <a:t>. What are the pros and cons of this approach? In which situation is it more powerful than the standard approach?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Do you think this approach is somehow related to some other methods you are more familiar with? (try to build bridges to understand better)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What could be the possible applications in our domain?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9bead243_0_1"/>
          <p:cNvSpPr txBox="1"/>
          <p:nvPr>
            <p:ph type="title"/>
          </p:nvPr>
        </p:nvSpPr>
        <p:spPr>
          <a:xfrm>
            <a:off x="482063" y="180000"/>
            <a:ext cx="11280300" cy="7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44" name="Google Shape;144;g5b9bead243_0_1"/>
          <p:cNvSpPr txBox="1"/>
          <p:nvPr>
            <p:ph idx="1" type="body"/>
          </p:nvPr>
        </p:nvSpPr>
        <p:spPr>
          <a:xfrm>
            <a:off x="482075" y="1089225"/>
            <a:ext cx="11280300" cy="52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Machine learning is increasingly targeting areas where input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cannot be accurately described by a single vector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but can be modeled instead using the more flexible concept of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random vectors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namely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probability measures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or more simply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point clouds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of varying cardinality. Using deep architectures on measures poses, however, many challenging issues. Indeed, </a:t>
            </a:r>
            <a:r>
              <a:rPr b="1"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architectures are originally designed to handle fixed length vectors, or, using recursive mechanisms, ordered sequences thereof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In sharp contrast, measures describe a varying number of weighted observations with no particular order. We propose in this work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deep framework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designed to handle crucial aspects of measures, namely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permutation invariances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variations in weights and cardinality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Architectures derived from this pipeline can (i)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map measures to measures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— using the concept of push-forward operators; (ii) bridge the gap between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measures and Euclidean spaces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— through integration steps. This allows to design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discriminative networks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(to classify or reduce the dimensionality of input measures),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generative architectures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(to synthesize measures) and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recurrent pipelines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(to predict measure dynamics). We provide a theoretical analysis of these building blocks, review our architectures’ approximation abilities and robustness w.r.t. perturbation, and try them on various discriminative and generative tasks.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5b9bead24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" y="731473"/>
            <a:ext cx="5394875" cy="55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5b9bead243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950" y="174625"/>
            <a:ext cx="557212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5b9bead243_0_7"/>
          <p:cNvSpPr txBox="1"/>
          <p:nvPr/>
        </p:nvSpPr>
        <p:spPr>
          <a:xfrm>
            <a:off x="6408975" y="4733850"/>
            <a:ext cx="48579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f_1(X, X’) = X - X’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f_2(X, X’) = [[0, 1], [1, 0]] * X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5b9bead24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50" y="171325"/>
            <a:ext cx="3950150" cy="651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g5b9bead243_0_16"/>
          <p:cNvCxnSpPr/>
          <p:nvPr/>
        </p:nvCxnSpPr>
        <p:spPr>
          <a:xfrm>
            <a:off x="5021025" y="1408350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5b9bead243_0_16"/>
          <p:cNvSpPr txBox="1"/>
          <p:nvPr/>
        </p:nvSpPr>
        <p:spPr>
          <a:xfrm>
            <a:off x="6592600" y="1084275"/>
            <a:ext cx="3950100" cy="65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Summarize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” the distribution with a statistic and pursue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processing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at a global scale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9" name="Google Shape;159;g5b9bead243_0_16"/>
          <p:cNvCxnSpPr/>
          <p:nvPr/>
        </p:nvCxnSpPr>
        <p:spPr>
          <a:xfrm>
            <a:off x="5021025" y="3429000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g5b9bead243_0_16"/>
          <p:cNvSpPr txBox="1"/>
          <p:nvPr/>
        </p:nvSpPr>
        <p:spPr>
          <a:xfrm>
            <a:off x="6592600" y="3103650"/>
            <a:ext cx="3950100" cy="65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“Deform”+”transport” the distribution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1" name="Google Shape;161;g5b9bead243_0_16"/>
          <p:cNvCxnSpPr/>
          <p:nvPr/>
        </p:nvCxnSpPr>
        <p:spPr>
          <a:xfrm>
            <a:off x="5021025" y="5561250"/>
            <a:ext cx="12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g5b9bead243_0_16"/>
          <p:cNvSpPr txBox="1"/>
          <p:nvPr/>
        </p:nvSpPr>
        <p:spPr>
          <a:xfrm>
            <a:off x="6592600" y="5235900"/>
            <a:ext cx="3950100" cy="65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Introduce “higher order” interactions which means more than pairwise.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5b9bead24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" y="431813"/>
            <a:ext cx="30575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5b9bead243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763" y="265113"/>
            <a:ext cx="30003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5b9bead243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4500" y="31763"/>
            <a:ext cx="30384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5b9bead24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00" y="1661900"/>
            <a:ext cx="3057525" cy="233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5b9bead243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2200" y="1661900"/>
            <a:ext cx="3057525" cy="233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5b9bead243_0_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4975" y="4381725"/>
            <a:ext cx="3057525" cy="23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5b9bead243_0_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9900" y="4147750"/>
            <a:ext cx="3057524" cy="2341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5b9bead243_0_28"/>
          <p:cNvCxnSpPr/>
          <p:nvPr/>
        </p:nvCxnSpPr>
        <p:spPr>
          <a:xfrm flipH="1">
            <a:off x="2009625" y="3609975"/>
            <a:ext cx="1162200" cy="19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5b9bead243_0_28"/>
          <p:cNvCxnSpPr/>
          <p:nvPr/>
        </p:nvCxnSpPr>
        <p:spPr>
          <a:xfrm>
            <a:off x="1628775" y="2152650"/>
            <a:ext cx="743100" cy="3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5b9bead243_0_28"/>
          <p:cNvCxnSpPr/>
          <p:nvPr/>
        </p:nvCxnSpPr>
        <p:spPr>
          <a:xfrm flipH="1">
            <a:off x="1733550" y="2124075"/>
            <a:ext cx="838200" cy="3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g5b9bead243_0_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06964" y="4156962"/>
            <a:ext cx="3038476" cy="23235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g5b9bead243_0_28"/>
          <p:cNvCxnSpPr/>
          <p:nvPr/>
        </p:nvCxnSpPr>
        <p:spPr>
          <a:xfrm>
            <a:off x="7419975" y="3590925"/>
            <a:ext cx="66600" cy="8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5b9bead243_0_28"/>
          <p:cNvCxnSpPr/>
          <p:nvPr/>
        </p:nvCxnSpPr>
        <p:spPr>
          <a:xfrm>
            <a:off x="5734050" y="2066925"/>
            <a:ext cx="1247700" cy="41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5b9bead243_0_28"/>
          <p:cNvCxnSpPr/>
          <p:nvPr/>
        </p:nvCxnSpPr>
        <p:spPr>
          <a:xfrm flipH="1">
            <a:off x="5067300" y="2143125"/>
            <a:ext cx="167640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g5b9bead243_0_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934500" y="1854863"/>
            <a:ext cx="3010423" cy="2302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g5b9bead243_0_28"/>
          <p:cNvCxnSpPr/>
          <p:nvPr/>
        </p:nvCxnSpPr>
        <p:spPr>
          <a:xfrm>
            <a:off x="9296400" y="3295650"/>
            <a:ext cx="1714500" cy="15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g5b9bead243_0_28"/>
          <p:cNvCxnSpPr/>
          <p:nvPr/>
        </p:nvCxnSpPr>
        <p:spPr>
          <a:xfrm flipH="1">
            <a:off x="10134600" y="3876675"/>
            <a:ext cx="1066800" cy="9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5b9bead243_0_28"/>
          <p:cNvCxnSpPr/>
          <p:nvPr/>
        </p:nvCxnSpPr>
        <p:spPr>
          <a:xfrm flipH="1">
            <a:off x="11610975" y="2124075"/>
            <a:ext cx="76200" cy="41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5b9bead243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50" y="223250"/>
            <a:ext cx="5107725" cy="6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5b9bead243_0_51"/>
          <p:cNvSpPr txBox="1"/>
          <p:nvPr/>
        </p:nvSpPr>
        <p:spPr>
          <a:xfrm>
            <a:off x="6837600" y="2530925"/>
            <a:ext cx="40413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Obscure to me.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Unsupervised learning?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b9bead243_0_58"/>
          <p:cNvSpPr txBox="1"/>
          <p:nvPr>
            <p:ph type="title"/>
          </p:nvPr>
        </p:nvSpPr>
        <p:spPr>
          <a:xfrm>
            <a:off x="482063" y="180000"/>
            <a:ext cx="11280300" cy="7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Theoretical Analysis</a:t>
            </a:r>
            <a:endParaRPr/>
          </a:p>
        </p:txBody>
      </p:sp>
      <p:pic>
        <p:nvPicPr>
          <p:cNvPr id="196" name="Google Shape;196;g5b9bead243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" y="1084275"/>
            <a:ext cx="4476375" cy="20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5b9bead243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950" y="1148763"/>
            <a:ext cx="4476375" cy="196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5b9bead243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850" y="5188998"/>
            <a:ext cx="10060806" cy="13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5b9bead243_0_58"/>
          <p:cNvSpPr txBox="1"/>
          <p:nvPr/>
        </p:nvSpPr>
        <p:spPr>
          <a:xfrm>
            <a:off x="753850" y="4646975"/>
            <a:ext cx="12715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Universal approximation theorem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9bead243_0_66"/>
          <p:cNvSpPr txBox="1"/>
          <p:nvPr>
            <p:ph type="title"/>
          </p:nvPr>
        </p:nvSpPr>
        <p:spPr>
          <a:xfrm>
            <a:off x="482063" y="180000"/>
            <a:ext cx="11280300" cy="7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MNIST Dataset</a:t>
            </a:r>
            <a:endParaRPr/>
          </a:p>
        </p:txBody>
      </p:sp>
      <p:sp>
        <p:nvSpPr>
          <p:cNvPr id="205" name="Google Shape;205;g5b9bead243_0_66"/>
          <p:cNvSpPr txBox="1"/>
          <p:nvPr>
            <p:ph idx="1" type="body"/>
          </p:nvPr>
        </p:nvSpPr>
        <p:spPr>
          <a:xfrm>
            <a:off x="482075" y="918025"/>
            <a:ext cx="11280300" cy="48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perform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classification on the 2-D MNIST dataset of handwritten digits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 To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convert a MNIST image into a 2D point cloud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we threshold pixel values (threshold ρ = 0.5) and use as a support of the input empirical measure the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 = 256 pixels of highest intensity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represented as points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(xi) n i=1 ⊂ R 2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(if there are less than n = 256 pixels of intensity over ρ, we repeat input coordinates), which are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remapped along each axis by mean and variance normalization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Each image is therefore turned into a sum of n = 256 Diracs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 n P i δxi . Our stochastic network architecture is displayed on the top of Figure 1 and is composed of 5 elementary blocks (Tfk ) 5 k=1 with an interleaved selftensorisation layer X 7→ X ⊗ X. The first elementary block Tf1 maps measures to measures, the second one Tf2 maps a measure to a deterministic vector (i.e. does not depend on its first coordinate, see Remark 3), and the last layers are classical vectorial fully-connected ones. We use a ReLu non-linearity λ (see Remark 2). The weights are learnt with a weighted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cross-entropy loss function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over a training set of 55,000 examples and tested on a set of 10,000 examples. Initialization is performed through the Xavier method (Glorot and Bengio, 2010) and learning with the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Adam optimizer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(Kingma and Ba, 2014). Table 1 displays our results, compared with the PointNet Qi et al. (2016) baseline.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We observe that maintaining stochasticity among several layers is beneficial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(as opposed to replacing one Elementary Block with a fully connected layer allocating the same amount of memory).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g5b9bead243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75" y="5551725"/>
            <a:ext cx="11889925" cy="12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9bead243_0_77"/>
          <p:cNvSpPr txBox="1"/>
          <p:nvPr>
            <p:ph type="title"/>
          </p:nvPr>
        </p:nvSpPr>
        <p:spPr>
          <a:xfrm>
            <a:off x="482063" y="180000"/>
            <a:ext cx="11280300" cy="7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Generative networks </a:t>
            </a:r>
            <a:endParaRPr/>
          </a:p>
        </p:txBody>
      </p:sp>
      <p:sp>
        <p:nvSpPr>
          <p:cNvPr id="212" name="Google Shape;212;g5b9bead243_0_77"/>
          <p:cNvSpPr txBox="1"/>
          <p:nvPr>
            <p:ph idx="1" type="body"/>
          </p:nvPr>
        </p:nvSpPr>
        <p:spPr>
          <a:xfrm>
            <a:off x="482075" y="1089224"/>
            <a:ext cx="11280300" cy="360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We further evaluate our framework for generative tasks, on a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VAE-type model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(Kingma and Welling, 2013) (note that it would be possible to use our architectures for GANs Goodfellow et al. (2014) as well). The task consists in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generating outputs resembling the data distribution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by decoding a random variable z sampled in a latent space Z.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model, an encoder-decoder architecture, is learnt by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comparing input and output measures using the W2 Wasserstein distance loss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approximated using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Sinkhorn’s algorithm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(Cuturi, 2013; Genevay et al., 2018). Following (Kingma and Welling, 2013), a Gaussian prior is imposed on the latent variable z. The encoder and the decoder are two mirrored architectures composed of two elementary blocks and three fully-connected layers each. The corresponding stochastic network architecture is displayed on the bottom of 1. Figure 2 displays an application on the MNIST database where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the latent variable z ∈ R 2 parameterizes a 2-D of manifold of generated digits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 We use as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input and output discrete probability measures of n = 100 Diracs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displayed as point clouds on the right of Figure 2.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g5b9bead243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49525"/>
            <a:ext cx="5950400" cy="232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5b9bead243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4050" y="4071125"/>
            <a:ext cx="4049500" cy="2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CL UPDATE v4 16x9">
  <a:themeElements>
    <a:clrScheme name="KCL">
      <a:dk1>
        <a:srgbClr val="000000"/>
      </a:dk1>
      <a:lt1>
        <a:srgbClr val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2015-05-18T09:02:19Z</dcterms:created>
  <dc:creator>Mac 1</dc:creator>
</cp:coreProperties>
</file>