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21" r:id="rId2"/>
    <p:sldId id="355" r:id="rId3"/>
    <p:sldId id="357" r:id="rId4"/>
    <p:sldId id="358" r:id="rId5"/>
    <p:sldId id="359" r:id="rId6"/>
    <p:sldId id="3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71"/>
    <p:restoredTop sz="59456"/>
  </p:normalViewPr>
  <p:slideViewPr>
    <p:cSldViewPr snapToGrid="0" snapToObjects="1">
      <p:cViewPr varScale="1">
        <p:scale>
          <a:sx n="69" d="100"/>
          <a:sy n="69" d="100"/>
        </p:scale>
        <p:origin x="1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639B-24F8-1547-BB6E-7397D564DCB0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49633-2AEA-7A43-84D9-1BF1F5779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9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Slide Image Placeholder 1">
            <a:extLst>
              <a:ext uri="{FF2B5EF4-FFF2-40B4-BE49-F238E27FC236}">
                <a16:creationId xmlns:a16="http://schemas.microsoft.com/office/drawing/2014/main" id="{F34F7D00-1A81-C649-90FE-0C8E42AC7B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8" name="Notes Placeholder 2">
            <a:extLst>
              <a:ext uri="{FF2B5EF4-FFF2-40B4-BE49-F238E27FC236}">
                <a16:creationId xmlns:a16="http://schemas.microsoft.com/office/drawing/2014/main" id="{895FB443-731D-FD48-AFF3-C07566ACE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9" name="Slide Number Placeholder 3">
            <a:extLst>
              <a:ext uri="{FF2B5EF4-FFF2-40B4-BE49-F238E27FC236}">
                <a16:creationId xmlns:a16="http://schemas.microsoft.com/office/drawing/2014/main" id="{B0F1D3D4-965A-7543-BBD1-E81EC3D126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A40467-9200-6E4D-8B12-9094CECF9D37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108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>
            <a:extLst>
              <a:ext uri="{FF2B5EF4-FFF2-40B4-BE49-F238E27FC236}">
                <a16:creationId xmlns:a16="http://schemas.microsoft.com/office/drawing/2014/main" id="{9671D42A-42D1-2D4D-B45C-7A07D0ED9F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0" name="Notes Placeholder 2">
            <a:extLst>
              <a:ext uri="{FF2B5EF4-FFF2-40B4-BE49-F238E27FC236}">
                <a16:creationId xmlns:a16="http://schemas.microsoft.com/office/drawing/2014/main" id="{945DFBA3-053D-3643-AA66-E96C3AB78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7171" name="Slide Number Placeholder 3">
            <a:extLst>
              <a:ext uri="{FF2B5EF4-FFF2-40B4-BE49-F238E27FC236}">
                <a16:creationId xmlns:a16="http://schemas.microsoft.com/office/drawing/2014/main" id="{CC286375-944E-784A-808D-7EC678F4A9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D800CD-437A-9442-975C-494B796CDDB0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667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>
            <a:extLst>
              <a:ext uri="{FF2B5EF4-FFF2-40B4-BE49-F238E27FC236}">
                <a16:creationId xmlns:a16="http://schemas.microsoft.com/office/drawing/2014/main" id="{9671D42A-42D1-2D4D-B45C-7A07D0ED9F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0" name="Notes Placeholder 2">
            <a:extLst>
              <a:ext uri="{FF2B5EF4-FFF2-40B4-BE49-F238E27FC236}">
                <a16:creationId xmlns:a16="http://schemas.microsoft.com/office/drawing/2014/main" id="{945DFBA3-053D-3643-AA66-E96C3AB78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7171" name="Slide Number Placeholder 3">
            <a:extLst>
              <a:ext uri="{FF2B5EF4-FFF2-40B4-BE49-F238E27FC236}">
                <a16:creationId xmlns:a16="http://schemas.microsoft.com/office/drawing/2014/main" id="{CC286375-944E-784A-808D-7EC678F4A9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D800CD-437A-9442-975C-494B796CDDB0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081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>
            <a:extLst>
              <a:ext uri="{FF2B5EF4-FFF2-40B4-BE49-F238E27FC236}">
                <a16:creationId xmlns:a16="http://schemas.microsoft.com/office/drawing/2014/main" id="{9671D42A-42D1-2D4D-B45C-7A07D0ED9F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0" name="Notes Placeholder 2">
            <a:extLst>
              <a:ext uri="{FF2B5EF4-FFF2-40B4-BE49-F238E27FC236}">
                <a16:creationId xmlns:a16="http://schemas.microsoft.com/office/drawing/2014/main" id="{945DFBA3-053D-3643-AA66-E96C3AB78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7171" name="Slide Number Placeholder 3">
            <a:extLst>
              <a:ext uri="{FF2B5EF4-FFF2-40B4-BE49-F238E27FC236}">
                <a16:creationId xmlns:a16="http://schemas.microsoft.com/office/drawing/2014/main" id="{CC286375-944E-784A-808D-7EC678F4A9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D800CD-437A-9442-975C-494B796CDDB0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606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>
            <a:extLst>
              <a:ext uri="{FF2B5EF4-FFF2-40B4-BE49-F238E27FC236}">
                <a16:creationId xmlns:a16="http://schemas.microsoft.com/office/drawing/2014/main" id="{9671D42A-42D1-2D4D-B45C-7A07D0ED9F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0" name="Notes Placeholder 2">
            <a:extLst>
              <a:ext uri="{FF2B5EF4-FFF2-40B4-BE49-F238E27FC236}">
                <a16:creationId xmlns:a16="http://schemas.microsoft.com/office/drawing/2014/main" id="{945DFBA3-053D-3643-AA66-E96C3AB78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7171" name="Slide Number Placeholder 3">
            <a:extLst>
              <a:ext uri="{FF2B5EF4-FFF2-40B4-BE49-F238E27FC236}">
                <a16:creationId xmlns:a16="http://schemas.microsoft.com/office/drawing/2014/main" id="{CC286375-944E-784A-808D-7EC678F4A9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D800CD-437A-9442-975C-494B796CDDB0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41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>
            <a:extLst>
              <a:ext uri="{FF2B5EF4-FFF2-40B4-BE49-F238E27FC236}">
                <a16:creationId xmlns:a16="http://schemas.microsoft.com/office/drawing/2014/main" id="{9671D42A-42D1-2D4D-B45C-7A07D0ED9F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0" name="Notes Placeholder 2">
            <a:extLst>
              <a:ext uri="{FF2B5EF4-FFF2-40B4-BE49-F238E27FC236}">
                <a16:creationId xmlns:a16="http://schemas.microsoft.com/office/drawing/2014/main" id="{945DFBA3-053D-3643-AA66-E96C3AB78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7171" name="Slide Number Placeholder 3">
            <a:extLst>
              <a:ext uri="{FF2B5EF4-FFF2-40B4-BE49-F238E27FC236}">
                <a16:creationId xmlns:a16="http://schemas.microsoft.com/office/drawing/2014/main" id="{CC286375-944E-784A-808D-7EC678F4A9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D800CD-437A-9442-975C-494B796CDDB0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9699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ED6E-DA5A-C846-AEEA-E7C0512AF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F0A54-E3A6-134E-9EA5-277AAF634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5C73-65F2-7140-8946-7153E633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5514-2AAA-1243-978A-54E21B11017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D057C-1CEA-2A44-9B02-FC2161C9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867CF-4A51-974F-86FF-25436CE8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3BDB-9A38-1246-9CFF-C22FD2A7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5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9A3D-DADC-8A45-8231-F023D97E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D1F52-239A-B947-AB17-7971DBFDC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01453-586F-9542-9C6A-E5EBD552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5514-2AAA-1243-978A-54E21B11017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10930-B92A-FA45-9424-D6912F7A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3D23E-440C-8247-A2D5-AF276E1B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3BDB-9A38-1246-9CFF-C22FD2A7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3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F9CA5-6652-CE4C-AE01-949FEEA3E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A2805-D374-964D-8550-17E598EF1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41737-9101-5847-9DCE-C6B228F5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5514-2AAA-1243-978A-54E21B11017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2B645-B9E2-6A43-814F-A2AE7485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E141D-2FFE-9949-B8F3-81D8D47E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3BDB-9A38-1246-9CFF-C22FD2A7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7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FFCC-4D4B-1C4A-BCB8-B9933357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D458-9E7B-5142-8664-DF00432A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035B1-E37D-A742-997E-E3C6497E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5514-2AAA-1243-978A-54E21B11017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4C799-6EAF-904A-8651-E90557B5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C24EA-1356-FB4A-8FEC-ED556D90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3BDB-9A38-1246-9CFF-C22FD2A7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7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AB4D-8BA1-B049-AA1B-C1B62376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6C969-3A66-2A48-A4F3-9D752EFF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4DA02-B18D-7A44-8CFD-396012AF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5514-2AAA-1243-978A-54E21B11017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81334-FDB3-9A48-BC1E-02E191CD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E7BBA-9D37-B04F-B2D4-5DF6524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3BDB-9A38-1246-9CFF-C22FD2A7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0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AF5A-115D-9C43-A28C-F10A28C8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8263-D107-C34C-8C78-01298A437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A6076-2A38-0541-9E4F-D0EED4C90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54957-0F37-614D-A6AA-4F503555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5514-2AAA-1243-978A-54E21B11017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4FDF3-8012-7E48-8459-DCAEAAA5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8CAF2-591D-9743-B22F-BBB123DE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3BDB-9A38-1246-9CFF-C22FD2A7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3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737C-CD46-2548-A061-827CBEF3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85C9E-D0C5-FF45-BDA3-35F6B3D79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9D966-C132-7547-A269-326E261CD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3B331-E624-7A4F-A8F6-25E616813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BEB3D-BEF8-384E-A25B-D27A2159C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32FB0-D527-4E4C-8A84-79245B50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5514-2AAA-1243-978A-54E21B11017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9B3C5-4F2E-D943-973F-FDDAE053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EC212-B01A-914B-B739-1961EEC9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3BDB-9A38-1246-9CFF-C22FD2A7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0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A116-A095-E04E-AF46-55BFC0CC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EBA3B-667F-6345-92B0-3D55250D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5514-2AAA-1243-978A-54E21B11017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9255F-19AD-4C44-BE13-EA69490D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49A66-0BDD-E44B-9EF0-FF424B92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3BDB-9A38-1246-9CFF-C22FD2A7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5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DAEAD-E2EA-4747-9575-DC536B90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5514-2AAA-1243-978A-54E21B11017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99CAB-61A4-5F45-9F88-CE3256B3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21305-400B-B24F-B365-1A739C8E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3BDB-9A38-1246-9CFF-C22FD2A7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5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FFAA-19E7-4F4C-91BB-7DC7FF6B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2C39-4B13-2F4F-869F-788399F9C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2308F-8E39-5C47-9838-7EAB404C8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496B4-CD34-0749-AE92-F62C643E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5514-2AAA-1243-978A-54E21B11017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5809B-D880-3D4C-B019-0CCED1CA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81655-4098-444A-BA86-FD76BB2F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3BDB-9A38-1246-9CFF-C22FD2A7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3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9522-CAE5-2444-B106-E9C819B8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E037D-7C91-D847-BA48-B9505B091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71E46-211A-1246-BDD0-014E3C17E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0D820-375E-FE48-8C53-67597A6C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5514-2AAA-1243-978A-54E21B11017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7B1C6-A7F1-F94F-A0CE-25A8D7F5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BEAC8-F069-A44C-A6C5-C84010CD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13BDB-9A38-1246-9CFF-C22FD2A7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0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472EE-6F2D-4642-BA22-F2BD346B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5BDB9-45C2-CF48-B8B1-3022B6576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1F50F-C023-3C46-9F78-EA4FBC988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95514-2AAA-1243-978A-54E21B110171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FC7E7-1BE6-C945-977F-674555D02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23FF1-A543-2547-BC15-8C7979630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13BDB-9A38-1246-9CFF-C22FD2A73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9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tif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tif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2">
            <a:extLst>
              <a:ext uri="{FF2B5EF4-FFF2-40B4-BE49-F238E27FC236}">
                <a16:creationId xmlns:a16="http://schemas.microsoft.com/office/drawing/2014/main" id="{4948F02C-2C1E-3843-B6F0-D74593A0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7238" cy="350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TextBox 4">
            <a:extLst>
              <a:ext uri="{FF2B5EF4-FFF2-40B4-BE49-F238E27FC236}">
                <a16:creationId xmlns:a16="http://schemas.microsoft.com/office/drawing/2014/main" id="{1F19FA2A-169D-744D-91A1-7463B2150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3925888"/>
            <a:ext cx="109648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24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Unsupervised Data Imputation via Variational Inference of Deep Subspaces</a:t>
            </a:r>
            <a:endParaRPr lang="en-US" altLang="en-US" sz="2400" b="1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C752C-C4D6-9C4C-AF90-435536223E5A}"/>
              </a:ext>
            </a:extLst>
          </p:cNvPr>
          <p:cNvSpPr/>
          <p:nvPr/>
        </p:nvSpPr>
        <p:spPr>
          <a:xfrm rot="5400000" flipH="1">
            <a:off x="3280508" y="2091374"/>
            <a:ext cx="72941" cy="555279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            </a:t>
            </a:r>
          </a:p>
        </p:txBody>
      </p:sp>
      <p:sp>
        <p:nvSpPr>
          <p:cNvPr id="3078" name="TextBox 6">
            <a:extLst>
              <a:ext uri="{FF2B5EF4-FFF2-40B4-BE49-F238E27FC236}">
                <a16:creationId xmlns:a16="http://schemas.microsoft.com/office/drawing/2014/main" id="{1783E1A6-7D7C-DD41-BE07-CF6B0B3CC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5114925"/>
            <a:ext cx="29794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Methods Discussion Group</a:t>
            </a:r>
          </a:p>
          <a:p>
            <a:pPr eaLnBrk="1" hangingPunct="1"/>
            <a:r>
              <a:rPr lang="en-US" altLang="en-US" sz="1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Not a journal club! But kind of it is</a:t>
            </a:r>
            <a:endParaRPr lang="en-US" altLang="en-US" sz="1200" b="1" dirty="0">
              <a:latin typeface="Helvetica Neue Condensed" panose="02000503000000020004" pitchFamily="2" charset="0"/>
              <a:ea typeface="Helvetica Neue Condensed" panose="02000503000000020004" pitchFamily="2" charset="0"/>
              <a:cs typeface="DecoType Naskh" pitchFamily="2" charset="-78"/>
            </a:endParaRPr>
          </a:p>
        </p:txBody>
      </p:sp>
      <p:sp>
        <p:nvSpPr>
          <p:cNvPr id="3079" name="TextBox 9">
            <a:extLst>
              <a:ext uri="{FF2B5EF4-FFF2-40B4-BE49-F238E27FC236}">
                <a16:creationId xmlns:a16="http://schemas.microsoft.com/office/drawing/2014/main" id="{930C1099-307E-2F42-A951-25A35D6B4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5911850"/>
            <a:ext cx="10935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Meeting 1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C606E7D2-B88D-CC4D-904E-4F9929B94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82" y="4347131"/>
            <a:ext cx="109648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Imputation Methods</a:t>
            </a:r>
            <a:endParaRPr lang="en-US" altLang="en-US" b="1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97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5E9267-F95F-C144-AB7F-DBDA8148D2B9}"/>
              </a:ext>
            </a:extLst>
          </p:cNvPr>
          <p:cNvSpPr/>
          <p:nvPr/>
        </p:nvSpPr>
        <p:spPr>
          <a:xfrm rot="5400000">
            <a:off x="230860" y="647323"/>
            <a:ext cx="534158" cy="724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         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731CB4-0D6E-714B-A09D-9E155770803E}"/>
              </a:ext>
            </a:extLst>
          </p:cNvPr>
          <p:cNvSpPr txBox="1"/>
          <p:nvPr/>
        </p:nvSpPr>
        <p:spPr>
          <a:xfrm>
            <a:off x="612775" y="427038"/>
            <a:ext cx="4267200" cy="523875"/>
          </a:xfrm>
          <a:prstGeom prst="rect">
            <a:avLst/>
          </a:prstGeom>
          <a:noFill/>
          <a:effectLst>
            <a:outerShdw blurRad="50800" dist="76200" dir="2700000" sx="97000" sy="97000" algn="tl" rotWithShape="0">
              <a:prstClr val="black">
                <a:alpha val="43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Context</a:t>
            </a:r>
            <a:endParaRPr lang="en-US" sz="2800" b="1" dirty="0">
              <a:ln w="0"/>
              <a:solidFill>
                <a:schemeClr val="accent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0C0B30-7D6B-1C45-A3C4-C1277D6EBF9D}"/>
              </a:ext>
            </a:extLst>
          </p:cNvPr>
          <p:cNvGrpSpPr/>
          <p:nvPr/>
        </p:nvGrpSpPr>
        <p:grpSpPr>
          <a:xfrm>
            <a:off x="0" y="6430326"/>
            <a:ext cx="12192000" cy="435537"/>
            <a:chOff x="0" y="6351359"/>
            <a:chExt cx="12192000" cy="514502"/>
          </a:xfrm>
          <a:solidFill>
            <a:schemeClr val="bg1">
              <a:lumMod val="85000"/>
            </a:schemeClr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BBB306-041F-2D43-ACB0-5B231A13D508}"/>
                </a:ext>
              </a:extLst>
            </p:cNvPr>
            <p:cNvSpPr/>
            <p:nvPr/>
          </p:nvSpPr>
          <p:spPr>
            <a:xfrm>
              <a:off x="0" y="6351359"/>
              <a:ext cx="12192000" cy="5145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299FE48-D424-3B4B-8146-9DCF36C0EB78}"/>
                </a:ext>
              </a:extLst>
            </p:cNvPr>
            <p:cNvSpPr/>
            <p:nvPr/>
          </p:nvSpPr>
          <p:spPr>
            <a:xfrm>
              <a:off x="178029" y="6517521"/>
              <a:ext cx="4373313" cy="309041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GB" altLang="en-US" sz="1100" b="1" dirty="0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Unsupervised Data Imputation via Variational Inference of Deep Subspaces</a:t>
              </a:r>
              <a:endParaRPr lang="en-US" altLang="en-US" sz="11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06FB2D6-05BB-A544-BDBE-05DDA992BF09}"/>
                </a:ext>
              </a:extLst>
            </p:cNvPr>
            <p:cNvSpPr/>
            <p:nvPr/>
          </p:nvSpPr>
          <p:spPr>
            <a:xfrm>
              <a:off x="5246295" y="6517521"/>
              <a:ext cx="2060179" cy="29086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 err="1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 Condensed" panose="02000503000000020004" pitchFamily="2" charset="0"/>
                </a:rPr>
                <a:t>liane.dos_santos_canas@kcl.ac.uk</a:t>
              </a:r>
              <a:endParaRPr lang="en-US" sz="10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" panose="02000503000000020004" pitchFamily="2" charset="0"/>
              </a:endParaRPr>
            </a:p>
          </p:txBody>
        </p:sp>
      </p:grpSp>
      <p:pic>
        <p:nvPicPr>
          <p:cNvPr id="6150" name="Picture 36">
            <a:extLst>
              <a:ext uri="{FF2B5EF4-FFF2-40B4-BE49-F238E27FC236}">
                <a16:creationId xmlns:a16="http://schemas.microsoft.com/office/drawing/2014/main" id="{F2C7B1A6-EA3F-994B-BACB-55978C2EB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038" y="6430963"/>
            <a:ext cx="588962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CD45BAA-EABF-FE41-ACEA-E1B19D351C38}"/>
              </a:ext>
            </a:extLst>
          </p:cNvPr>
          <p:cNvSpPr txBox="1"/>
          <p:nvPr/>
        </p:nvSpPr>
        <p:spPr>
          <a:xfrm>
            <a:off x="534154" y="1628960"/>
            <a:ext cx="1005403" cy="40011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cap="small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Helvetica Neue Thin" charset="0"/>
                <a:cs typeface="Helvetica Neue Thin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Problem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7732D67-30FD-8D43-9B8E-3F062304A168}"/>
              </a:ext>
            </a:extLst>
          </p:cNvPr>
          <p:cNvSpPr/>
          <p:nvPr/>
        </p:nvSpPr>
        <p:spPr>
          <a:xfrm>
            <a:off x="718956" y="2019360"/>
            <a:ext cx="9679079" cy="373564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anchor="ctr">
            <a:spAutoFit/>
          </a:bodyPr>
          <a:lstStyle/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Incomplete datasets, missing data.</a:t>
            </a:r>
            <a:endParaRPr lang="en-GB" sz="1400" b="1" dirty="0">
              <a:solidFill>
                <a:schemeClr val="tx1">
                  <a:lumMod val="50000"/>
                  <a:lumOff val="50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2080C6-05EB-B747-A618-00FB4B3F76B2}"/>
              </a:ext>
            </a:extLst>
          </p:cNvPr>
          <p:cNvSpPr txBox="1"/>
          <p:nvPr/>
        </p:nvSpPr>
        <p:spPr>
          <a:xfrm>
            <a:off x="534154" y="2671891"/>
            <a:ext cx="931602" cy="40011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cap="small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Helvetica Neue Thin" charset="0"/>
                <a:cs typeface="Helvetica Neue Thin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Novelty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4CF93F-E955-5741-B8A6-07C6FD8B9B71}"/>
              </a:ext>
            </a:extLst>
          </p:cNvPr>
          <p:cNvSpPr/>
          <p:nvPr/>
        </p:nvSpPr>
        <p:spPr>
          <a:xfrm>
            <a:off x="718956" y="3019813"/>
            <a:ext cx="3582110" cy="1343060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anchor="ctr">
            <a:spAutoFit/>
          </a:bodyPr>
          <a:lstStyle/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400" b="1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Unsupervised imputation </a:t>
            </a:r>
            <a:r>
              <a:rPr lang="en-GB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of missing data using a general probabilistic model that describes sparse high dimensional imaging data.</a:t>
            </a:r>
            <a:endParaRPr lang="en-GB" sz="1400" b="1" dirty="0">
              <a:solidFill>
                <a:schemeClr val="tx1">
                  <a:lumMod val="50000"/>
                  <a:lumOff val="50000"/>
                </a:schemeClr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B9F811-2EC9-D54B-8583-759018D40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4042726"/>
            <a:ext cx="5308600" cy="23876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A379220-EDB8-154D-9634-239DB07FCB3B}"/>
              </a:ext>
            </a:extLst>
          </p:cNvPr>
          <p:cNvSpPr txBox="1"/>
          <p:nvPr/>
        </p:nvSpPr>
        <p:spPr>
          <a:xfrm>
            <a:off x="573088" y="4593220"/>
            <a:ext cx="1386855" cy="40011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cap="small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Helvetica Neue Thin" charset="0"/>
                <a:cs typeface="Helvetica Neue Thin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Applications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60363-10C5-884B-AE06-AF21BA173B46}"/>
              </a:ext>
            </a:extLst>
          </p:cNvPr>
          <p:cNvSpPr/>
          <p:nvPr/>
        </p:nvSpPr>
        <p:spPr>
          <a:xfrm>
            <a:off x="812254" y="4914825"/>
            <a:ext cx="3488813" cy="101989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anchor="ctr">
            <a:spAutoFit/>
          </a:bodyPr>
          <a:lstStyle/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Synthesis of missing modalities;</a:t>
            </a:r>
          </a:p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Imputation of missing values/voxels.</a:t>
            </a:r>
          </a:p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Particularly useful for small datasets.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F6C513-709C-5343-8509-E37FB90E63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582" y="1808051"/>
            <a:ext cx="6275411" cy="168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5E9267-F95F-C144-AB7F-DBDA8148D2B9}"/>
              </a:ext>
            </a:extLst>
          </p:cNvPr>
          <p:cNvSpPr/>
          <p:nvPr/>
        </p:nvSpPr>
        <p:spPr>
          <a:xfrm rot="5400000">
            <a:off x="230860" y="647323"/>
            <a:ext cx="534158" cy="724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         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731CB4-0D6E-714B-A09D-9E155770803E}"/>
              </a:ext>
            </a:extLst>
          </p:cNvPr>
          <p:cNvSpPr txBox="1"/>
          <p:nvPr/>
        </p:nvSpPr>
        <p:spPr>
          <a:xfrm>
            <a:off x="612775" y="427038"/>
            <a:ext cx="4267200" cy="523875"/>
          </a:xfrm>
          <a:prstGeom prst="rect">
            <a:avLst/>
          </a:prstGeom>
          <a:noFill/>
          <a:effectLst>
            <a:outerShdw blurRad="50800" dist="76200" dir="2700000" sx="97000" sy="97000" algn="tl" rotWithShape="0">
              <a:prstClr val="black">
                <a:alpha val="43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Model</a:t>
            </a:r>
            <a:endParaRPr lang="en-US" sz="2800" b="1" dirty="0">
              <a:ln w="0"/>
              <a:solidFill>
                <a:schemeClr val="accent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0C0B30-7D6B-1C45-A3C4-C1277D6EBF9D}"/>
              </a:ext>
            </a:extLst>
          </p:cNvPr>
          <p:cNvGrpSpPr/>
          <p:nvPr/>
        </p:nvGrpSpPr>
        <p:grpSpPr>
          <a:xfrm>
            <a:off x="0" y="6430326"/>
            <a:ext cx="12192000" cy="435537"/>
            <a:chOff x="0" y="6351359"/>
            <a:chExt cx="12192000" cy="514502"/>
          </a:xfrm>
          <a:solidFill>
            <a:schemeClr val="bg1">
              <a:lumMod val="85000"/>
            </a:schemeClr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BBB306-041F-2D43-ACB0-5B231A13D508}"/>
                </a:ext>
              </a:extLst>
            </p:cNvPr>
            <p:cNvSpPr/>
            <p:nvPr/>
          </p:nvSpPr>
          <p:spPr>
            <a:xfrm>
              <a:off x="0" y="6351359"/>
              <a:ext cx="12192000" cy="5145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299FE48-D424-3B4B-8146-9DCF36C0EB78}"/>
                </a:ext>
              </a:extLst>
            </p:cNvPr>
            <p:cNvSpPr/>
            <p:nvPr/>
          </p:nvSpPr>
          <p:spPr>
            <a:xfrm>
              <a:off x="178029" y="6517521"/>
              <a:ext cx="4373313" cy="309041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GB" altLang="en-US" sz="1100" b="1" dirty="0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Unsupervised Data Imputation via Variational Inference of Deep Subspaces</a:t>
              </a:r>
              <a:endParaRPr lang="en-US" altLang="en-US" sz="11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06FB2D6-05BB-A544-BDBE-05DDA992BF09}"/>
                </a:ext>
              </a:extLst>
            </p:cNvPr>
            <p:cNvSpPr/>
            <p:nvPr/>
          </p:nvSpPr>
          <p:spPr>
            <a:xfrm>
              <a:off x="5246295" y="6517521"/>
              <a:ext cx="2060179" cy="29086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 err="1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 Condensed" panose="02000503000000020004" pitchFamily="2" charset="0"/>
                </a:rPr>
                <a:t>liane.dos_santos_canas@kcl.ac.uk</a:t>
              </a:r>
              <a:endParaRPr lang="en-US" sz="10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" panose="02000503000000020004" pitchFamily="2" charset="0"/>
              </a:endParaRPr>
            </a:p>
          </p:txBody>
        </p:sp>
      </p:grpSp>
      <p:pic>
        <p:nvPicPr>
          <p:cNvPr id="6150" name="Picture 36">
            <a:extLst>
              <a:ext uri="{FF2B5EF4-FFF2-40B4-BE49-F238E27FC236}">
                <a16:creationId xmlns:a16="http://schemas.microsoft.com/office/drawing/2014/main" id="{F2C7B1A6-EA3F-994B-BACB-55978C2EB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038" y="6430963"/>
            <a:ext cx="588962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0991CF-C482-6E4B-9632-547216ABD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700" y="1786047"/>
            <a:ext cx="5308600" cy="1473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199DAF-4067-0B40-8259-0D00B5512346}"/>
              </a:ext>
            </a:extLst>
          </p:cNvPr>
          <p:cNvSpPr txBox="1"/>
          <p:nvPr/>
        </p:nvSpPr>
        <p:spPr>
          <a:xfrm>
            <a:off x="612775" y="1385937"/>
            <a:ext cx="2441822" cy="40011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cap="small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Helvetica Neue Thin" charset="0"/>
                <a:cs typeface="Helvetica Neue Thin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Likelihood of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D7F12B-87BB-3D48-8F1E-1E1D956D63C5}"/>
                  </a:ext>
                </a:extLst>
              </p:cNvPr>
              <p:cNvSpPr txBox="1"/>
              <p:nvPr/>
            </p:nvSpPr>
            <p:spPr>
              <a:xfrm>
                <a:off x="612775" y="3536583"/>
                <a:ext cx="70802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  <a:latin typeface="Helvetica Light" panose="020B0403020202020204" pitchFamily="34" charset="0"/>
                  </a:rPr>
                  <a:t>Aim: </a:t>
                </a:r>
                <a:r>
                  <a:rPr lang="en-US" sz="1400" dirty="0">
                    <a:latin typeface="Helvetica Light" panose="020B0403020202020204" pitchFamily="34" charset="0"/>
                  </a:rPr>
                  <a:t>estimate the full data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sz="1400" dirty="0">
                    <a:latin typeface="Helvetica Light" panose="020B0403020202020204" pitchFamily="34" charset="0"/>
                  </a:rPr>
                  <a:t> given a sparse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</m:oMath>
                </a14:m>
                <a:r>
                  <a:rPr lang="en-US" sz="1400" dirty="0">
                    <a:latin typeface="Helvetica Light" panose="020B0403020202020204" pitchFamily="34" charset="0"/>
                  </a:rPr>
                  <a:t> using the posterior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e>
                        <m:sSub>
                          <m:sSub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dirty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dirty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</m:e>
                    </m:d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400" dirty="0">
                  <a:latin typeface="Helvetica Light" panose="020B0403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D7F12B-87BB-3D48-8F1E-1E1D956D6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75" y="3536583"/>
                <a:ext cx="7080272" cy="307777"/>
              </a:xfrm>
              <a:prstGeom prst="rect">
                <a:avLst/>
              </a:prstGeom>
              <a:blipFill>
                <a:blip r:embed="rId5"/>
                <a:stretch>
                  <a:fillRect l="-35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63D8E0A-3A3B-0E4F-BD11-EF869941C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75" y="4094381"/>
            <a:ext cx="5130800" cy="2082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5887A-F56C-CA45-A97C-AEC00216E8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1038" y="4282664"/>
            <a:ext cx="4572000" cy="622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93D660-DF1E-3240-9EEA-486F5C1EF5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1038" y="5324064"/>
            <a:ext cx="3378200" cy="622300"/>
          </a:xfrm>
          <a:prstGeom prst="rect">
            <a:avLst/>
          </a:prstGeom>
        </p:spPr>
      </p:pic>
      <p:sp>
        <p:nvSpPr>
          <p:cNvPr id="23" name="Chevron 22">
            <a:extLst>
              <a:ext uri="{FF2B5EF4-FFF2-40B4-BE49-F238E27FC236}">
                <a16:creationId xmlns:a16="http://schemas.microsoft.com/office/drawing/2014/main" id="{DCB05CBD-3687-CD4E-B782-BB5087A7985C}"/>
              </a:ext>
            </a:extLst>
          </p:cNvPr>
          <p:cNvSpPr/>
          <p:nvPr/>
        </p:nvSpPr>
        <p:spPr>
          <a:xfrm>
            <a:off x="5924253" y="4756461"/>
            <a:ext cx="704852" cy="711873"/>
          </a:xfrm>
          <a:prstGeom prst="chevron">
            <a:avLst>
              <a:gd name="adj" fmla="val 57379"/>
            </a:avLst>
          </a:prstGeom>
          <a:solidFill>
            <a:srgbClr val="B50000"/>
          </a:solidFill>
          <a:ln>
            <a:solidFill>
              <a:srgbClr val="C00000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03D7BA5-1673-6842-A7EF-83741447F120}"/>
              </a:ext>
            </a:extLst>
          </p:cNvPr>
          <p:cNvSpPr/>
          <p:nvPr/>
        </p:nvSpPr>
        <p:spPr>
          <a:xfrm>
            <a:off x="6932023" y="4310812"/>
            <a:ext cx="4671015" cy="622300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8D1BE1C-B887-0B4D-BCF9-BF4C1C25236B}"/>
              </a:ext>
            </a:extLst>
          </p:cNvPr>
          <p:cNvSpPr/>
          <p:nvPr/>
        </p:nvSpPr>
        <p:spPr>
          <a:xfrm>
            <a:off x="7154091" y="5369722"/>
            <a:ext cx="2320835" cy="622300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42858B-5081-5E4C-95C9-84832B6DBEDB}"/>
              </a:ext>
            </a:extLst>
          </p:cNvPr>
          <p:cNvSpPr txBox="1"/>
          <p:nvPr/>
        </p:nvSpPr>
        <p:spPr>
          <a:xfrm>
            <a:off x="10491491" y="4932268"/>
            <a:ext cx="1087734" cy="338554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2000" b="1" cap="small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r>
              <a:rPr lang="en-US" sz="1600" dirty="0">
                <a:solidFill>
                  <a:srgbClr val="C00000"/>
                </a:solidFill>
              </a:rPr>
              <a:t>Intractable</a:t>
            </a:r>
          </a:p>
        </p:txBody>
      </p:sp>
    </p:spTree>
    <p:extLst>
      <p:ext uri="{BB962C8B-B14F-4D97-AF65-F5344CB8AC3E}">
        <p14:creationId xmlns:p14="http://schemas.microsoft.com/office/powerpoint/2010/main" val="293304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5E9267-F95F-C144-AB7F-DBDA8148D2B9}"/>
              </a:ext>
            </a:extLst>
          </p:cNvPr>
          <p:cNvSpPr/>
          <p:nvPr/>
        </p:nvSpPr>
        <p:spPr>
          <a:xfrm rot="5400000">
            <a:off x="230860" y="647323"/>
            <a:ext cx="534158" cy="724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         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731CB4-0D6E-714B-A09D-9E155770803E}"/>
              </a:ext>
            </a:extLst>
          </p:cNvPr>
          <p:cNvSpPr txBox="1"/>
          <p:nvPr/>
        </p:nvSpPr>
        <p:spPr>
          <a:xfrm>
            <a:off x="612775" y="427038"/>
            <a:ext cx="4267200" cy="523875"/>
          </a:xfrm>
          <a:prstGeom prst="rect">
            <a:avLst/>
          </a:prstGeom>
          <a:noFill/>
          <a:effectLst>
            <a:outerShdw blurRad="50800" dist="76200" dir="2700000" sx="97000" sy="97000" algn="tl" rotWithShape="0">
              <a:prstClr val="black">
                <a:alpha val="43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Model</a:t>
            </a:r>
            <a:endParaRPr lang="en-US" sz="2800" b="1" dirty="0">
              <a:ln w="0"/>
              <a:solidFill>
                <a:schemeClr val="accent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0C0B30-7D6B-1C45-A3C4-C1277D6EBF9D}"/>
              </a:ext>
            </a:extLst>
          </p:cNvPr>
          <p:cNvGrpSpPr/>
          <p:nvPr/>
        </p:nvGrpSpPr>
        <p:grpSpPr>
          <a:xfrm>
            <a:off x="0" y="6430326"/>
            <a:ext cx="12192000" cy="435537"/>
            <a:chOff x="0" y="6351359"/>
            <a:chExt cx="12192000" cy="514502"/>
          </a:xfrm>
          <a:solidFill>
            <a:schemeClr val="bg1">
              <a:lumMod val="85000"/>
            </a:schemeClr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BBB306-041F-2D43-ACB0-5B231A13D508}"/>
                </a:ext>
              </a:extLst>
            </p:cNvPr>
            <p:cNvSpPr/>
            <p:nvPr/>
          </p:nvSpPr>
          <p:spPr>
            <a:xfrm>
              <a:off x="0" y="6351359"/>
              <a:ext cx="12192000" cy="5145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299FE48-D424-3B4B-8146-9DCF36C0EB78}"/>
                </a:ext>
              </a:extLst>
            </p:cNvPr>
            <p:cNvSpPr/>
            <p:nvPr/>
          </p:nvSpPr>
          <p:spPr>
            <a:xfrm>
              <a:off x="178029" y="6517521"/>
              <a:ext cx="4373313" cy="309041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GB" altLang="en-US" sz="1100" b="1" dirty="0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Unsupervised Data Imputation via Variational Inference of Deep Subspaces</a:t>
              </a:r>
              <a:endParaRPr lang="en-US" altLang="en-US" sz="11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06FB2D6-05BB-A544-BDBE-05DDA992BF09}"/>
                </a:ext>
              </a:extLst>
            </p:cNvPr>
            <p:cNvSpPr/>
            <p:nvPr/>
          </p:nvSpPr>
          <p:spPr>
            <a:xfrm>
              <a:off x="5246295" y="6517521"/>
              <a:ext cx="2060179" cy="29086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 err="1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 Condensed" panose="02000503000000020004" pitchFamily="2" charset="0"/>
                </a:rPr>
                <a:t>liane.dos_santos_canas@kcl.ac.uk</a:t>
              </a:r>
              <a:endParaRPr lang="en-US" sz="10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" panose="02000503000000020004" pitchFamily="2" charset="0"/>
              </a:endParaRPr>
            </a:p>
          </p:txBody>
        </p:sp>
      </p:grpSp>
      <p:pic>
        <p:nvPicPr>
          <p:cNvPr id="6150" name="Picture 36">
            <a:extLst>
              <a:ext uri="{FF2B5EF4-FFF2-40B4-BE49-F238E27FC236}">
                <a16:creationId xmlns:a16="http://schemas.microsoft.com/office/drawing/2014/main" id="{F2C7B1A6-EA3F-994B-BACB-55978C2EB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038" y="6430963"/>
            <a:ext cx="588962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199DAF-4067-0B40-8259-0D00B5512346}"/>
              </a:ext>
            </a:extLst>
          </p:cNvPr>
          <p:cNvSpPr txBox="1"/>
          <p:nvPr/>
        </p:nvSpPr>
        <p:spPr>
          <a:xfrm>
            <a:off x="612775" y="1385937"/>
            <a:ext cx="1031051" cy="40011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cap="small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Helvetica Neue Thin" charset="0"/>
                <a:cs typeface="Helvetica Neue Thin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Learning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66FEFE-B138-BD4F-ACC5-F00276E78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38" y="2120487"/>
            <a:ext cx="4991100" cy="146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00EEF9-4DAD-624C-AAB2-0FB7784A4B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814" y="4756446"/>
            <a:ext cx="4013200" cy="431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EEF9C4-C2CF-A144-9373-0C8F17631A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642" y="4645764"/>
            <a:ext cx="4064000" cy="673100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C93E466-7E59-C845-A4C0-F2EF2F46B352}"/>
              </a:ext>
            </a:extLst>
          </p:cNvPr>
          <p:cNvSpPr/>
          <p:nvPr/>
        </p:nvSpPr>
        <p:spPr>
          <a:xfrm>
            <a:off x="6789857" y="4661196"/>
            <a:ext cx="3853158" cy="527050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Chevron 24">
            <a:extLst>
              <a:ext uri="{FF2B5EF4-FFF2-40B4-BE49-F238E27FC236}">
                <a16:creationId xmlns:a16="http://schemas.microsoft.com/office/drawing/2014/main" id="{12755643-34A2-8549-AE2D-2DBFDB0AE261}"/>
              </a:ext>
            </a:extLst>
          </p:cNvPr>
          <p:cNvSpPr/>
          <p:nvPr/>
        </p:nvSpPr>
        <p:spPr>
          <a:xfrm rot="5400000">
            <a:off x="2777317" y="3796741"/>
            <a:ext cx="704852" cy="711873"/>
          </a:xfrm>
          <a:prstGeom prst="chevron">
            <a:avLst>
              <a:gd name="adj" fmla="val 57379"/>
            </a:avLst>
          </a:prstGeom>
          <a:solidFill>
            <a:srgbClr val="B50000"/>
          </a:solidFill>
          <a:ln>
            <a:solidFill>
              <a:srgbClr val="C00000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9FB84E1-FCEC-5E49-A4E1-2B6CFB74D8F7}"/>
              </a:ext>
            </a:extLst>
          </p:cNvPr>
          <p:cNvSpPr/>
          <p:nvPr/>
        </p:nvSpPr>
        <p:spPr>
          <a:xfrm>
            <a:off x="4467814" y="4694917"/>
            <a:ext cx="436832" cy="459609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C60802B-29E6-134C-B540-877A381C668A}"/>
              </a:ext>
            </a:extLst>
          </p:cNvPr>
          <p:cNvCxnSpPr>
            <a:stCxn id="27" idx="6"/>
            <a:endCxn id="22" idx="1"/>
          </p:cNvCxnSpPr>
          <p:nvPr/>
        </p:nvCxnSpPr>
        <p:spPr>
          <a:xfrm flipV="1">
            <a:off x="4904646" y="4924721"/>
            <a:ext cx="1885211" cy="1"/>
          </a:xfrm>
          <a:prstGeom prst="bentConnector3">
            <a:avLst/>
          </a:prstGeom>
          <a:noFill/>
          <a:ln w="19050">
            <a:solidFill>
              <a:srgbClr val="C00000"/>
            </a:solidFill>
            <a:prstDash val="sysDot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D51F63F-6F6E-1E49-8D5E-5CB0EDBC96D1}"/>
              </a:ext>
            </a:extLst>
          </p:cNvPr>
          <p:cNvSpPr txBox="1"/>
          <p:nvPr/>
        </p:nvSpPr>
        <p:spPr>
          <a:xfrm>
            <a:off x="5371372" y="4972101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Helvetica Light" panose="020B0403020202020204" pitchFamily="34" charset="0"/>
              </a:rPr>
              <a:t>Sampling</a:t>
            </a:r>
            <a:endParaRPr lang="en-US" sz="1400" dirty="0">
              <a:latin typeface="Helvetica Light" panose="020B0403020202020204" pitchFamily="34" charset="0"/>
            </a:endParaRP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4B3A85-6E05-EC46-8096-B20E582BAD0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38777" y="3859385"/>
            <a:ext cx="1554480" cy="41939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1289AE00-C72B-AC48-8103-84B4CCBE20AF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50808" y="3822192"/>
            <a:ext cx="1554480" cy="493776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A7C33E-1F77-3441-A018-D6EA5E22B0F7}"/>
                  </a:ext>
                </a:extLst>
              </p:cNvPr>
              <p:cNvSpPr txBox="1"/>
              <p:nvPr/>
            </p:nvSpPr>
            <p:spPr>
              <a:xfrm>
                <a:off x="7093456" y="2843348"/>
                <a:ext cx="4132991" cy="671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 Light" panose="020B0403020202020204" pitchFamily="34" charset="0"/>
                  </a:rPr>
                  <a:t>Learned by a neural network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Helvetica Light" panose="020B0403020202020204" pitchFamily="34" charset="0"/>
                </a:endParaRPr>
              </a:p>
              <a:p>
                <a:endParaRPr lang="en-US" dirty="0">
                  <a:latin typeface="Helvetica Light" panose="020B0403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A7C33E-1F77-3441-A018-D6EA5E22B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456" y="2843348"/>
                <a:ext cx="4132991" cy="671081"/>
              </a:xfrm>
              <a:prstGeom prst="rect">
                <a:avLst/>
              </a:prstGeom>
              <a:blipFill>
                <a:blip r:embed="rId7"/>
                <a:stretch>
                  <a:fillRect l="-1227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E2D086F-0881-954D-ADB9-1D8F9C17ADD6}"/>
                  </a:ext>
                </a:extLst>
              </p:cNvPr>
              <p:cNvSpPr txBox="1"/>
              <p:nvPr/>
            </p:nvSpPr>
            <p:spPr>
              <a:xfrm>
                <a:off x="1419184" y="5880242"/>
                <a:ext cx="39662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 Light" panose="020B0403020202020204" pitchFamily="34" charset="0"/>
                  </a:rPr>
                  <a:t>Learned by a neural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Helvetica Light" panose="020B0403020202020204" pitchFamily="34" charset="0"/>
                </a:endParaRPr>
              </a:p>
              <a:p>
                <a:endParaRPr lang="en-US" dirty="0">
                  <a:latin typeface="Helvetica Light" panose="020B0403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E2D086F-0881-954D-ADB9-1D8F9C17A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184" y="5880242"/>
                <a:ext cx="3966214" cy="646331"/>
              </a:xfrm>
              <a:prstGeom prst="rect">
                <a:avLst/>
              </a:prstGeom>
              <a:blipFill>
                <a:blip r:embed="rId8"/>
                <a:stretch>
                  <a:fillRect l="-1278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E82099A8-52C6-3B41-B8A1-8629E4E26568}"/>
              </a:ext>
            </a:extLst>
          </p:cNvPr>
          <p:cNvCxnSpPr>
            <a:cxnSpLocks/>
            <a:endCxn id="40" idx="0"/>
          </p:cNvCxnSpPr>
          <p:nvPr/>
        </p:nvCxnSpPr>
        <p:spPr>
          <a:xfrm rot="16200000" flipH="1">
            <a:off x="2845248" y="5323199"/>
            <a:ext cx="793652" cy="320434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9225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5E9267-F95F-C144-AB7F-DBDA8148D2B9}"/>
              </a:ext>
            </a:extLst>
          </p:cNvPr>
          <p:cNvSpPr/>
          <p:nvPr/>
        </p:nvSpPr>
        <p:spPr>
          <a:xfrm rot="5400000">
            <a:off x="230860" y="647323"/>
            <a:ext cx="534158" cy="724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         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731CB4-0D6E-714B-A09D-9E155770803E}"/>
              </a:ext>
            </a:extLst>
          </p:cNvPr>
          <p:cNvSpPr txBox="1"/>
          <p:nvPr/>
        </p:nvSpPr>
        <p:spPr>
          <a:xfrm>
            <a:off x="612775" y="427038"/>
            <a:ext cx="4267200" cy="523875"/>
          </a:xfrm>
          <a:prstGeom prst="rect">
            <a:avLst/>
          </a:prstGeom>
          <a:noFill/>
          <a:effectLst>
            <a:outerShdw blurRad="50800" dist="76200" dir="2700000" sx="97000" sy="97000" algn="tl" rotWithShape="0">
              <a:prstClr val="black">
                <a:alpha val="43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Model</a:t>
            </a:r>
            <a:endParaRPr lang="en-US" sz="2800" b="1" dirty="0">
              <a:ln w="0"/>
              <a:solidFill>
                <a:schemeClr val="accent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0C0B30-7D6B-1C45-A3C4-C1277D6EBF9D}"/>
              </a:ext>
            </a:extLst>
          </p:cNvPr>
          <p:cNvGrpSpPr/>
          <p:nvPr/>
        </p:nvGrpSpPr>
        <p:grpSpPr>
          <a:xfrm>
            <a:off x="0" y="6430326"/>
            <a:ext cx="12192000" cy="435537"/>
            <a:chOff x="0" y="6351359"/>
            <a:chExt cx="12192000" cy="514502"/>
          </a:xfrm>
          <a:solidFill>
            <a:schemeClr val="bg1">
              <a:lumMod val="85000"/>
            </a:schemeClr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BBB306-041F-2D43-ACB0-5B231A13D508}"/>
                </a:ext>
              </a:extLst>
            </p:cNvPr>
            <p:cNvSpPr/>
            <p:nvPr/>
          </p:nvSpPr>
          <p:spPr>
            <a:xfrm>
              <a:off x="0" y="6351359"/>
              <a:ext cx="12192000" cy="5145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299FE48-D424-3B4B-8146-9DCF36C0EB78}"/>
                </a:ext>
              </a:extLst>
            </p:cNvPr>
            <p:cNvSpPr/>
            <p:nvPr/>
          </p:nvSpPr>
          <p:spPr>
            <a:xfrm>
              <a:off x="178029" y="6517521"/>
              <a:ext cx="4373313" cy="309041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GB" altLang="en-US" sz="1100" b="1" dirty="0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Unsupervised Data Imputation via Variational Inference of Deep Subspaces</a:t>
              </a:r>
              <a:endParaRPr lang="en-US" altLang="en-US" sz="11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06FB2D6-05BB-A544-BDBE-05DDA992BF09}"/>
                </a:ext>
              </a:extLst>
            </p:cNvPr>
            <p:cNvSpPr/>
            <p:nvPr/>
          </p:nvSpPr>
          <p:spPr>
            <a:xfrm>
              <a:off x="5246295" y="6517521"/>
              <a:ext cx="2060179" cy="29086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 err="1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 Condensed" panose="02000503000000020004" pitchFamily="2" charset="0"/>
                </a:rPr>
                <a:t>liane.dos_santos_canas@kcl.ac.uk</a:t>
              </a:r>
              <a:endParaRPr lang="en-US" sz="10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" panose="02000503000000020004" pitchFamily="2" charset="0"/>
              </a:endParaRPr>
            </a:p>
          </p:txBody>
        </p:sp>
      </p:grpSp>
      <p:pic>
        <p:nvPicPr>
          <p:cNvPr id="6150" name="Picture 36">
            <a:extLst>
              <a:ext uri="{FF2B5EF4-FFF2-40B4-BE49-F238E27FC236}">
                <a16:creationId xmlns:a16="http://schemas.microsoft.com/office/drawing/2014/main" id="{F2C7B1A6-EA3F-994B-BACB-55978C2EB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038" y="6430963"/>
            <a:ext cx="588962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199DAF-4067-0B40-8259-0D00B5512346}"/>
              </a:ext>
            </a:extLst>
          </p:cNvPr>
          <p:cNvSpPr txBox="1"/>
          <p:nvPr/>
        </p:nvSpPr>
        <p:spPr>
          <a:xfrm>
            <a:off x="612775" y="1385937"/>
            <a:ext cx="4536114" cy="707886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>
            <a:defPPr>
              <a:defRPr lang="en-US"/>
            </a:defPPr>
            <a:lvl1pPr>
              <a:defRPr cap="small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Helvetica Neue Thin" charset="0"/>
                <a:cs typeface="Helvetica Neue Thin" charset="0"/>
              </a:defRPr>
            </a:lvl1pPr>
          </a:lstStyle>
          <a:p>
            <a:pPr>
              <a:defRPr/>
            </a:pPr>
            <a:r>
              <a:rPr lang="en-US" sz="20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Learning via sparsity aware neural networks</a:t>
            </a:r>
          </a:p>
          <a:p>
            <a:pPr>
              <a:defRPr/>
            </a:pPr>
            <a:endParaRPr lang="en-US" sz="2000" b="1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E145E8-3BD8-6441-A179-08DDA5EBB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084" y="2170176"/>
            <a:ext cx="53213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06E591-E281-974E-90EB-7E2B86248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928" y="3945132"/>
            <a:ext cx="5422900" cy="243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43CC87-673E-D444-976D-3B575A6BE9D9}"/>
              </a:ext>
            </a:extLst>
          </p:cNvPr>
          <p:cNvSpPr txBox="1"/>
          <p:nvPr/>
        </p:nvSpPr>
        <p:spPr>
          <a:xfrm>
            <a:off x="849949" y="5995815"/>
            <a:ext cx="4840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i="1" dirty="0">
                <a:latin typeface="Helvetica Light" panose="020B0403020202020204" pitchFamily="34" charset="0"/>
              </a:rPr>
              <a:t>K is the number of samples draw for each input image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0D06D45-DD83-0A4D-B6DE-85A74C8BC754}"/>
              </a:ext>
            </a:extLst>
          </p:cNvPr>
          <p:cNvSpPr/>
          <p:nvPr/>
        </p:nvSpPr>
        <p:spPr>
          <a:xfrm>
            <a:off x="1472790" y="2899896"/>
            <a:ext cx="2802877" cy="616211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535C2900-A733-9C4D-AD22-B291A1E78B10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 flipV="1">
            <a:off x="4275667" y="2611339"/>
            <a:ext cx="2829264" cy="596663"/>
          </a:xfrm>
          <a:prstGeom prst="bentConnector3">
            <a:avLst>
              <a:gd name="adj1" fmla="val 91297"/>
            </a:avLst>
          </a:prstGeom>
          <a:noFill/>
          <a:ln w="19050">
            <a:solidFill>
              <a:srgbClr val="C00000"/>
            </a:solidFill>
            <a:prstDash val="sysDot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86C88A-C286-B84F-BF7E-52F3388B7AAA}"/>
                  </a:ext>
                </a:extLst>
              </p:cNvPr>
              <p:cNvSpPr txBox="1"/>
              <p:nvPr/>
            </p:nvSpPr>
            <p:spPr>
              <a:xfrm>
                <a:off x="7104931" y="2257620"/>
                <a:ext cx="4131985" cy="70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1400" dirty="0">
                    <a:latin typeface="Helvetica Light" panose="020B0403020202020204" pitchFamily="34" charset="0"/>
                  </a:rPr>
                  <a:t>Encourages the observed entries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latin typeface="Helvetica Light" panose="020B0403020202020204" pitchFamily="34" charset="0"/>
                  </a:rPr>
                  <a:t> to be well recovered by the decoder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86C88A-C286-B84F-BF7E-52F3388B7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931" y="2257620"/>
                <a:ext cx="4131985" cy="707438"/>
              </a:xfrm>
              <a:prstGeom prst="rect">
                <a:avLst/>
              </a:prstGeom>
              <a:blipFill>
                <a:blip r:embed="rId6"/>
                <a:stretch>
                  <a:fillRect l="-306" r="-306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E9CA62F-C18C-AC40-859C-795E12AF46B1}"/>
              </a:ext>
            </a:extLst>
          </p:cNvPr>
          <p:cNvSpPr/>
          <p:nvPr/>
        </p:nvSpPr>
        <p:spPr>
          <a:xfrm>
            <a:off x="1454412" y="3538988"/>
            <a:ext cx="4108188" cy="406144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CB886272-ED9D-F54E-9449-C3774FD0ABEA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 rot="5400000">
            <a:off x="3057700" y="4246974"/>
            <a:ext cx="752649" cy="148964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rgbClr val="C00000"/>
            </a:solidFill>
            <a:prstDash val="sysDot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6DF8306-1C34-474A-974B-E779974FEEAC}"/>
              </a:ext>
            </a:extLst>
          </p:cNvPr>
          <p:cNvSpPr txBox="1"/>
          <p:nvPr/>
        </p:nvSpPr>
        <p:spPr>
          <a:xfrm>
            <a:off x="1156484" y="4697781"/>
            <a:ext cx="4406115" cy="707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Helvetica Light" panose="020B0403020202020204" pitchFamily="34" charset="0"/>
              </a:rPr>
              <a:t>Encourages the subspace posterior to be close to the prior.</a:t>
            </a:r>
          </a:p>
        </p:txBody>
      </p:sp>
    </p:spTree>
    <p:extLst>
      <p:ext uri="{BB962C8B-B14F-4D97-AF65-F5344CB8AC3E}">
        <p14:creationId xmlns:p14="http://schemas.microsoft.com/office/powerpoint/2010/main" val="48386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5E9267-F95F-C144-AB7F-DBDA8148D2B9}"/>
              </a:ext>
            </a:extLst>
          </p:cNvPr>
          <p:cNvSpPr/>
          <p:nvPr/>
        </p:nvSpPr>
        <p:spPr>
          <a:xfrm rot="5400000">
            <a:off x="230860" y="647323"/>
            <a:ext cx="534158" cy="724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         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731CB4-0D6E-714B-A09D-9E155770803E}"/>
              </a:ext>
            </a:extLst>
          </p:cNvPr>
          <p:cNvSpPr txBox="1"/>
          <p:nvPr/>
        </p:nvSpPr>
        <p:spPr>
          <a:xfrm>
            <a:off x="612775" y="427038"/>
            <a:ext cx="4267200" cy="523875"/>
          </a:xfrm>
          <a:prstGeom prst="rect">
            <a:avLst/>
          </a:prstGeom>
          <a:noFill/>
          <a:effectLst>
            <a:outerShdw blurRad="50800" dist="76200" dir="2700000" sx="97000" sy="97000" algn="tl" rotWithShape="0">
              <a:prstClr val="black">
                <a:alpha val="43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Discussion</a:t>
            </a:r>
            <a:endParaRPr lang="en-US" sz="2800" b="1" dirty="0">
              <a:ln w="0"/>
              <a:solidFill>
                <a:schemeClr val="accent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0C0B30-7D6B-1C45-A3C4-C1277D6EBF9D}"/>
              </a:ext>
            </a:extLst>
          </p:cNvPr>
          <p:cNvGrpSpPr/>
          <p:nvPr/>
        </p:nvGrpSpPr>
        <p:grpSpPr>
          <a:xfrm>
            <a:off x="0" y="6430326"/>
            <a:ext cx="12192000" cy="435537"/>
            <a:chOff x="0" y="6351359"/>
            <a:chExt cx="12192000" cy="514502"/>
          </a:xfrm>
          <a:solidFill>
            <a:schemeClr val="bg1">
              <a:lumMod val="85000"/>
            </a:schemeClr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BBB306-041F-2D43-ACB0-5B231A13D508}"/>
                </a:ext>
              </a:extLst>
            </p:cNvPr>
            <p:cNvSpPr/>
            <p:nvPr/>
          </p:nvSpPr>
          <p:spPr>
            <a:xfrm>
              <a:off x="0" y="6351359"/>
              <a:ext cx="12192000" cy="5145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b="1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299FE48-D424-3B4B-8146-9DCF36C0EB78}"/>
                </a:ext>
              </a:extLst>
            </p:cNvPr>
            <p:cNvSpPr/>
            <p:nvPr/>
          </p:nvSpPr>
          <p:spPr>
            <a:xfrm>
              <a:off x="178029" y="6517521"/>
              <a:ext cx="4373313" cy="309041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GB" altLang="en-US" sz="1100" b="1" dirty="0"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Unsupervised Data Imputation via Variational Inference of Deep Subspaces</a:t>
              </a:r>
              <a:endParaRPr lang="en-US" altLang="en-US" sz="11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06FB2D6-05BB-A544-BDBE-05DDA992BF09}"/>
                </a:ext>
              </a:extLst>
            </p:cNvPr>
            <p:cNvSpPr/>
            <p:nvPr/>
          </p:nvSpPr>
          <p:spPr>
            <a:xfrm>
              <a:off x="5246295" y="6517521"/>
              <a:ext cx="2060179" cy="29086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 err="1">
                  <a:latin typeface="Helvetica Neue Thin" panose="020B0403020202020204" pitchFamily="34" charset="0"/>
                  <a:ea typeface="Helvetica Neue Thin" panose="020B0403020202020204" pitchFamily="34" charset="0"/>
                  <a:cs typeface="Helvetica Neue Condensed" panose="02000503000000020004" pitchFamily="2" charset="0"/>
                </a:rPr>
                <a:t>liane.dos_santos_canas@kcl.ac.uk</a:t>
              </a:r>
              <a:endParaRPr lang="en-US" sz="10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 Condensed" panose="02000503000000020004" pitchFamily="2" charset="0"/>
              </a:endParaRPr>
            </a:p>
          </p:txBody>
        </p:sp>
      </p:grpSp>
      <p:pic>
        <p:nvPicPr>
          <p:cNvPr id="6150" name="Picture 36">
            <a:extLst>
              <a:ext uri="{FF2B5EF4-FFF2-40B4-BE49-F238E27FC236}">
                <a16:creationId xmlns:a16="http://schemas.microsoft.com/office/drawing/2014/main" id="{F2C7B1A6-EA3F-994B-BACB-55978C2EB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038" y="6430963"/>
            <a:ext cx="588962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74CF93F-E955-5741-B8A6-07C6FD8B9B71}"/>
              </a:ext>
            </a:extLst>
          </p:cNvPr>
          <p:cNvSpPr/>
          <p:nvPr/>
        </p:nvSpPr>
        <p:spPr>
          <a:xfrm>
            <a:off x="612775" y="1564698"/>
            <a:ext cx="11029950" cy="4251548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anchor="ctr">
            <a:spAutoFit/>
          </a:bodyPr>
          <a:lstStyle/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Is it possible to use this approach for estimation of biomarkers instead of images?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Yes. Still using deep learning?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Can the decoder and encoder be replaced by kernel functions?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Yes.</a:t>
            </a:r>
          </a:p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Can it be included in a classification task?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Yes.</a:t>
            </a:r>
          </a:p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How to do multiple imputation from different tasks? I.e., different sources of information being used to estimated the missing values.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Ideas?</a:t>
            </a:r>
          </a:p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How much impact has this for the images that should contain some intensity based features?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Ideas?</a:t>
            </a:r>
          </a:p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Is it possible to use a non-Gaussian posterior?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Hope so.</a:t>
            </a:r>
          </a:p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GB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Can it be reformulated as a disease progression model?</a:t>
            </a:r>
          </a:p>
        </p:txBody>
      </p:sp>
    </p:spTree>
    <p:extLst>
      <p:ext uri="{BB962C8B-B14F-4D97-AF65-F5344CB8AC3E}">
        <p14:creationId xmlns:p14="http://schemas.microsoft.com/office/powerpoint/2010/main" val="172935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4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4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5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6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9" dur="500" fill="hold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395</Words>
  <Application>Microsoft Macintosh PowerPoint</Application>
  <PresentationFormat>Widescreen</PresentationFormat>
  <Paragraphs>64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Helvetica Light</vt:lpstr>
      <vt:lpstr>Helvetica Neue Condensed</vt:lpstr>
      <vt:lpstr>Helvetica Neue Light</vt:lpstr>
      <vt:lpstr>Helvetica Neue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Dos Santos Canas, Liane</dc:creator>
  <cp:lastModifiedBy>Dos Santos Canas, Liane</cp:lastModifiedBy>
  <cp:revision>13</cp:revision>
  <dcterms:created xsi:type="dcterms:W3CDTF">2019-06-06T14:00:05Z</dcterms:created>
  <dcterms:modified xsi:type="dcterms:W3CDTF">2019-11-14T13:12:01Z</dcterms:modified>
</cp:coreProperties>
</file>