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21" r:id="rId2"/>
    <p:sldId id="355" r:id="rId3"/>
    <p:sldId id="357" r:id="rId4"/>
    <p:sldId id="358" r:id="rId5"/>
    <p:sldId id="359" r:id="rId6"/>
    <p:sldId id="3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7"/>
    <p:restoredTop sz="94765"/>
  </p:normalViewPr>
  <p:slideViewPr>
    <p:cSldViewPr snapToGrid="0" snapToObjects="1">
      <p:cViewPr>
        <p:scale>
          <a:sx n="150" d="100"/>
          <a:sy n="150"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4639B-24F8-1547-BB6E-7397D564DCB0}" type="datetimeFigureOut">
              <a:rPr lang="en-US" smtClean="0"/>
              <a:t>6/6/19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49633-2AEA-7A43-84D9-1BF1F5779B44}" type="slidenum">
              <a:rPr lang="en-US" smtClean="0"/>
              <a:t>‹#›</a:t>
            </a:fld>
            <a:endParaRPr lang="en-US"/>
          </a:p>
        </p:txBody>
      </p:sp>
    </p:spTree>
    <p:extLst>
      <p:ext uri="{BB962C8B-B14F-4D97-AF65-F5344CB8AC3E}">
        <p14:creationId xmlns:p14="http://schemas.microsoft.com/office/powerpoint/2010/main" val="608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Image Placeholder 1">
            <a:extLst>
              <a:ext uri="{FF2B5EF4-FFF2-40B4-BE49-F238E27FC236}">
                <a16:creationId xmlns:a16="http://schemas.microsoft.com/office/drawing/2014/main" id="{F34F7D00-1A81-C649-90FE-0C8E42AC7B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8" name="Notes Placeholder 2">
            <a:extLst>
              <a:ext uri="{FF2B5EF4-FFF2-40B4-BE49-F238E27FC236}">
                <a16:creationId xmlns:a16="http://schemas.microsoft.com/office/drawing/2014/main" id="{895FB443-731D-FD48-AFF3-C07566ACE3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4099" name="Slide Number Placeholder 3">
            <a:extLst>
              <a:ext uri="{FF2B5EF4-FFF2-40B4-BE49-F238E27FC236}">
                <a16:creationId xmlns:a16="http://schemas.microsoft.com/office/drawing/2014/main" id="{B0F1D3D4-965A-7543-BBD1-E81EC3D126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FA40467-9200-6E4D-8B12-9094CECF9D37}" type="slidenum">
              <a:rPr lang="en-US" altLang="en-US"/>
              <a:pPr fontAlgn="base">
                <a:spcBef>
                  <a:spcPct val="0"/>
                </a:spcBef>
                <a:spcAft>
                  <a:spcPct val="0"/>
                </a:spcAft>
              </a:pPr>
              <a:t>1</a:t>
            </a:fld>
            <a:endParaRPr lang="en-US" altLang="en-US"/>
          </a:p>
        </p:txBody>
      </p:sp>
    </p:spTree>
    <p:extLst>
      <p:ext uri="{BB962C8B-B14F-4D97-AF65-F5344CB8AC3E}">
        <p14:creationId xmlns:p14="http://schemas.microsoft.com/office/powerpoint/2010/main" val="70810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9671D42A-42D1-2D4D-B45C-7A07D0ED9F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945DFBA3-053D-3643-AA66-E96C3AB78A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Moreover, the lack of quantitative biomarkers, as well as the difficulty of identify the onset of the disease and the fast rate of progression of CJD, have limited the clinical understanding of the progression of CJD.</a:t>
            </a:r>
          </a:p>
          <a:p>
            <a:pPr>
              <a:spcBef>
                <a:spcPct val="0"/>
              </a:spcBef>
            </a:pPr>
            <a:r>
              <a:rPr lang="en-US" altLang="en-US" dirty="0"/>
              <a:t>Rare, High heterogeneity, wide range of ages, lack of consistency</a:t>
            </a:r>
          </a:p>
        </p:txBody>
      </p:sp>
      <p:sp>
        <p:nvSpPr>
          <p:cNvPr id="7171" name="Slide Number Placeholder 3">
            <a:extLst>
              <a:ext uri="{FF2B5EF4-FFF2-40B4-BE49-F238E27FC236}">
                <a16:creationId xmlns:a16="http://schemas.microsoft.com/office/drawing/2014/main" id="{CC286375-944E-784A-808D-7EC678F4A9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D800CD-437A-9442-975C-494B796CDDB0}" type="slidenum">
              <a:rPr lang="en-US" altLang="en-US"/>
              <a:pPr fontAlgn="base">
                <a:spcBef>
                  <a:spcPct val="0"/>
                </a:spcBef>
                <a:spcAft>
                  <a:spcPct val="0"/>
                </a:spcAft>
              </a:pPr>
              <a:t>2</a:t>
            </a:fld>
            <a:endParaRPr lang="en-US" altLang="en-US"/>
          </a:p>
        </p:txBody>
      </p:sp>
    </p:spTree>
    <p:extLst>
      <p:ext uri="{BB962C8B-B14F-4D97-AF65-F5344CB8AC3E}">
        <p14:creationId xmlns:p14="http://schemas.microsoft.com/office/powerpoint/2010/main" val="201866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9671D42A-42D1-2D4D-B45C-7A07D0ED9F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945DFBA3-053D-3643-AA66-E96C3AB78A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Moreover, the lack of quantitative biomarkers, as well as the difficulty of identify the onset of the disease and the fast rate of progression of CJD, have limited the clinical understanding of the progression of CJD.</a:t>
            </a:r>
          </a:p>
          <a:p>
            <a:pPr>
              <a:spcBef>
                <a:spcPct val="0"/>
              </a:spcBef>
            </a:pPr>
            <a:r>
              <a:rPr lang="en-US" altLang="en-US" dirty="0"/>
              <a:t>Rare, High heterogeneity, wide range of ages, lack of consistency</a:t>
            </a:r>
          </a:p>
        </p:txBody>
      </p:sp>
      <p:sp>
        <p:nvSpPr>
          <p:cNvPr id="7171" name="Slide Number Placeholder 3">
            <a:extLst>
              <a:ext uri="{FF2B5EF4-FFF2-40B4-BE49-F238E27FC236}">
                <a16:creationId xmlns:a16="http://schemas.microsoft.com/office/drawing/2014/main" id="{CC286375-944E-784A-808D-7EC678F4A9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D800CD-437A-9442-975C-494B796CDDB0}" type="slidenum">
              <a:rPr lang="en-US" altLang="en-US"/>
              <a:pPr fontAlgn="base">
                <a:spcBef>
                  <a:spcPct val="0"/>
                </a:spcBef>
                <a:spcAft>
                  <a:spcPct val="0"/>
                </a:spcAft>
              </a:pPr>
              <a:t>3</a:t>
            </a:fld>
            <a:endParaRPr lang="en-US" altLang="en-US"/>
          </a:p>
        </p:txBody>
      </p:sp>
    </p:spTree>
    <p:extLst>
      <p:ext uri="{BB962C8B-B14F-4D97-AF65-F5344CB8AC3E}">
        <p14:creationId xmlns:p14="http://schemas.microsoft.com/office/powerpoint/2010/main" val="64308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9671D42A-42D1-2D4D-B45C-7A07D0ED9F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945DFBA3-053D-3643-AA66-E96C3AB78A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Moreover, the lack of quantitative biomarkers, as well as the difficulty of identify the onset of the disease and the fast rate of progression of CJD, have limited the clinical understanding of the progression of CJD.</a:t>
            </a:r>
          </a:p>
          <a:p>
            <a:pPr>
              <a:spcBef>
                <a:spcPct val="0"/>
              </a:spcBef>
            </a:pPr>
            <a:r>
              <a:rPr lang="en-US" altLang="en-US" dirty="0"/>
              <a:t>Rare, High heterogeneity, wide range of ages, lack of consistency</a:t>
            </a:r>
          </a:p>
        </p:txBody>
      </p:sp>
      <p:sp>
        <p:nvSpPr>
          <p:cNvPr id="7171" name="Slide Number Placeholder 3">
            <a:extLst>
              <a:ext uri="{FF2B5EF4-FFF2-40B4-BE49-F238E27FC236}">
                <a16:creationId xmlns:a16="http://schemas.microsoft.com/office/drawing/2014/main" id="{CC286375-944E-784A-808D-7EC678F4A9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D800CD-437A-9442-975C-494B796CDDB0}" type="slidenum">
              <a:rPr lang="en-US" altLang="en-US"/>
              <a:pPr fontAlgn="base">
                <a:spcBef>
                  <a:spcPct val="0"/>
                </a:spcBef>
                <a:spcAft>
                  <a:spcPct val="0"/>
                </a:spcAft>
              </a:pPr>
              <a:t>4</a:t>
            </a:fld>
            <a:endParaRPr lang="en-US" altLang="en-US"/>
          </a:p>
        </p:txBody>
      </p:sp>
    </p:spTree>
    <p:extLst>
      <p:ext uri="{BB962C8B-B14F-4D97-AF65-F5344CB8AC3E}">
        <p14:creationId xmlns:p14="http://schemas.microsoft.com/office/powerpoint/2010/main" val="351360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9671D42A-42D1-2D4D-B45C-7A07D0ED9F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945DFBA3-053D-3643-AA66-E96C3AB78A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Moreover, the lack of quantitative biomarkers, as well as the difficulty of identify the onset of the disease and the fast rate of progression of CJD, have limited the clinical understanding of the progression of CJD.</a:t>
            </a:r>
          </a:p>
          <a:p>
            <a:pPr>
              <a:spcBef>
                <a:spcPct val="0"/>
              </a:spcBef>
            </a:pPr>
            <a:r>
              <a:rPr lang="en-US" altLang="en-US" dirty="0"/>
              <a:t>Rare, High heterogeneity, wide range of ages, lack of consistency</a:t>
            </a:r>
          </a:p>
        </p:txBody>
      </p:sp>
      <p:sp>
        <p:nvSpPr>
          <p:cNvPr id="7171" name="Slide Number Placeholder 3">
            <a:extLst>
              <a:ext uri="{FF2B5EF4-FFF2-40B4-BE49-F238E27FC236}">
                <a16:creationId xmlns:a16="http://schemas.microsoft.com/office/drawing/2014/main" id="{CC286375-944E-784A-808D-7EC678F4A9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D800CD-437A-9442-975C-494B796CDDB0}" type="slidenum">
              <a:rPr lang="en-US" altLang="en-US"/>
              <a:pPr fontAlgn="base">
                <a:spcBef>
                  <a:spcPct val="0"/>
                </a:spcBef>
                <a:spcAft>
                  <a:spcPct val="0"/>
                </a:spcAft>
              </a:pPr>
              <a:t>5</a:t>
            </a:fld>
            <a:endParaRPr lang="en-US" altLang="en-US"/>
          </a:p>
        </p:txBody>
      </p:sp>
    </p:spTree>
    <p:extLst>
      <p:ext uri="{BB962C8B-B14F-4D97-AF65-F5344CB8AC3E}">
        <p14:creationId xmlns:p14="http://schemas.microsoft.com/office/powerpoint/2010/main" val="844417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9671D42A-42D1-2D4D-B45C-7A07D0ED9FE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0" name="Notes Placeholder 2">
            <a:extLst>
              <a:ext uri="{FF2B5EF4-FFF2-40B4-BE49-F238E27FC236}">
                <a16:creationId xmlns:a16="http://schemas.microsoft.com/office/drawing/2014/main" id="{945DFBA3-053D-3643-AA66-E96C3AB78A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Moreover, the lack of quantitative biomarkers, as well as the difficulty of identify the onset of the disease and the fast rate of progression of CJD, have limited the clinical understanding of the progression of CJD.</a:t>
            </a:r>
          </a:p>
          <a:p>
            <a:pPr>
              <a:spcBef>
                <a:spcPct val="0"/>
              </a:spcBef>
            </a:pPr>
            <a:r>
              <a:rPr lang="en-US" altLang="en-US" dirty="0"/>
              <a:t>Rare, High heterogeneity, wide range of ages, lack of consistency</a:t>
            </a:r>
          </a:p>
        </p:txBody>
      </p:sp>
      <p:sp>
        <p:nvSpPr>
          <p:cNvPr id="7171" name="Slide Number Placeholder 3">
            <a:extLst>
              <a:ext uri="{FF2B5EF4-FFF2-40B4-BE49-F238E27FC236}">
                <a16:creationId xmlns:a16="http://schemas.microsoft.com/office/drawing/2014/main" id="{CC286375-944E-784A-808D-7EC678F4A9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3D800CD-437A-9442-975C-494B796CDDB0}" type="slidenum">
              <a:rPr lang="en-US" altLang="en-US"/>
              <a:pPr fontAlgn="base">
                <a:spcBef>
                  <a:spcPct val="0"/>
                </a:spcBef>
                <a:spcAft>
                  <a:spcPct val="0"/>
                </a:spcAft>
              </a:pPr>
              <a:t>6</a:t>
            </a:fld>
            <a:endParaRPr lang="en-US" altLang="en-US"/>
          </a:p>
        </p:txBody>
      </p:sp>
    </p:spTree>
    <p:extLst>
      <p:ext uri="{BB962C8B-B14F-4D97-AF65-F5344CB8AC3E}">
        <p14:creationId xmlns:p14="http://schemas.microsoft.com/office/powerpoint/2010/main" val="99969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ED6E-DA5A-C846-AEEA-E7C0512AF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EF0A54-E3A6-134E-9EA5-277AAF634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45C73-65F2-7140-8946-7153E633F6D2}"/>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388D057C-1CEA-2A44-9B02-FC2161C91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867CF-4A51-974F-86FF-25436CE82283}"/>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2081359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9A3D-DADC-8A45-8231-F023D97E97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D1F52-239A-B947-AB17-7971DBFDC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A01453-586F-9542-9C6A-E5EBD552FEAA}"/>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58010930-B92A-FA45-9424-D6912F7A9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3D23E-440C-8247-A2D5-AF276E1BDB79}"/>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872632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F9CA5-6652-CE4C-AE01-949FEEA3E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7A2805-D374-964D-8550-17E598EF12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41737-9101-5847-9DCE-C6B228F576BA}"/>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66A2B645-B9E2-6A43-814F-A2AE74856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E141D-2FFE-9949-B8F3-81D8D47E2F74}"/>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168757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FFCC-4D4B-1C4A-BCB8-B99333573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7D458-9E7B-5142-8664-DF00432A0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035B1-E37D-A742-997E-E3C6497E6E08}"/>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B814C799-6EAF-904A-8651-E90557B5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C24EA-1356-FB4A-8FEC-ED556D90A07F}"/>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379827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AB4D-8BA1-B049-AA1B-C1B623769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56C969-3A66-2A48-A4F3-9D752EFF9D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4DA02-B18D-7A44-8CFD-396012AF0B39}"/>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DAA81334-FDB3-9A48-BC1E-02E191CD7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E7BBA-9D37-B04F-B2D4-5DF65242F82C}"/>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70830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AF5A-115D-9C43-A28C-F10A28C86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C8263-D107-C34C-8C78-01298A437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A6076-2A38-0541-9E4F-D0EED4C90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054957-0F37-614D-A6AA-4F503555C718}"/>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6" name="Footer Placeholder 5">
            <a:extLst>
              <a:ext uri="{FF2B5EF4-FFF2-40B4-BE49-F238E27FC236}">
                <a16:creationId xmlns:a16="http://schemas.microsoft.com/office/drawing/2014/main" id="{4E14FDF3-8012-7E48-8459-DCAEAAA59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8CAF2-591D-9743-B22F-BBB123DE7FD3}"/>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214733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737C-CD46-2548-A061-827CBEF36E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E85C9E-D0C5-FF45-BDA3-35F6B3D79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A9D966-C132-7547-A269-326E261CD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83B331-E624-7A4F-A8F6-25E616813D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BEB3D-BEF8-384E-A25B-D27A2159C3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32FB0-D527-4E4C-8A84-79245B501EE7}"/>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8" name="Footer Placeholder 7">
            <a:extLst>
              <a:ext uri="{FF2B5EF4-FFF2-40B4-BE49-F238E27FC236}">
                <a16:creationId xmlns:a16="http://schemas.microsoft.com/office/drawing/2014/main" id="{35F9B3C5-4F2E-D943-973F-FDDAE05301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CEC212-B01A-914B-B739-1961EEC945C0}"/>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382990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A116-A095-E04E-AF46-55BFC0CCE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EBA3B-667F-6345-92B0-3D55250DDF94}"/>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4" name="Footer Placeholder 3">
            <a:extLst>
              <a:ext uri="{FF2B5EF4-FFF2-40B4-BE49-F238E27FC236}">
                <a16:creationId xmlns:a16="http://schemas.microsoft.com/office/drawing/2014/main" id="{0399255F-19AD-4C44-BE13-EA69490DEA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649A66-0BDD-E44B-9EF0-FF424B92576B}"/>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226075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DAEAD-E2EA-4747-9575-DC536B90877E}"/>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3" name="Footer Placeholder 2">
            <a:extLst>
              <a:ext uri="{FF2B5EF4-FFF2-40B4-BE49-F238E27FC236}">
                <a16:creationId xmlns:a16="http://schemas.microsoft.com/office/drawing/2014/main" id="{3DB99CAB-61A4-5F45-9F88-CE3256B3B5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E21305-400B-B24F-B365-1A739C8E007A}"/>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385575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FFAA-19E7-4F4C-91BB-7DC7FF6B8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82C39-4B13-2F4F-869F-788399F9C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2308F-8E39-5C47-9838-7EAB404C8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496B4-CD34-0749-AE92-F62C643E008A}"/>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6" name="Footer Placeholder 5">
            <a:extLst>
              <a:ext uri="{FF2B5EF4-FFF2-40B4-BE49-F238E27FC236}">
                <a16:creationId xmlns:a16="http://schemas.microsoft.com/office/drawing/2014/main" id="{1CD5809B-D880-3D4C-B019-0CCED1CA0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81655-4098-444A-BA86-FD76BB2FEAD4}"/>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371343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9522-CAE5-2444-B106-E9C819B82C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1E037D-7C91-D847-BA48-B9505B091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671E46-211A-1246-BDD0-014E3C17E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0D820-375E-FE48-8C53-67597A6CCE3A}"/>
              </a:ext>
            </a:extLst>
          </p:cNvPr>
          <p:cNvSpPr>
            <a:spLocks noGrp="1"/>
          </p:cNvSpPr>
          <p:nvPr>
            <p:ph type="dt" sz="half" idx="10"/>
          </p:nvPr>
        </p:nvSpPr>
        <p:spPr/>
        <p:txBody>
          <a:bodyPr/>
          <a:lstStyle/>
          <a:p>
            <a:fld id="{EFD95514-2AAA-1243-978A-54E21B110171}" type="datetimeFigureOut">
              <a:rPr lang="en-US" smtClean="0"/>
              <a:t>6/6/19</a:t>
            </a:fld>
            <a:endParaRPr lang="en-US"/>
          </a:p>
        </p:txBody>
      </p:sp>
      <p:sp>
        <p:nvSpPr>
          <p:cNvPr id="6" name="Footer Placeholder 5">
            <a:extLst>
              <a:ext uri="{FF2B5EF4-FFF2-40B4-BE49-F238E27FC236}">
                <a16:creationId xmlns:a16="http://schemas.microsoft.com/office/drawing/2014/main" id="{FF17B1C6-A7F1-F94F-A0CE-25A8D7F50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BEAC8-F069-A44C-A6C5-C84010CD72E0}"/>
              </a:ext>
            </a:extLst>
          </p:cNvPr>
          <p:cNvSpPr>
            <a:spLocks noGrp="1"/>
          </p:cNvSpPr>
          <p:nvPr>
            <p:ph type="sldNum" sz="quarter" idx="12"/>
          </p:nvPr>
        </p:nvSpPr>
        <p:spPr/>
        <p:txBody>
          <a:bodyPr/>
          <a:lstStyle/>
          <a:p>
            <a:fld id="{06913BDB-9A38-1246-9CFF-C22FD2A73535}" type="slidenum">
              <a:rPr lang="en-US" smtClean="0"/>
              <a:t>‹#›</a:t>
            </a:fld>
            <a:endParaRPr lang="en-US"/>
          </a:p>
        </p:txBody>
      </p:sp>
    </p:spTree>
    <p:extLst>
      <p:ext uri="{BB962C8B-B14F-4D97-AF65-F5344CB8AC3E}">
        <p14:creationId xmlns:p14="http://schemas.microsoft.com/office/powerpoint/2010/main" val="3639404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472EE-6F2D-4642-BA22-F2BD346B1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05BDB9-45C2-CF48-B8B1-3022B65766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1F50F-C023-3C46-9F78-EA4FBC988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95514-2AAA-1243-978A-54E21B110171}" type="datetimeFigureOut">
              <a:rPr lang="en-US" smtClean="0"/>
              <a:t>6/6/19</a:t>
            </a:fld>
            <a:endParaRPr lang="en-US"/>
          </a:p>
        </p:txBody>
      </p:sp>
      <p:sp>
        <p:nvSpPr>
          <p:cNvPr id="5" name="Footer Placeholder 4">
            <a:extLst>
              <a:ext uri="{FF2B5EF4-FFF2-40B4-BE49-F238E27FC236}">
                <a16:creationId xmlns:a16="http://schemas.microsoft.com/office/drawing/2014/main" id="{C9AFC7E7-1BE6-C945-977F-674555D02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123FF1-A543-2547-BC15-8C7979630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13BDB-9A38-1246-9CFF-C22FD2A73535}" type="slidenum">
              <a:rPr lang="en-US" smtClean="0"/>
              <a:t>‹#›</a:t>
            </a:fld>
            <a:endParaRPr lang="en-US"/>
          </a:p>
        </p:txBody>
      </p:sp>
    </p:spTree>
    <p:extLst>
      <p:ext uri="{BB962C8B-B14F-4D97-AF65-F5344CB8AC3E}">
        <p14:creationId xmlns:p14="http://schemas.microsoft.com/office/powerpoint/2010/main" val="121769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tiff"/><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tiff"/><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a:extLst>
              <a:ext uri="{FF2B5EF4-FFF2-40B4-BE49-F238E27FC236}">
                <a16:creationId xmlns:a16="http://schemas.microsoft.com/office/drawing/2014/main" id="{4948F02C-2C1E-3843-B6F0-D74593A0B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87238"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Box 4">
            <a:extLst>
              <a:ext uri="{FF2B5EF4-FFF2-40B4-BE49-F238E27FC236}">
                <a16:creationId xmlns:a16="http://schemas.microsoft.com/office/drawing/2014/main" id="{1F19FA2A-169D-744D-91A1-7463B2150363}"/>
              </a:ext>
            </a:extLst>
          </p:cNvPr>
          <p:cNvSpPr txBox="1">
            <a:spLocks noChangeArrowheads="1"/>
          </p:cNvSpPr>
          <p:nvPr/>
        </p:nvSpPr>
        <p:spPr bwMode="auto">
          <a:xfrm>
            <a:off x="542925" y="3925888"/>
            <a:ext cx="10964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24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13" name="Rectangle 12">
            <a:extLst>
              <a:ext uri="{FF2B5EF4-FFF2-40B4-BE49-F238E27FC236}">
                <a16:creationId xmlns:a16="http://schemas.microsoft.com/office/drawing/2014/main" id="{804C752C-C4D6-9C4C-AF90-435536223E5A}"/>
              </a:ext>
            </a:extLst>
          </p:cNvPr>
          <p:cNvSpPr/>
          <p:nvPr/>
        </p:nvSpPr>
        <p:spPr>
          <a:xfrm rot="5400000" flipH="1">
            <a:off x="3280508" y="2091374"/>
            <a:ext cx="72941" cy="5552793"/>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             </a:t>
            </a:r>
          </a:p>
        </p:txBody>
      </p:sp>
      <p:sp>
        <p:nvSpPr>
          <p:cNvPr id="3078" name="TextBox 6">
            <a:extLst>
              <a:ext uri="{FF2B5EF4-FFF2-40B4-BE49-F238E27FC236}">
                <a16:creationId xmlns:a16="http://schemas.microsoft.com/office/drawing/2014/main" id="{1783E1A6-7D7C-DD41-BE07-CF6B0B3CC1B7}"/>
              </a:ext>
            </a:extLst>
          </p:cNvPr>
          <p:cNvSpPr txBox="1">
            <a:spLocks noChangeArrowheads="1"/>
          </p:cNvSpPr>
          <p:nvPr/>
        </p:nvSpPr>
        <p:spPr bwMode="auto">
          <a:xfrm>
            <a:off x="541338" y="5114925"/>
            <a:ext cx="29794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Methods Discussion Group</a:t>
            </a:r>
          </a:p>
          <a:p>
            <a:pPr eaLnBrk="1" hangingPunct="1"/>
            <a:r>
              <a:rPr lang="en-US" altLang="en-US" sz="16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Not a journal club! But kind of it is</a:t>
            </a:r>
            <a:endParaRPr lang="en-US" altLang="en-US" sz="1200" b="1" dirty="0">
              <a:latin typeface="Helvetica Neue Condensed" panose="02000503000000020004" pitchFamily="2" charset="0"/>
              <a:ea typeface="Helvetica Neue Condensed" panose="02000503000000020004" pitchFamily="2" charset="0"/>
              <a:cs typeface="DecoType Naskh" pitchFamily="2" charset="-78"/>
            </a:endParaRPr>
          </a:p>
        </p:txBody>
      </p:sp>
      <p:sp>
        <p:nvSpPr>
          <p:cNvPr id="3079" name="TextBox 9">
            <a:extLst>
              <a:ext uri="{FF2B5EF4-FFF2-40B4-BE49-F238E27FC236}">
                <a16:creationId xmlns:a16="http://schemas.microsoft.com/office/drawing/2014/main" id="{930C1099-307E-2F42-A951-25A35D6B4F25}"/>
              </a:ext>
            </a:extLst>
          </p:cNvPr>
          <p:cNvSpPr txBox="1">
            <a:spLocks noChangeArrowheads="1"/>
          </p:cNvSpPr>
          <p:nvPr/>
        </p:nvSpPr>
        <p:spPr bwMode="auto">
          <a:xfrm>
            <a:off x="541338" y="5911850"/>
            <a:ext cx="1093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Meeting 1</a:t>
            </a:r>
          </a:p>
        </p:txBody>
      </p:sp>
      <p:sp>
        <p:nvSpPr>
          <p:cNvPr id="7" name="TextBox 4">
            <a:extLst>
              <a:ext uri="{FF2B5EF4-FFF2-40B4-BE49-F238E27FC236}">
                <a16:creationId xmlns:a16="http://schemas.microsoft.com/office/drawing/2014/main" id="{C606E7D2-B88D-CC4D-904E-4F9929B940BE}"/>
              </a:ext>
            </a:extLst>
          </p:cNvPr>
          <p:cNvSpPr txBox="1">
            <a:spLocks noChangeArrowheads="1"/>
          </p:cNvSpPr>
          <p:nvPr/>
        </p:nvSpPr>
        <p:spPr bwMode="auto">
          <a:xfrm>
            <a:off x="540582" y="4347131"/>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GB" alt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rPr>
              <a:t>Imputation Methods</a:t>
            </a:r>
            <a:endParaRPr lang="en-US" altLang="en-US"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Tree>
    <p:extLst>
      <p:ext uri="{BB962C8B-B14F-4D97-AF65-F5344CB8AC3E}">
        <p14:creationId xmlns:p14="http://schemas.microsoft.com/office/powerpoint/2010/main" val="10749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E9267-F95F-C144-AB7F-DBDA8148D2B9}"/>
              </a:ext>
            </a:extLst>
          </p:cNvPr>
          <p:cNvSpPr/>
          <p:nvPr/>
        </p:nvSpPr>
        <p:spPr>
          <a:xfrm rot="5400000">
            <a:off x="230860" y="647323"/>
            <a:ext cx="534158" cy="72430"/>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             </a:t>
            </a:r>
            <a:endParaRPr lang="en-US" dirty="0"/>
          </a:p>
        </p:txBody>
      </p:sp>
      <p:sp>
        <p:nvSpPr>
          <p:cNvPr id="5" name="TextBox 4">
            <a:extLst>
              <a:ext uri="{FF2B5EF4-FFF2-40B4-BE49-F238E27FC236}">
                <a16:creationId xmlns:a16="http://schemas.microsoft.com/office/drawing/2014/main" id="{5C731CB4-0D6E-714B-A09D-9E155770803E}"/>
              </a:ext>
            </a:extLst>
          </p:cNvPr>
          <p:cNvSpPr txBox="1"/>
          <p:nvPr/>
        </p:nvSpPr>
        <p:spPr>
          <a:xfrm>
            <a:off x="612775" y="427038"/>
            <a:ext cx="4267200" cy="523875"/>
          </a:xfrm>
          <a:prstGeom prst="rect">
            <a:avLst/>
          </a:prstGeom>
          <a:noFill/>
          <a:effectLst>
            <a:outerShdw blurRad="50800" dist="76200" dir="2700000" sx="97000" sy="97000" algn="tl" rotWithShape="0">
              <a:prstClr val="black">
                <a:alpha val="43000"/>
              </a:prstClr>
            </a:outerShdw>
          </a:effectLst>
        </p:spPr>
        <p:txBody>
          <a:bodyPr>
            <a:spAutoFit/>
          </a:bodyPr>
          <a:lstStyle/>
          <a:p>
            <a:pPr eaLnBrk="1" fontAlgn="auto" hangingPunct="1">
              <a:spcBef>
                <a:spcPts val="0"/>
              </a:spcBef>
              <a:spcAft>
                <a:spcPts val="0"/>
              </a:spcAft>
              <a:defRPr/>
            </a:pPr>
            <a:r>
              <a:rPr lang="en-US" sz="2800" b="1" dirty="0">
                <a:ln w="0"/>
                <a:solidFill>
                  <a:schemeClr val="tx1">
                    <a:lumMod val="85000"/>
                    <a:lumOff val="1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Context</a:t>
            </a:r>
            <a:endParaRPr lang="en-US" sz="2800" b="1" dirty="0">
              <a:ln w="0"/>
              <a:solidFill>
                <a:schemeClr val="accent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pSp>
        <p:nvGrpSpPr>
          <p:cNvPr id="32" name="Group 31">
            <a:extLst>
              <a:ext uri="{FF2B5EF4-FFF2-40B4-BE49-F238E27FC236}">
                <a16:creationId xmlns:a16="http://schemas.microsoft.com/office/drawing/2014/main" id="{AD0C0B30-7D6B-1C45-A3C4-C1277D6EBF9D}"/>
              </a:ext>
            </a:extLst>
          </p:cNvPr>
          <p:cNvGrpSpPr/>
          <p:nvPr/>
        </p:nvGrpSpPr>
        <p:grpSpPr>
          <a:xfrm>
            <a:off x="0" y="6430326"/>
            <a:ext cx="12192000" cy="435537"/>
            <a:chOff x="0" y="6351359"/>
            <a:chExt cx="12192000" cy="514502"/>
          </a:xfrm>
          <a:solidFill>
            <a:schemeClr val="bg1">
              <a:lumMod val="85000"/>
            </a:schemeClr>
          </a:solidFill>
        </p:grpSpPr>
        <p:sp>
          <p:nvSpPr>
            <p:cNvPr id="34" name="Rectangle 33">
              <a:extLst>
                <a:ext uri="{FF2B5EF4-FFF2-40B4-BE49-F238E27FC236}">
                  <a16:creationId xmlns:a16="http://schemas.microsoft.com/office/drawing/2014/main" id="{98BBB306-041F-2D43-ACB0-5B231A13D508}"/>
                </a:ext>
              </a:extLst>
            </p:cNvPr>
            <p:cNvSpPr/>
            <p:nvPr/>
          </p:nvSpPr>
          <p:spPr>
            <a:xfrm>
              <a:off x="0" y="6351359"/>
              <a:ext cx="12192000" cy="5145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5" name="Rectangle 34">
              <a:extLst>
                <a:ext uri="{FF2B5EF4-FFF2-40B4-BE49-F238E27FC236}">
                  <a16:creationId xmlns:a16="http://schemas.microsoft.com/office/drawing/2014/main" id="{3299FE48-D424-3B4B-8146-9DCF36C0EB78}"/>
                </a:ext>
              </a:extLst>
            </p:cNvPr>
            <p:cNvSpPr/>
            <p:nvPr/>
          </p:nvSpPr>
          <p:spPr>
            <a:xfrm>
              <a:off x="178029" y="6517521"/>
              <a:ext cx="4373313" cy="309041"/>
            </a:xfrm>
            <a:prstGeom prst="rect">
              <a:avLst/>
            </a:prstGeom>
            <a:grpFill/>
          </p:spPr>
          <p:txBody>
            <a:bodyPr wrap="none">
              <a:spAutoFit/>
            </a:bodyPr>
            <a:lstStyle/>
            <a:p>
              <a:r>
                <a:rPr lang="en-GB"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6" name="Rectangle 35">
              <a:extLst>
                <a:ext uri="{FF2B5EF4-FFF2-40B4-BE49-F238E27FC236}">
                  <a16:creationId xmlns:a16="http://schemas.microsoft.com/office/drawing/2014/main" id="{406FB2D6-05BB-A544-BDBE-05DDA992BF09}"/>
                </a:ext>
              </a:extLst>
            </p:cNvPr>
            <p:cNvSpPr/>
            <p:nvPr/>
          </p:nvSpPr>
          <p:spPr>
            <a:xfrm>
              <a:off x="5246295" y="6517521"/>
              <a:ext cx="2060179" cy="290862"/>
            </a:xfrm>
            <a:prstGeom prst="rect">
              <a:avLst/>
            </a:prstGeom>
            <a:grpFill/>
          </p:spPr>
          <p:txBody>
            <a:bodyPr wrap="none">
              <a:spAutoFit/>
            </a:bodyPr>
            <a:lstStyle/>
            <a:p>
              <a:pPr eaLnBrk="1" fontAlgn="auto" hangingPunct="1">
                <a:spcBef>
                  <a:spcPts val="0"/>
                </a:spcBef>
                <a:spcAft>
                  <a:spcPts val="0"/>
                </a:spcAft>
                <a:defRPr/>
              </a:pPr>
              <a:r>
                <a:rPr lang="en-US" sz="1000" dirty="0" err="1">
                  <a:latin typeface="Helvetica Neue Thin" panose="020B0403020202020204" pitchFamily="34" charset="0"/>
                  <a:ea typeface="Helvetica Neue Thin" panose="020B0403020202020204" pitchFamily="34" charset="0"/>
                  <a:cs typeface="Helvetica Neue Condensed" panose="02000503000000020004" pitchFamily="2" charset="0"/>
                </a:rPr>
                <a:t>liane.dos_santos_canas@kcl.ac.uk</a:t>
              </a:r>
              <a:endParaRPr lang="en-US" sz="1000" dirty="0">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pSp>
      <p:pic>
        <p:nvPicPr>
          <p:cNvPr id="6150" name="Picture 36">
            <a:extLst>
              <a:ext uri="{FF2B5EF4-FFF2-40B4-BE49-F238E27FC236}">
                <a16:creationId xmlns:a16="http://schemas.microsoft.com/office/drawing/2014/main" id="{F2C7B1A6-EA3F-994B-BACB-55978C2E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038" y="6430963"/>
            <a:ext cx="5889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a:extLst>
              <a:ext uri="{FF2B5EF4-FFF2-40B4-BE49-F238E27FC236}">
                <a16:creationId xmlns:a16="http://schemas.microsoft.com/office/drawing/2014/main" id="{FCD45BAA-EABF-FE41-ACEA-E1B19D351C38}"/>
              </a:ext>
            </a:extLst>
          </p:cNvPr>
          <p:cNvSpPr txBox="1"/>
          <p:nvPr/>
        </p:nvSpPr>
        <p:spPr>
          <a:xfrm>
            <a:off x="534154" y="1628960"/>
            <a:ext cx="1005403" cy="400110"/>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eaLnBrk="1" fontAlgn="auto" hangingPunct="1">
              <a:spcBef>
                <a:spcPts val="0"/>
              </a:spcBef>
              <a:spcAft>
                <a:spcPts val="0"/>
              </a:spcAft>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Problem</a:t>
            </a:r>
          </a:p>
        </p:txBody>
      </p:sp>
      <p:sp>
        <p:nvSpPr>
          <p:cNvPr id="46" name="Rectangle 45">
            <a:extLst>
              <a:ext uri="{FF2B5EF4-FFF2-40B4-BE49-F238E27FC236}">
                <a16:creationId xmlns:a16="http://schemas.microsoft.com/office/drawing/2014/main" id="{67732D67-30FD-8D43-9B8E-3F062304A168}"/>
              </a:ext>
            </a:extLst>
          </p:cNvPr>
          <p:cNvSpPr/>
          <p:nvPr/>
        </p:nvSpPr>
        <p:spPr>
          <a:xfrm>
            <a:off x="718956" y="2019360"/>
            <a:ext cx="9679079" cy="373564"/>
          </a:xfrm>
          <a:prstGeom prst="rect">
            <a:avLst/>
          </a:prstGeom>
          <a:noFill/>
          <a:effectLst>
            <a:softEdge rad="63500"/>
          </a:effectLst>
        </p:spPr>
        <p:txBody>
          <a:bodyPr wrap="square" anchor="ctr">
            <a:spAutoFit/>
          </a:bodyPr>
          <a:lstStyle/>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Incomplete datasets, missing data.</a:t>
            </a:r>
            <a:endParaRPr lang="en-GB" sz="1400" b="1" dirty="0">
              <a:solidFill>
                <a:schemeClr val="tx1">
                  <a:lumMod val="50000"/>
                  <a:lumOff val="50000"/>
                </a:schemeClr>
              </a:solidFill>
              <a:latin typeface="Helvetica Neue Light" panose="02000403000000020004" pitchFamily="2" charset="0"/>
              <a:ea typeface="Helvetica Neue Light" panose="02000403000000020004" pitchFamily="2" charset="0"/>
            </a:endParaRPr>
          </a:p>
        </p:txBody>
      </p:sp>
      <p:sp>
        <p:nvSpPr>
          <p:cNvPr id="27" name="TextBox 26">
            <a:extLst>
              <a:ext uri="{FF2B5EF4-FFF2-40B4-BE49-F238E27FC236}">
                <a16:creationId xmlns:a16="http://schemas.microsoft.com/office/drawing/2014/main" id="{4E2080C6-05EB-B747-A618-00FB4B3F76B2}"/>
              </a:ext>
            </a:extLst>
          </p:cNvPr>
          <p:cNvSpPr txBox="1"/>
          <p:nvPr/>
        </p:nvSpPr>
        <p:spPr>
          <a:xfrm>
            <a:off x="534154" y="2671891"/>
            <a:ext cx="931602" cy="400110"/>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eaLnBrk="1" fontAlgn="auto" hangingPunct="1">
              <a:spcBef>
                <a:spcPts val="0"/>
              </a:spcBef>
              <a:spcAft>
                <a:spcPts val="0"/>
              </a:spcAft>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Novelty</a:t>
            </a:r>
          </a:p>
        </p:txBody>
      </p:sp>
      <p:sp>
        <p:nvSpPr>
          <p:cNvPr id="28" name="Rectangle 27">
            <a:extLst>
              <a:ext uri="{FF2B5EF4-FFF2-40B4-BE49-F238E27FC236}">
                <a16:creationId xmlns:a16="http://schemas.microsoft.com/office/drawing/2014/main" id="{A74CF93F-E955-5741-B8A6-07C6FD8B9B71}"/>
              </a:ext>
            </a:extLst>
          </p:cNvPr>
          <p:cNvSpPr/>
          <p:nvPr/>
        </p:nvSpPr>
        <p:spPr>
          <a:xfrm>
            <a:off x="718956" y="3019813"/>
            <a:ext cx="3582110" cy="1343060"/>
          </a:xfrm>
          <a:prstGeom prst="rect">
            <a:avLst/>
          </a:prstGeom>
          <a:noFill/>
          <a:effectLst>
            <a:softEdge rad="63500"/>
          </a:effectLst>
        </p:spPr>
        <p:txBody>
          <a:bodyPr wrap="square" anchor="ctr">
            <a:spAutoFit/>
          </a:bodyPr>
          <a:lstStyle/>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b="1" dirty="0">
                <a:solidFill>
                  <a:srgbClr val="C00000"/>
                </a:solidFill>
                <a:latin typeface="Helvetica Neue Light" panose="02000403000000020004" pitchFamily="2" charset="0"/>
                <a:ea typeface="Helvetica Neue Light" panose="02000403000000020004" pitchFamily="2" charset="0"/>
              </a:rPr>
              <a:t>Unsupervised imputation </a:t>
            </a:r>
            <a:r>
              <a:rPr lang="en-GB" sz="1400" dirty="0">
                <a:latin typeface="Helvetica Neue Light" panose="02000403000000020004" pitchFamily="2" charset="0"/>
                <a:ea typeface="Helvetica Neue Light" panose="02000403000000020004" pitchFamily="2" charset="0"/>
              </a:rPr>
              <a:t>of missing data using a general probabilistic model that describes sparse high dimensional imaging data.</a:t>
            </a:r>
            <a:endParaRPr lang="en-GB" sz="1400" b="1" dirty="0">
              <a:solidFill>
                <a:schemeClr val="tx1">
                  <a:lumMod val="50000"/>
                  <a:lumOff val="50000"/>
                </a:schemeClr>
              </a:solidFill>
              <a:latin typeface="Helvetica Neue Light" panose="02000403000000020004" pitchFamily="2" charset="0"/>
              <a:ea typeface="Helvetica Neue Light" panose="02000403000000020004" pitchFamily="2" charset="0"/>
            </a:endParaRPr>
          </a:p>
        </p:txBody>
      </p:sp>
      <p:pic>
        <p:nvPicPr>
          <p:cNvPr id="2" name="Picture 1">
            <a:extLst>
              <a:ext uri="{FF2B5EF4-FFF2-40B4-BE49-F238E27FC236}">
                <a16:creationId xmlns:a16="http://schemas.microsoft.com/office/drawing/2014/main" id="{F8B9F811-2EC9-D54B-8583-759018D40E3C}"/>
              </a:ext>
            </a:extLst>
          </p:cNvPr>
          <p:cNvPicPr>
            <a:picLocks noChangeAspect="1"/>
          </p:cNvPicPr>
          <p:nvPr/>
        </p:nvPicPr>
        <p:blipFill>
          <a:blip r:embed="rId4"/>
          <a:stretch>
            <a:fillRect/>
          </a:stretch>
        </p:blipFill>
        <p:spPr>
          <a:xfrm>
            <a:off x="5867400" y="4042726"/>
            <a:ext cx="5308600" cy="2387600"/>
          </a:xfrm>
          <a:prstGeom prst="rect">
            <a:avLst/>
          </a:prstGeom>
        </p:spPr>
      </p:pic>
      <p:sp>
        <p:nvSpPr>
          <p:cNvPr id="29" name="TextBox 28">
            <a:extLst>
              <a:ext uri="{FF2B5EF4-FFF2-40B4-BE49-F238E27FC236}">
                <a16:creationId xmlns:a16="http://schemas.microsoft.com/office/drawing/2014/main" id="{5A379220-EDB8-154D-9634-239DB07FCB3B}"/>
              </a:ext>
            </a:extLst>
          </p:cNvPr>
          <p:cNvSpPr txBox="1"/>
          <p:nvPr/>
        </p:nvSpPr>
        <p:spPr>
          <a:xfrm>
            <a:off x="573088" y="4593220"/>
            <a:ext cx="1386855" cy="400110"/>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eaLnBrk="1" fontAlgn="auto" hangingPunct="1">
              <a:spcBef>
                <a:spcPts val="0"/>
              </a:spcBef>
              <a:spcAft>
                <a:spcPts val="0"/>
              </a:spcAft>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Applications</a:t>
            </a:r>
          </a:p>
        </p:txBody>
      </p:sp>
      <p:sp>
        <p:nvSpPr>
          <p:cNvPr id="30" name="Rectangle 29">
            <a:extLst>
              <a:ext uri="{FF2B5EF4-FFF2-40B4-BE49-F238E27FC236}">
                <a16:creationId xmlns:a16="http://schemas.microsoft.com/office/drawing/2014/main" id="{08C60363-10C5-884B-AE06-AF21BA173B46}"/>
              </a:ext>
            </a:extLst>
          </p:cNvPr>
          <p:cNvSpPr/>
          <p:nvPr/>
        </p:nvSpPr>
        <p:spPr>
          <a:xfrm>
            <a:off x="812254" y="4914825"/>
            <a:ext cx="3488813" cy="1019895"/>
          </a:xfrm>
          <a:prstGeom prst="rect">
            <a:avLst/>
          </a:prstGeom>
          <a:noFill/>
          <a:effectLst>
            <a:softEdge rad="63500"/>
          </a:effectLst>
        </p:spPr>
        <p:txBody>
          <a:bodyPr wrap="square" anchor="ctr">
            <a:spAutoFit/>
          </a:bodyPr>
          <a:lstStyle/>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Synthesis of missing modalities;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b="1" dirty="0">
                <a:solidFill>
                  <a:schemeClr val="tx1">
                    <a:lumMod val="50000"/>
                    <a:lumOff val="50000"/>
                  </a:schemeClr>
                </a:solidFill>
                <a:latin typeface="Helvetica Neue Light" panose="02000403000000020004" pitchFamily="2" charset="0"/>
                <a:ea typeface="Helvetica Neue Light" panose="02000403000000020004" pitchFamily="2" charset="0"/>
              </a:rPr>
              <a:t>Imputation of missing values/voxels.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b="1" dirty="0">
                <a:solidFill>
                  <a:schemeClr val="tx1">
                    <a:lumMod val="50000"/>
                    <a:lumOff val="50000"/>
                  </a:schemeClr>
                </a:solidFill>
                <a:latin typeface="Helvetica Neue Light" panose="02000403000000020004" pitchFamily="2" charset="0"/>
                <a:ea typeface="Helvetica Neue Light" panose="02000403000000020004" pitchFamily="2" charset="0"/>
              </a:rPr>
              <a:t>Particularly useful for small datasets.</a:t>
            </a:r>
          </a:p>
        </p:txBody>
      </p:sp>
      <p:pic>
        <p:nvPicPr>
          <p:cNvPr id="3" name="Picture 2">
            <a:extLst>
              <a:ext uri="{FF2B5EF4-FFF2-40B4-BE49-F238E27FC236}">
                <a16:creationId xmlns:a16="http://schemas.microsoft.com/office/drawing/2014/main" id="{9AF6C513-709C-5343-8509-E37FB90E6383}"/>
              </a:ext>
            </a:extLst>
          </p:cNvPr>
          <p:cNvPicPr>
            <a:picLocks noChangeAspect="1"/>
          </p:cNvPicPr>
          <p:nvPr/>
        </p:nvPicPr>
        <p:blipFill>
          <a:blip r:embed="rId5"/>
          <a:stretch>
            <a:fillRect/>
          </a:stretch>
        </p:blipFill>
        <p:spPr>
          <a:xfrm>
            <a:off x="5045582" y="1808051"/>
            <a:ext cx="6275411" cy="1689820"/>
          </a:xfrm>
          <a:prstGeom prst="rect">
            <a:avLst/>
          </a:prstGeom>
        </p:spPr>
      </p:pic>
    </p:spTree>
    <p:extLst>
      <p:ext uri="{BB962C8B-B14F-4D97-AF65-F5344CB8AC3E}">
        <p14:creationId xmlns:p14="http://schemas.microsoft.com/office/powerpoint/2010/main" val="19101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E9267-F95F-C144-AB7F-DBDA8148D2B9}"/>
              </a:ext>
            </a:extLst>
          </p:cNvPr>
          <p:cNvSpPr/>
          <p:nvPr/>
        </p:nvSpPr>
        <p:spPr>
          <a:xfrm rot="5400000">
            <a:off x="230860" y="647323"/>
            <a:ext cx="534158" cy="72430"/>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             </a:t>
            </a:r>
            <a:endParaRPr lang="en-US" dirty="0"/>
          </a:p>
        </p:txBody>
      </p:sp>
      <p:sp>
        <p:nvSpPr>
          <p:cNvPr id="5" name="TextBox 4">
            <a:extLst>
              <a:ext uri="{FF2B5EF4-FFF2-40B4-BE49-F238E27FC236}">
                <a16:creationId xmlns:a16="http://schemas.microsoft.com/office/drawing/2014/main" id="{5C731CB4-0D6E-714B-A09D-9E155770803E}"/>
              </a:ext>
            </a:extLst>
          </p:cNvPr>
          <p:cNvSpPr txBox="1"/>
          <p:nvPr/>
        </p:nvSpPr>
        <p:spPr>
          <a:xfrm>
            <a:off x="612775" y="427038"/>
            <a:ext cx="4267200" cy="523875"/>
          </a:xfrm>
          <a:prstGeom prst="rect">
            <a:avLst/>
          </a:prstGeom>
          <a:noFill/>
          <a:effectLst>
            <a:outerShdw blurRad="50800" dist="76200" dir="2700000" sx="97000" sy="97000" algn="tl" rotWithShape="0">
              <a:prstClr val="black">
                <a:alpha val="43000"/>
              </a:prstClr>
            </a:outerShdw>
          </a:effectLst>
        </p:spPr>
        <p:txBody>
          <a:bodyPr>
            <a:spAutoFit/>
          </a:bodyPr>
          <a:lstStyle/>
          <a:p>
            <a:pPr eaLnBrk="1" fontAlgn="auto" hangingPunct="1">
              <a:spcBef>
                <a:spcPts val="0"/>
              </a:spcBef>
              <a:spcAft>
                <a:spcPts val="0"/>
              </a:spcAft>
              <a:defRPr/>
            </a:pPr>
            <a:r>
              <a:rPr lang="en-US" sz="2800" b="1" dirty="0">
                <a:ln w="0"/>
                <a:solidFill>
                  <a:schemeClr val="tx1">
                    <a:lumMod val="85000"/>
                    <a:lumOff val="1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a:t>
            </a:r>
            <a:endParaRPr lang="en-US" sz="2800" b="1" dirty="0">
              <a:ln w="0"/>
              <a:solidFill>
                <a:schemeClr val="accent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pSp>
        <p:nvGrpSpPr>
          <p:cNvPr id="32" name="Group 31">
            <a:extLst>
              <a:ext uri="{FF2B5EF4-FFF2-40B4-BE49-F238E27FC236}">
                <a16:creationId xmlns:a16="http://schemas.microsoft.com/office/drawing/2014/main" id="{AD0C0B30-7D6B-1C45-A3C4-C1277D6EBF9D}"/>
              </a:ext>
            </a:extLst>
          </p:cNvPr>
          <p:cNvGrpSpPr/>
          <p:nvPr/>
        </p:nvGrpSpPr>
        <p:grpSpPr>
          <a:xfrm>
            <a:off x="0" y="6430326"/>
            <a:ext cx="12192000" cy="435537"/>
            <a:chOff x="0" y="6351359"/>
            <a:chExt cx="12192000" cy="514502"/>
          </a:xfrm>
          <a:solidFill>
            <a:schemeClr val="bg1">
              <a:lumMod val="85000"/>
            </a:schemeClr>
          </a:solidFill>
        </p:grpSpPr>
        <p:sp>
          <p:nvSpPr>
            <p:cNvPr id="34" name="Rectangle 33">
              <a:extLst>
                <a:ext uri="{FF2B5EF4-FFF2-40B4-BE49-F238E27FC236}">
                  <a16:creationId xmlns:a16="http://schemas.microsoft.com/office/drawing/2014/main" id="{98BBB306-041F-2D43-ACB0-5B231A13D508}"/>
                </a:ext>
              </a:extLst>
            </p:cNvPr>
            <p:cNvSpPr/>
            <p:nvPr/>
          </p:nvSpPr>
          <p:spPr>
            <a:xfrm>
              <a:off x="0" y="6351359"/>
              <a:ext cx="12192000" cy="5145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5" name="Rectangle 34">
              <a:extLst>
                <a:ext uri="{FF2B5EF4-FFF2-40B4-BE49-F238E27FC236}">
                  <a16:creationId xmlns:a16="http://schemas.microsoft.com/office/drawing/2014/main" id="{3299FE48-D424-3B4B-8146-9DCF36C0EB78}"/>
                </a:ext>
              </a:extLst>
            </p:cNvPr>
            <p:cNvSpPr/>
            <p:nvPr/>
          </p:nvSpPr>
          <p:spPr>
            <a:xfrm>
              <a:off x="178029" y="6517521"/>
              <a:ext cx="4373313" cy="309041"/>
            </a:xfrm>
            <a:prstGeom prst="rect">
              <a:avLst/>
            </a:prstGeom>
            <a:grpFill/>
          </p:spPr>
          <p:txBody>
            <a:bodyPr wrap="none">
              <a:spAutoFit/>
            </a:bodyPr>
            <a:lstStyle/>
            <a:p>
              <a:r>
                <a:rPr lang="en-GB"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6" name="Rectangle 35">
              <a:extLst>
                <a:ext uri="{FF2B5EF4-FFF2-40B4-BE49-F238E27FC236}">
                  <a16:creationId xmlns:a16="http://schemas.microsoft.com/office/drawing/2014/main" id="{406FB2D6-05BB-A544-BDBE-05DDA992BF09}"/>
                </a:ext>
              </a:extLst>
            </p:cNvPr>
            <p:cNvSpPr/>
            <p:nvPr/>
          </p:nvSpPr>
          <p:spPr>
            <a:xfrm>
              <a:off x="5246295" y="6517521"/>
              <a:ext cx="2060179" cy="290862"/>
            </a:xfrm>
            <a:prstGeom prst="rect">
              <a:avLst/>
            </a:prstGeom>
            <a:grpFill/>
          </p:spPr>
          <p:txBody>
            <a:bodyPr wrap="none">
              <a:spAutoFit/>
            </a:bodyPr>
            <a:lstStyle/>
            <a:p>
              <a:pPr eaLnBrk="1" fontAlgn="auto" hangingPunct="1">
                <a:spcBef>
                  <a:spcPts val="0"/>
                </a:spcBef>
                <a:spcAft>
                  <a:spcPts val="0"/>
                </a:spcAft>
                <a:defRPr/>
              </a:pPr>
              <a:r>
                <a:rPr lang="en-US" sz="1000" dirty="0" err="1">
                  <a:latin typeface="Helvetica Neue Thin" panose="020B0403020202020204" pitchFamily="34" charset="0"/>
                  <a:ea typeface="Helvetica Neue Thin" panose="020B0403020202020204" pitchFamily="34" charset="0"/>
                  <a:cs typeface="Helvetica Neue Condensed" panose="02000503000000020004" pitchFamily="2" charset="0"/>
                </a:rPr>
                <a:t>liane.dos_santos_canas@kcl.ac.uk</a:t>
              </a:r>
              <a:endParaRPr lang="en-US" sz="1000" dirty="0">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pSp>
      <p:pic>
        <p:nvPicPr>
          <p:cNvPr id="6150" name="Picture 36">
            <a:extLst>
              <a:ext uri="{FF2B5EF4-FFF2-40B4-BE49-F238E27FC236}">
                <a16:creationId xmlns:a16="http://schemas.microsoft.com/office/drawing/2014/main" id="{F2C7B1A6-EA3F-994B-BACB-55978C2E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038" y="6430963"/>
            <a:ext cx="5889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C0991CF-C482-6E4B-9632-547216ABD0EA}"/>
              </a:ext>
            </a:extLst>
          </p:cNvPr>
          <p:cNvPicPr>
            <a:picLocks noChangeAspect="1"/>
          </p:cNvPicPr>
          <p:nvPr/>
        </p:nvPicPr>
        <p:blipFill>
          <a:blip r:embed="rId4"/>
          <a:stretch>
            <a:fillRect/>
          </a:stretch>
        </p:blipFill>
        <p:spPr>
          <a:xfrm>
            <a:off x="3441700" y="1786047"/>
            <a:ext cx="5308600" cy="1473200"/>
          </a:xfrm>
          <a:prstGeom prst="rect">
            <a:avLst/>
          </a:prstGeom>
        </p:spPr>
      </p:pic>
      <p:sp>
        <p:nvSpPr>
          <p:cNvPr id="17" name="TextBox 16">
            <a:extLst>
              <a:ext uri="{FF2B5EF4-FFF2-40B4-BE49-F238E27FC236}">
                <a16:creationId xmlns:a16="http://schemas.microsoft.com/office/drawing/2014/main" id="{15199DAF-4067-0B40-8259-0D00B5512346}"/>
              </a:ext>
            </a:extLst>
          </p:cNvPr>
          <p:cNvSpPr txBox="1"/>
          <p:nvPr/>
        </p:nvSpPr>
        <p:spPr>
          <a:xfrm>
            <a:off x="612775" y="1385937"/>
            <a:ext cx="2441822" cy="400110"/>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eaLnBrk="1" fontAlgn="auto" hangingPunct="1">
              <a:spcBef>
                <a:spcPts val="0"/>
              </a:spcBef>
              <a:spcAft>
                <a:spcPts val="0"/>
              </a:spcAft>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Likelihood of the model</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D7F12B-87BB-3D48-8F1E-1E1D956D63C5}"/>
                  </a:ext>
                </a:extLst>
              </p:cNvPr>
              <p:cNvSpPr txBox="1"/>
              <p:nvPr/>
            </p:nvSpPr>
            <p:spPr>
              <a:xfrm>
                <a:off x="612775" y="3536583"/>
                <a:ext cx="7080272" cy="307777"/>
              </a:xfrm>
              <a:prstGeom prst="rect">
                <a:avLst/>
              </a:prstGeom>
              <a:noFill/>
            </p:spPr>
            <p:txBody>
              <a:bodyPr wrap="none" rtlCol="0">
                <a:spAutoFit/>
              </a:bodyPr>
              <a:lstStyle/>
              <a:p>
                <a:r>
                  <a:rPr lang="en-US" sz="1400" b="1" dirty="0">
                    <a:solidFill>
                      <a:srgbClr val="C00000"/>
                    </a:solidFill>
                    <a:latin typeface="Helvetica Light" panose="020B0403020202020204" pitchFamily="34" charset="0"/>
                  </a:rPr>
                  <a:t>Aim: </a:t>
                </a:r>
                <a:r>
                  <a:rPr lang="en-US" sz="1400" dirty="0">
                    <a:latin typeface="Helvetica Light" panose="020B0403020202020204" pitchFamily="34" charset="0"/>
                  </a:rPr>
                  <a:t>estimate the full data </a:t>
                </a:r>
                <a14:m>
                  <m:oMath xmlns:m="http://schemas.openxmlformats.org/officeDocument/2006/math">
                    <m:r>
                      <m:rPr>
                        <m:sty m:val="p"/>
                      </m:rPr>
                      <a:rPr lang="en-US" sz="1400" b="0" i="0" dirty="0" smtClean="0">
                        <a:latin typeface="Cambria Math" panose="02040503050406030204" pitchFamily="18" charset="0"/>
                      </a:rPr>
                      <m:t>y</m:t>
                    </m:r>
                  </m:oMath>
                </a14:m>
                <a:r>
                  <a:rPr lang="en-US" sz="1400" dirty="0">
                    <a:latin typeface="Helvetica Light" panose="020B0403020202020204" pitchFamily="34" charset="0"/>
                  </a:rPr>
                  <a:t> given a sparse observation </a:t>
                </a:r>
                <a14:m>
                  <m:oMath xmlns:m="http://schemas.openxmlformats.org/officeDocument/2006/math">
                    <m:sSub>
                      <m:sSubPr>
                        <m:ctrlPr>
                          <a:rPr lang="en-US" sz="1400" dirty="0" smtClean="0">
                            <a:latin typeface="Cambria Math" panose="02040503050406030204" pitchFamily="18" charset="0"/>
                          </a:rPr>
                        </m:ctrlPr>
                      </m:sSubPr>
                      <m:e>
                        <m:r>
                          <m:rPr>
                            <m:sty m:val="p"/>
                          </m:rPr>
                          <a:rPr lang="en-US" sz="1400" b="0" i="0" dirty="0" smtClean="0">
                            <a:latin typeface="Cambria Math" panose="02040503050406030204" pitchFamily="18" charset="0"/>
                          </a:rPr>
                          <m:t>y</m:t>
                        </m:r>
                      </m:e>
                      <m:sub>
                        <m:r>
                          <m:rPr>
                            <m:sty m:val="p"/>
                          </m:rPr>
                          <a:rPr lang="en-US" sz="1400" b="0" i="0" dirty="0" smtClean="0">
                            <a:latin typeface="Cambria Math" panose="02040503050406030204" pitchFamily="18" charset="0"/>
                          </a:rPr>
                          <m:t>O</m:t>
                        </m:r>
                      </m:sub>
                    </m:sSub>
                  </m:oMath>
                </a14:m>
                <a:r>
                  <a:rPr lang="en-US" sz="1400" dirty="0">
                    <a:latin typeface="Helvetica Light" panose="020B0403020202020204" pitchFamily="34" charset="0"/>
                  </a:rPr>
                  <a:t> using the posterior </a:t>
                </a:r>
                <a14:m>
                  <m:oMath xmlns:m="http://schemas.openxmlformats.org/officeDocument/2006/math">
                    <m:r>
                      <m:rPr>
                        <m:sty m:val="p"/>
                      </m:rPr>
                      <a:rPr lang="en-US" sz="1400" b="0" i="0" dirty="0" smtClean="0">
                        <a:latin typeface="Cambria Math" panose="02040503050406030204" pitchFamily="18" charset="0"/>
                      </a:rPr>
                      <m:t>p</m:t>
                    </m:r>
                    <m:d>
                      <m:dPr>
                        <m:ctrlPr>
                          <a:rPr lang="en-US" sz="1400" dirty="0" smtClean="0">
                            <a:latin typeface="Cambria Math" panose="02040503050406030204" pitchFamily="18" charset="0"/>
                          </a:rPr>
                        </m:ctrlPr>
                      </m:dPr>
                      <m:e>
                        <m:r>
                          <m:rPr>
                            <m:sty m:val="p"/>
                          </m:rPr>
                          <a:rPr lang="en-US" sz="1400" b="0" i="0" dirty="0" smtClean="0">
                            <a:latin typeface="Cambria Math" panose="02040503050406030204" pitchFamily="18" charset="0"/>
                          </a:rPr>
                          <m:t>y</m:t>
                        </m:r>
                      </m:e>
                      <m:e>
                        <m:sSub>
                          <m:sSubPr>
                            <m:ctrlPr>
                              <a:rPr lang="en-US" sz="1400" dirty="0" smtClean="0">
                                <a:latin typeface="Cambria Math" panose="02040503050406030204" pitchFamily="18" charset="0"/>
                              </a:rPr>
                            </m:ctrlPr>
                          </m:sSubPr>
                          <m:e>
                            <m:r>
                              <m:rPr>
                                <m:sty m:val="p"/>
                              </m:rPr>
                              <a:rPr lang="en-US" sz="1400" b="0" i="0" dirty="0" smtClean="0">
                                <a:latin typeface="Cambria Math" panose="02040503050406030204" pitchFamily="18" charset="0"/>
                              </a:rPr>
                              <m:t>y</m:t>
                            </m:r>
                          </m:e>
                          <m:sub>
                            <m:r>
                              <m:rPr>
                                <m:sty m:val="p"/>
                              </m:rPr>
                              <a:rPr lang="en-US" sz="1400" b="0" i="0" dirty="0" smtClean="0">
                                <a:latin typeface="Cambria Math" panose="02040503050406030204" pitchFamily="18" charset="0"/>
                              </a:rPr>
                              <m:t>O</m:t>
                            </m:r>
                          </m:sub>
                        </m:sSub>
                      </m:e>
                    </m:d>
                    <m:r>
                      <a:rPr lang="en-US" sz="1400" b="0" i="0" dirty="0" smtClean="0">
                        <a:latin typeface="Cambria Math" panose="02040503050406030204" pitchFamily="18" charset="0"/>
                      </a:rPr>
                      <m:t>:</m:t>
                    </m:r>
                  </m:oMath>
                </a14:m>
                <a:endParaRPr lang="en-US" sz="1400" dirty="0">
                  <a:latin typeface="Helvetica Light" panose="020B0403020202020204" pitchFamily="34" charset="0"/>
                </a:endParaRPr>
              </a:p>
            </p:txBody>
          </p:sp>
        </mc:Choice>
        <mc:Fallback>
          <p:sp>
            <p:nvSpPr>
              <p:cNvPr id="7" name="TextBox 6">
                <a:extLst>
                  <a:ext uri="{FF2B5EF4-FFF2-40B4-BE49-F238E27FC236}">
                    <a16:creationId xmlns:a16="http://schemas.microsoft.com/office/drawing/2014/main" id="{53D7F12B-87BB-3D48-8F1E-1E1D956D63C5}"/>
                  </a:ext>
                </a:extLst>
              </p:cNvPr>
              <p:cNvSpPr txBox="1">
                <a:spLocks noRot="1" noChangeAspect="1" noMove="1" noResize="1" noEditPoints="1" noAdjustHandles="1" noChangeArrowheads="1" noChangeShapeType="1" noTextEdit="1"/>
              </p:cNvSpPr>
              <p:nvPr/>
            </p:nvSpPr>
            <p:spPr>
              <a:xfrm>
                <a:off x="612775" y="3536583"/>
                <a:ext cx="7080272" cy="307777"/>
              </a:xfrm>
              <a:prstGeom prst="rect">
                <a:avLst/>
              </a:prstGeom>
              <a:blipFill>
                <a:blip r:embed="rId5"/>
                <a:stretch>
                  <a:fillRect l="-358" b="-1538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63D8E0A-3A3B-0E4F-BD11-EF869941CCA8}"/>
              </a:ext>
            </a:extLst>
          </p:cNvPr>
          <p:cNvPicPr>
            <a:picLocks noChangeAspect="1"/>
          </p:cNvPicPr>
          <p:nvPr/>
        </p:nvPicPr>
        <p:blipFill>
          <a:blip r:embed="rId6"/>
          <a:stretch>
            <a:fillRect/>
          </a:stretch>
        </p:blipFill>
        <p:spPr>
          <a:xfrm>
            <a:off x="612775" y="4094381"/>
            <a:ext cx="5130800" cy="2082800"/>
          </a:xfrm>
          <a:prstGeom prst="rect">
            <a:avLst/>
          </a:prstGeom>
        </p:spPr>
      </p:pic>
      <p:pic>
        <p:nvPicPr>
          <p:cNvPr id="9" name="Picture 8">
            <a:extLst>
              <a:ext uri="{FF2B5EF4-FFF2-40B4-BE49-F238E27FC236}">
                <a16:creationId xmlns:a16="http://schemas.microsoft.com/office/drawing/2014/main" id="{8F85887A-F56C-CA45-A97C-AEC00216E894}"/>
              </a:ext>
            </a:extLst>
          </p:cNvPr>
          <p:cNvPicPr>
            <a:picLocks noChangeAspect="1"/>
          </p:cNvPicPr>
          <p:nvPr/>
        </p:nvPicPr>
        <p:blipFill>
          <a:blip r:embed="rId7"/>
          <a:stretch>
            <a:fillRect/>
          </a:stretch>
        </p:blipFill>
        <p:spPr>
          <a:xfrm>
            <a:off x="7031038" y="4282664"/>
            <a:ext cx="4572000" cy="622300"/>
          </a:xfrm>
          <a:prstGeom prst="rect">
            <a:avLst/>
          </a:prstGeom>
        </p:spPr>
      </p:pic>
      <p:pic>
        <p:nvPicPr>
          <p:cNvPr id="10" name="Picture 9">
            <a:extLst>
              <a:ext uri="{FF2B5EF4-FFF2-40B4-BE49-F238E27FC236}">
                <a16:creationId xmlns:a16="http://schemas.microsoft.com/office/drawing/2014/main" id="{9693D660-DF1E-3240-9EEA-486F5C1EF58E}"/>
              </a:ext>
            </a:extLst>
          </p:cNvPr>
          <p:cNvPicPr>
            <a:picLocks noChangeAspect="1"/>
          </p:cNvPicPr>
          <p:nvPr/>
        </p:nvPicPr>
        <p:blipFill>
          <a:blip r:embed="rId8"/>
          <a:stretch>
            <a:fillRect/>
          </a:stretch>
        </p:blipFill>
        <p:spPr>
          <a:xfrm>
            <a:off x="7031038" y="5324064"/>
            <a:ext cx="3378200" cy="622300"/>
          </a:xfrm>
          <a:prstGeom prst="rect">
            <a:avLst/>
          </a:prstGeom>
        </p:spPr>
      </p:pic>
      <p:sp>
        <p:nvSpPr>
          <p:cNvPr id="23" name="Chevron 22">
            <a:extLst>
              <a:ext uri="{FF2B5EF4-FFF2-40B4-BE49-F238E27FC236}">
                <a16:creationId xmlns:a16="http://schemas.microsoft.com/office/drawing/2014/main" id="{DCB05CBD-3687-CD4E-B782-BB5087A7985C}"/>
              </a:ext>
            </a:extLst>
          </p:cNvPr>
          <p:cNvSpPr/>
          <p:nvPr/>
        </p:nvSpPr>
        <p:spPr>
          <a:xfrm>
            <a:off x="5924253" y="4756461"/>
            <a:ext cx="704852" cy="711873"/>
          </a:xfrm>
          <a:prstGeom prst="chevron">
            <a:avLst>
              <a:gd name="adj" fmla="val 57379"/>
            </a:avLst>
          </a:prstGeom>
          <a:solidFill>
            <a:srgbClr val="B50000"/>
          </a:solidFill>
          <a:ln>
            <a:solidFill>
              <a:srgbClr val="C00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Rounded Rectangle 23">
            <a:extLst>
              <a:ext uri="{FF2B5EF4-FFF2-40B4-BE49-F238E27FC236}">
                <a16:creationId xmlns:a16="http://schemas.microsoft.com/office/drawing/2014/main" id="{E03D7BA5-1673-6842-A7EF-83741447F120}"/>
              </a:ext>
            </a:extLst>
          </p:cNvPr>
          <p:cNvSpPr/>
          <p:nvPr/>
        </p:nvSpPr>
        <p:spPr>
          <a:xfrm>
            <a:off x="6932023" y="4310812"/>
            <a:ext cx="4671015" cy="622300"/>
          </a:xfrm>
          <a:prstGeom prst="round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ounded Rectangle 25">
            <a:extLst>
              <a:ext uri="{FF2B5EF4-FFF2-40B4-BE49-F238E27FC236}">
                <a16:creationId xmlns:a16="http://schemas.microsoft.com/office/drawing/2014/main" id="{88D1BE1C-B887-0B4D-BCF9-BF4C1C25236B}"/>
              </a:ext>
            </a:extLst>
          </p:cNvPr>
          <p:cNvSpPr/>
          <p:nvPr/>
        </p:nvSpPr>
        <p:spPr>
          <a:xfrm>
            <a:off x="7154091" y="5369722"/>
            <a:ext cx="2320835" cy="622300"/>
          </a:xfrm>
          <a:prstGeom prst="round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TextBox 10">
            <a:extLst>
              <a:ext uri="{FF2B5EF4-FFF2-40B4-BE49-F238E27FC236}">
                <a16:creationId xmlns:a16="http://schemas.microsoft.com/office/drawing/2014/main" id="{C742858B-5081-5E4C-95C9-84832B6DBEDB}"/>
              </a:ext>
            </a:extLst>
          </p:cNvPr>
          <p:cNvSpPr txBox="1"/>
          <p:nvPr/>
        </p:nvSpPr>
        <p:spPr>
          <a:xfrm>
            <a:off x="10491491" y="4932268"/>
            <a:ext cx="1087734" cy="338554"/>
          </a:xfrm>
          <a:prstGeom prst="rect">
            <a:avLst/>
          </a:prstGeom>
          <a:noFill/>
          <a:effectLst/>
        </p:spPr>
        <p:txBody>
          <a:bodyPr wrap="none">
            <a:spAutoFit/>
          </a:bodyPr>
          <a:lstStyle>
            <a:defPPr>
              <a:defRPr lang="en-US"/>
            </a:defPPr>
            <a:lvl1pPr fontAlgn="auto">
              <a:spcBef>
                <a:spcPts val="0"/>
              </a:spcBef>
              <a:spcAft>
                <a:spcPts val="0"/>
              </a:spcAft>
              <a:defRPr sz="2000" b="1" cap="small">
                <a:ln w="0"/>
                <a:solidFill>
                  <a:schemeClr val="tx2">
                    <a:lumMod val="50000"/>
                  </a:schemeClr>
                </a:solidFill>
                <a:effectLst>
                  <a:outerShdw blurRad="38100" dist="25400" dir="5400000" algn="ctr" rotWithShape="0">
                    <a:srgbClr val="6E747A">
                      <a:alpha val="43000"/>
                    </a:srgbClr>
                  </a:outerShdw>
                </a:effectLst>
                <a:latin typeface="Helvetica Neue Condensed" panose="02000503000000020004" pitchFamily="2" charset="0"/>
                <a:ea typeface="Helvetica Neue Condensed" panose="02000503000000020004" pitchFamily="2" charset="0"/>
                <a:cs typeface="Helvetica Neue Condensed" panose="02000503000000020004" pitchFamily="2" charset="0"/>
              </a:defRPr>
            </a:lvl1pPr>
          </a:lstStyle>
          <a:p>
            <a:r>
              <a:rPr lang="en-US" sz="1600" dirty="0">
                <a:solidFill>
                  <a:srgbClr val="C00000"/>
                </a:solidFill>
              </a:rPr>
              <a:t>Intractable</a:t>
            </a:r>
          </a:p>
        </p:txBody>
      </p:sp>
    </p:spTree>
    <p:extLst>
      <p:ext uri="{BB962C8B-B14F-4D97-AF65-F5344CB8AC3E}">
        <p14:creationId xmlns:p14="http://schemas.microsoft.com/office/powerpoint/2010/main" val="293304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E9267-F95F-C144-AB7F-DBDA8148D2B9}"/>
              </a:ext>
            </a:extLst>
          </p:cNvPr>
          <p:cNvSpPr/>
          <p:nvPr/>
        </p:nvSpPr>
        <p:spPr>
          <a:xfrm rot="5400000">
            <a:off x="230860" y="647323"/>
            <a:ext cx="534158" cy="72430"/>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             </a:t>
            </a:r>
            <a:endParaRPr lang="en-US" dirty="0"/>
          </a:p>
        </p:txBody>
      </p:sp>
      <p:sp>
        <p:nvSpPr>
          <p:cNvPr id="5" name="TextBox 4">
            <a:extLst>
              <a:ext uri="{FF2B5EF4-FFF2-40B4-BE49-F238E27FC236}">
                <a16:creationId xmlns:a16="http://schemas.microsoft.com/office/drawing/2014/main" id="{5C731CB4-0D6E-714B-A09D-9E155770803E}"/>
              </a:ext>
            </a:extLst>
          </p:cNvPr>
          <p:cNvSpPr txBox="1"/>
          <p:nvPr/>
        </p:nvSpPr>
        <p:spPr>
          <a:xfrm>
            <a:off x="612775" y="427038"/>
            <a:ext cx="4267200" cy="523875"/>
          </a:xfrm>
          <a:prstGeom prst="rect">
            <a:avLst/>
          </a:prstGeom>
          <a:noFill/>
          <a:effectLst>
            <a:outerShdw blurRad="50800" dist="76200" dir="2700000" sx="97000" sy="97000" algn="tl" rotWithShape="0">
              <a:prstClr val="black">
                <a:alpha val="43000"/>
              </a:prstClr>
            </a:outerShdw>
          </a:effectLst>
        </p:spPr>
        <p:txBody>
          <a:bodyPr>
            <a:spAutoFit/>
          </a:bodyPr>
          <a:lstStyle/>
          <a:p>
            <a:pPr eaLnBrk="1" fontAlgn="auto" hangingPunct="1">
              <a:spcBef>
                <a:spcPts val="0"/>
              </a:spcBef>
              <a:spcAft>
                <a:spcPts val="0"/>
              </a:spcAft>
              <a:defRPr/>
            </a:pPr>
            <a:r>
              <a:rPr lang="en-US" sz="2800" b="1" dirty="0">
                <a:ln w="0"/>
                <a:solidFill>
                  <a:schemeClr val="tx1">
                    <a:lumMod val="85000"/>
                    <a:lumOff val="1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a:t>
            </a:r>
            <a:endParaRPr lang="en-US" sz="2800" b="1" dirty="0">
              <a:ln w="0"/>
              <a:solidFill>
                <a:schemeClr val="accent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pSp>
        <p:nvGrpSpPr>
          <p:cNvPr id="32" name="Group 31">
            <a:extLst>
              <a:ext uri="{FF2B5EF4-FFF2-40B4-BE49-F238E27FC236}">
                <a16:creationId xmlns:a16="http://schemas.microsoft.com/office/drawing/2014/main" id="{AD0C0B30-7D6B-1C45-A3C4-C1277D6EBF9D}"/>
              </a:ext>
            </a:extLst>
          </p:cNvPr>
          <p:cNvGrpSpPr/>
          <p:nvPr/>
        </p:nvGrpSpPr>
        <p:grpSpPr>
          <a:xfrm>
            <a:off x="0" y="6430326"/>
            <a:ext cx="12192000" cy="435537"/>
            <a:chOff x="0" y="6351359"/>
            <a:chExt cx="12192000" cy="514502"/>
          </a:xfrm>
          <a:solidFill>
            <a:schemeClr val="bg1">
              <a:lumMod val="85000"/>
            </a:schemeClr>
          </a:solidFill>
        </p:grpSpPr>
        <p:sp>
          <p:nvSpPr>
            <p:cNvPr id="34" name="Rectangle 33">
              <a:extLst>
                <a:ext uri="{FF2B5EF4-FFF2-40B4-BE49-F238E27FC236}">
                  <a16:creationId xmlns:a16="http://schemas.microsoft.com/office/drawing/2014/main" id="{98BBB306-041F-2D43-ACB0-5B231A13D508}"/>
                </a:ext>
              </a:extLst>
            </p:cNvPr>
            <p:cNvSpPr/>
            <p:nvPr/>
          </p:nvSpPr>
          <p:spPr>
            <a:xfrm>
              <a:off x="0" y="6351359"/>
              <a:ext cx="12192000" cy="5145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5" name="Rectangle 34">
              <a:extLst>
                <a:ext uri="{FF2B5EF4-FFF2-40B4-BE49-F238E27FC236}">
                  <a16:creationId xmlns:a16="http://schemas.microsoft.com/office/drawing/2014/main" id="{3299FE48-D424-3B4B-8146-9DCF36C0EB78}"/>
                </a:ext>
              </a:extLst>
            </p:cNvPr>
            <p:cNvSpPr/>
            <p:nvPr/>
          </p:nvSpPr>
          <p:spPr>
            <a:xfrm>
              <a:off x="178029" y="6517521"/>
              <a:ext cx="4373313" cy="309041"/>
            </a:xfrm>
            <a:prstGeom prst="rect">
              <a:avLst/>
            </a:prstGeom>
            <a:grpFill/>
          </p:spPr>
          <p:txBody>
            <a:bodyPr wrap="none">
              <a:spAutoFit/>
            </a:bodyPr>
            <a:lstStyle/>
            <a:p>
              <a:r>
                <a:rPr lang="en-GB"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6" name="Rectangle 35">
              <a:extLst>
                <a:ext uri="{FF2B5EF4-FFF2-40B4-BE49-F238E27FC236}">
                  <a16:creationId xmlns:a16="http://schemas.microsoft.com/office/drawing/2014/main" id="{406FB2D6-05BB-A544-BDBE-05DDA992BF09}"/>
                </a:ext>
              </a:extLst>
            </p:cNvPr>
            <p:cNvSpPr/>
            <p:nvPr/>
          </p:nvSpPr>
          <p:spPr>
            <a:xfrm>
              <a:off x="5246295" y="6517521"/>
              <a:ext cx="2060179" cy="290862"/>
            </a:xfrm>
            <a:prstGeom prst="rect">
              <a:avLst/>
            </a:prstGeom>
            <a:grpFill/>
          </p:spPr>
          <p:txBody>
            <a:bodyPr wrap="none">
              <a:spAutoFit/>
            </a:bodyPr>
            <a:lstStyle/>
            <a:p>
              <a:pPr eaLnBrk="1" fontAlgn="auto" hangingPunct="1">
                <a:spcBef>
                  <a:spcPts val="0"/>
                </a:spcBef>
                <a:spcAft>
                  <a:spcPts val="0"/>
                </a:spcAft>
                <a:defRPr/>
              </a:pPr>
              <a:r>
                <a:rPr lang="en-US" sz="1000" dirty="0" err="1">
                  <a:latin typeface="Helvetica Neue Thin" panose="020B0403020202020204" pitchFamily="34" charset="0"/>
                  <a:ea typeface="Helvetica Neue Thin" panose="020B0403020202020204" pitchFamily="34" charset="0"/>
                  <a:cs typeface="Helvetica Neue Condensed" panose="02000503000000020004" pitchFamily="2" charset="0"/>
                </a:rPr>
                <a:t>liane.dos_santos_canas@kcl.ac.uk</a:t>
              </a:r>
              <a:endParaRPr lang="en-US" sz="1000" dirty="0">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pSp>
      <p:pic>
        <p:nvPicPr>
          <p:cNvPr id="6150" name="Picture 36">
            <a:extLst>
              <a:ext uri="{FF2B5EF4-FFF2-40B4-BE49-F238E27FC236}">
                <a16:creationId xmlns:a16="http://schemas.microsoft.com/office/drawing/2014/main" id="{F2C7B1A6-EA3F-994B-BACB-55978C2E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038" y="6430963"/>
            <a:ext cx="5889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5199DAF-4067-0B40-8259-0D00B5512346}"/>
              </a:ext>
            </a:extLst>
          </p:cNvPr>
          <p:cNvSpPr txBox="1"/>
          <p:nvPr/>
        </p:nvSpPr>
        <p:spPr>
          <a:xfrm>
            <a:off x="612775" y="1385937"/>
            <a:ext cx="1031051" cy="400110"/>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eaLnBrk="1" fontAlgn="auto" hangingPunct="1">
              <a:spcBef>
                <a:spcPts val="0"/>
              </a:spcBef>
              <a:spcAft>
                <a:spcPts val="0"/>
              </a:spcAft>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Learning</a:t>
            </a:r>
          </a:p>
        </p:txBody>
      </p:sp>
      <p:pic>
        <p:nvPicPr>
          <p:cNvPr id="2" name="Picture 1">
            <a:extLst>
              <a:ext uri="{FF2B5EF4-FFF2-40B4-BE49-F238E27FC236}">
                <a16:creationId xmlns:a16="http://schemas.microsoft.com/office/drawing/2014/main" id="{0A66FEFE-B138-BD4F-ACC5-F00276E78B4F}"/>
              </a:ext>
            </a:extLst>
          </p:cNvPr>
          <p:cNvPicPr>
            <a:picLocks noChangeAspect="1"/>
          </p:cNvPicPr>
          <p:nvPr/>
        </p:nvPicPr>
        <p:blipFill>
          <a:blip r:embed="rId4"/>
          <a:stretch>
            <a:fillRect/>
          </a:stretch>
        </p:blipFill>
        <p:spPr>
          <a:xfrm>
            <a:off x="875538" y="2120487"/>
            <a:ext cx="4991100" cy="1460500"/>
          </a:xfrm>
          <a:prstGeom prst="rect">
            <a:avLst/>
          </a:prstGeom>
        </p:spPr>
      </p:pic>
      <p:pic>
        <p:nvPicPr>
          <p:cNvPr id="6" name="Picture 5">
            <a:extLst>
              <a:ext uri="{FF2B5EF4-FFF2-40B4-BE49-F238E27FC236}">
                <a16:creationId xmlns:a16="http://schemas.microsoft.com/office/drawing/2014/main" id="{2B00EEF9-4DAD-624C-AAB2-0FB7784A4B40}"/>
              </a:ext>
            </a:extLst>
          </p:cNvPr>
          <p:cNvPicPr>
            <a:picLocks noChangeAspect="1"/>
          </p:cNvPicPr>
          <p:nvPr/>
        </p:nvPicPr>
        <p:blipFill>
          <a:blip r:embed="rId5"/>
          <a:stretch>
            <a:fillRect/>
          </a:stretch>
        </p:blipFill>
        <p:spPr>
          <a:xfrm>
            <a:off x="6629814" y="4756446"/>
            <a:ext cx="4013200" cy="431800"/>
          </a:xfrm>
          <a:prstGeom prst="rect">
            <a:avLst/>
          </a:prstGeom>
        </p:spPr>
      </p:pic>
      <p:pic>
        <p:nvPicPr>
          <p:cNvPr id="12" name="Picture 11">
            <a:extLst>
              <a:ext uri="{FF2B5EF4-FFF2-40B4-BE49-F238E27FC236}">
                <a16:creationId xmlns:a16="http://schemas.microsoft.com/office/drawing/2014/main" id="{6AEEF9C4-C2CF-A144-9373-0C8F17631A7F}"/>
              </a:ext>
            </a:extLst>
          </p:cNvPr>
          <p:cNvPicPr>
            <a:picLocks noChangeAspect="1"/>
          </p:cNvPicPr>
          <p:nvPr/>
        </p:nvPicPr>
        <p:blipFill>
          <a:blip r:embed="rId6"/>
          <a:stretch>
            <a:fillRect/>
          </a:stretch>
        </p:blipFill>
        <p:spPr>
          <a:xfrm>
            <a:off x="1314642" y="4645764"/>
            <a:ext cx="4064000" cy="673100"/>
          </a:xfrm>
          <a:prstGeom prst="rect">
            <a:avLst/>
          </a:prstGeom>
        </p:spPr>
      </p:pic>
      <p:sp>
        <p:nvSpPr>
          <p:cNvPr id="22" name="Rounded Rectangle 21">
            <a:extLst>
              <a:ext uri="{FF2B5EF4-FFF2-40B4-BE49-F238E27FC236}">
                <a16:creationId xmlns:a16="http://schemas.microsoft.com/office/drawing/2014/main" id="{4C93E466-7E59-C845-A4C0-F2EF2F46B352}"/>
              </a:ext>
            </a:extLst>
          </p:cNvPr>
          <p:cNvSpPr/>
          <p:nvPr/>
        </p:nvSpPr>
        <p:spPr>
          <a:xfrm>
            <a:off x="6789857" y="4661196"/>
            <a:ext cx="3853158" cy="527050"/>
          </a:xfrm>
          <a:prstGeom prst="round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Chevron 24">
            <a:extLst>
              <a:ext uri="{FF2B5EF4-FFF2-40B4-BE49-F238E27FC236}">
                <a16:creationId xmlns:a16="http://schemas.microsoft.com/office/drawing/2014/main" id="{12755643-34A2-8549-AE2D-2DBFDB0AE261}"/>
              </a:ext>
            </a:extLst>
          </p:cNvPr>
          <p:cNvSpPr/>
          <p:nvPr/>
        </p:nvSpPr>
        <p:spPr>
          <a:xfrm rot="5400000">
            <a:off x="2777317" y="3796741"/>
            <a:ext cx="704852" cy="711873"/>
          </a:xfrm>
          <a:prstGeom prst="chevron">
            <a:avLst>
              <a:gd name="adj" fmla="val 57379"/>
            </a:avLst>
          </a:prstGeom>
          <a:solidFill>
            <a:srgbClr val="B50000"/>
          </a:solidFill>
          <a:ln>
            <a:solidFill>
              <a:srgbClr val="C00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7" name="Oval 26">
            <a:extLst>
              <a:ext uri="{FF2B5EF4-FFF2-40B4-BE49-F238E27FC236}">
                <a16:creationId xmlns:a16="http://schemas.microsoft.com/office/drawing/2014/main" id="{09FB84E1-FCEC-5E49-A4E1-2B6CFB74D8F7}"/>
              </a:ext>
            </a:extLst>
          </p:cNvPr>
          <p:cNvSpPr/>
          <p:nvPr/>
        </p:nvSpPr>
        <p:spPr>
          <a:xfrm>
            <a:off x="4467814" y="4694917"/>
            <a:ext cx="436832" cy="459609"/>
          </a:xfrm>
          <a:prstGeom prst="ellipse">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 name="Elbow Connector 13">
            <a:extLst>
              <a:ext uri="{FF2B5EF4-FFF2-40B4-BE49-F238E27FC236}">
                <a16:creationId xmlns:a16="http://schemas.microsoft.com/office/drawing/2014/main" id="{1C60802B-29E6-134C-B540-877A381C668A}"/>
              </a:ext>
            </a:extLst>
          </p:cNvPr>
          <p:cNvCxnSpPr>
            <a:stCxn id="27" idx="6"/>
            <a:endCxn id="22" idx="1"/>
          </p:cNvCxnSpPr>
          <p:nvPr/>
        </p:nvCxnSpPr>
        <p:spPr>
          <a:xfrm flipV="1">
            <a:off x="4904646" y="4924721"/>
            <a:ext cx="1885211" cy="1"/>
          </a:xfrm>
          <a:prstGeom prst="bentConnector3">
            <a:avLst/>
          </a:prstGeom>
          <a:noFill/>
          <a:ln w="19050">
            <a:solidFill>
              <a:srgbClr val="C00000"/>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9" name="TextBox 28">
            <a:extLst>
              <a:ext uri="{FF2B5EF4-FFF2-40B4-BE49-F238E27FC236}">
                <a16:creationId xmlns:a16="http://schemas.microsoft.com/office/drawing/2014/main" id="{DD51F63F-6F6E-1E49-8D5E-5CB0EDBC96D1}"/>
              </a:ext>
            </a:extLst>
          </p:cNvPr>
          <p:cNvSpPr txBox="1"/>
          <p:nvPr/>
        </p:nvSpPr>
        <p:spPr>
          <a:xfrm>
            <a:off x="5371372" y="4972101"/>
            <a:ext cx="944489" cy="307777"/>
          </a:xfrm>
          <a:prstGeom prst="rect">
            <a:avLst/>
          </a:prstGeom>
          <a:noFill/>
        </p:spPr>
        <p:txBody>
          <a:bodyPr wrap="none" rtlCol="0">
            <a:spAutoFit/>
          </a:bodyPr>
          <a:lstStyle/>
          <a:p>
            <a:r>
              <a:rPr lang="en-US" sz="1400" b="1" dirty="0">
                <a:solidFill>
                  <a:srgbClr val="C00000"/>
                </a:solidFill>
                <a:latin typeface="Helvetica Light" panose="020B0403020202020204" pitchFamily="34" charset="0"/>
              </a:rPr>
              <a:t>Sampling</a:t>
            </a:r>
            <a:endParaRPr lang="en-US" sz="1400" dirty="0">
              <a:latin typeface="Helvetica Light" panose="020B0403020202020204" pitchFamily="34" charset="0"/>
            </a:endParaRPr>
          </a:p>
        </p:txBody>
      </p:sp>
      <p:cxnSp>
        <p:nvCxnSpPr>
          <p:cNvPr id="30" name="Elbow Connector 29">
            <a:extLst>
              <a:ext uri="{FF2B5EF4-FFF2-40B4-BE49-F238E27FC236}">
                <a16:creationId xmlns:a16="http://schemas.microsoft.com/office/drawing/2014/main" id="{474B3A85-6E05-EC46-8096-B20E582BAD03}"/>
              </a:ext>
            </a:extLst>
          </p:cNvPr>
          <p:cNvCxnSpPr>
            <a:cxnSpLocks/>
          </p:cNvCxnSpPr>
          <p:nvPr/>
        </p:nvCxnSpPr>
        <p:spPr>
          <a:xfrm rot="5400000" flipH="1" flipV="1">
            <a:off x="8138777" y="3859385"/>
            <a:ext cx="1554480" cy="419390"/>
          </a:xfrm>
          <a:prstGeom prst="bentConnector3">
            <a:avLst>
              <a:gd name="adj1" fmla="val 50000"/>
            </a:avLst>
          </a:prstGeom>
          <a:noFill/>
          <a:ln w="19050">
            <a:solidFill>
              <a:schemeClr val="tx1">
                <a:lumMod val="50000"/>
                <a:lumOff val="50000"/>
              </a:schemeClr>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32">
            <a:extLst>
              <a:ext uri="{FF2B5EF4-FFF2-40B4-BE49-F238E27FC236}">
                <a16:creationId xmlns:a16="http://schemas.microsoft.com/office/drawing/2014/main" id="{1289AE00-C72B-AC48-8103-84B4CCBE20AF}"/>
              </a:ext>
            </a:extLst>
          </p:cNvPr>
          <p:cNvCxnSpPr>
            <a:cxnSpLocks/>
          </p:cNvCxnSpPr>
          <p:nvPr/>
        </p:nvCxnSpPr>
        <p:spPr>
          <a:xfrm rot="16200000" flipV="1">
            <a:off x="8750808" y="3822192"/>
            <a:ext cx="1554480" cy="493776"/>
          </a:xfrm>
          <a:prstGeom prst="bentConnector3">
            <a:avLst>
              <a:gd name="adj1" fmla="val 50000"/>
            </a:avLst>
          </a:prstGeom>
          <a:noFill/>
          <a:ln w="19050">
            <a:solidFill>
              <a:schemeClr val="tx1">
                <a:lumMod val="50000"/>
                <a:lumOff val="50000"/>
              </a:schemeClr>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39A7C33E-1F77-3441-A018-D6EA5E22B0F7}"/>
                  </a:ext>
                </a:extLst>
              </p:cNvPr>
              <p:cNvSpPr txBox="1"/>
              <p:nvPr/>
            </p:nvSpPr>
            <p:spPr>
              <a:xfrm>
                <a:off x="7093456" y="2843348"/>
                <a:ext cx="4132991" cy="671081"/>
              </a:xfrm>
              <a:prstGeom prst="rect">
                <a:avLst/>
              </a:prstGeom>
              <a:noFill/>
            </p:spPr>
            <p:txBody>
              <a:bodyPr wrap="none" rtlCol="0">
                <a:spAutoFit/>
              </a:bodyPr>
              <a:lstStyle/>
              <a:p>
                <a:r>
                  <a:rPr lang="en-US" dirty="0">
                    <a:latin typeface="Helvetica Light" panose="020B0403020202020204" pitchFamily="34" charset="0"/>
                  </a:rPr>
                  <a:t>Learned by a neural network </a:t>
                </a:r>
                <a14:m>
                  <m:oMath xmlns:m="http://schemas.openxmlformats.org/officeDocument/2006/math">
                    <m:r>
                      <m:rPr>
                        <m:sty m:val="p"/>
                      </m:rPr>
                      <a:rPr lang="en-US" b="0" i="0" smtClean="0">
                        <a:latin typeface="Cambria Math" panose="02040503050406030204" pitchFamily="18" charset="0"/>
                      </a:rPr>
                      <m:t>en</m:t>
                    </m:r>
                    <m:sSub>
                      <m:sSubPr>
                        <m:ctrlPr>
                          <a:rPr lang="en-US" smtClean="0">
                            <a:latin typeface="Cambria Math" panose="02040503050406030204" pitchFamily="18" charset="0"/>
                          </a:rPr>
                        </m:ctrlPr>
                      </m:sSubPr>
                      <m:e>
                        <m:r>
                          <m:rPr>
                            <m:sty m:val="p"/>
                          </m:rPr>
                          <a:rPr lang="en-US" b="0" i="0" smtClean="0">
                            <a:latin typeface="Cambria Math" panose="02040503050406030204" pitchFamily="18" charset="0"/>
                          </a:rPr>
                          <m:t>c</m:t>
                        </m:r>
                      </m:e>
                      <m:sub>
                        <m:r>
                          <a:rPr lang="en-US" b="0" i="1" smtClean="0">
                            <a:latin typeface="Cambria Math" panose="02040503050406030204" pitchFamily="18" charset="0"/>
                          </a:rPr>
                          <m:t>𝜓</m:t>
                        </m:r>
                      </m:sub>
                    </m:sSub>
                    <m:sSub>
                      <m:sSubPr>
                        <m:ctrlPr>
                          <a:rPr lang="en-US" smtClean="0">
                            <a:latin typeface="Cambria Math" panose="02040503050406030204" pitchFamily="18" charset="0"/>
                          </a:rPr>
                        </m:ctrlPr>
                      </m:sSubPr>
                      <m:e>
                        <m:r>
                          <a:rPr lang="en-US" b="0" i="0" smtClean="0">
                            <a:latin typeface="Cambria Math" panose="02040503050406030204" pitchFamily="18" charset="0"/>
                          </a:rPr>
                          <m:t>(</m:t>
                        </m:r>
                        <m:r>
                          <a:rPr lang="en-US" b="0" i="1" smtClean="0">
                            <a:latin typeface="Cambria Math" panose="02040503050406030204" pitchFamily="18" charset="0"/>
                          </a:rPr>
                          <m:t>𝑦</m:t>
                        </m:r>
                      </m:e>
                      <m:sub>
                        <m:r>
                          <m:rPr>
                            <m:sty m:val="p"/>
                          </m:rPr>
                          <a:rPr lang="en-US" b="0" i="0" smtClean="0">
                            <a:latin typeface="Cambria Math" panose="02040503050406030204" pitchFamily="18" charset="0"/>
                          </a:rPr>
                          <m:t>O</m:t>
                        </m:r>
                      </m:sub>
                    </m:sSub>
                    <m:r>
                      <a:rPr lang="en-US" b="0" i="0" smtClean="0">
                        <a:latin typeface="Cambria Math" panose="02040503050406030204" pitchFamily="18" charset="0"/>
                      </a:rPr>
                      <m:t>)</m:t>
                    </m:r>
                  </m:oMath>
                </a14:m>
                <a:endParaRPr lang="en-US" dirty="0">
                  <a:latin typeface="Helvetica Light" panose="020B0403020202020204" pitchFamily="34" charset="0"/>
                </a:endParaRPr>
              </a:p>
              <a:p>
                <a:endParaRPr lang="en-US" dirty="0">
                  <a:latin typeface="Helvetica Light" panose="020B0403020202020204" pitchFamily="34" charset="0"/>
                </a:endParaRPr>
              </a:p>
            </p:txBody>
          </p:sp>
        </mc:Choice>
        <mc:Fallback>
          <p:sp>
            <p:nvSpPr>
              <p:cNvPr id="38" name="TextBox 37">
                <a:extLst>
                  <a:ext uri="{FF2B5EF4-FFF2-40B4-BE49-F238E27FC236}">
                    <a16:creationId xmlns:a16="http://schemas.microsoft.com/office/drawing/2014/main" id="{39A7C33E-1F77-3441-A018-D6EA5E22B0F7}"/>
                  </a:ext>
                </a:extLst>
              </p:cNvPr>
              <p:cNvSpPr txBox="1">
                <a:spLocks noRot="1" noChangeAspect="1" noMove="1" noResize="1" noEditPoints="1" noAdjustHandles="1" noChangeArrowheads="1" noChangeShapeType="1" noTextEdit="1"/>
              </p:cNvSpPr>
              <p:nvPr/>
            </p:nvSpPr>
            <p:spPr>
              <a:xfrm>
                <a:off x="7093456" y="2843348"/>
                <a:ext cx="4132991" cy="671081"/>
              </a:xfrm>
              <a:prstGeom prst="rect">
                <a:avLst/>
              </a:prstGeom>
              <a:blipFill>
                <a:blip r:embed="rId7"/>
                <a:stretch>
                  <a:fillRect l="-1227" t="-3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EE2D086F-0881-954D-ADB9-1D8F9C17ADD6}"/>
                  </a:ext>
                </a:extLst>
              </p:cNvPr>
              <p:cNvSpPr txBox="1"/>
              <p:nvPr/>
            </p:nvSpPr>
            <p:spPr>
              <a:xfrm>
                <a:off x="1419184" y="5880242"/>
                <a:ext cx="3966214" cy="646331"/>
              </a:xfrm>
              <a:prstGeom prst="rect">
                <a:avLst/>
              </a:prstGeom>
              <a:noFill/>
            </p:spPr>
            <p:txBody>
              <a:bodyPr wrap="none" rtlCol="0">
                <a:spAutoFit/>
              </a:bodyPr>
              <a:lstStyle/>
              <a:p>
                <a:r>
                  <a:rPr lang="en-US" dirty="0">
                    <a:latin typeface="Helvetica Light" panose="020B0403020202020204" pitchFamily="34" charset="0"/>
                  </a:rPr>
                  <a:t>Learned by a neural network </a:t>
                </a:r>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dec</m:t>
                        </m:r>
                      </m:e>
                      <m:sub>
                        <m:r>
                          <a:rPr lang="en-US" b="0" i="1" smtClean="0">
                            <a:latin typeface="Cambria Math" panose="02040503050406030204" pitchFamily="18" charset="0"/>
                          </a:rPr>
                          <m:t>𝜃</m:t>
                        </m:r>
                      </m:sub>
                    </m:sSub>
                    <m:r>
                      <a:rPr lang="en-US" b="0" i="0" smtClean="0">
                        <a:latin typeface="Cambria Math" panose="02040503050406030204" pitchFamily="18" charset="0"/>
                      </a:rPr>
                      <m:t>(</m:t>
                    </m:r>
                    <m:r>
                      <a:rPr lang="en-US" b="0" i="1" smtClean="0">
                        <a:latin typeface="Cambria Math" panose="02040503050406030204" pitchFamily="18" charset="0"/>
                      </a:rPr>
                      <m:t>𝑥</m:t>
                    </m:r>
                    <m:r>
                      <a:rPr lang="en-US" b="0" i="0" smtClean="0">
                        <a:latin typeface="Cambria Math" panose="02040503050406030204" pitchFamily="18" charset="0"/>
                      </a:rPr>
                      <m:t>)</m:t>
                    </m:r>
                  </m:oMath>
                </a14:m>
                <a:endParaRPr lang="en-US" dirty="0">
                  <a:latin typeface="Helvetica Light" panose="020B0403020202020204" pitchFamily="34" charset="0"/>
                </a:endParaRPr>
              </a:p>
              <a:p>
                <a:endParaRPr lang="en-US" dirty="0">
                  <a:latin typeface="Helvetica Light" panose="020B0403020202020204" pitchFamily="34" charset="0"/>
                </a:endParaRPr>
              </a:p>
            </p:txBody>
          </p:sp>
        </mc:Choice>
        <mc:Fallback>
          <p:sp>
            <p:nvSpPr>
              <p:cNvPr id="40" name="TextBox 39">
                <a:extLst>
                  <a:ext uri="{FF2B5EF4-FFF2-40B4-BE49-F238E27FC236}">
                    <a16:creationId xmlns:a16="http://schemas.microsoft.com/office/drawing/2014/main" id="{EE2D086F-0881-954D-ADB9-1D8F9C17ADD6}"/>
                  </a:ext>
                </a:extLst>
              </p:cNvPr>
              <p:cNvSpPr txBox="1">
                <a:spLocks noRot="1" noChangeAspect="1" noMove="1" noResize="1" noEditPoints="1" noAdjustHandles="1" noChangeArrowheads="1" noChangeShapeType="1" noTextEdit="1"/>
              </p:cNvSpPr>
              <p:nvPr/>
            </p:nvSpPr>
            <p:spPr>
              <a:xfrm>
                <a:off x="1419184" y="5880242"/>
                <a:ext cx="3966214" cy="646331"/>
              </a:xfrm>
              <a:prstGeom prst="rect">
                <a:avLst/>
              </a:prstGeom>
              <a:blipFill>
                <a:blip r:embed="rId8"/>
                <a:stretch>
                  <a:fillRect l="-1278" t="-3846"/>
                </a:stretch>
              </a:blipFill>
            </p:spPr>
            <p:txBody>
              <a:bodyPr/>
              <a:lstStyle/>
              <a:p>
                <a:r>
                  <a:rPr lang="en-US">
                    <a:noFill/>
                  </a:rPr>
                  <a:t> </a:t>
                </a:r>
              </a:p>
            </p:txBody>
          </p:sp>
        </mc:Fallback>
      </mc:AlternateContent>
      <p:cxnSp>
        <p:nvCxnSpPr>
          <p:cNvPr id="41" name="Elbow Connector 40">
            <a:extLst>
              <a:ext uri="{FF2B5EF4-FFF2-40B4-BE49-F238E27FC236}">
                <a16:creationId xmlns:a16="http://schemas.microsoft.com/office/drawing/2014/main" id="{E82099A8-52C6-3B41-B8A1-8629E4E26568}"/>
              </a:ext>
            </a:extLst>
          </p:cNvPr>
          <p:cNvCxnSpPr>
            <a:cxnSpLocks/>
            <a:endCxn id="40" idx="0"/>
          </p:cNvCxnSpPr>
          <p:nvPr/>
        </p:nvCxnSpPr>
        <p:spPr>
          <a:xfrm rot="16200000" flipH="1">
            <a:off x="2845248" y="5323199"/>
            <a:ext cx="793652" cy="320434"/>
          </a:xfrm>
          <a:prstGeom prst="bentConnector3">
            <a:avLst>
              <a:gd name="adj1" fmla="val 50000"/>
            </a:avLst>
          </a:prstGeom>
          <a:noFill/>
          <a:ln w="19050">
            <a:solidFill>
              <a:schemeClr val="tx1">
                <a:lumMod val="50000"/>
                <a:lumOff val="50000"/>
              </a:schemeClr>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4922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E9267-F95F-C144-AB7F-DBDA8148D2B9}"/>
              </a:ext>
            </a:extLst>
          </p:cNvPr>
          <p:cNvSpPr/>
          <p:nvPr/>
        </p:nvSpPr>
        <p:spPr>
          <a:xfrm rot="5400000">
            <a:off x="230860" y="647323"/>
            <a:ext cx="534158" cy="72430"/>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             </a:t>
            </a:r>
            <a:endParaRPr lang="en-US" dirty="0"/>
          </a:p>
        </p:txBody>
      </p:sp>
      <p:sp>
        <p:nvSpPr>
          <p:cNvPr id="5" name="TextBox 4">
            <a:extLst>
              <a:ext uri="{FF2B5EF4-FFF2-40B4-BE49-F238E27FC236}">
                <a16:creationId xmlns:a16="http://schemas.microsoft.com/office/drawing/2014/main" id="{5C731CB4-0D6E-714B-A09D-9E155770803E}"/>
              </a:ext>
            </a:extLst>
          </p:cNvPr>
          <p:cNvSpPr txBox="1"/>
          <p:nvPr/>
        </p:nvSpPr>
        <p:spPr>
          <a:xfrm>
            <a:off x="612775" y="427038"/>
            <a:ext cx="4267200" cy="523875"/>
          </a:xfrm>
          <a:prstGeom prst="rect">
            <a:avLst/>
          </a:prstGeom>
          <a:noFill/>
          <a:effectLst>
            <a:outerShdw blurRad="50800" dist="76200" dir="2700000" sx="97000" sy="97000" algn="tl" rotWithShape="0">
              <a:prstClr val="black">
                <a:alpha val="43000"/>
              </a:prstClr>
            </a:outerShdw>
          </a:effectLst>
        </p:spPr>
        <p:txBody>
          <a:bodyPr>
            <a:spAutoFit/>
          </a:bodyPr>
          <a:lstStyle/>
          <a:p>
            <a:pPr eaLnBrk="1" fontAlgn="auto" hangingPunct="1">
              <a:spcBef>
                <a:spcPts val="0"/>
              </a:spcBef>
              <a:spcAft>
                <a:spcPts val="0"/>
              </a:spcAft>
              <a:defRPr/>
            </a:pPr>
            <a:r>
              <a:rPr lang="en-US" sz="2800" b="1" dirty="0">
                <a:ln w="0"/>
                <a:solidFill>
                  <a:schemeClr val="tx1">
                    <a:lumMod val="85000"/>
                    <a:lumOff val="1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Model</a:t>
            </a:r>
            <a:endParaRPr lang="en-US" sz="2800" b="1" dirty="0">
              <a:ln w="0"/>
              <a:solidFill>
                <a:schemeClr val="accent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pSp>
        <p:nvGrpSpPr>
          <p:cNvPr id="32" name="Group 31">
            <a:extLst>
              <a:ext uri="{FF2B5EF4-FFF2-40B4-BE49-F238E27FC236}">
                <a16:creationId xmlns:a16="http://schemas.microsoft.com/office/drawing/2014/main" id="{AD0C0B30-7D6B-1C45-A3C4-C1277D6EBF9D}"/>
              </a:ext>
            </a:extLst>
          </p:cNvPr>
          <p:cNvGrpSpPr/>
          <p:nvPr/>
        </p:nvGrpSpPr>
        <p:grpSpPr>
          <a:xfrm>
            <a:off x="0" y="6430326"/>
            <a:ext cx="12192000" cy="435537"/>
            <a:chOff x="0" y="6351359"/>
            <a:chExt cx="12192000" cy="514502"/>
          </a:xfrm>
          <a:solidFill>
            <a:schemeClr val="bg1">
              <a:lumMod val="85000"/>
            </a:schemeClr>
          </a:solidFill>
        </p:grpSpPr>
        <p:sp>
          <p:nvSpPr>
            <p:cNvPr id="34" name="Rectangle 33">
              <a:extLst>
                <a:ext uri="{FF2B5EF4-FFF2-40B4-BE49-F238E27FC236}">
                  <a16:creationId xmlns:a16="http://schemas.microsoft.com/office/drawing/2014/main" id="{98BBB306-041F-2D43-ACB0-5B231A13D508}"/>
                </a:ext>
              </a:extLst>
            </p:cNvPr>
            <p:cNvSpPr/>
            <p:nvPr/>
          </p:nvSpPr>
          <p:spPr>
            <a:xfrm>
              <a:off x="0" y="6351359"/>
              <a:ext cx="12192000" cy="5145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5" name="Rectangle 34">
              <a:extLst>
                <a:ext uri="{FF2B5EF4-FFF2-40B4-BE49-F238E27FC236}">
                  <a16:creationId xmlns:a16="http://schemas.microsoft.com/office/drawing/2014/main" id="{3299FE48-D424-3B4B-8146-9DCF36C0EB78}"/>
                </a:ext>
              </a:extLst>
            </p:cNvPr>
            <p:cNvSpPr/>
            <p:nvPr/>
          </p:nvSpPr>
          <p:spPr>
            <a:xfrm>
              <a:off x="178029" y="6517521"/>
              <a:ext cx="4373313" cy="309041"/>
            </a:xfrm>
            <a:prstGeom prst="rect">
              <a:avLst/>
            </a:prstGeom>
            <a:grpFill/>
          </p:spPr>
          <p:txBody>
            <a:bodyPr wrap="none">
              <a:spAutoFit/>
            </a:bodyPr>
            <a:lstStyle/>
            <a:p>
              <a:r>
                <a:rPr lang="en-GB"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6" name="Rectangle 35">
              <a:extLst>
                <a:ext uri="{FF2B5EF4-FFF2-40B4-BE49-F238E27FC236}">
                  <a16:creationId xmlns:a16="http://schemas.microsoft.com/office/drawing/2014/main" id="{406FB2D6-05BB-A544-BDBE-05DDA992BF09}"/>
                </a:ext>
              </a:extLst>
            </p:cNvPr>
            <p:cNvSpPr/>
            <p:nvPr/>
          </p:nvSpPr>
          <p:spPr>
            <a:xfrm>
              <a:off x="5246295" y="6517521"/>
              <a:ext cx="2060179" cy="290862"/>
            </a:xfrm>
            <a:prstGeom prst="rect">
              <a:avLst/>
            </a:prstGeom>
            <a:grpFill/>
          </p:spPr>
          <p:txBody>
            <a:bodyPr wrap="none">
              <a:spAutoFit/>
            </a:bodyPr>
            <a:lstStyle/>
            <a:p>
              <a:pPr eaLnBrk="1" fontAlgn="auto" hangingPunct="1">
                <a:spcBef>
                  <a:spcPts val="0"/>
                </a:spcBef>
                <a:spcAft>
                  <a:spcPts val="0"/>
                </a:spcAft>
                <a:defRPr/>
              </a:pPr>
              <a:r>
                <a:rPr lang="en-US" sz="1000" dirty="0" err="1">
                  <a:latin typeface="Helvetica Neue Thin" panose="020B0403020202020204" pitchFamily="34" charset="0"/>
                  <a:ea typeface="Helvetica Neue Thin" panose="020B0403020202020204" pitchFamily="34" charset="0"/>
                  <a:cs typeface="Helvetica Neue Condensed" panose="02000503000000020004" pitchFamily="2" charset="0"/>
                </a:rPr>
                <a:t>liane.dos_santos_canas@kcl.ac.uk</a:t>
              </a:r>
              <a:endParaRPr lang="en-US" sz="1000" dirty="0">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pSp>
      <p:pic>
        <p:nvPicPr>
          <p:cNvPr id="6150" name="Picture 36">
            <a:extLst>
              <a:ext uri="{FF2B5EF4-FFF2-40B4-BE49-F238E27FC236}">
                <a16:creationId xmlns:a16="http://schemas.microsoft.com/office/drawing/2014/main" id="{F2C7B1A6-EA3F-994B-BACB-55978C2E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038" y="6430963"/>
            <a:ext cx="5889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5199DAF-4067-0B40-8259-0D00B5512346}"/>
              </a:ext>
            </a:extLst>
          </p:cNvPr>
          <p:cNvSpPr txBox="1"/>
          <p:nvPr/>
        </p:nvSpPr>
        <p:spPr>
          <a:xfrm>
            <a:off x="612775" y="1385937"/>
            <a:ext cx="4536114" cy="707886"/>
          </a:xfrm>
          <a:prstGeom prst="rect">
            <a:avLst/>
          </a:prstGeom>
          <a:noFill/>
          <a:effectLst/>
        </p:spPr>
        <p:txBody>
          <a:bodyPr wrap="none">
            <a:spAutoFit/>
          </a:bodyPr>
          <a:lstStyle>
            <a:defPPr>
              <a:defRPr lang="en-US"/>
            </a:defPPr>
            <a:lvl1pPr>
              <a:defRPr cap="small">
                <a:ln w="0"/>
                <a:solidFill>
                  <a:schemeClr val="tx2">
                    <a:lumMod val="50000"/>
                  </a:schemeClr>
                </a:solidFill>
                <a:effectLst>
                  <a:outerShdw blurRad="38100" dist="25400" dir="5400000" algn="ctr" rotWithShape="0">
                    <a:srgbClr val="6E747A">
                      <a:alpha val="43000"/>
                    </a:srgbClr>
                  </a:outerShdw>
                </a:effectLst>
                <a:ea typeface="Helvetica Neue Thin" charset="0"/>
                <a:cs typeface="Helvetica Neue Thin" charset="0"/>
              </a:defRPr>
            </a:lvl1pPr>
          </a:lstStyle>
          <a:p>
            <a:pPr>
              <a:defRPr/>
            </a:pPr>
            <a:r>
              <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Learning via sparsity aware neural networks</a:t>
            </a:r>
          </a:p>
          <a:p>
            <a:pPr>
              <a:defRPr/>
            </a:pPr>
            <a:endParaRPr lang="en-US" sz="20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pic>
        <p:nvPicPr>
          <p:cNvPr id="3" name="Picture 2">
            <a:extLst>
              <a:ext uri="{FF2B5EF4-FFF2-40B4-BE49-F238E27FC236}">
                <a16:creationId xmlns:a16="http://schemas.microsoft.com/office/drawing/2014/main" id="{DCE145E8-3BD8-6441-A179-08DDA5EBB47D}"/>
              </a:ext>
            </a:extLst>
          </p:cNvPr>
          <p:cNvPicPr>
            <a:picLocks noChangeAspect="1"/>
          </p:cNvPicPr>
          <p:nvPr/>
        </p:nvPicPr>
        <p:blipFill>
          <a:blip r:embed="rId4"/>
          <a:stretch>
            <a:fillRect/>
          </a:stretch>
        </p:blipFill>
        <p:spPr>
          <a:xfrm>
            <a:off x="955084" y="2170176"/>
            <a:ext cx="5321300" cy="1828800"/>
          </a:xfrm>
          <a:prstGeom prst="rect">
            <a:avLst/>
          </a:prstGeom>
        </p:spPr>
      </p:pic>
      <p:pic>
        <p:nvPicPr>
          <p:cNvPr id="7" name="Picture 6">
            <a:extLst>
              <a:ext uri="{FF2B5EF4-FFF2-40B4-BE49-F238E27FC236}">
                <a16:creationId xmlns:a16="http://schemas.microsoft.com/office/drawing/2014/main" id="{D506E591-E281-974E-90EB-7E2B86248761}"/>
              </a:ext>
            </a:extLst>
          </p:cNvPr>
          <p:cNvPicPr>
            <a:picLocks noChangeAspect="1"/>
          </p:cNvPicPr>
          <p:nvPr/>
        </p:nvPicPr>
        <p:blipFill>
          <a:blip r:embed="rId5"/>
          <a:stretch>
            <a:fillRect/>
          </a:stretch>
        </p:blipFill>
        <p:spPr>
          <a:xfrm>
            <a:off x="6061928" y="3945132"/>
            <a:ext cx="5422900" cy="2438400"/>
          </a:xfrm>
          <a:prstGeom prst="rect">
            <a:avLst/>
          </a:prstGeom>
        </p:spPr>
      </p:pic>
      <p:sp>
        <p:nvSpPr>
          <p:cNvPr id="8" name="TextBox 7">
            <a:extLst>
              <a:ext uri="{FF2B5EF4-FFF2-40B4-BE49-F238E27FC236}">
                <a16:creationId xmlns:a16="http://schemas.microsoft.com/office/drawing/2014/main" id="{9A43CC87-673E-D444-976D-3B575A6BE9D9}"/>
              </a:ext>
            </a:extLst>
          </p:cNvPr>
          <p:cNvSpPr txBox="1"/>
          <p:nvPr/>
        </p:nvSpPr>
        <p:spPr>
          <a:xfrm>
            <a:off x="849949" y="5995815"/>
            <a:ext cx="4840350" cy="261610"/>
          </a:xfrm>
          <a:prstGeom prst="rect">
            <a:avLst/>
          </a:prstGeom>
          <a:noFill/>
        </p:spPr>
        <p:txBody>
          <a:bodyPr wrap="square" rtlCol="0">
            <a:spAutoFit/>
          </a:bodyPr>
          <a:lstStyle/>
          <a:p>
            <a:pPr algn="just"/>
            <a:r>
              <a:rPr lang="en-US" sz="1100" i="1" dirty="0">
                <a:latin typeface="Helvetica Light" panose="020B0403020202020204" pitchFamily="34" charset="0"/>
              </a:rPr>
              <a:t>K is the number of samples draw for each input image</a:t>
            </a:r>
          </a:p>
        </p:txBody>
      </p:sp>
      <p:sp>
        <p:nvSpPr>
          <p:cNvPr id="21" name="Rounded Rectangle 20">
            <a:extLst>
              <a:ext uri="{FF2B5EF4-FFF2-40B4-BE49-F238E27FC236}">
                <a16:creationId xmlns:a16="http://schemas.microsoft.com/office/drawing/2014/main" id="{60D06D45-DD83-0A4D-B6DE-85A74C8BC754}"/>
              </a:ext>
            </a:extLst>
          </p:cNvPr>
          <p:cNvSpPr/>
          <p:nvPr/>
        </p:nvSpPr>
        <p:spPr>
          <a:xfrm>
            <a:off x="1472790" y="2899896"/>
            <a:ext cx="2802877" cy="616211"/>
          </a:xfrm>
          <a:prstGeom prst="round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3" name="Elbow Connector 22">
            <a:extLst>
              <a:ext uri="{FF2B5EF4-FFF2-40B4-BE49-F238E27FC236}">
                <a16:creationId xmlns:a16="http://schemas.microsoft.com/office/drawing/2014/main" id="{535C2900-A733-9C4D-AD22-B291A1E78B10}"/>
              </a:ext>
            </a:extLst>
          </p:cNvPr>
          <p:cNvCxnSpPr>
            <a:cxnSpLocks/>
            <a:stCxn id="21" idx="3"/>
            <a:endCxn id="28" idx="1"/>
          </p:cNvCxnSpPr>
          <p:nvPr/>
        </p:nvCxnSpPr>
        <p:spPr>
          <a:xfrm flipV="1">
            <a:off x="4275667" y="2611339"/>
            <a:ext cx="2829264" cy="596663"/>
          </a:xfrm>
          <a:prstGeom prst="bentConnector3">
            <a:avLst>
              <a:gd name="adj1" fmla="val 91297"/>
            </a:avLst>
          </a:prstGeom>
          <a:noFill/>
          <a:ln w="19050">
            <a:solidFill>
              <a:srgbClr val="C00000"/>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C86C88A-C286-B84F-BF7E-52F3388B7AAA}"/>
                  </a:ext>
                </a:extLst>
              </p:cNvPr>
              <p:cNvSpPr txBox="1"/>
              <p:nvPr/>
            </p:nvSpPr>
            <p:spPr>
              <a:xfrm>
                <a:off x="7104931" y="2257620"/>
                <a:ext cx="4131985" cy="707438"/>
              </a:xfrm>
              <a:prstGeom prst="rect">
                <a:avLst/>
              </a:prstGeom>
              <a:noFill/>
            </p:spPr>
            <p:txBody>
              <a:bodyPr wrap="square" rtlCol="0">
                <a:spAutoFit/>
              </a:bodyPr>
              <a:lstStyle/>
              <a:p>
                <a:pPr algn="just">
                  <a:lnSpc>
                    <a:spcPct val="150000"/>
                  </a:lnSpc>
                </a:pPr>
                <a:r>
                  <a:rPr lang="en-US" sz="1400" dirty="0">
                    <a:latin typeface="Helvetica Light" panose="020B0403020202020204" pitchFamily="34" charset="0"/>
                  </a:rPr>
                  <a:t>Encourages the observed entries of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oMath>
                </a14:m>
                <a:r>
                  <a:rPr lang="en-US" sz="1400" dirty="0">
                    <a:latin typeface="Helvetica Light" panose="020B0403020202020204" pitchFamily="34" charset="0"/>
                  </a:rPr>
                  <a:t> to be well recovered by the decoder</a:t>
                </a:r>
              </a:p>
            </p:txBody>
          </p:sp>
        </mc:Choice>
        <mc:Fallback>
          <p:sp>
            <p:nvSpPr>
              <p:cNvPr id="28" name="TextBox 27">
                <a:extLst>
                  <a:ext uri="{FF2B5EF4-FFF2-40B4-BE49-F238E27FC236}">
                    <a16:creationId xmlns:a16="http://schemas.microsoft.com/office/drawing/2014/main" id="{DC86C88A-C286-B84F-BF7E-52F3388B7AAA}"/>
                  </a:ext>
                </a:extLst>
              </p:cNvPr>
              <p:cNvSpPr txBox="1">
                <a:spLocks noRot="1" noChangeAspect="1" noMove="1" noResize="1" noEditPoints="1" noAdjustHandles="1" noChangeArrowheads="1" noChangeShapeType="1" noTextEdit="1"/>
              </p:cNvSpPr>
              <p:nvPr/>
            </p:nvSpPr>
            <p:spPr>
              <a:xfrm>
                <a:off x="7104931" y="2257620"/>
                <a:ext cx="4131985" cy="707438"/>
              </a:xfrm>
              <a:prstGeom prst="rect">
                <a:avLst/>
              </a:prstGeom>
              <a:blipFill>
                <a:blip r:embed="rId6"/>
                <a:stretch>
                  <a:fillRect l="-306" r="-306" b="-8929"/>
                </a:stretch>
              </a:blipFill>
            </p:spPr>
            <p:txBody>
              <a:bodyPr/>
              <a:lstStyle/>
              <a:p>
                <a:r>
                  <a:rPr lang="en-US">
                    <a:noFill/>
                  </a:rPr>
                  <a:t> </a:t>
                </a:r>
              </a:p>
            </p:txBody>
          </p:sp>
        </mc:Fallback>
      </mc:AlternateContent>
      <p:sp>
        <p:nvSpPr>
          <p:cNvPr id="33" name="Rounded Rectangle 32">
            <a:extLst>
              <a:ext uri="{FF2B5EF4-FFF2-40B4-BE49-F238E27FC236}">
                <a16:creationId xmlns:a16="http://schemas.microsoft.com/office/drawing/2014/main" id="{0E9CA62F-C18C-AC40-859C-795E12AF46B1}"/>
              </a:ext>
            </a:extLst>
          </p:cNvPr>
          <p:cNvSpPr/>
          <p:nvPr/>
        </p:nvSpPr>
        <p:spPr>
          <a:xfrm>
            <a:off x="1454412" y="3538988"/>
            <a:ext cx="4108188" cy="406144"/>
          </a:xfrm>
          <a:prstGeom prst="round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7" name="Elbow Connector 36">
            <a:extLst>
              <a:ext uri="{FF2B5EF4-FFF2-40B4-BE49-F238E27FC236}">
                <a16:creationId xmlns:a16="http://schemas.microsoft.com/office/drawing/2014/main" id="{CB886272-ED9D-F54E-9449-C3774FD0ABEA}"/>
              </a:ext>
            </a:extLst>
          </p:cNvPr>
          <p:cNvCxnSpPr>
            <a:cxnSpLocks/>
            <a:stCxn id="33" idx="2"/>
            <a:endCxn id="38" idx="0"/>
          </p:cNvCxnSpPr>
          <p:nvPr/>
        </p:nvCxnSpPr>
        <p:spPr>
          <a:xfrm rot="5400000">
            <a:off x="3057700" y="4246974"/>
            <a:ext cx="752649" cy="148964"/>
          </a:xfrm>
          <a:prstGeom prst="bentConnector3">
            <a:avLst>
              <a:gd name="adj1" fmla="val 50000"/>
            </a:avLst>
          </a:prstGeom>
          <a:noFill/>
          <a:ln w="19050">
            <a:solidFill>
              <a:srgbClr val="C00000"/>
            </a:solidFill>
            <a:prstDash val="sysDot"/>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8" name="TextBox 37">
            <a:extLst>
              <a:ext uri="{FF2B5EF4-FFF2-40B4-BE49-F238E27FC236}">
                <a16:creationId xmlns:a16="http://schemas.microsoft.com/office/drawing/2014/main" id="{C6DF8306-1C34-474A-974B-E779974FEEAC}"/>
              </a:ext>
            </a:extLst>
          </p:cNvPr>
          <p:cNvSpPr txBox="1"/>
          <p:nvPr/>
        </p:nvSpPr>
        <p:spPr>
          <a:xfrm>
            <a:off x="1156484" y="4697781"/>
            <a:ext cx="4406115" cy="707438"/>
          </a:xfrm>
          <a:prstGeom prst="rect">
            <a:avLst/>
          </a:prstGeom>
          <a:noFill/>
        </p:spPr>
        <p:txBody>
          <a:bodyPr wrap="square" rtlCol="0">
            <a:spAutoFit/>
          </a:bodyPr>
          <a:lstStyle/>
          <a:p>
            <a:pPr algn="just">
              <a:lnSpc>
                <a:spcPct val="150000"/>
              </a:lnSpc>
            </a:pPr>
            <a:r>
              <a:rPr lang="en-US" sz="1400" dirty="0">
                <a:latin typeface="Helvetica Light" panose="020B0403020202020204" pitchFamily="34" charset="0"/>
              </a:rPr>
              <a:t>Encourages the subspace posterior to be close to the prior.</a:t>
            </a:r>
          </a:p>
        </p:txBody>
      </p:sp>
    </p:spTree>
    <p:extLst>
      <p:ext uri="{BB962C8B-B14F-4D97-AF65-F5344CB8AC3E}">
        <p14:creationId xmlns:p14="http://schemas.microsoft.com/office/powerpoint/2010/main" val="48386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5E9267-F95F-C144-AB7F-DBDA8148D2B9}"/>
              </a:ext>
            </a:extLst>
          </p:cNvPr>
          <p:cNvSpPr/>
          <p:nvPr/>
        </p:nvSpPr>
        <p:spPr>
          <a:xfrm rot="5400000">
            <a:off x="230860" y="647323"/>
            <a:ext cx="534158" cy="72430"/>
          </a:xfrm>
          <a:prstGeom prst="rect">
            <a:avLst/>
          </a:prstGeom>
          <a:solidFill>
            <a:srgbClr val="FF0000"/>
          </a:solidFill>
          <a:ln>
            <a:solidFill>
              <a:srgbClr val="FF0000"/>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             </a:t>
            </a:r>
            <a:endParaRPr lang="en-US" dirty="0"/>
          </a:p>
        </p:txBody>
      </p:sp>
      <p:sp>
        <p:nvSpPr>
          <p:cNvPr id="5" name="TextBox 4">
            <a:extLst>
              <a:ext uri="{FF2B5EF4-FFF2-40B4-BE49-F238E27FC236}">
                <a16:creationId xmlns:a16="http://schemas.microsoft.com/office/drawing/2014/main" id="{5C731CB4-0D6E-714B-A09D-9E155770803E}"/>
              </a:ext>
            </a:extLst>
          </p:cNvPr>
          <p:cNvSpPr txBox="1"/>
          <p:nvPr/>
        </p:nvSpPr>
        <p:spPr>
          <a:xfrm>
            <a:off x="612775" y="427038"/>
            <a:ext cx="4267200" cy="523875"/>
          </a:xfrm>
          <a:prstGeom prst="rect">
            <a:avLst/>
          </a:prstGeom>
          <a:noFill/>
          <a:effectLst>
            <a:outerShdw blurRad="50800" dist="76200" dir="2700000" sx="97000" sy="97000" algn="tl" rotWithShape="0">
              <a:prstClr val="black">
                <a:alpha val="43000"/>
              </a:prstClr>
            </a:outerShdw>
          </a:effectLst>
        </p:spPr>
        <p:txBody>
          <a:bodyPr>
            <a:spAutoFit/>
          </a:bodyPr>
          <a:lstStyle/>
          <a:p>
            <a:pPr eaLnBrk="1" fontAlgn="auto" hangingPunct="1">
              <a:spcBef>
                <a:spcPts val="0"/>
              </a:spcBef>
              <a:spcAft>
                <a:spcPts val="0"/>
              </a:spcAft>
              <a:defRPr/>
            </a:pPr>
            <a:r>
              <a:rPr lang="en-US" sz="2800" b="1" dirty="0">
                <a:ln w="0"/>
                <a:solidFill>
                  <a:schemeClr val="tx1">
                    <a:lumMod val="85000"/>
                    <a:lumOff val="15000"/>
                  </a:schemeClr>
                </a:solidFill>
                <a:latin typeface="Helvetica Neue Condensed" panose="02000503000000020004" pitchFamily="2" charset="0"/>
                <a:ea typeface="Helvetica Neue Condensed" panose="02000503000000020004" pitchFamily="2" charset="0"/>
                <a:cs typeface="Helvetica Neue Condensed" panose="02000503000000020004" pitchFamily="2" charset="0"/>
              </a:rPr>
              <a:t>Discussion</a:t>
            </a:r>
            <a:endParaRPr lang="en-US" sz="2800" b="1" dirty="0">
              <a:ln w="0"/>
              <a:solidFill>
                <a:schemeClr val="accent1"/>
              </a:solidFill>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grpSp>
        <p:nvGrpSpPr>
          <p:cNvPr id="32" name="Group 31">
            <a:extLst>
              <a:ext uri="{FF2B5EF4-FFF2-40B4-BE49-F238E27FC236}">
                <a16:creationId xmlns:a16="http://schemas.microsoft.com/office/drawing/2014/main" id="{AD0C0B30-7D6B-1C45-A3C4-C1277D6EBF9D}"/>
              </a:ext>
            </a:extLst>
          </p:cNvPr>
          <p:cNvGrpSpPr/>
          <p:nvPr/>
        </p:nvGrpSpPr>
        <p:grpSpPr>
          <a:xfrm>
            <a:off x="0" y="6430326"/>
            <a:ext cx="12192000" cy="435537"/>
            <a:chOff x="0" y="6351359"/>
            <a:chExt cx="12192000" cy="514502"/>
          </a:xfrm>
          <a:solidFill>
            <a:schemeClr val="bg1">
              <a:lumMod val="85000"/>
            </a:schemeClr>
          </a:solidFill>
        </p:grpSpPr>
        <p:sp>
          <p:nvSpPr>
            <p:cNvPr id="34" name="Rectangle 33">
              <a:extLst>
                <a:ext uri="{FF2B5EF4-FFF2-40B4-BE49-F238E27FC236}">
                  <a16:creationId xmlns:a16="http://schemas.microsoft.com/office/drawing/2014/main" id="{98BBB306-041F-2D43-ACB0-5B231A13D508}"/>
                </a:ext>
              </a:extLst>
            </p:cNvPr>
            <p:cNvSpPr/>
            <p:nvPr/>
          </p:nvSpPr>
          <p:spPr>
            <a:xfrm>
              <a:off x="0" y="6351359"/>
              <a:ext cx="12192000" cy="5145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1"/>
            </a:p>
          </p:txBody>
        </p:sp>
        <p:sp>
          <p:nvSpPr>
            <p:cNvPr id="35" name="Rectangle 34">
              <a:extLst>
                <a:ext uri="{FF2B5EF4-FFF2-40B4-BE49-F238E27FC236}">
                  <a16:creationId xmlns:a16="http://schemas.microsoft.com/office/drawing/2014/main" id="{3299FE48-D424-3B4B-8146-9DCF36C0EB78}"/>
                </a:ext>
              </a:extLst>
            </p:cNvPr>
            <p:cNvSpPr/>
            <p:nvPr/>
          </p:nvSpPr>
          <p:spPr>
            <a:xfrm>
              <a:off x="178029" y="6517521"/>
              <a:ext cx="4373313" cy="309041"/>
            </a:xfrm>
            <a:prstGeom prst="rect">
              <a:avLst/>
            </a:prstGeom>
            <a:grpFill/>
          </p:spPr>
          <p:txBody>
            <a:bodyPr wrap="none">
              <a:spAutoFit/>
            </a:bodyPr>
            <a:lstStyle/>
            <a:p>
              <a:r>
                <a:rPr lang="en-GB"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rPr>
                <a:t>Unsupervised Data Imputation via Variational Inference of Deep Subspaces</a:t>
              </a:r>
              <a:endParaRPr lang="en-US" altLang="en-US" sz="1100" b="1" dirty="0">
                <a:latin typeface="Helvetica Neue Condensed" panose="02000503000000020004" pitchFamily="2" charset="0"/>
                <a:ea typeface="Helvetica Neue Condensed" panose="02000503000000020004" pitchFamily="2" charset="0"/>
                <a:cs typeface="Helvetica Neue Condensed" panose="02000503000000020004" pitchFamily="2" charset="0"/>
              </a:endParaRPr>
            </a:p>
          </p:txBody>
        </p:sp>
        <p:sp>
          <p:nvSpPr>
            <p:cNvPr id="36" name="Rectangle 35">
              <a:extLst>
                <a:ext uri="{FF2B5EF4-FFF2-40B4-BE49-F238E27FC236}">
                  <a16:creationId xmlns:a16="http://schemas.microsoft.com/office/drawing/2014/main" id="{406FB2D6-05BB-A544-BDBE-05DDA992BF09}"/>
                </a:ext>
              </a:extLst>
            </p:cNvPr>
            <p:cNvSpPr/>
            <p:nvPr/>
          </p:nvSpPr>
          <p:spPr>
            <a:xfrm>
              <a:off x="5246295" y="6517521"/>
              <a:ext cx="2060179" cy="290862"/>
            </a:xfrm>
            <a:prstGeom prst="rect">
              <a:avLst/>
            </a:prstGeom>
            <a:grpFill/>
          </p:spPr>
          <p:txBody>
            <a:bodyPr wrap="none">
              <a:spAutoFit/>
            </a:bodyPr>
            <a:lstStyle/>
            <a:p>
              <a:pPr eaLnBrk="1" fontAlgn="auto" hangingPunct="1">
                <a:spcBef>
                  <a:spcPts val="0"/>
                </a:spcBef>
                <a:spcAft>
                  <a:spcPts val="0"/>
                </a:spcAft>
                <a:defRPr/>
              </a:pPr>
              <a:r>
                <a:rPr lang="en-US" sz="1000" dirty="0" err="1">
                  <a:latin typeface="Helvetica Neue Thin" panose="020B0403020202020204" pitchFamily="34" charset="0"/>
                  <a:ea typeface="Helvetica Neue Thin" panose="020B0403020202020204" pitchFamily="34" charset="0"/>
                  <a:cs typeface="Helvetica Neue Condensed" panose="02000503000000020004" pitchFamily="2" charset="0"/>
                </a:rPr>
                <a:t>liane.dos_santos_canas@kcl.ac.uk</a:t>
              </a:r>
              <a:endParaRPr lang="en-US" sz="1000" dirty="0">
                <a:latin typeface="Helvetica Neue Thin" panose="020B0403020202020204" pitchFamily="34" charset="0"/>
                <a:ea typeface="Helvetica Neue Thin" panose="020B0403020202020204" pitchFamily="34" charset="0"/>
                <a:cs typeface="Helvetica Neue Condensed" panose="02000503000000020004" pitchFamily="2" charset="0"/>
              </a:endParaRPr>
            </a:p>
          </p:txBody>
        </p:sp>
      </p:grpSp>
      <p:pic>
        <p:nvPicPr>
          <p:cNvPr id="6150" name="Picture 36">
            <a:extLst>
              <a:ext uri="{FF2B5EF4-FFF2-40B4-BE49-F238E27FC236}">
                <a16:creationId xmlns:a16="http://schemas.microsoft.com/office/drawing/2014/main" id="{F2C7B1A6-EA3F-994B-BACB-55978C2EB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038" y="6430963"/>
            <a:ext cx="5889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a:extLst>
              <a:ext uri="{FF2B5EF4-FFF2-40B4-BE49-F238E27FC236}">
                <a16:creationId xmlns:a16="http://schemas.microsoft.com/office/drawing/2014/main" id="{A74CF93F-E955-5741-B8A6-07C6FD8B9B71}"/>
              </a:ext>
            </a:extLst>
          </p:cNvPr>
          <p:cNvSpPr/>
          <p:nvPr/>
        </p:nvSpPr>
        <p:spPr>
          <a:xfrm>
            <a:off x="612775" y="1564698"/>
            <a:ext cx="11029950" cy="4251548"/>
          </a:xfrm>
          <a:prstGeom prst="rect">
            <a:avLst/>
          </a:prstGeom>
          <a:noFill/>
          <a:effectLst>
            <a:softEdge rad="63500"/>
          </a:effectLst>
        </p:spPr>
        <p:txBody>
          <a:bodyPr wrap="square" anchor="ctr">
            <a:spAutoFit/>
          </a:bodyPr>
          <a:lstStyle/>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Is it possible to use this approach for estimation of biomarkers instead of images?</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Yes. Still using deep learning?</a:t>
            </a:r>
          </a:p>
          <a:p>
            <a:pPr marL="285750"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Can the decoder and encoder be replaced by kernel functions?</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Yes.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Can it be included in a classification task?</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Yes.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How to do multiple imputation from different tasks? I.e., different sources of information being used to estimated the missing values.</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Ideas?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How much impact has this for the images that should contain some intensity based features?</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Ideas?</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Is it possible to use a non-Gaussian posterior?</a:t>
            </a:r>
          </a:p>
          <a:p>
            <a:pPr marL="742950" lvl="1" indent="-285750" algn="just">
              <a:lnSpc>
                <a:spcPct val="150000"/>
              </a:lnSpc>
              <a:buFont typeface="Arial" panose="020B0604020202020204" pitchFamily="34" charset="0"/>
              <a:buChar char="•"/>
              <a:defRPr/>
            </a:pPr>
            <a:r>
              <a:rPr lang="en-GB" sz="1400" dirty="0">
                <a:latin typeface="Helvetica Neue Light" panose="02000403000000020004" pitchFamily="2" charset="0"/>
                <a:ea typeface="Helvetica Neue Light" panose="02000403000000020004" pitchFamily="2" charset="0"/>
              </a:rPr>
              <a:t>Hope so.</a:t>
            </a:r>
          </a:p>
          <a:p>
            <a:pPr marL="285750" indent="-285750" algn="just" eaLnBrk="1" fontAlgn="auto" hangingPunct="1">
              <a:lnSpc>
                <a:spcPct val="150000"/>
              </a:lnSpc>
              <a:spcBef>
                <a:spcPts val="0"/>
              </a:spcBef>
              <a:spcAft>
                <a:spcPts val="0"/>
              </a:spcAft>
              <a:buFont typeface="Arial" panose="020B0604020202020204" pitchFamily="34" charset="0"/>
              <a:buChar char="•"/>
              <a:defRPr/>
            </a:pPr>
            <a:r>
              <a:rPr lang="en-GB" sz="1400" b="1" dirty="0">
                <a:solidFill>
                  <a:schemeClr val="tx1">
                    <a:lumMod val="50000"/>
                    <a:lumOff val="50000"/>
                  </a:schemeClr>
                </a:solidFill>
                <a:latin typeface="Helvetica Neue Light" panose="02000403000000020004" pitchFamily="2" charset="0"/>
                <a:ea typeface="Helvetica Neue Light" panose="02000403000000020004" pitchFamily="2" charset="0"/>
              </a:rPr>
              <a:t>Can it be reformulated as a disease progression model?</a:t>
            </a:r>
          </a:p>
        </p:txBody>
      </p:sp>
    </p:spTree>
    <p:extLst>
      <p:ext uri="{BB962C8B-B14F-4D97-AF65-F5344CB8AC3E}">
        <p14:creationId xmlns:p14="http://schemas.microsoft.com/office/powerpoint/2010/main" val="172935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5" presetClass="emph" presetSubtype="0" fill="hold" nodeType="clickEffect">
                                  <p:stCondLst>
                                    <p:cond delay="0"/>
                                  </p:stCondLst>
                                  <p:childTnLst>
                                    <p:animClr clrSpc="hsl" dir="cw">
                                      <p:cBhvr override="childStyle">
                                        <p:cTn id="14" dur="500" fill="hold"/>
                                        <p:tgtEl>
                                          <p:spTgt spid="28">
                                            <p:txEl>
                                              <p:pRg st="0" end="0"/>
                                            </p:txEl>
                                          </p:spTgt>
                                        </p:tgtEl>
                                        <p:attrNameLst>
                                          <p:attrName>style.color</p:attrName>
                                        </p:attrNameLst>
                                      </p:cBhvr>
                                      <p:by>
                                        <p:hsl h="0" s="-70588" l="0"/>
                                      </p:by>
                                    </p:animClr>
                                    <p:animClr clrSpc="hsl" dir="cw">
                                      <p:cBhvr>
                                        <p:cTn id="15" dur="500" fill="hold"/>
                                        <p:tgtEl>
                                          <p:spTgt spid="28">
                                            <p:txEl>
                                              <p:pRg st="0" end="0"/>
                                            </p:txEl>
                                          </p:spTgt>
                                        </p:tgtEl>
                                        <p:attrNameLst>
                                          <p:attrName>fillcolor</p:attrName>
                                        </p:attrNameLst>
                                      </p:cBhvr>
                                      <p:by>
                                        <p:hsl h="0" s="-70588" l="0"/>
                                      </p:by>
                                    </p:animClr>
                                    <p:animClr clrSpc="hsl" dir="cw">
                                      <p:cBhvr>
                                        <p:cTn id="16" dur="500" fill="hold"/>
                                        <p:tgtEl>
                                          <p:spTgt spid="28">
                                            <p:txEl>
                                              <p:pRg st="0" end="0"/>
                                            </p:txEl>
                                          </p:spTgt>
                                        </p:tgtEl>
                                        <p:attrNameLst>
                                          <p:attrName>stroke.color</p:attrName>
                                        </p:attrNameLst>
                                      </p:cBhvr>
                                      <p:by>
                                        <p:hsl h="0" s="-70588" l="0"/>
                                      </p:by>
                                    </p:animClr>
                                    <p:set>
                                      <p:cBhvr>
                                        <p:cTn id="17" dur="500" fill="hold"/>
                                        <p:tgtEl>
                                          <p:spTgt spid="28">
                                            <p:txEl>
                                              <p:pRg st="0" end="0"/>
                                            </p:txEl>
                                          </p:spTgt>
                                        </p:tgtEl>
                                        <p:attrNameLst>
                                          <p:attrName>fill.type</p:attrName>
                                        </p:attrNameLst>
                                      </p:cBhvr>
                                      <p:to>
                                        <p:strVal val="solid"/>
                                      </p:to>
                                    </p:set>
                                  </p:childTnLst>
                                </p:cTn>
                              </p:par>
                              <p:par>
                                <p:cTn id="18" presetID="25" presetClass="emph" presetSubtype="0" fill="hold" nodeType="withEffect">
                                  <p:stCondLst>
                                    <p:cond delay="0"/>
                                  </p:stCondLst>
                                  <p:childTnLst>
                                    <p:animClr clrSpc="hsl" dir="cw">
                                      <p:cBhvr override="childStyle">
                                        <p:cTn id="19" dur="500" fill="hold"/>
                                        <p:tgtEl>
                                          <p:spTgt spid="28">
                                            <p:txEl>
                                              <p:pRg st="1" end="1"/>
                                            </p:txEl>
                                          </p:spTgt>
                                        </p:tgtEl>
                                        <p:attrNameLst>
                                          <p:attrName>style.color</p:attrName>
                                        </p:attrNameLst>
                                      </p:cBhvr>
                                      <p:by>
                                        <p:hsl h="0" s="-70588" l="0"/>
                                      </p:by>
                                    </p:animClr>
                                    <p:animClr clrSpc="hsl" dir="cw">
                                      <p:cBhvr>
                                        <p:cTn id="20" dur="500" fill="hold"/>
                                        <p:tgtEl>
                                          <p:spTgt spid="28">
                                            <p:txEl>
                                              <p:pRg st="1" end="1"/>
                                            </p:txEl>
                                          </p:spTgt>
                                        </p:tgtEl>
                                        <p:attrNameLst>
                                          <p:attrName>fillcolor</p:attrName>
                                        </p:attrNameLst>
                                      </p:cBhvr>
                                      <p:by>
                                        <p:hsl h="0" s="-70588" l="0"/>
                                      </p:by>
                                    </p:animClr>
                                    <p:animClr clrSpc="hsl" dir="cw">
                                      <p:cBhvr>
                                        <p:cTn id="21" dur="500" fill="hold"/>
                                        <p:tgtEl>
                                          <p:spTgt spid="28">
                                            <p:txEl>
                                              <p:pRg st="1" end="1"/>
                                            </p:txEl>
                                          </p:spTgt>
                                        </p:tgtEl>
                                        <p:attrNameLst>
                                          <p:attrName>stroke.color</p:attrName>
                                        </p:attrNameLst>
                                      </p:cBhvr>
                                      <p:by>
                                        <p:hsl h="0" s="-70588" l="0"/>
                                      </p:by>
                                    </p:animClr>
                                    <p:set>
                                      <p:cBhvr>
                                        <p:cTn id="22" dur="500" fill="hold"/>
                                        <p:tgtEl>
                                          <p:spTgt spid="28">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5" presetClass="emph" presetSubtype="0" fill="hold" nodeType="clickEffect">
                                  <p:stCondLst>
                                    <p:cond delay="0"/>
                                  </p:stCondLst>
                                  <p:childTnLst>
                                    <p:animClr clrSpc="hsl" dir="cw">
                                      <p:cBhvr override="childStyle">
                                        <p:cTn id="34" dur="500" fill="hold"/>
                                        <p:tgtEl>
                                          <p:spTgt spid="28">
                                            <p:txEl>
                                              <p:pRg st="2" end="2"/>
                                            </p:txEl>
                                          </p:spTgt>
                                        </p:tgtEl>
                                        <p:attrNameLst>
                                          <p:attrName>style.color</p:attrName>
                                        </p:attrNameLst>
                                      </p:cBhvr>
                                      <p:by>
                                        <p:hsl h="0" s="-70588" l="0"/>
                                      </p:by>
                                    </p:animClr>
                                    <p:animClr clrSpc="hsl" dir="cw">
                                      <p:cBhvr>
                                        <p:cTn id="35" dur="500" fill="hold"/>
                                        <p:tgtEl>
                                          <p:spTgt spid="28">
                                            <p:txEl>
                                              <p:pRg st="2" end="2"/>
                                            </p:txEl>
                                          </p:spTgt>
                                        </p:tgtEl>
                                        <p:attrNameLst>
                                          <p:attrName>fillcolor</p:attrName>
                                        </p:attrNameLst>
                                      </p:cBhvr>
                                      <p:by>
                                        <p:hsl h="0" s="-70588" l="0"/>
                                      </p:by>
                                    </p:animClr>
                                    <p:animClr clrSpc="hsl" dir="cw">
                                      <p:cBhvr>
                                        <p:cTn id="36" dur="500" fill="hold"/>
                                        <p:tgtEl>
                                          <p:spTgt spid="28">
                                            <p:txEl>
                                              <p:pRg st="2" end="2"/>
                                            </p:txEl>
                                          </p:spTgt>
                                        </p:tgtEl>
                                        <p:attrNameLst>
                                          <p:attrName>stroke.color</p:attrName>
                                        </p:attrNameLst>
                                      </p:cBhvr>
                                      <p:by>
                                        <p:hsl h="0" s="-70588" l="0"/>
                                      </p:by>
                                    </p:animClr>
                                    <p:set>
                                      <p:cBhvr>
                                        <p:cTn id="37" dur="500" fill="hold"/>
                                        <p:tgtEl>
                                          <p:spTgt spid="28">
                                            <p:txEl>
                                              <p:pRg st="2" end="2"/>
                                            </p:txEl>
                                          </p:spTgt>
                                        </p:tgtEl>
                                        <p:attrNameLst>
                                          <p:attrName>fill.type</p:attrName>
                                        </p:attrNameLst>
                                      </p:cBhvr>
                                      <p:to>
                                        <p:strVal val="solid"/>
                                      </p:to>
                                    </p:set>
                                  </p:childTnLst>
                                </p:cTn>
                              </p:par>
                              <p:par>
                                <p:cTn id="38" presetID="25" presetClass="emph" presetSubtype="0" fill="hold" nodeType="withEffect">
                                  <p:stCondLst>
                                    <p:cond delay="0"/>
                                  </p:stCondLst>
                                  <p:childTnLst>
                                    <p:animClr clrSpc="hsl" dir="cw">
                                      <p:cBhvr override="childStyle">
                                        <p:cTn id="39" dur="500" fill="hold"/>
                                        <p:tgtEl>
                                          <p:spTgt spid="28">
                                            <p:txEl>
                                              <p:pRg st="3" end="3"/>
                                            </p:txEl>
                                          </p:spTgt>
                                        </p:tgtEl>
                                        <p:attrNameLst>
                                          <p:attrName>style.color</p:attrName>
                                        </p:attrNameLst>
                                      </p:cBhvr>
                                      <p:by>
                                        <p:hsl h="0" s="-70588" l="0"/>
                                      </p:by>
                                    </p:animClr>
                                    <p:animClr clrSpc="hsl" dir="cw">
                                      <p:cBhvr>
                                        <p:cTn id="40" dur="500" fill="hold"/>
                                        <p:tgtEl>
                                          <p:spTgt spid="28">
                                            <p:txEl>
                                              <p:pRg st="3" end="3"/>
                                            </p:txEl>
                                          </p:spTgt>
                                        </p:tgtEl>
                                        <p:attrNameLst>
                                          <p:attrName>fillcolor</p:attrName>
                                        </p:attrNameLst>
                                      </p:cBhvr>
                                      <p:by>
                                        <p:hsl h="0" s="-70588" l="0"/>
                                      </p:by>
                                    </p:animClr>
                                    <p:animClr clrSpc="hsl" dir="cw">
                                      <p:cBhvr>
                                        <p:cTn id="41" dur="500" fill="hold"/>
                                        <p:tgtEl>
                                          <p:spTgt spid="28">
                                            <p:txEl>
                                              <p:pRg st="3" end="3"/>
                                            </p:txEl>
                                          </p:spTgt>
                                        </p:tgtEl>
                                        <p:attrNameLst>
                                          <p:attrName>stroke.color</p:attrName>
                                        </p:attrNameLst>
                                      </p:cBhvr>
                                      <p:by>
                                        <p:hsl h="0" s="-70588" l="0"/>
                                      </p:by>
                                    </p:animClr>
                                    <p:set>
                                      <p:cBhvr>
                                        <p:cTn id="42" dur="500" fill="hold"/>
                                        <p:tgtEl>
                                          <p:spTgt spid="28">
                                            <p:txEl>
                                              <p:pRg st="3" end="3"/>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5" presetClass="emph" presetSubtype="0" fill="hold" nodeType="clickEffect">
                                  <p:stCondLst>
                                    <p:cond delay="0"/>
                                  </p:stCondLst>
                                  <p:childTnLst>
                                    <p:animClr clrSpc="hsl" dir="cw">
                                      <p:cBhvr override="childStyle">
                                        <p:cTn id="54" dur="500" fill="hold"/>
                                        <p:tgtEl>
                                          <p:spTgt spid="28">
                                            <p:txEl>
                                              <p:pRg st="4" end="4"/>
                                            </p:txEl>
                                          </p:spTgt>
                                        </p:tgtEl>
                                        <p:attrNameLst>
                                          <p:attrName>style.color</p:attrName>
                                        </p:attrNameLst>
                                      </p:cBhvr>
                                      <p:by>
                                        <p:hsl h="0" s="-70588" l="0"/>
                                      </p:by>
                                    </p:animClr>
                                    <p:animClr clrSpc="hsl" dir="cw">
                                      <p:cBhvr>
                                        <p:cTn id="55" dur="500" fill="hold"/>
                                        <p:tgtEl>
                                          <p:spTgt spid="28">
                                            <p:txEl>
                                              <p:pRg st="4" end="4"/>
                                            </p:txEl>
                                          </p:spTgt>
                                        </p:tgtEl>
                                        <p:attrNameLst>
                                          <p:attrName>fillcolor</p:attrName>
                                        </p:attrNameLst>
                                      </p:cBhvr>
                                      <p:by>
                                        <p:hsl h="0" s="-70588" l="0"/>
                                      </p:by>
                                    </p:animClr>
                                    <p:animClr clrSpc="hsl" dir="cw">
                                      <p:cBhvr>
                                        <p:cTn id="56" dur="500" fill="hold"/>
                                        <p:tgtEl>
                                          <p:spTgt spid="28">
                                            <p:txEl>
                                              <p:pRg st="4" end="4"/>
                                            </p:txEl>
                                          </p:spTgt>
                                        </p:tgtEl>
                                        <p:attrNameLst>
                                          <p:attrName>stroke.color</p:attrName>
                                        </p:attrNameLst>
                                      </p:cBhvr>
                                      <p:by>
                                        <p:hsl h="0" s="-70588" l="0"/>
                                      </p:by>
                                    </p:animClr>
                                    <p:set>
                                      <p:cBhvr>
                                        <p:cTn id="57" dur="500" fill="hold"/>
                                        <p:tgtEl>
                                          <p:spTgt spid="28">
                                            <p:txEl>
                                              <p:pRg st="4" end="4"/>
                                            </p:txEl>
                                          </p:spTgt>
                                        </p:tgtEl>
                                        <p:attrNameLst>
                                          <p:attrName>fill.type</p:attrName>
                                        </p:attrNameLst>
                                      </p:cBhvr>
                                      <p:to>
                                        <p:strVal val="solid"/>
                                      </p:to>
                                    </p:set>
                                  </p:childTnLst>
                                </p:cTn>
                              </p:par>
                              <p:par>
                                <p:cTn id="58" presetID="25" presetClass="emph" presetSubtype="0" fill="hold" nodeType="withEffect">
                                  <p:stCondLst>
                                    <p:cond delay="0"/>
                                  </p:stCondLst>
                                  <p:childTnLst>
                                    <p:animClr clrSpc="hsl" dir="cw">
                                      <p:cBhvr override="childStyle">
                                        <p:cTn id="59" dur="500" fill="hold"/>
                                        <p:tgtEl>
                                          <p:spTgt spid="28">
                                            <p:txEl>
                                              <p:pRg st="5" end="5"/>
                                            </p:txEl>
                                          </p:spTgt>
                                        </p:tgtEl>
                                        <p:attrNameLst>
                                          <p:attrName>style.color</p:attrName>
                                        </p:attrNameLst>
                                      </p:cBhvr>
                                      <p:by>
                                        <p:hsl h="0" s="-70588" l="0"/>
                                      </p:by>
                                    </p:animClr>
                                    <p:animClr clrSpc="hsl" dir="cw">
                                      <p:cBhvr>
                                        <p:cTn id="60" dur="500" fill="hold"/>
                                        <p:tgtEl>
                                          <p:spTgt spid="28">
                                            <p:txEl>
                                              <p:pRg st="5" end="5"/>
                                            </p:txEl>
                                          </p:spTgt>
                                        </p:tgtEl>
                                        <p:attrNameLst>
                                          <p:attrName>fillcolor</p:attrName>
                                        </p:attrNameLst>
                                      </p:cBhvr>
                                      <p:by>
                                        <p:hsl h="0" s="-70588" l="0"/>
                                      </p:by>
                                    </p:animClr>
                                    <p:animClr clrSpc="hsl" dir="cw">
                                      <p:cBhvr>
                                        <p:cTn id="61" dur="500" fill="hold"/>
                                        <p:tgtEl>
                                          <p:spTgt spid="28">
                                            <p:txEl>
                                              <p:pRg st="5" end="5"/>
                                            </p:txEl>
                                          </p:spTgt>
                                        </p:tgtEl>
                                        <p:attrNameLst>
                                          <p:attrName>stroke.color</p:attrName>
                                        </p:attrNameLst>
                                      </p:cBhvr>
                                      <p:by>
                                        <p:hsl h="0" s="-70588" l="0"/>
                                      </p:by>
                                    </p:animClr>
                                    <p:set>
                                      <p:cBhvr>
                                        <p:cTn id="62" dur="500" fill="hold"/>
                                        <p:tgtEl>
                                          <p:spTgt spid="28">
                                            <p:txEl>
                                              <p:pRg st="5" end="5"/>
                                            </p:txEl>
                                          </p:spTgt>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5" presetClass="emph" presetSubtype="0" fill="hold" nodeType="clickEffect">
                                  <p:stCondLst>
                                    <p:cond delay="0"/>
                                  </p:stCondLst>
                                  <p:childTnLst>
                                    <p:animClr clrSpc="hsl" dir="cw">
                                      <p:cBhvr override="childStyle">
                                        <p:cTn id="74" dur="500" fill="hold"/>
                                        <p:tgtEl>
                                          <p:spTgt spid="28">
                                            <p:txEl>
                                              <p:pRg st="6" end="6"/>
                                            </p:txEl>
                                          </p:spTgt>
                                        </p:tgtEl>
                                        <p:attrNameLst>
                                          <p:attrName>style.color</p:attrName>
                                        </p:attrNameLst>
                                      </p:cBhvr>
                                      <p:by>
                                        <p:hsl h="0" s="-70588" l="0"/>
                                      </p:by>
                                    </p:animClr>
                                    <p:animClr clrSpc="hsl" dir="cw">
                                      <p:cBhvr>
                                        <p:cTn id="75" dur="500" fill="hold"/>
                                        <p:tgtEl>
                                          <p:spTgt spid="28">
                                            <p:txEl>
                                              <p:pRg st="6" end="6"/>
                                            </p:txEl>
                                          </p:spTgt>
                                        </p:tgtEl>
                                        <p:attrNameLst>
                                          <p:attrName>fillcolor</p:attrName>
                                        </p:attrNameLst>
                                      </p:cBhvr>
                                      <p:by>
                                        <p:hsl h="0" s="-70588" l="0"/>
                                      </p:by>
                                    </p:animClr>
                                    <p:animClr clrSpc="hsl" dir="cw">
                                      <p:cBhvr>
                                        <p:cTn id="76" dur="500" fill="hold"/>
                                        <p:tgtEl>
                                          <p:spTgt spid="28">
                                            <p:txEl>
                                              <p:pRg st="6" end="6"/>
                                            </p:txEl>
                                          </p:spTgt>
                                        </p:tgtEl>
                                        <p:attrNameLst>
                                          <p:attrName>stroke.color</p:attrName>
                                        </p:attrNameLst>
                                      </p:cBhvr>
                                      <p:by>
                                        <p:hsl h="0" s="-70588" l="0"/>
                                      </p:by>
                                    </p:animClr>
                                    <p:set>
                                      <p:cBhvr>
                                        <p:cTn id="77" dur="500" fill="hold"/>
                                        <p:tgtEl>
                                          <p:spTgt spid="28">
                                            <p:txEl>
                                              <p:pRg st="6" end="6"/>
                                            </p:txEl>
                                          </p:spTgt>
                                        </p:tgtEl>
                                        <p:attrNameLst>
                                          <p:attrName>fill.type</p:attrName>
                                        </p:attrNameLst>
                                      </p:cBhvr>
                                      <p:to>
                                        <p:strVal val="solid"/>
                                      </p:to>
                                    </p:set>
                                  </p:childTnLst>
                                </p:cTn>
                              </p:par>
                              <p:par>
                                <p:cTn id="78" presetID="25" presetClass="emph" presetSubtype="0" fill="hold" nodeType="withEffect">
                                  <p:stCondLst>
                                    <p:cond delay="0"/>
                                  </p:stCondLst>
                                  <p:childTnLst>
                                    <p:animClr clrSpc="hsl" dir="cw">
                                      <p:cBhvr override="childStyle">
                                        <p:cTn id="79" dur="500" fill="hold"/>
                                        <p:tgtEl>
                                          <p:spTgt spid="28">
                                            <p:txEl>
                                              <p:pRg st="7" end="7"/>
                                            </p:txEl>
                                          </p:spTgt>
                                        </p:tgtEl>
                                        <p:attrNameLst>
                                          <p:attrName>style.color</p:attrName>
                                        </p:attrNameLst>
                                      </p:cBhvr>
                                      <p:by>
                                        <p:hsl h="0" s="-70588" l="0"/>
                                      </p:by>
                                    </p:animClr>
                                    <p:animClr clrSpc="hsl" dir="cw">
                                      <p:cBhvr>
                                        <p:cTn id="80" dur="500" fill="hold"/>
                                        <p:tgtEl>
                                          <p:spTgt spid="28">
                                            <p:txEl>
                                              <p:pRg st="7" end="7"/>
                                            </p:txEl>
                                          </p:spTgt>
                                        </p:tgtEl>
                                        <p:attrNameLst>
                                          <p:attrName>fillcolor</p:attrName>
                                        </p:attrNameLst>
                                      </p:cBhvr>
                                      <p:by>
                                        <p:hsl h="0" s="-70588" l="0"/>
                                      </p:by>
                                    </p:animClr>
                                    <p:animClr clrSpc="hsl" dir="cw">
                                      <p:cBhvr>
                                        <p:cTn id="81" dur="500" fill="hold"/>
                                        <p:tgtEl>
                                          <p:spTgt spid="28">
                                            <p:txEl>
                                              <p:pRg st="7" end="7"/>
                                            </p:txEl>
                                          </p:spTgt>
                                        </p:tgtEl>
                                        <p:attrNameLst>
                                          <p:attrName>stroke.color</p:attrName>
                                        </p:attrNameLst>
                                      </p:cBhvr>
                                      <p:by>
                                        <p:hsl h="0" s="-70588" l="0"/>
                                      </p:by>
                                    </p:animClr>
                                    <p:set>
                                      <p:cBhvr>
                                        <p:cTn id="82" dur="500" fill="hold"/>
                                        <p:tgtEl>
                                          <p:spTgt spid="28">
                                            <p:txEl>
                                              <p:pRg st="7" end="7"/>
                                            </p:txEl>
                                          </p:spTgt>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5" presetClass="emph" presetSubtype="0" fill="hold" nodeType="clickEffect">
                                  <p:stCondLst>
                                    <p:cond delay="0"/>
                                  </p:stCondLst>
                                  <p:childTnLst>
                                    <p:animClr clrSpc="hsl" dir="cw">
                                      <p:cBhvr override="childStyle">
                                        <p:cTn id="94" dur="500" fill="hold"/>
                                        <p:tgtEl>
                                          <p:spTgt spid="28">
                                            <p:txEl>
                                              <p:pRg st="8" end="8"/>
                                            </p:txEl>
                                          </p:spTgt>
                                        </p:tgtEl>
                                        <p:attrNameLst>
                                          <p:attrName>style.color</p:attrName>
                                        </p:attrNameLst>
                                      </p:cBhvr>
                                      <p:by>
                                        <p:hsl h="0" s="-70588" l="0"/>
                                      </p:by>
                                    </p:animClr>
                                    <p:animClr clrSpc="hsl" dir="cw">
                                      <p:cBhvr>
                                        <p:cTn id="95" dur="500" fill="hold"/>
                                        <p:tgtEl>
                                          <p:spTgt spid="28">
                                            <p:txEl>
                                              <p:pRg st="8" end="8"/>
                                            </p:txEl>
                                          </p:spTgt>
                                        </p:tgtEl>
                                        <p:attrNameLst>
                                          <p:attrName>fillcolor</p:attrName>
                                        </p:attrNameLst>
                                      </p:cBhvr>
                                      <p:by>
                                        <p:hsl h="0" s="-70588" l="0"/>
                                      </p:by>
                                    </p:animClr>
                                    <p:animClr clrSpc="hsl" dir="cw">
                                      <p:cBhvr>
                                        <p:cTn id="96" dur="500" fill="hold"/>
                                        <p:tgtEl>
                                          <p:spTgt spid="28">
                                            <p:txEl>
                                              <p:pRg st="8" end="8"/>
                                            </p:txEl>
                                          </p:spTgt>
                                        </p:tgtEl>
                                        <p:attrNameLst>
                                          <p:attrName>stroke.color</p:attrName>
                                        </p:attrNameLst>
                                      </p:cBhvr>
                                      <p:by>
                                        <p:hsl h="0" s="-70588" l="0"/>
                                      </p:by>
                                    </p:animClr>
                                    <p:set>
                                      <p:cBhvr>
                                        <p:cTn id="97" dur="500" fill="hold"/>
                                        <p:tgtEl>
                                          <p:spTgt spid="28">
                                            <p:txEl>
                                              <p:pRg st="8" end="8"/>
                                            </p:txEl>
                                          </p:spTgt>
                                        </p:tgtEl>
                                        <p:attrNameLst>
                                          <p:attrName>fill.type</p:attrName>
                                        </p:attrNameLst>
                                      </p:cBhvr>
                                      <p:to>
                                        <p:strVal val="solid"/>
                                      </p:to>
                                    </p:set>
                                  </p:childTnLst>
                                </p:cTn>
                              </p:par>
                              <p:par>
                                <p:cTn id="98" presetID="25" presetClass="emph" presetSubtype="0" fill="hold" nodeType="withEffect">
                                  <p:stCondLst>
                                    <p:cond delay="0"/>
                                  </p:stCondLst>
                                  <p:childTnLst>
                                    <p:animClr clrSpc="hsl" dir="cw">
                                      <p:cBhvr override="childStyle">
                                        <p:cTn id="99" dur="500" fill="hold"/>
                                        <p:tgtEl>
                                          <p:spTgt spid="28">
                                            <p:txEl>
                                              <p:pRg st="9" end="9"/>
                                            </p:txEl>
                                          </p:spTgt>
                                        </p:tgtEl>
                                        <p:attrNameLst>
                                          <p:attrName>style.color</p:attrName>
                                        </p:attrNameLst>
                                      </p:cBhvr>
                                      <p:by>
                                        <p:hsl h="0" s="-70588" l="0"/>
                                      </p:by>
                                    </p:animClr>
                                    <p:animClr clrSpc="hsl" dir="cw">
                                      <p:cBhvr>
                                        <p:cTn id="100" dur="500" fill="hold"/>
                                        <p:tgtEl>
                                          <p:spTgt spid="28">
                                            <p:txEl>
                                              <p:pRg st="9" end="9"/>
                                            </p:txEl>
                                          </p:spTgt>
                                        </p:tgtEl>
                                        <p:attrNameLst>
                                          <p:attrName>fillcolor</p:attrName>
                                        </p:attrNameLst>
                                      </p:cBhvr>
                                      <p:by>
                                        <p:hsl h="0" s="-70588" l="0"/>
                                      </p:by>
                                    </p:animClr>
                                    <p:animClr clrSpc="hsl" dir="cw">
                                      <p:cBhvr>
                                        <p:cTn id="101" dur="500" fill="hold"/>
                                        <p:tgtEl>
                                          <p:spTgt spid="28">
                                            <p:txEl>
                                              <p:pRg st="9" end="9"/>
                                            </p:txEl>
                                          </p:spTgt>
                                        </p:tgtEl>
                                        <p:attrNameLst>
                                          <p:attrName>stroke.color</p:attrName>
                                        </p:attrNameLst>
                                      </p:cBhvr>
                                      <p:by>
                                        <p:hsl h="0" s="-70588" l="0"/>
                                      </p:by>
                                    </p:animClr>
                                    <p:set>
                                      <p:cBhvr>
                                        <p:cTn id="102" dur="500" fill="hold"/>
                                        <p:tgtEl>
                                          <p:spTgt spid="28">
                                            <p:txEl>
                                              <p:pRg st="9" end="9"/>
                                            </p:txEl>
                                          </p:spTgt>
                                        </p:tgtEl>
                                        <p:attrNameLst>
                                          <p:attrName>fill.type</p:attrName>
                                        </p:attrNameLst>
                                      </p:cBhvr>
                                      <p:to>
                                        <p:strVal val="solid"/>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8">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5" presetClass="emph" presetSubtype="0" fill="hold" nodeType="clickEffect">
                                  <p:stCondLst>
                                    <p:cond delay="0"/>
                                  </p:stCondLst>
                                  <p:childTnLst>
                                    <p:animClr clrSpc="hsl" dir="cw">
                                      <p:cBhvr override="childStyle">
                                        <p:cTn id="114" dur="500" fill="hold"/>
                                        <p:tgtEl>
                                          <p:spTgt spid="28">
                                            <p:txEl>
                                              <p:pRg st="10" end="10"/>
                                            </p:txEl>
                                          </p:spTgt>
                                        </p:tgtEl>
                                        <p:attrNameLst>
                                          <p:attrName>style.color</p:attrName>
                                        </p:attrNameLst>
                                      </p:cBhvr>
                                      <p:by>
                                        <p:hsl h="0" s="-70588" l="0"/>
                                      </p:by>
                                    </p:animClr>
                                    <p:animClr clrSpc="hsl" dir="cw">
                                      <p:cBhvr>
                                        <p:cTn id="115" dur="500" fill="hold"/>
                                        <p:tgtEl>
                                          <p:spTgt spid="28">
                                            <p:txEl>
                                              <p:pRg st="10" end="10"/>
                                            </p:txEl>
                                          </p:spTgt>
                                        </p:tgtEl>
                                        <p:attrNameLst>
                                          <p:attrName>fillcolor</p:attrName>
                                        </p:attrNameLst>
                                      </p:cBhvr>
                                      <p:by>
                                        <p:hsl h="0" s="-70588" l="0"/>
                                      </p:by>
                                    </p:animClr>
                                    <p:animClr clrSpc="hsl" dir="cw">
                                      <p:cBhvr>
                                        <p:cTn id="116" dur="500" fill="hold"/>
                                        <p:tgtEl>
                                          <p:spTgt spid="28">
                                            <p:txEl>
                                              <p:pRg st="10" end="10"/>
                                            </p:txEl>
                                          </p:spTgt>
                                        </p:tgtEl>
                                        <p:attrNameLst>
                                          <p:attrName>stroke.color</p:attrName>
                                        </p:attrNameLst>
                                      </p:cBhvr>
                                      <p:by>
                                        <p:hsl h="0" s="-70588" l="0"/>
                                      </p:by>
                                    </p:animClr>
                                    <p:set>
                                      <p:cBhvr>
                                        <p:cTn id="117" dur="500" fill="hold"/>
                                        <p:tgtEl>
                                          <p:spTgt spid="28">
                                            <p:txEl>
                                              <p:pRg st="10" end="10"/>
                                            </p:txEl>
                                          </p:spTgt>
                                        </p:tgtEl>
                                        <p:attrNameLst>
                                          <p:attrName>fill.type</p:attrName>
                                        </p:attrNameLst>
                                      </p:cBhvr>
                                      <p:to>
                                        <p:strVal val="solid"/>
                                      </p:to>
                                    </p:set>
                                  </p:childTnLst>
                                </p:cTn>
                              </p:par>
                              <p:par>
                                <p:cTn id="118" presetID="25" presetClass="emph" presetSubtype="0" fill="hold" nodeType="withEffect">
                                  <p:stCondLst>
                                    <p:cond delay="0"/>
                                  </p:stCondLst>
                                  <p:childTnLst>
                                    <p:animClr clrSpc="hsl" dir="cw">
                                      <p:cBhvr override="childStyle">
                                        <p:cTn id="119" dur="500" fill="hold"/>
                                        <p:tgtEl>
                                          <p:spTgt spid="28">
                                            <p:txEl>
                                              <p:pRg st="11" end="11"/>
                                            </p:txEl>
                                          </p:spTgt>
                                        </p:tgtEl>
                                        <p:attrNameLst>
                                          <p:attrName>style.color</p:attrName>
                                        </p:attrNameLst>
                                      </p:cBhvr>
                                      <p:by>
                                        <p:hsl h="0" s="-70588" l="0"/>
                                      </p:by>
                                    </p:animClr>
                                    <p:animClr clrSpc="hsl" dir="cw">
                                      <p:cBhvr>
                                        <p:cTn id="120" dur="500" fill="hold"/>
                                        <p:tgtEl>
                                          <p:spTgt spid="28">
                                            <p:txEl>
                                              <p:pRg st="11" end="11"/>
                                            </p:txEl>
                                          </p:spTgt>
                                        </p:tgtEl>
                                        <p:attrNameLst>
                                          <p:attrName>fillcolor</p:attrName>
                                        </p:attrNameLst>
                                      </p:cBhvr>
                                      <p:by>
                                        <p:hsl h="0" s="-70588" l="0"/>
                                      </p:by>
                                    </p:animClr>
                                    <p:animClr clrSpc="hsl" dir="cw">
                                      <p:cBhvr>
                                        <p:cTn id="121" dur="500" fill="hold"/>
                                        <p:tgtEl>
                                          <p:spTgt spid="28">
                                            <p:txEl>
                                              <p:pRg st="11" end="11"/>
                                            </p:txEl>
                                          </p:spTgt>
                                        </p:tgtEl>
                                        <p:attrNameLst>
                                          <p:attrName>stroke.color</p:attrName>
                                        </p:attrNameLst>
                                      </p:cBhvr>
                                      <p:by>
                                        <p:hsl h="0" s="-70588" l="0"/>
                                      </p:by>
                                    </p:animClr>
                                    <p:set>
                                      <p:cBhvr>
                                        <p:cTn id="122" dur="500" fill="hold"/>
                                        <p:tgtEl>
                                          <p:spTgt spid="28">
                                            <p:txEl>
                                              <p:pRg st="11" end="11"/>
                                            </p:txEl>
                                          </p:spTgt>
                                        </p:tgtEl>
                                        <p:attrNameLst>
                                          <p:attrName>fill.type</p:attrName>
                                        </p:attrNameLst>
                                      </p:cBhvr>
                                      <p:to>
                                        <p:strVal val="solid"/>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2748</TotalTime>
  <Words>660</Words>
  <Application>Microsoft Macintosh PowerPoint</Application>
  <PresentationFormat>Widescreen</PresentationFormat>
  <Paragraphs>79</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Cambria Math</vt:lpstr>
      <vt:lpstr>Helvetica Light</vt:lpstr>
      <vt:lpstr>Helvetica Neue Condensed</vt:lpstr>
      <vt:lpstr>Helvetica Neue Light</vt:lpstr>
      <vt:lpstr>Helvetica Neue Thin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Dos Santos Canas, Liane</dc:creator>
  <cp:lastModifiedBy>Dos Santos Canas, Liane</cp:lastModifiedBy>
  <cp:revision>12</cp:revision>
  <dcterms:created xsi:type="dcterms:W3CDTF">2019-06-06T14:00:05Z</dcterms:created>
  <dcterms:modified xsi:type="dcterms:W3CDTF">2019-06-08T11:48:39Z</dcterms:modified>
</cp:coreProperties>
</file>