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2E08-48B9-4AE6-8906-4257FBC0BDDD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90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2E08-48B9-4AE6-8906-4257FBC0BDDD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8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2E08-48B9-4AE6-8906-4257FBC0BDDD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14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2E08-48B9-4AE6-8906-4257FBC0BDDD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41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2E08-48B9-4AE6-8906-4257FBC0BDDD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73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2E08-48B9-4AE6-8906-4257FBC0BDDD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92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2E08-48B9-4AE6-8906-4257FBC0BDDD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98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2E08-48B9-4AE6-8906-4257FBC0BDDD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73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2E08-48B9-4AE6-8906-4257FBC0BDDD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54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2E08-48B9-4AE6-8906-4257FBC0BDDD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36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2E08-48B9-4AE6-8906-4257FBC0BDDD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7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F2E08-48B9-4AE6-8906-4257FBC0BDDD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68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700" y="0"/>
            <a:ext cx="12217400" cy="68707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981200" y="-749300"/>
            <a:ext cx="8343900" cy="8204200"/>
          </a:xfrm>
          <a:prstGeom prst="ellipse">
            <a:avLst/>
          </a:prstGeom>
          <a:solidFill>
            <a:srgbClr val="F2F2F2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133602" y="862804"/>
            <a:ext cx="8039100" cy="5145091"/>
          </a:xfrm>
          <a:prstGeom prst="rect">
            <a:avLst/>
          </a:prstGeom>
          <a:noFill/>
          <a:ln/>
          <a:effectLst>
            <a:softEdge rad="63500"/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4800" u="sng" dirty="0">
                <a:latin typeface="KingsBureauGrot ThreeSeven" panose="02000506050000020004" pitchFamily="2" charset="0"/>
                <a:ea typeface="Comic Sans MS Bold" charset="0"/>
                <a:cs typeface="Comic Sans MS Bold" charset="0"/>
                <a:sym typeface="Comic Sans MS Bold" charset="0"/>
              </a:rPr>
              <a:t>Lecture </a:t>
            </a:r>
            <a:r>
              <a:rPr lang="en-US" sz="4800" u="sng" dirty="0" smtClean="0">
                <a:latin typeface="KingsBureauGrot ThreeSeven" panose="02000506050000020004" pitchFamily="2" charset="0"/>
                <a:ea typeface="Comic Sans MS Bold" charset="0"/>
                <a:cs typeface="Comic Sans MS Bold" charset="0"/>
                <a:sym typeface="Comic Sans MS Bold" charset="0"/>
              </a:rPr>
              <a:t>#4</a:t>
            </a:r>
            <a:endParaRPr lang="en-US" sz="4800" u="sng" dirty="0">
              <a:latin typeface="KingsBureauGrot ThreeSeven" panose="02000506050000020004" pitchFamily="2" charset="0"/>
              <a:ea typeface="Comic Sans MS Bold" charset="0"/>
              <a:cs typeface="Comic Sans MS Bold" charset="0"/>
              <a:sym typeface="Comic Sans MS Bold" charset="0"/>
            </a:endParaRPr>
          </a:p>
          <a:p>
            <a:pPr>
              <a:spcBef>
                <a:spcPts val="1000"/>
              </a:spcBef>
            </a:pPr>
            <a:endParaRPr lang="en-US" sz="1800" dirty="0" smtClean="0">
              <a:latin typeface="KingsBureauGrot ThreeSeven" panose="02000506050000020004" pitchFamily="2" charset="0"/>
              <a:ea typeface="Comic Sans MS Bold" charset="0"/>
              <a:cs typeface="Comic Sans MS Bold" charset="0"/>
              <a:sym typeface="Comic Sans MS Bold" charset="0"/>
            </a:endParaRPr>
          </a:p>
          <a:p>
            <a:pPr>
              <a:spcBef>
                <a:spcPts val="1000"/>
              </a:spcBef>
            </a:pPr>
            <a:endParaRPr lang="en-US" sz="1800" dirty="0" smtClean="0">
              <a:latin typeface="KingsBureauGrot ThreeSeven" panose="02000506050000020004" pitchFamily="2" charset="0"/>
              <a:ea typeface="Comic Sans MS Bold" charset="0"/>
              <a:cs typeface="Comic Sans MS Bold" charset="0"/>
              <a:sym typeface="Comic Sans MS Bold" charset="0"/>
            </a:endParaRPr>
          </a:p>
          <a:p>
            <a:pPr>
              <a:spcBef>
                <a:spcPts val="1000"/>
              </a:spcBef>
            </a:pPr>
            <a:r>
              <a:rPr lang="en-US" sz="5400" dirty="0">
                <a:latin typeface="KingsBureauGrot ThreeSeven" panose="02000506050000020004" pitchFamily="2" charset="0"/>
                <a:ea typeface="Comic Sans MS Bold" charset="0"/>
                <a:cs typeface="Comic Sans MS Bold" charset="0"/>
                <a:sym typeface="Comic Sans MS Bold" charset="0"/>
              </a:rPr>
              <a:t>“Strategic Decision </a:t>
            </a:r>
            <a:r>
              <a:rPr lang="en-US" sz="5400" dirty="0" smtClean="0">
                <a:latin typeface="KingsBureauGrot ThreeSeven" panose="02000506050000020004" pitchFamily="2" charset="0"/>
                <a:ea typeface="Comic Sans MS Bold" charset="0"/>
                <a:cs typeface="Comic Sans MS Bold" charset="0"/>
                <a:sym typeface="Comic Sans MS Bold" charset="0"/>
              </a:rPr>
              <a:t>   Making I”</a:t>
            </a:r>
          </a:p>
          <a:p>
            <a:pPr>
              <a:spcBef>
                <a:spcPts val="1000"/>
              </a:spcBef>
            </a:pPr>
            <a:endParaRPr lang="en-US" sz="1800" dirty="0" smtClean="0">
              <a:latin typeface="KingsBureauGrot ThreeSeven" panose="02000506050000020004" pitchFamily="2" charset="0"/>
              <a:ea typeface="Comic Sans MS Bold" charset="0"/>
              <a:cs typeface="Comic Sans MS Bold" charset="0"/>
              <a:sym typeface="Comic Sans MS Bold" charset="0"/>
            </a:endParaRPr>
          </a:p>
          <a:p>
            <a:pPr>
              <a:spcBef>
                <a:spcPts val="1000"/>
              </a:spcBef>
            </a:pPr>
            <a:r>
              <a:rPr lang="en-US" sz="1800" dirty="0" smtClean="0">
                <a:latin typeface="KingsBureauGrot ThreeSeven" panose="02000506050000020004" pitchFamily="2" charset="0"/>
                <a:ea typeface="Comic Sans MS Bold" charset="0"/>
                <a:cs typeface="Comic Sans MS Bold" charset="0"/>
                <a:sym typeface="Comic Sans MS Bold" charset="0"/>
              </a:rPr>
              <a:t/>
            </a:r>
            <a:br>
              <a:rPr lang="en-US" sz="1800" dirty="0" smtClean="0">
                <a:latin typeface="KingsBureauGrot ThreeSeven" panose="02000506050000020004" pitchFamily="2" charset="0"/>
                <a:ea typeface="Comic Sans MS Bold" charset="0"/>
                <a:cs typeface="Comic Sans MS Bold" charset="0"/>
                <a:sym typeface="Comic Sans MS Bold" charset="0"/>
              </a:rPr>
            </a:br>
            <a:endParaRPr lang="en-US" sz="1400" dirty="0" smtClean="0">
              <a:latin typeface="KingsBureauGrot ThreeSeven" panose="02000506050000020004" pitchFamily="2" charset="0"/>
            </a:endParaRPr>
          </a:p>
          <a:p>
            <a:r>
              <a:rPr lang="en-US" sz="2800" dirty="0" smtClean="0">
                <a:latin typeface="KingsBureauGrot ThreeSeven" panose="02000506050000020004" pitchFamily="2" charset="0"/>
              </a:rPr>
              <a:t>Lecturer: </a:t>
            </a:r>
            <a:r>
              <a:rPr lang="en-US" sz="2800" dirty="0" smtClean="0">
                <a:solidFill>
                  <a:srgbClr val="86133E"/>
                </a:solidFill>
                <a:latin typeface="KingsBureauGrot ThreeSeven" panose="02000506050000020004" pitchFamily="2" charset="0"/>
                <a:ea typeface="Comic Sans MS Bold" charset="0"/>
                <a:cs typeface="Comic Sans MS Bold" charset="0"/>
                <a:sym typeface="Comic Sans MS Bold" charset="0"/>
              </a:rPr>
              <a:t>Prof Mischa Dohler</a:t>
            </a:r>
          </a:p>
          <a:p>
            <a:r>
              <a:rPr lang="en-US" sz="2800" dirty="0" smtClean="0">
                <a:solidFill>
                  <a:srgbClr val="86133E"/>
                </a:solidFill>
                <a:latin typeface="KingsBureauGrot ThreeSeven" panose="02000506050000020004" pitchFamily="2" charset="0"/>
                <a:sym typeface="Comic Sans MS Bold" charset="0"/>
              </a:rPr>
              <a:t>mischa.dohler@kcl.ac.uk</a:t>
            </a:r>
          </a:p>
          <a:p>
            <a:r>
              <a:rPr lang="en-US" sz="2800" dirty="0" smtClean="0">
                <a:solidFill>
                  <a:srgbClr val="86133E"/>
                </a:solidFill>
                <a:latin typeface="KingsBureauGrot ThreeSeven" panose="02000506050000020004" pitchFamily="2" charset="0"/>
                <a:sym typeface="Comic Sans MS Bold" charset="0"/>
              </a:rPr>
              <a:t>(07873 252 444)</a:t>
            </a:r>
          </a:p>
        </p:txBody>
      </p:sp>
    </p:spTree>
    <p:extLst>
      <p:ext uri="{BB962C8B-B14F-4D97-AF65-F5344CB8AC3E}">
        <p14:creationId xmlns:p14="http://schemas.microsoft.com/office/powerpoint/2010/main" val="12877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Corporate strategic blunders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Yahoo did not acquire Google for $1m </a:t>
            </a:r>
          </a:p>
          <a:p>
            <a:r>
              <a:rPr lang="en-GB" dirty="0" smtClean="0"/>
              <a:t>Blockbuster did not acquire Netflix when offered for </a:t>
            </a:r>
          </a:p>
          <a:p>
            <a:r>
              <a:rPr lang="en-GB" dirty="0" smtClean="0"/>
              <a:t>Nokia refused to use Android OS (and generally screwed up due to market arrogance)</a:t>
            </a:r>
          </a:p>
          <a:p>
            <a:r>
              <a:rPr lang="en-GB" dirty="0" smtClean="0"/>
              <a:t>McDonald offered “1/3 Pounder” at a higher price --- Americans did not buy it</a:t>
            </a:r>
          </a:p>
          <a:p>
            <a:r>
              <a:rPr lang="en-GB" dirty="0" smtClean="0"/>
              <a:t>Xerox sold first computer blue prints to Steve Jobs</a:t>
            </a:r>
          </a:p>
          <a:p>
            <a:r>
              <a:rPr lang="en-GB" dirty="0" smtClean="0"/>
              <a:t>Huawei – Iran sanctions &amp; did not do a good stakeholder outreach on security</a:t>
            </a:r>
          </a:p>
          <a:p>
            <a:r>
              <a:rPr lang="en-GB" dirty="0" smtClean="0"/>
              <a:t>Alibaba – fake products on the store</a:t>
            </a:r>
          </a:p>
          <a:p>
            <a:r>
              <a:rPr lang="en-GB" dirty="0" smtClean="0"/>
              <a:t>Mercedes acquired a bad deal: </a:t>
            </a:r>
            <a:r>
              <a:rPr lang="en-GB" dirty="0" err="1" smtClean="0"/>
              <a:t>Chrystler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54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SWOT - Apple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753890" y="2340889"/>
            <a:ext cx="21709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prstClr val="black"/>
                </a:solidFill>
              </a:rPr>
              <a:t>S</a:t>
            </a:r>
            <a:r>
              <a:rPr lang="en-GB" b="1" dirty="0" smtClean="0">
                <a:solidFill>
                  <a:prstClr val="black"/>
                </a:solidFill>
              </a:rPr>
              <a:t>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 smtClean="0">
                <a:solidFill>
                  <a:prstClr val="black"/>
                </a:solidFill>
              </a:rPr>
              <a:t>Inhouse</a:t>
            </a:r>
            <a:endParaRPr lang="en-GB" sz="1400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prstClr val="black"/>
                </a:solidFill>
              </a:rPr>
              <a:t>Device interoperability 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09200" y="2269517"/>
            <a:ext cx="20064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prstClr val="black"/>
                </a:solidFill>
              </a:rPr>
              <a:t>W</a:t>
            </a:r>
            <a:r>
              <a:rPr lang="en-GB" b="1" dirty="0" smtClean="0">
                <a:solidFill>
                  <a:prstClr val="black"/>
                </a:solidFill>
              </a:rPr>
              <a:t>EAKNESS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prstClr val="black"/>
                </a:solidFill>
              </a:rPr>
              <a:t>Lack of innovation because it is CLOSED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prstClr val="black"/>
                </a:solidFill>
              </a:rPr>
              <a:t>Lack of flexibility 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5782" y="4007173"/>
            <a:ext cx="24471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prstClr val="black"/>
                </a:solidFill>
              </a:rPr>
              <a:t>O</a:t>
            </a:r>
            <a:r>
              <a:rPr lang="en-GB" b="1" dirty="0" smtClean="0">
                <a:solidFill>
                  <a:prstClr val="black"/>
                </a:solidFill>
              </a:rPr>
              <a:t>PPORTUNITY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prstClr val="black"/>
                </a:solidFill>
              </a:rPr>
              <a:t>App store (and community which comes with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prstClr val="black"/>
                </a:solidFill>
              </a:rPr>
              <a:t>Eco system &amp; 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prstClr val="black"/>
                </a:solidFill>
              </a:rPr>
              <a:t>Reliability of devices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2859" y="4013757"/>
            <a:ext cx="21086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prstClr val="black"/>
                </a:solidFill>
              </a:rPr>
              <a:t>T</a:t>
            </a:r>
            <a:r>
              <a:rPr lang="en-GB" b="1" dirty="0" smtClean="0">
                <a:solidFill>
                  <a:prstClr val="black"/>
                </a:solidFill>
              </a:rPr>
              <a:t>HREAT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prstClr val="black"/>
                </a:solidFill>
              </a:rPr>
              <a:t>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prstClr val="black"/>
                </a:solidFill>
              </a:rPr>
              <a:t>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prstClr val="black"/>
                </a:solidFill>
              </a:rPr>
              <a:t>Not being able to keep up with the market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8970" y="1717024"/>
            <a:ext cx="77777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GOOD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9256" y="1773720"/>
            <a:ext cx="58317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BAD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40077" y="1543665"/>
            <a:ext cx="2817318" cy="4227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60637" y="1543665"/>
            <a:ext cx="2817318" cy="4227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8498" y="2340078"/>
            <a:ext cx="9124767" cy="1196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8497" y="4186315"/>
            <a:ext cx="9124767" cy="1196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3877" y="2753835"/>
            <a:ext cx="11208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INTERNAL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1053" y="4600072"/>
            <a:ext cx="114646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EXTERNAL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1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SWOT </a:t>
            </a:r>
            <a:r>
              <a:rPr lang="en-GB" dirty="0" smtClean="0"/>
              <a:t>– King’s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391208" y="2197504"/>
            <a:ext cx="26888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prstClr val="black"/>
                </a:solidFill>
              </a:rPr>
              <a:t>S</a:t>
            </a:r>
            <a:r>
              <a:rPr lang="en-GB" b="1" dirty="0" smtClean="0">
                <a:solidFill>
                  <a:prstClr val="black"/>
                </a:solidFill>
              </a:rPr>
              <a:t>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</a:rPr>
              <a:t>Research quality (gives opportunities among peers)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</a:rPr>
              <a:t>Reputation (to attract high quality staff)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</a:rPr>
              <a:t>community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09200" y="2269517"/>
            <a:ext cx="20064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prstClr val="black"/>
                </a:solidFill>
              </a:rPr>
              <a:t>W</a:t>
            </a:r>
            <a:r>
              <a:rPr lang="en-GB" b="1" dirty="0" smtClean="0">
                <a:solidFill>
                  <a:prstClr val="black"/>
                </a:solidFill>
              </a:rPr>
              <a:t>EAKNESS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</a:rPr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</a:rPr>
              <a:t>Time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</a:rPr>
              <a:t>Campuses too split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5782" y="4007173"/>
            <a:ext cx="244719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prstClr val="black"/>
                </a:solidFill>
              </a:rPr>
              <a:t>O</a:t>
            </a:r>
            <a:r>
              <a:rPr lang="en-GB" b="1" dirty="0" smtClean="0">
                <a:solidFill>
                  <a:prstClr val="black"/>
                </a:solidFill>
              </a:rPr>
              <a:t>PPORTUNITY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</a:rPr>
              <a:t>Ability to attract more </a:t>
            </a:r>
            <a:r>
              <a:rPr lang="en-GB" sz="1400" dirty="0" smtClean="0">
                <a:solidFill>
                  <a:prstClr val="black"/>
                </a:solidFill>
              </a:rPr>
              <a:t>students; Location</a:t>
            </a:r>
            <a:endParaRPr lang="en-GB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prstClr val="black"/>
                </a:solidFill>
              </a:rPr>
              <a:t>Reputation; Alumni </a:t>
            </a:r>
            <a:endParaRPr lang="en-GB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</a:rPr>
              <a:t>NSS (to improve meaningfully)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3125" y="4000983"/>
            <a:ext cx="262266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prstClr val="black"/>
                </a:solidFill>
              </a:rPr>
              <a:t>T</a:t>
            </a:r>
            <a:r>
              <a:rPr lang="en-GB" b="1" dirty="0" smtClean="0">
                <a:solidFill>
                  <a:prstClr val="black"/>
                </a:solidFill>
              </a:rPr>
              <a:t>HREAT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</a:rPr>
              <a:t>BREXIT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</a:rPr>
              <a:t>UCL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</a:rPr>
              <a:t>NSS (if anger is let out on survey)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</a:rPr>
              <a:t>Costs of living/surviving in London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8970" y="1717024"/>
            <a:ext cx="77777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GOOD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9256" y="1773720"/>
            <a:ext cx="58317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BAD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40077" y="1543665"/>
            <a:ext cx="2817318" cy="4227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60637" y="1543665"/>
            <a:ext cx="2817318" cy="4227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8498" y="2340078"/>
            <a:ext cx="9124767" cy="1196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8497" y="4186315"/>
            <a:ext cx="9124767" cy="1196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3877" y="2753835"/>
            <a:ext cx="11208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INTERNAL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1053" y="4600072"/>
            <a:ext cx="114646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EXTERNAL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Apple’s Porter 5-Force Analysis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81781" y="3441291"/>
            <a:ext cx="3607141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prstClr val="black"/>
                </a:solidFill>
              </a:rPr>
              <a:t>Supplier Power - MEDIUM: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solidFill>
                  <a:prstClr val="black"/>
                </a:solidFill>
              </a:rPr>
              <a:t>Chip core architecture – high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solidFill>
                  <a:prstClr val="black"/>
                </a:solidFill>
              </a:rPr>
              <a:t>Touch screen - low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6517" y="3362633"/>
            <a:ext cx="2802193" cy="1846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prstClr val="black"/>
                </a:solidFill>
              </a:rPr>
              <a:t>Buyer Power - LOW: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solidFill>
                  <a:prstClr val="black"/>
                </a:solidFill>
              </a:rPr>
              <a:t>“people are hooked to the product”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solidFill>
                  <a:prstClr val="black"/>
                </a:solidFill>
              </a:rPr>
              <a:t>Competitive products at same feature range are not much cheaper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29318" y="3431459"/>
            <a:ext cx="3549444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prstClr val="black"/>
                </a:solidFill>
              </a:rPr>
              <a:t>Competitive Rivalry - MEDIUM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- Huawei &amp; Samsung biggest competitors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9317" y="2145806"/>
            <a:ext cx="3859711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prstClr val="black"/>
                </a:solidFill>
              </a:rPr>
              <a:t>Threat of New Entrant - LOW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- Cost offers; feature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9317" y="5171769"/>
            <a:ext cx="382386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prstClr val="black"/>
                </a:solidFill>
              </a:rPr>
              <a:t>Threat of Substitution - LOW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solidFill>
                  <a:prstClr val="black"/>
                </a:solidFill>
              </a:rPr>
              <a:t>Maybe neural sensors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solidFill>
                  <a:prstClr val="black"/>
                </a:solidFill>
              </a:rPr>
              <a:t>Modular phone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8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288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Comic Sans MS Bold</vt:lpstr>
      <vt:lpstr>KingsBureauGrot ThreeSeven</vt:lpstr>
      <vt:lpstr>Office Theme</vt:lpstr>
      <vt:lpstr>PowerPoint Presentation</vt:lpstr>
      <vt:lpstr>Corporate strategic blunders </vt:lpstr>
      <vt:lpstr>SWOT - Apple</vt:lpstr>
      <vt:lpstr>SWOT – King’s</vt:lpstr>
      <vt:lpstr>Apple’s Porter 5-Force Analysis</vt:lpstr>
    </vt:vector>
  </TitlesOfParts>
  <Company>King's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Choice of project decision KPIs &amp; Methodology</dc:title>
  <dc:creator>Lecture </dc:creator>
  <cp:lastModifiedBy>Dohler, Mischa</cp:lastModifiedBy>
  <cp:revision>14</cp:revision>
  <dcterms:created xsi:type="dcterms:W3CDTF">2019-01-31T09:16:23Z</dcterms:created>
  <dcterms:modified xsi:type="dcterms:W3CDTF">2019-02-07T14:04:26Z</dcterms:modified>
</cp:coreProperties>
</file>