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6" r:id="rId2"/>
    <p:sldId id="427" r:id="rId3"/>
    <p:sldId id="428" r:id="rId4"/>
    <p:sldId id="429" r:id="rId5"/>
    <p:sldId id="430" r:id="rId6"/>
    <p:sldId id="43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FFFFFF"/>
    <a:srgbClr val="FFD966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A9B9-9416-4B77-9637-7C4775A18930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DDB8-254D-4E02-9335-E013108634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9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34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9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90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6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1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9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7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7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2A3D-29C0-45E9-A44A-4A7E7E2BD44F}" type="datetimeFigureOut">
              <a:rPr lang="en-GB" smtClean="0"/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968E-D4F6-4617-B883-04DEA6A5B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kstart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700" y="0"/>
            <a:ext cx="12217400" cy="68707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81200" y="-749300"/>
            <a:ext cx="8343900" cy="8204200"/>
          </a:xfrm>
          <a:prstGeom prst="ellipse">
            <a:avLst/>
          </a:prstGeom>
          <a:solidFill>
            <a:srgbClr val="F2F2F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133602" y="862804"/>
            <a:ext cx="8039100" cy="5145091"/>
          </a:xfrm>
          <a:prstGeom prst="rect">
            <a:avLst/>
          </a:prstGeom>
          <a:noFill/>
          <a:ln/>
          <a:effectLst>
            <a:softEdge rad="63500"/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4800" u="sng" dirty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Lecture </a:t>
            </a:r>
            <a:r>
              <a:rPr lang="en-US" sz="4800" u="sng" dirty="0" smtClean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#6</a:t>
            </a:r>
            <a:endParaRPr lang="en-US" sz="4800" u="sng" dirty="0">
              <a:solidFill>
                <a:prstClr val="black"/>
              </a:solidFill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solidFill>
                <a:prstClr val="black"/>
              </a:solidFill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solidFill>
                <a:prstClr val="black"/>
              </a:solidFill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5400" dirty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“Corporate Growth </a:t>
            </a:r>
            <a:r>
              <a:rPr lang="en-US" sz="5400" dirty="0" smtClean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    Cycles </a:t>
            </a:r>
            <a:r>
              <a:rPr lang="en-US" sz="5400" dirty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I”</a:t>
            </a:r>
            <a:endParaRPr lang="en-US" sz="5400" dirty="0" smtClean="0">
              <a:solidFill>
                <a:prstClr val="black"/>
              </a:solidFill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endParaRPr lang="en-US" sz="1800" dirty="0" smtClean="0">
              <a:solidFill>
                <a:prstClr val="black"/>
              </a:solidFill>
              <a:latin typeface="KingsBureauGrot ThreeSeven" panose="02000506050000020004" pitchFamily="2" charset="0"/>
              <a:ea typeface="Comic Sans MS Bold" charset="0"/>
              <a:cs typeface="Comic Sans MS Bold" charset="0"/>
              <a:sym typeface="Comic Sans MS Bold" charset="0"/>
            </a:endParaRPr>
          </a:p>
          <a:p>
            <a:pPr>
              <a:spcBef>
                <a:spcPts val="1000"/>
              </a:spcBef>
            </a:pPr>
            <a:r>
              <a:rPr lang="en-US" sz="1800" dirty="0" smtClean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</a:br>
            <a:endParaRPr lang="en-US" sz="1400" dirty="0" smtClean="0">
              <a:solidFill>
                <a:prstClr val="black"/>
              </a:solidFill>
              <a:latin typeface="KingsBureauGrot ThreeSeven" panose="02000506050000020004" pitchFamily="2" charset="0"/>
            </a:endParaRPr>
          </a:p>
          <a:p>
            <a:r>
              <a:rPr lang="en-US" sz="2800" dirty="0" smtClean="0">
                <a:solidFill>
                  <a:prstClr val="black"/>
                </a:solidFill>
                <a:latin typeface="KingsBureauGrot ThreeSeven" panose="02000506050000020004" pitchFamily="2" charset="0"/>
              </a:rPr>
              <a:t>Lecturer: </a:t>
            </a:r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ea typeface="Comic Sans MS Bold" charset="0"/>
                <a:cs typeface="Comic Sans MS Bold" charset="0"/>
                <a:sym typeface="Comic Sans MS Bold" charset="0"/>
              </a:rPr>
              <a:t>Prof Mischa Dohler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mischa.dohler@kcl.ac.uk</a:t>
            </a:r>
          </a:p>
          <a:p>
            <a:r>
              <a:rPr lang="en-US" sz="2800" dirty="0" smtClean="0">
                <a:solidFill>
                  <a:srgbClr val="86133E"/>
                </a:solidFill>
                <a:latin typeface="KingsBureauGrot ThreeSeven" panose="02000506050000020004" pitchFamily="2" charset="0"/>
                <a:sym typeface="Comic Sans MS Bold" charset="0"/>
              </a:rPr>
              <a:t>(07873 252 444)</a:t>
            </a:r>
          </a:p>
        </p:txBody>
      </p:sp>
    </p:spTree>
    <p:extLst>
      <p:ext uri="{BB962C8B-B14F-4D97-AF65-F5344CB8AC3E}">
        <p14:creationId xmlns:p14="http://schemas.microsoft.com/office/powerpoint/2010/main" val="3699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 err="1" smtClean="0"/>
              <a:t>bn</a:t>
            </a:r>
            <a:r>
              <a:rPr lang="en-GB" dirty="0" smtClean="0"/>
              <a:t> inspirations /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Own necessities / problems we face every day</a:t>
            </a:r>
          </a:p>
          <a:p>
            <a:r>
              <a:rPr lang="en-GB" dirty="0" smtClean="0"/>
              <a:t>Trends in the market (sharing economic; circular economy; Gartner’s </a:t>
            </a:r>
            <a:r>
              <a:rPr lang="en-GB" dirty="0" err="1" smtClean="0"/>
              <a:t>Hypecycle</a:t>
            </a:r>
            <a:r>
              <a:rPr lang="en-GB" dirty="0" smtClean="0"/>
              <a:t>)</a:t>
            </a:r>
          </a:p>
          <a:p>
            <a:r>
              <a:rPr lang="en-GB" dirty="0" smtClean="0"/>
              <a:t>1 thing everybody needs / 1 thing everybody thinks they need</a:t>
            </a:r>
          </a:p>
          <a:p>
            <a:r>
              <a:rPr lang="en-GB" dirty="0" smtClean="0"/>
              <a:t>Gaps in the market / demand gap (how to identify?)</a:t>
            </a:r>
          </a:p>
          <a:p>
            <a:r>
              <a:rPr lang="en-GB" dirty="0" smtClean="0"/>
              <a:t>Better or more efficient version of something which has big market </a:t>
            </a:r>
          </a:p>
          <a:p>
            <a:r>
              <a:rPr lang="en-GB" dirty="0" smtClean="0">
                <a:hlinkClick r:id="rId2"/>
              </a:rPr>
              <a:t>www.kickstarter.com</a:t>
            </a:r>
            <a:endParaRPr lang="en-GB" dirty="0" smtClean="0"/>
          </a:p>
          <a:p>
            <a:r>
              <a:rPr lang="en-GB" dirty="0" smtClean="0"/>
              <a:t>Science Fiction movies:</a:t>
            </a:r>
          </a:p>
          <a:p>
            <a:pPr lvl="1"/>
            <a:r>
              <a:rPr lang="en-GB" dirty="0" smtClean="0"/>
              <a:t>Star Trek -&gt; tablet / </a:t>
            </a:r>
            <a:r>
              <a:rPr lang="en-GB" dirty="0" err="1" smtClean="0"/>
              <a:t>gps</a:t>
            </a:r>
            <a:endParaRPr lang="en-GB" dirty="0" smtClean="0"/>
          </a:p>
          <a:p>
            <a:pPr lvl="1"/>
            <a:r>
              <a:rPr lang="en-GB" dirty="0" smtClean="0"/>
              <a:t>Space </a:t>
            </a:r>
            <a:r>
              <a:rPr lang="en-GB" dirty="0" err="1" smtClean="0"/>
              <a:t>odessey</a:t>
            </a:r>
            <a:r>
              <a:rPr lang="en-GB" dirty="0" smtClean="0"/>
              <a:t> -&gt; Skype</a:t>
            </a:r>
          </a:p>
          <a:p>
            <a:pPr lvl="1"/>
            <a:r>
              <a:rPr lang="en-GB" dirty="0" smtClean="0"/>
              <a:t>Avatar / transformers -&gt; exoskeletons</a:t>
            </a:r>
          </a:p>
          <a:p>
            <a:pPr lvl="1"/>
            <a:r>
              <a:rPr lang="en-GB" dirty="0" smtClean="0"/>
              <a:t>Minority Report / Mission Impossible -&gt;  motion gesture, holograms</a:t>
            </a:r>
          </a:p>
          <a:p>
            <a:pPr lvl="1"/>
            <a:r>
              <a:rPr lang="en-GB" b="1" dirty="0" smtClean="0"/>
              <a:t>Inception</a:t>
            </a:r>
            <a:r>
              <a:rPr lang="en-GB" dirty="0" smtClean="0"/>
              <a:t> -&gt; what will we have in 2030? “Living in a dream”</a:t>
            </a:r>
          </a:p>
          <a:p>
            <a:pPr lvl="1"/>
            <a:r>
              <a:rPr lang="en-GB" b="1" dirty="0" smtClean="0"/>
              <a:t>Black Mirror </a:t>
            </a:r>
            <a:r>
              <a:rPr lang="en-GB" dirty="0" smtClean="0"/>
              <a:t>-&gt; </a:t>
            </a:r>
            <a:r>
              <a:rPr lang="en-GB" i="1" dirty="0" smtClean="0"/>
              <a:t>prepare for the future</a:t>
            </a:r>
          </a:p>
          <a:p>
            <a:pPr lvl="1"/>
            <a:r>
              <a:rPr lang="en-GB" b="1" dirty="0" smtClean="0"/>
              <a:t>Interstellar </a:t>
            </a:r>
            <a:r>
              <a:rPr lang="en-GB" dirty="0" smtClean="0"/>
              <a:t>-&gt; new space travel methods </a:t>
            </a:r>
          </a:p>
          <a:p>
            <a:pPr lvl="1"/>
            <a:r>
              <a:rPr lang="en-GB" b="1" dirty="0" smtClean="0"/>
              <a:t>AI (with Jonny Depp) </a:t>
            </a:r>
            <a:r>
              <a:rPr lang="en-GB" dirty="0" smtClean="0"/>
              <a:t>-&gt; AI singularity </a:t>
            </a:r>
            <a:endParaRPr lang="en-GB" b="1" dirty="0" smtClean="0"/>
          </a:p>
          <a:p>
            <a:pPr lvl="1"/>
            <a:r>
              <a:rPr lang="en-GB" b="1" dirty="0" smtClean="0"/>
              <a:t>Black Panther &amp; interactive video games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2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$</a:t>
            </a:r>
            <a:r>
              <a:rPr lang="en-GB" dirty="0" err="1" smtClean="0"/>
              <a:t>bn</a:t>
            </a:r>
            <a:r>
              <a:rPr lang="en-GB" dirty="0" smtClean="0"/>
              <a:t> inspirations / ideas</a:t>
            </a:r>
            <a:endParaRPr lang="en-GB" dirty="0"/>
          </a:p>
        </p:txBody>
      </p:sp>
      <p:pic>
        <p:nvPicPr>
          <p:cNvPr id="1026" name="Picture 2" descr="Image result for gartner hype cyc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" b="21397"/>
          <a:stretch/>
        </p:blipFill>
        <p:spPr bwMode="auto">
          <a:xfrm>
            <a:off x="1750705" y="1500981"/>
            <a:ext cx="8410848" cy="517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Class’s $</a:t>
            </a:r>
            <a:r>
              <a:rPr lang="en-GB" dirty="0" err="1" smtClean="0"/>
              <a:t>bn</a:t>
            </a:r>
            <a:r>
              <a:rPr lang="en-GB" dirty="0" smtClean="0"/>
              <a:t>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/>
          </a:bodyPr>
          <a:lstStyle/>
          <a:p>
            <a:r>
              <a:rPr lang="en-GB" dirty="0" smtClean="0"/>
              <a:t>Online lawyer (days of lawyers are counted!) and contract generator</a:t>
            </a:r>
          </a:p>
          <a:p>
            <a:r>
              <a:rPr lang="en-GB" dirty="0" smtClean="0"/>
              <a:t>Wireless ceiling- mounted phone charger </a:t>
            </a:r>
          </a:p>
          <a:p>
            <a:r>
              <a:rPr lang="en-GB" dirty="0" smtClean="0"/>
              <a:t>Wireless surveillance for government services (satellite data)</a:t>
            </a:r>
          </a:p>
          <a:p>
            <a:r>
              <a:rPr lang="en-GB" dirty="0" smtClean="0"/>
              <a:t>Lightshow with drones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5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Investment Equity %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7994" cy="4830814"/>
          </a:xfrm>
        </p:spPr>
        <p:txBody>
          <a:bodyPr>
            <a:normAutofit/>
          </a:bodyPr>
          <a:lstStyle/>
          <a:p>
            <a:r>
              <a:rPr lang="en-GB" dirty="0" smtClean="0"/>
              <a:t>Let’s assume you need $1m to get a prototype to market </a:t>
            </a:r>
          </a:p>
          <a:p>
            <a:r>
              <a:rPr lang="en-GB" dirty="0" smtClean="0"/>
              <a:t>What’s the profit in 5 years’ time? $1m</a:t>
            </a:r>
          </a:p>
          <a:p>
            <a:r>
              <a:rPr lang="en-GB" dirty="0" smtClean="0"/>
              <a:t>I value your company in 5 years’ time at 10x your revenue, </a:t>
            </a:r>
            <a:r>
              <a:rPr lang="en-GB" dirty="0" err="1" smtClean="0"/>
              <a:t>i.e</a:t>
            </a:r>
            <a:r>
              <a:rPr lang="en-GB" dirty="0" smtClean="0"/>
              <a:t> $10m</a:t>
            </a:r>
          </a:p>
          <a:p>
            <a:r>
              <a:rPr lang="en-GB" dirty="0" smtClean="0"/>
              <a:t>Projected value today is: NPV = $10m / (1 + %)^5; % = 50%; NPV = $1.32m</a:t>
            </a:r>
          </a:p>
          <a:p>
            <a:r>
              <a:rPr lang="en-GB" dirty="0" smtClean="0"/>
              <a:t>You ask for $1m: Investor gets $1m/$1.32m = 76%; you get 24%</a:t>
            </a:r>
          </a:p>
          <a:p>
            <a:endParaRPr lang="en-GB" dirty="0"/>
          </a:p>
          <a:p>
            <a:r>
              <a:rPr lang="en-GB" dirty="0" smtClean="0"/>
              <a:t>Company is valued post-money: $1.32m</a:t>
            </a:r>
          </a:p>
          <a:p>
            <a:r>
              <a:rPr lang="en-GB" dirty="0" smtClean="0"/>
              <a:t>Company is valued pre-money: $320k</a:t>
            </a:r>
          </a:p>
          <a:p>
            <a:r>
              <a:rPr lang="en-GB" dirty="0" smtClean="0"/>
              <a:t>At </a:t>
            </a:r>
            <a:r>
              <a:rPr lang="en-GB" smtClean="0"/>
              <a:t>seed investment: 25-40%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0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Investment Equity %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7994" cy="4830814"/>
          </a:xfrm>
        </p:spPr>
        <p:txBody>
          <a:bodyPr>
            <a:normAutofit/>
          </a:bodyPr>
          <a:lstStyle/>
          <a:p>
            <a:r>
              <a:rPr lang="en-GB" dirty="0" smtClean="0"/>
              <a:t>Let’s assume you need $1m to get a prototype to market </a:t>
            </a:r>
          </a:p>
          <a:p>
            <a:r>
              <a:rPr lang="en-GB" dirty="0" smtClean="0"/>
              <a:t>What’s the profit in 5 years’ time? $10m</a:t>
            </a:r>
          </a:p>
          <a:p>
            <a:r>
              <a:rPr lang="en-GB" dirty="0" smtClean="0"/>
              <a:t>I value your company in 5 years’ time at 10x your revenue, </a:t>
            </a:r>
            <a:r>
              <a:rPr lang="en-GB" dirty="0" err="1" smtClean="0"/>
              <a:t>i.e</a:t>
            </a:r>
            <a:r>
              <a:rPr lang="en-GB" dirty="0" smtClean="0"/>
              <a:t> $100m</a:t>
            </a:r>
          </a:p>
          <a:p>
            <a:r>
              <a:rPr lang="en-GB" dirty="0" smtClean="0"/>
              <a:t>Projected value today is: NPV = $100m / (1 + %)^5; % = 50%; NPV = $13.2m</a:t>
            </a:r>
          </a:p>
          <a:p>
            <a:r>
              <a:rPr lang="en-GB" dirty="0" smtClean="0"/>
              <a:t>You ask for $1m: Investor gets $1m/$13.2m = 7.6%; you get 92.4%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6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373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 Bold</vt:lpstr>
      <vt:lpstr>KingsBureauGrot ThreeSeven</vt:lpstr>
      <vt:lpstr>Office Theme</vt:lpstr>
      <vt:lpstr>PowerPoint Presentation</vt:lpstr>
      <vt:lpstr>$bn inspirations / ideas</vt:lpstr>
      <vt:lpstr>$bn inspirations / ideas</vt:lpstr>
      <vt:lpstr>Class’s $bn ideas</vt:lpstr>
      <vt:lpstr>Investment Equity %</vt:lpstr>
      <vt:lpstr>Investment Equity %</vt:lpstr>
    </vt:vector>
  </TitlesOfParts>
  <Company>King's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Dohler, Mischa</dc:creator>
  <cp:lastModifiedBy>Dohler, Mischa</cp:lastModifiedBy>
  <cp:revision>219</cp:revision>
  <dcterms:created xsi:type="dcterms:W3CDTF">2018-01-18T09:02:20Z</dcterms:created>
  <dcterms:modified xsi:type="dcterms:W3CDTF">2019-02-22T07:47:31Z</dcterms:modified>
</cp:coreProperties>
</file>