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0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7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2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8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4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6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7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2E08-48B9-4AE6-8906-4257FBC0BDDD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87AC-E058-4132-83ED-BE60DAA203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8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0" y="0"/>
            <a:ext cx="12217400" cy="68707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81200" y="-749300"/>
            <a:ext cx="8343900" cy="8204200"/>
          </a:xfrm>
          <a:prstGeom prst="ellipse">
            <a:avLst/>
          </a:prstGeom>
          <a:solidFill>
            <a:srgbClr val="F2F2F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2" y="862804"/>
            <a:ext cx="8039100" cy="5145091"/>
          </a:xfrm>
          <a:prstGeom prst="rect">
            <a:avLst/>
          </a:prstGeom>
          <a:noFill/>
          <a:ln/>
          <a:effectLst>
            <a:softEdge rad="63500"/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u="sng" dirty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Lecture </a:t>
            </a:r>
            <a:r>
              <a:rPr lang="en-US" sz="4800" u="sng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#3</a:t>
            </a:r>
            <a:endParaRPr lang="en-US" sz="4800" u="sng" dirty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54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“</a:t>
            </a:r>
            <a:r>
              <a:rPr lang="en-US" sz="540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Managing Projects”</a:t>
            </a:r>
            <a:endParaRPr lang="en-US" sz="54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18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/>
            </a:r>
            <a:br>
              <a:rPr lang="en-US" sz="1800" dirty="0" smtClean="0"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</a:br>
            <a:endParaRPr lang="en-US" sz="1400" dirty="0" smtClean="0">
              <a:latin typeface="KingsBureauGrot ThreeSeven" panose="02000506050000020004" pitchFamily="2" charset="0"/>
            </a:endParaRPr>
          </a:p>
          <a:p>
            <a:r>
              <a:rPr lang="en-US" sz="2800" dirty="0" smtClean="0">
                <a:latin typeface="KingsBureauGrot ThreeSeven" panose="02000506050000020004" pitchFamily="2" charset="0"/>
              </a:rPr>
              <a:t>Lecturer: </a:t>
            </a:r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Prof Mischa Dohler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mischa.dohler@kcl.ac.uk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(07873 252 444)</a:t>
            </a:r>
          </a:p>
        </p:txBody>
      </p:sp>
    </p:spTree>
    <p:extLst>
      <p:ext uri="{BB962C8B-B14F-4D97-AF65-F5344CB8AC3E}">
        <p14:creationId xmlns:p14="http://schemas.microsoft.com/office/powerpoint/2010/main" val="29869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Choice of project decision KPIs &amp;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what financial data do you ask Alex, Ben &amp; Chris?</a:t>
            </a:r>
          </a:p>
          <a:p>
            <a:pPr lvl="1"/>
            <a:r>
              <a:rPr lang="en-GB" dirty="0" smtClean="0"/>
              <a:t>What’s the return of investment?</a:t>
            </a:r>
          </a:p>
          <a:p>
            <a:pPr lvl="1"/>
            <a:r>
              <a:rPr lang="en-GB" dirty="0" smtClean="0"/>
              <a:t>How long would it take to get the investment back?</a:t>
            </a:r>
          </a:p>
          <a:p>
            <a:pPr lvl="1"/>
            <a:r>
              <a:rPr lang="en-GB" dirty="0" smtClean="0"/>
              <a:t>What’s the financial risk?</a:t>
            </a:r>
          </a:p>
          <a:p>
            <a:pPr lvl="1"/>
            <a:r>
              <a:rPr lang="en-GB" dirty="0" smtClean="0"/>
              <a:t>How are you going to spend the cash?</a:t>
            </a:r>
          </a:p>
          <a:p>
            <a:pPr lvl="1"/>
            <a:r>
              <a:rPr lang="en-GB" dirty="0" smtClean="0"/>
              <a:t>How many people do you need (how many salaries)</a:t>
            </a:r>
          </a:p>
          <a:p>
            <a:pPr lvl="1"/>
            <a:r>
              <a:rPr lang="en-GB" i="1" dirty="0" smtClean="0"/>
              <a:t>What are the benefits?</a:t>
            </a:r>
          </a:p>
          <a:p>
            <a:r>
              <a:rPr lang="en-GB" dirty="0" smtClean="0"/>
              <a:t>WHAT’s THE INVESTMENT NEEDED? (</a:t>
            </a:r>
            <a:r>
              <a:rPr lang="en-GB" dirty="0" err="1" smtClean="0"/>
              <a:t>eg</a:t>
            </a:r>
            <a:r>
              <a:rPr lang="en-GB" dirty="0" smtClean="0"/>
              <a:t> £1k)</a:t>
            </a:r>
          </a:p>
          <a:p>
            <a:r>
              <a:rPr lang="en-GB" dirty="0" smtClean="0"/>
              <a:t>HOW MUCH  WILL IT MAKE PER YEAR? (</a:t>
            </a:r>
            <a:r>
              <a:rPr lang="en-GB" dirty="0" err="1" smtClean="0"/>
              <a:t>eg</a:t>
            </a:r>
            <a:r>
              <a:rPr lang="en-GB" dirty="0" smtClean="0"/>
              <a:t> £100 p.a.)</a:t>
            </a:r>
          </a:p>
          <a:p>
            <a:r>
              <a:rPr lang="en-GB" i="1" dirty="0" smtClean="0"/>
              <a:t>HOW WILL PROFIT BE SHARED?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055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Payback Period &amp; NVP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Payback = Profit per year w.r.t initial investment</a:t>
            </a:r>
          </a:p>
          <a:p>
            <a:r>
              <a:rPr lang="en-GB" u="sng" dirty="0" smtClean="0"/>
              <a:t>A</a:t>
            </a:r>
            <a:r>
              <a:rPr lang="en-GB" dirty="0" smtClean="0"/>
              <a:t>lex = </a:t>
            </a:r>
            <a:r>
              <a:rPr lang="en-GB" u="sng" dirty="0" smtClean="0"/>
              <a:t>B</a:t>
            </a:r>
            <a:r>
              <a:rPr lang="en-GB" dirty="0" smtClean="0"/>
              <a:t>en = </a:t>
            </a:r>
            <a:r>
              <a:rPr lang="en-GB" u="sng" dirty="0" smtClean="0"/>
              <a:t>C</a:t>
            </a:r>
            <a:r>
              <a:rPr lang="en-GB" dirty="0" smtClean="0"/>
              <a:t>hris -&gt; £120,000k</a:t>
            </a:r>
          </a:p>
          <a:p>
            <a:pPr lvl="1"/>
            <a:r>
              <a:rPr lang="en-GB" u="sng" dirty="0" smtClean="0"/>
              <a:t>A: profit -&gt; £60k pa -&gt; 2 years</a:t>
            </a:r>
            <a:r>
              <a:rPr lang="en-GB" dirty="0" smtClean="0"/>
              <a:t> (marginal favourite)</a:t>
            </a:r>
            <a:endParaRPr lang="en-GB" u="sng" dirty="0" smtClean="0"/>
          </a:p>
          <a:p>
            <a:pPr lvl="1"/>
            <a:r>
              <a:rPr lang="en-GB" dirty="0" smtClean="0"/>
              <a:t>B: profit -&gt; £50k pa -&gt; 2.4 years (unlikely to be taken)</a:t>
            </a:r>
          </a:p>
          <a:p>
            <a:pPr lvl="1"/>
            <a:r>
              <a:rPr lang="en-GB" dirty="0" smtClean="0"/>
              <a:t>C: profit -&gt; £40k  £70k £80k -&gt; 2 years &amp; 10/80=1/8 = 2.125 years</a:t>
            </a:r>
          </a:p>
          <a:p>
            <a:r>
              <a:rPr lang="en-GB" dirty="0" smtClean="0"/>
              <a:t>Net Present Value: @10%, compound y1:0.91; y2: 0.83; y3: 0.75</a:t>
            </a:r>
            <a:endParaRPr lang="en-GB" dirty="0"/>
          </a:p>
          <a:p>
            <a:pPr lvl="1"/>
            <a:r>
              <a:rPr lang="en-GB" dirty="0" smtClean="0"/>
              <a:t>A: 29.4 = 	60 * (.91 + .83 + .75) - 120</a:t>
            </a:r>
          </a:p>
          <a:p>
            <a:pPr lvl="1"/>
            <a:r>
              <a:rPr lang="en-GB" dirty="0" smtClean="0"/>
              <a:t>B: 4.5 = </a:t>
            </a:r>
            <a:r>
              <a:rPr lang="en-GB" dirty="0"/>
              <a:t> </a:t>
            </a:r>
            <a:r>
              <a:rPr lang="en-GB" dirty="0" smtClean="0"/>
              <a:t>		50 * (.91 + .83 + .75) – 120 (unlikely to be taken)</a:t>
            </a:r>
          </a:p>
          <a:p>
            <a:pPr lvl="1"/>
            <a:r>
              <a:rPr lang="en-GB" u="sng" dirty="0" smtClean="0"/>
              <a:t>C: 34.5</a:t>
            </a:r>
            <a:r>
              <a:rPr lang="en-GB" dirty="0" smtClean="0"/>
              <a:t> = 		40 * .91 + 70 * .83 + 80 * .75 – 120  (marginal favourite)</a:t>
            </a:r>
          </a:p>
        </p:txBody>
      </p:sp>
    </p:spTree>
    <p:extLst>
      <p:ext uri="{BB962C8B-B14F-4D97-AF65-F5344CB8AC3E}">
        <p14:creationId xmlns:p14="http://schemas.microsoft.com/office/powerpoint/2010/main" val="35788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Name:		</a:t>
            </a:r>
            <a:r>
              <a:rPr lang="en-GB" u="sng" dirty="0" smtClean="0"/>
              <a:t>A</a:t>
            </a:r>
            <a:r>
              <a:rPr lang="en-GB" dirty="0" smtClean="0"/>
              <a:t>lex		</a:t>
            </a:r>
            <a:r>
              <a:rPr lang="en-GB" u="sng" dirty="0" smtClean="0"/>
              <a:t>B</a:t>
            </a:r>
            <a:r>
              <a:rPr lang="en-GB" dirty="0" smtClean="0"/>
              <a:t>en		</a:t>
            </a:r>
            <a:r>
              <a:rPr lang="en-GB" u="sng" dirty="0" smtClean="0"/>
              <a:t>C</a:t>
            </a:r>
            <a:r>
              <a:rPr lang="en-GB" dirty="0" smtClean="0"/>
              <a:t>hris</a:t>
            </a:r>
          </a:p>
          <a:p>
            <a:r>
              <a:rPr lang="en-GB" dirty="0" smtClean="0"/>
              <a:t>Invest:		£120k		£120k		£120k</a:t>
            </a:r>
          </a:p>
          <a:p>
            <a:r>
              <a:rPr lang="en-GB" dirty="0" smtClean="0"/>
              <a:t>Profit Y1:		£60k		£50k		£40k</a:t>
            </a:r>
          </a:p>
          <a:p>
            <a:r>
              <a:rPr lang="en-GB" dirty="0" smtClean="0"/>
              <a:t>Profit Y2:		£60k		£50k		£70k</a:t>
            </a:r>
          </a:p>
          <a:p>
            <a:r>
              <a:rPr lang="en-GB" dirty="0" smtClean="0"/>
              <a:t>Profit Y3:		£60k		£50k		£80k</a:t>
            </a:r>
          </a:p>
          <a:p>
            <a:r>
              <a:rPr lang="en-GB" b="1" dirty="0" smtClean="0"/>
              <a:t>Payback Period: 	2Y		2.4Y		2.125Y</a:t>
            </a:r>
          </a:p>
          <a:p>
            <a:r>
              <a:rPr lang="en-GB" b="1" dirty="0" smtClean="0"/>
              <a:t>NPV (@10%):	£29.2k	£4.3k		£34.3k</a:t>
            </a:r>
          </a:p>
          <a:p>
            <a:r>
              <a:rPr lang="en-GB" b="1" dirty="0" smtClean="0"/>
              <a:t>IRR:			23.4%		12.0%		23.9%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Scrum Points: front end website for Uber drivers to sign up – example of how subjective the estimate 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1: 0</a:t>
            </a:r>
          </a:p>
          <a:p>
            <a:r>
              <a:rPr lang="en-GB" dirty="0" smtClean="0"/>
              <a:t>2: 2</a:t>
            </a:r>
          </a:p>
          <a:p>
            <a:r>
              <a:rPr lang="en-GB" dirty="0" smtClean="0"/>
              <a:t>3: 3</a:t>
            </a:r>
          </a:p>
          <a:p>
            <a:r>
              <a:rPr lang="en-GB" dirty="0" smtClean="0"/>
              <a:t>5: 11</a:t>
            </a:r>
          </a:p>
          <a:p>
            <a:r>
              <a:rPr lang="en-GB" dirty="0" smtClean="0"/>
              <a:t>8: a lot</a:t>
            </a:r>
          </a:p>
          <a:p>
            <a:r>
              <a:rPr lang="en-GB" dirty="0" smtClean="0"/>
              <a:t>13: 5</a:t>
            </a:r>
          </a:p>
          <a:p>
            <a:r>
              <a:rPr lang="en-GB" dirty="0" smtClean="0"/>
              <a:t>21: 0</a:t>
            </a:r>
          </a:p>
        </p:txBody>
      </p:sp>
    </p:spTree>
    <p:extLst>
      <p:ext uri="{BB962C8B-B14F-4D97-AF65-F5344CB8AC3E}">
        <p14:creationId xmlns:p14="http://schemas.microsoft.com/office/powerpoint/2010/main" val="3540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Comic Sans MS Bold</vt:lpstr>
      <vt:lpstr>KingsBureauGrot ThreeSeven</vt:lpstr>
      <vt:lpstr>Office Theme</vt:lpstr>
      <vt:lpstr>PowerPoint Presentation</vt:lpstr>
      <vt:lpstr>Choice of project decision KPIs &amp; Methodology</vt:lpstr>
      <vt:lpstr>Payback Period &amp; NVP</vt:lpstr>
      <vt:lpstr>Project Choice</vt:lpstr>
      <vt:lpstr>Scrum Points: front end website for Uber drivers to sign up – example of how subjective the estimate is: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Choice of project decision KPIs &amp; Methodology</dc:title>
  <dc:creator>Lecture </dc:creator>
  <cp:lastModifiedBy>Dohler, Mischa</cp:lastModifiedBy>
  <cp:revision>12</cp:revision>
  <dcterms:created xsi:type="dcterms:W3CDTF">2019-01-31T09:16:23Z</dcterms:created>
  <dcterms:modified xsi:type="dcterms:W3CDTF">2019-01-31T19:44:41Z</dcterms:modified>
</cp:coreProperties>
</file>