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843" r:id="rId5"/>
    <p:sldId id="4840" r:id="rId6"/>
    <p:sldId id="298" r:id="rId7"/>
    <p:sldId id="4827" r:id="rId8"/>
    <p:sldId id="4846" r:id="rId9"/>
    <p:sldId id="4847" r:id="rId10"/>
    <p:sldId id="4845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4843"/>
            <p14:sldId id="4840"/>
            <p14:sldId id="298"/>
            <p14:sldId id="4827"/>
            <p14:sldId id="4846"/>
            <p14:sldId id="4847"/>
            <p14:sldId id="4845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3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Generative models</a:t>
            </a:r>
            <a:br>
              <a:rPr lang="en-US" sz="2800" dirty="0"/>
            </a:br>
            <a:br>
              <a:rPr lang="en-US" sz="2800"/>
            </a:br>
            <a:r>
              <a:rPr lang="en-US" sz="2800" i="1"/>
              <a:t>NLP in one day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58E1-A40B-53B5-9A0D-FFFE5E2C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architecture - the 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DFB46-D242-E7C0-FCEE-FAAE24DF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0" y="1004887"/>
            <a:ext cx="4025900" cy="56515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53F56-95DE-5401-A17E-90E7D6E3E2D6}"/>
              </a:ext>
            </a:extLst>
          </p:cNvPr>
          <p:cNvGrpSpPr/>
          <p:nvPr/>
        </p:nvGrpSpPr>
        <p:grpSpPr>
          <a:xfrm>
            <a:off x="8413408" y="1072064"/>
            <a:ext cx="3286125" cy="1078277"/>
            <a:chOff x="6692106" y="2216650"/>
            <a:chExt cx="3286125" cy="107827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5AE8E9B-8917-B269-5E8B-837937CFDBFC}"/>
                </a:ext>
              </a:extLst>
            </p:cNvPr>
            <p:cNvSpPr/>
            <p:nvPr/>
          </p:nvSpPr>
          <p:spPr>
            <a:xfrm>
              <a:off x="6692106" y="2216650"/>
              <a:ext cx="3286125" cy="10782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E83260-64A3-1DED-A867-E7EEE76B1CD9}"/>
                </a:ext>
              </a:extLst>
            </p:cNvPr>
            <p:cNvSpPr/>
            <p:nvPr/>
          </p:nvSpPr>
          <p:spPr>
            <a:xfrm>
              <a:off x="7378699" y="2313124"/>
              <a:ext cx="171450" cy="80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89E9D-2A9F-57AD-585A-0599C575A5CE}"/>
                </a:ext>
              </a:extLst>
            </p:cNvPr>
            <p:cNvSpPr/>
            <p:nvPr/>
          </p:nvSpPr>
          <p:spPr>
            <a:xfrm>
              <a:off x="7545387" y="2799012"/>
              <a:ext cx="171450" cy="309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CD0C15-4609-A6C2-D205-4B6BF1C68345}"/>
                </a:ext>
              </a:extLst>
            </p:cNvPr>
            <p:cNvSpPr/>
            <p:nvPr/>
          </p:nvSpPr>
          <p:spPr>
            <a:xfrm>
              <a:off x="7712075" y="2641737"/>
              <a:ext cx="185738" cy="47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F289D-9AE0-8EDD-A727-AE029BA5FB22}"/>
                </a:ext>
              </a:extLst>
            </p:cNvPr>
            <p:cNvSpPr/>
            <p:nvPr/>
          </p:nvSpPr>
          <p:spPr>
            <a:xfrm>
              <a:off x="7897813" y="2970462"/>
              <a:ext cx="185738" cy="138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EE5BC1-439A-7C7A-39B0-100E889C8E90}"/>
                </a:ext>
              </a:extLst>
            </p:cNvPr>
            <p:cNvSpPr/>
            <p:nvPr/>
          </p:nvSpPr>
          <p:spPr>
            <a:xfrm>
              <a:off x="8064501" y="2799012"/>
              <a:ext cx="185738" cy="31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4927B8-B1A1-230D-DFCC-3CB80205E47F}"/>
                </a:ext>
              </a:extLst>
            </p:cNvPr>
            <p:cNvSpPr/>
            <p:nvPr/>
          </p:nvSpPr>
          <p:spPr>
            <a:xfrm>
              <a:off x="7212011" y="2984750"/>
              <a:ext cx="161922" cy="123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394053-D2DC-063E-F1BC-1112183732E4}"/>
                </a:ext>
              </a:extLst>
            </p:cNvPr>
            <p:cNvSpPr/>
            <p:nvPr/>
          </p:nvSpPr>
          <p:spPr>
            <a:xfrm>
              <a:off x="7026266" y="2799012"/>
              <a:ext cx="185738" cy="31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9C36E7-80BD-C88F-D961-E770E507941B}"/>
                </a:ext>
              </a:extLst>
            </p:cNvPr>
            <p:cNvSpPr/>
            <p:nvPr/>
          </p:nvSpPr>
          <p:spPr>
            <a:xfrm>
              <a:off x="9223376" y="2977488"/>
              <a:ext cx="185738" cy="138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BF220-0A06-EDC9-D188-DE5E67850355}"/>
                </a:ext>
              </a:extLst>
            </p:cNvPr>
            <p:cNvSpPr/>
            <p:nvPr/>
          </p:nvSpPr>
          <p:spPr>
            <a:xfrm>
              <a:off x="9390064" y="2791750"/>
              <a:ext cx="185738" cy="31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A78343-62F8-060E-8A08-DEF84032E7E4}"/>
                </a:ext>
              </a:extLst>
            </p:cNvPr>
            <p:cNvSpPr/>
            <p:nvPr/>
          </p:nvSpPr>
          <p:spPr>
            <a:xfrm>
              <a:off x="9056687" y="2636856"/>
              <a:ext cx="185738" cy="47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586BE-3CEC-E8CD-8991-1910BABF72D5}"/>
                </a:ext>
              </a:extLst>
            </p:cNvPr>
            <p:cNvSpPr txBox="1"/>
            <p:nvPr/>
          </p:nvSpPr>
          <p:spPr>
            <a:xfrm>
              <a:off x="8274050" y="2755789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………..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1DA93D-4F30-1CFC-DD09-B440A7C7B767}"/>
                </a:ext>
              </a:extLst>
            </p:cNvPr>
            <p:cNvCxnSpPr>
              <a:cxnSpLocks/>
            </p:cNvCxnSpPr>
            <p:nvPr/>
          </p:nvCxnSpPr>
          <p:spPr>
            <a:xfrm>
              <a:off x="6892924" y="3110833"/>
              <a:ext cx="297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7B98AD-A93C-6327-1EE1-35CC809DE37D}"/>
              </a:ext>
            </a:extLst>
          </p:cNvPr>
          <p:cNvSpPr txBox="1"/>
          <p:nvPr/>
        </p:nvSpPr>
        <p:spPr>
          <a:xfrm>
            <a:off x="4701525" y="1066801"/>
            <a:ext cx="3483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“Attention Is All You Need”, Vaswani et al, NIPS 2017 (127000 citations)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probability distributions across the entire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proved to be flexible and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comes from number of parameters and size of training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encoder and decoder weights are models of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reused in other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A37636-CACA-D033-434A-44CA7AB4A8AC}"/>
              </a:ext>
            </a:extLst>
          </p:cNvPr>
          <p:cNvSpPr/>
          <p:nvPr/>
        </p:nvSpPr>
        <p:spPr>
          <a:xfrm>
            <a:off x="9352414" y="2197425"/>
            <a:ext cx="2574109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 at each step is a probability distribution over our entire vocabulary</a:t>
            </a:r>
          </a:p>
        </p:txBody>
      </p:sp>
    </p:spTree>
    <p:extLst>
      <p:ext uri="{BB962C8B-B14F-4D97-AF65-F5344CB8AC3E}">
        <p14:creationId xmlns:p14="http://schemas.microsoft.com/office/powerpoint/2010/main" val="546920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Self-attention – encoding word context and word order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A82F0-5E3C-4386-A619-ACB723C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28800"/>
            <a:ext cx="7618974" cy="2922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0AD57-752A-1B35-8A6C-E779E6E2EB92}"/>
              </a:ext>
            </a:extLst>
          </p:cNvPr>
          <p:cNvSpPr txBox="1"/>
          <p:nvPr/>
        </p:nvSpPr>
        <p:spPr>
          <a:xfrm>
            <a:off x="9123018" y="6359009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9.15)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012800-6086-AFB4-CF33-AC58EF71E733}"/>
              </a:ext>
            </a:extLst>
          </p:cNvPr>
          <p:cNvSpPr/>
          <p:nvPr/>
        </p:nvSpPr>
        <p:spPr>
          <a:xfrm>
            <a:off x="636995" y="1828800"/>
            <a:ext cx="2574109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Self-attention allows a network to extract information from arbitrary context lengths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48C253-B6CF-FEC7-6930-BA6B061834FF}"/>
              </a:ext>
            </a:extLst>
          </p:cNvPr>
          <p:cNvSpPr/>
          <p:nvPr/>
        </p:nvSpPr>
        <p:spPr>
          <a:xfrm>
            <a:off x="1924049" y="4751146"/>
            <a:ext cx="3162300" cy="160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 each input, model has access to all inputs prior to this one.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Many models are bi-directional, so access all inputs after this one too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957004-5455-B276-5D4D-0428142CE8EC}"/>
              </a:ext>
            </a:extLst>
          </p:cNvPr>
          <p:cNvSpPr/>
          <p:nvPr/>
        </p:nvSpPr>
        <p:spPr>
          <a:xfrm>
            <a:off x="5546105" y="5713578"/>
            <a:ext cx="2574107" cy="10090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Each input computation is independent of others, so can be parallelized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8297A0-6BEA-43A1-4AC4-7434AE60E9EF}"/>
              </a:ext>
            </a:extLst>
          </p:cNvPr>
          <p:cNvSpPr/>
          <p:nvPr/>
        </p:nvSpPr>
        <p:spPr>
          <a:xfrm>
            <a:off x="9898473" y="2797465"/>
            <a:ext cx="2166074" cy="9850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Attention compares (scores) each input to the preceding ones, to reveal their relevance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1A5BB-E1B3-9CD8-42E4-E19A6E2F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68" y="3828669"/>
            <a:ext cx="2420979" cy="37827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D84AD5-4BE2-17FE-E3B5-DF634F55B736}"/>
              </a:ext>
            </a:extLst>
          </p:cNvPr>
          <p:cNvSpPr/>
          <p:nvPr/>
        </p:nvSpPr>
        <p:spPr>
          <a:xfrm>
            <a:off x="9898473" y="4253136"/>
            <a:ext cx="2166074" cy="2105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Scores are </a:t>
            </a:r>
            <a:r>
              <a:rPr lang="en-US" sz="1600" dirty="0" err="1">
                <a:solidFill>
                  <a:schemeClr val="tx1"/>
                </a:solidFill>
              </a:rPr>
              <a:t>softmaxed</a:t>
            </a:r>
            <a:r>
              <a:rPr lang="en-US" sz="1600" dirty="0">
                <a:solidFill>
                  <a:schemeClr val="tx1"/>
                </a:solidFill>
              </a:rPr>
              <a:t> and used to weight inputs to predict y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The model learns how to weight different parts of the context</a:t>
            </a:r>
          </a:p>
        </p:txBody>
      </p:sp>
    </p:spTree>
    <p:extLst>
      <p:ext uri="{BB962C8B-B14F-4D97-AF65-F5344CB8AC3E}">
        <p14:creationId xmlns:p14="http://schemas.microsoft.com/office/powerpoint/2010/main" val="17871965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FF28-4B6E-A7E1-BB64-4714AAC7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 distribution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41B0BE-9406-6A12-7983-C4DFD5BCC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5"/>
          <a:stretch/>
        </p:blipFill>
        <p:spPr bwMode="auto">
          <a:xfrm rot="5400000">
            <a:off x="677872" y="1014296"/>
            <a:ext cx="4282049" cy="37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CF2B342-7CC2-B2AE-F954-81463DEAC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6"/>
          <a:stretch/>
        </p:blipFill>
        <p:spPr bwMode="auto">
          <a:xfrm rot="5400000">
            <a:off x="5887811" y="1061677"/>
            <a:ext cx="4245447" cy="370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577BB-31C3-CAD5-EBA0-D1332B750C53}"/>
              </a:ext>
            </a:extLst>
          </p:cNvPr>
          <p:cNvSpPr txBox="1"/>
          <p:nvPr/>
        </p:nvSpPr>
        <p:spPr>
          <a:xfrm>
            <a:off x="937202" y="5199020"/>
            <a:ext cx="95478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encoder self-attention distribution for the word “it” from the 5th to the 6th layer of a Transformer trained on English to French translation (one of eight attention heads).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83556-8E71-C4CE-0CDE-E60B722F1D1F}"/>
              </a:ext>
            </a:extLst>
          </p:cNvPr>
          <p:cNvSpPr txBox="1"/>
          <p:nvPr/>
        </p:nvSpPr>
        <p:spPr>
          <a:xfrm>
            <a:off x="410562" y="6345911"/>
            <a:ext cx="1105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https://</a:t>
            </a:r>
            <a:r>
              <a:rPr lang="en-US" dirty="0" err="1"/>
              <a:t>research.google</a:t>
            </a:r>
            <a:r>
              <a:rPr lang="en-US" dirty="0"/>
              <a:t>/blog/transformer-a-novel-neural-network-architecture-for-language-understanding/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F8C4B-2A96-75E1-ECCF-19F792E69AE5}"/>
              </a:ext>
            </a:extLst>
          </p:cNvPr>
          <p:cNvSpPr/>
          <p:nvPr/>
        </p:nvSpPr>
        <p:spPr>
          <a:xfrm>
            <a:off x="3517900" y="3225800"/>
            <a:ext cx="914400" cy="29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48F123-4615-F33F-4EB3-84E5B3656DAA}"/>
              </a:ext>
            </a:extLst>
          </p:cNvPr>
          <p:cNvSpPr/>
          <p:nvPr/>
        </p:nvSpPr>
        <p:spPr>
          <a:xfrm>
            <a:off x="8699500" y="3213100"/>
            <a:ext cx="914400" cy="29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5C6962-5F28-02B5-B3EE-DEB9E3DF9311}"/>
              </a:ext>
            </a:extLst>
          </p:cNvPr>
          <p:cNvSpPr/>
          <p:nvPr/>
        </p:nvSpPr>
        <p:spPr>
          <a:xfrm>
            <a:off x="937202" y="4208585"/>
            <a:ext cx="1008829" cy="2813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3F7B17-D860-C62F-EF96-B90D02CC22B8}"/>
              </a:ext>
            </a:extLst>
          </p:cNvPr>
          <p:cNvSpPr/>
          <p:nvPr/>
        </p:nvSpPr>
        <p:spPr>
          <a:xfrm>
            <a:off x="6247756" y="4184080"/>
            <a:ext cx="1008829" cy="2813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29043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0F6-CBE7-CE3F-E291-B75E9BF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284405"/>
            <a:ext cx="11232000" cy="720000"/>
          </a:xfrm>
        </p:spPr>
        <p:txBody>
          <a:bodyPr/>
          <a:lstStyle/>
          <a:p>
            <a:r>
              <a:rPr lang="en-US" dirty="0"/>
              <a:t>Completing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F7822-D72E-ADBC-85BF-330E9F4F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5" y="1530540"/>
            <a:ext cx="8819428" cy="489370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8294CB-799B-22F5-4BFA-1349AA9E00F5}"/>
              </a:ext>
            </a:extLst>
          </p:cNvPr>
          <p:cNvSpPr/>
          <p:nvPr/>
        </p:nvSpPr>
        <p:spPr>
          <a:xfrm>
            <a:off x="8645522" y="1951240"/>
            <a:ext cx="3411488" cy="2245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Output at each step is a probability distribution over our entire vocabulary. We could choose the word with the greatest probability: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More sophisticated sampling strategies are possible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FA79F-D0EB-F68B-2463-ED81F5089EDE}"/>
                  </a:ext>
                </a:extLst>
              </p:cNvPr>
              <p:cNvSpPr txBox="1"/>
              <p:nvPr/>
            </p:nvSpPr>
            <p:spPr>
              <a:xfrm>
                <a:off x="8860045" y="3205846"/>
                <a:ext cx="3196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FA79F-D0EB-F68B-2463-ED81F5089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045" y="3205846"/>
                <a:ext cx="3196965" cy="276999"/>
              </a:xfrm>
              <a:prstGeom prst="rect">
                <a:avLst/>
              </a:prstGeom>
              <a:blipFill>
                <a:blip r:embed="rId3"/>
                <a:stretch>
                  <a:fillRect l="-2372" t="-26087" r="-39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B9D359-580D-0901-4262-0ED7F8AFDCED}"/>
              </a:ext>
            </a:extLst>
          </p:cNvPr>
          <p:cNvSpPr/>
          <p:nvPr/>
        </p:nvSpPr>
        <p:spPr>
          <a:xfrm>
            <a:off x="425725" y="1258566"/>
            <a:ext cx="2971798" cy="543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Task: predict the next word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838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978A-E533-DB84-82F0-9CC0AFE4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 completion for practical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69D0-242D-C46E-9D9C-2157E523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Sentence classification:</a:t>
            </a:r>
          </a:p>
          <a:p>
            <a:pPr marL="268714" lvl="3" indent="0">
              <a:buNone/>
            </a:pPr>
            <a:r>
              <a:rPr lang="en-GB" dirty="0"/>
              <a:t>		select the classification with the highest probability:</a:t>
            </a:r>
          </a:p>
          <a:p>
            <a:pPr marL="268714" lvl="3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positive|The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sentiment of the sentence “Such a good movie!” is:)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negative|The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sentiment of the sentence “Such a good movie!” is:)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Question answering: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w|Q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Who wrote the book “The Origin of Species”? A:)</a:t>
            </a:r>
          </a:p>
          <a:p>
            <a:pPr marL="0" indent="0">
              <a:buNone/>
            </a:pPr>
            <a:r>
              <a:rPr lang="en-GB" dirty="0"/>
              <a:t>		Choose the next most probable word and ask: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w|Q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Who wrote the book “The Origin of Species”? A: Charles)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07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6372-B7EC-B086-B00A-9B8177FD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22BC39-4FFE-DA08-586A-8F6A17219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000" y="728662"/>
          <a:ext cx="9743502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917">
                  <a:extLst>
                    <a:ext uri="{9D8B030D-6E8A-4147-A177-3AD203B41FA5}">
                      <a16:colId xmlns:a16="http://schemas.microsoft.com/office/drawing/2014/main" val="44257192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683885666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1648444127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3885261289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3163825648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2145961072"/>
                    </a:ext>
                  </a:extLst>
                </a:gridCol>
              </a:tblGrid>
              <a:tr h="38365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82111"/>
                  </a:ext>
                </a:extLst>
              </a:tr>
              <a:tr h="383657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80573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Pre-training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MLM, NSP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 task conditioning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 in-context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500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3.3 billion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7000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PB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23226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Context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 – 32000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79716"/>
                  </a:ext>
                </a:extLst>
              </a:tr>
              <a:tr h="383657">
                <a:tc>
                  <a:txBody>
                    <a:bodyPr/>
                    <a:lstStyle/>
                    <a:p>
                      <a:r>
                        <a:rPr lang="en-US" sz="2000" b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117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57907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Suitability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Sequence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Generation, adaptable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Generation, adaptable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11588"/>
                  </a:ext>
                </a:extLst>
              </a:tr>
              <a:tr h="383657">
                <a:tc>
                  <a:txBody>
                    <a:bodyPr/>
                    <a:lstStyle/>
                    <a:p>
                      <a:r>
                        <a:rPr lang="en-US" sz="2000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Limited,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Limited,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834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8A306-133F-CEB4-24C5-B265CD516B32}"/>
              </a:ext>
            </a:extLst>
          </p:cNvPr>
          <p:cNvCxnSpPr/>
          <p:nvPr/>
        </p:nvCxnSpPr>
        <p:spPr>
          <a:xfrm>
            <a:off x="2197100" y="5486400"/>
            <a:ext cx="8026402" cy="0"/>
          </a:xfrm>
          <a:prstGeom prst="straightConnector1">
            <a:avLst/>
          </a:prstGeom>
          <a:ln w="73025"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F48FD7-EF02-2141-7183-3C574D8C5F79}"/>
              </a:ext>
            </a:extLst>
          </p:cNvPr>
          <p:cNvSpPr txBox="1"/>
          <p:nvPr/>
        </p:nvSpPr>
        <p:spPr>
          <a:xfrm>
            <a:off x="5080000" y="5242867"/>
            <a:ext cx="729430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33BBF6-2FA9-A880-C495-62BB246ED1E9}"/>
              </a:ext>
            </a:extLst>
          </p:cNvPr>
          <p:cNvCxnSpPr/>
          <p:nvPr/>
        </p:nvCxnSpPr>
        <p:spPr>
          <a:xfrm>
            <a:off x="2057400" y="5969000"/>
            <a:ext cx="8026402" cy="0"/>
          </a:xfrm>
          <a:prstGeom prst="straightConnector1">
            <a:avLst/>
          </a:prstGeom>
          <a:ln w="73025"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CD427-1829-CD7F-94BB-D70E4E5EE0FC}"/>
              </a:ext>
            </a:extLst>
          </p:cNvPr>
          <p:cNvSpPr txBox="1"/>
          <p:nvPr/>
        </p:nvSpPr>
        <p:spPr>
          <a:xfrm>
            <a:off x="5740400" y="5750867"/>
            <a:ext cx="1367875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Efficiency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E33FFB-93B1-966C-76F4-A0B040881800}"/>
              </a:ext>
            </a:extLst>
          </p:cNvPr>
          <p:cNvCxnSpPr/>
          <p:nvPr/>
        </p:nvCxnSpPr>
        <p:spPr>
          <a:xfrm>
            <a:off x="2019300" y="6527800"/>
            <a:ext cx="8026402" cy="0"/>
          </a:xfrm>
          <a:prstGeom prst="straightConnector1">
            <a:avLst/>
          </a:prstGeom>
          <a:ln w="73025"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37CE70-BEF0-6D4A-9B83-6ADF2F76FD5C}"/>
              </a:ext>
            </a:extLst>
          </p:cNvPr>
          <p:cNvSpPr txBox="1"/>
          <p:nvPr/>
        </p:nvSpPr>
        <p:spPr>
          <a:xfrm>
            <a:off x="4444024" y="6296967"/>
            <a:ext cx="292759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Performance? Biases?</a:t>
            </a:r>
          </a:p>
        </p:txBody>
      </p:sp>
    </p:spTree>
    <p:extLst>
      <p:ext uri="{BB962C8B-B14F-4D97-AF65-F5344CB8AC3E}">
        <p14:creationId xmlns:p14="http://schemas.microsoft.com/office/powerpoint/2010/main" val="22635504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10594</TotalTime>
  <Words>519</Words>
  <Application>Microsoft Macintosh PowerPoint</Application>
  <PresentationFormat>Widescreen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Georgia</vt:lpstr>
      <vt:lpstr>KCL CTEL presentation template_180112</vt:lpstr>
      <vt:lpstr>Generative models  NLP in one day</vt:lpstr>
      <vt:lpstr>A more complex architecture - the Transformer</vt:lpstr>
      <vt:lpstr>Self-attention – encoding word context and word order</vt:lpstr>
      <vt:lpstr>Self-attention – example distribution</vt:lpstr>
      <vt:lpstr>Completing text</vt:lpstr>
      <vt:lpstr>Using text completion for practical NLP tasks</vt:lpstr>
      <vt:lpstr>Large Language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184</cp:revision>
  <dcterms:created xsi:type="dcterms:W3CDTF">2018-06-13T12:38:06Z</dcterms:created>
  <dcterms:modified xsi:type="dcterms:W3CDTF">2024-10-20T16:46:00Z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