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311" r:id="rId5"/>
    <p:sldId id="4834" r:id="rId6"/>
    <p:sldId id="4835" r:id="rId7"/>
    <p:sldId id="4836" r:id="rId8"/>
    <p:sldId id="4764" r:id="rId9"/>
    <p:sldId id="4830" r:id="rId10"/>
    <p:sldId id="4831" r:id="rId11"/>
    <p:sldId id="4832" r:id="rId12"/>
    <p:sldId id="4838" r:id="rId13"/>
    <p:sldId id="4839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4834"/>
            <p14:sldId id="4835"/>
            <p14:sldId id="4836"/>
            <p14:sldId id="4764"/>
            <p14:sldId id="4830"/>
            <p14:sldId id="4831"/>
            <p14:sldId id="4832"/>
            <p14:sldId id="4838"/>
            <p14:sldId id="4839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86466" autoAdjust="0"/>
  </p:normalViewPr>
  <p:slideViewPr>
    <p:cSldViewPr snapToGrid="0">
      <p:cViewPr varScale="1">
        <p:scale>
          <a:sx n="120" d="100"/>
          <a:sy n="120" d="100"/>
        </p:scale>
        <p:origin x="9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12/08/2024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22.png"/><Relationship Id="rId7" Type="http://schemas.openxmlformats.org/officeDocument/2006/relationships/image" Target="../media/image16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0.png"/><Relationship Id="rId11" Type="http://schemas.openxmlformats.org/officeDocument/2006/relationships/image" Target="../media/image19.png"/><Relationship Id="rId5" Type="http://schemas.openxmlformats.org/officeDocument/2006/relationships/image" Target="../media/image140.png"/><Relationship Id="rId10" Type="http://schemas.openxmlformats.org/officeDocument/2006/relationships/image" Target="../media/image18.png"/><Relationship Id="rId4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  <a:br>
              <a:rPr lang="en-US" sz="2800"/>
            </a:br>
            <a:br>
              <a:rPr lang="en-US" sz="2800"/>
            </a:br>
            <a:r>
              <a:rPr lang="en-US" sz="2800"/>
              <a:t>BHI </a:t>
            </a:r>
            <a:r>
              <a:rPr lang="en-US" sz="2800" dirty="0"/>
              <a:t>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EF8C-386D-4D0A-7420-A7EA6AC5B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linearly separable problems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501DF0-3496-BC0E-7F9E-6CE438941AE5}"/>
              </a:ext>
            </a:extLst>
          </p:cNvPr>
          <p:cNvSpPr/>
          <p:nvPr/>
        </p:nvSpPr>
        <p:spPr>
          <a:xfrm>
            <a:off x="6491059" y="1307170"/>
            <a:ext cx="2304945" cy="21190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9519235-D379-BB50-0257-25E72860C5C8}"/>
              </a:ext>
            </a:extLst>
          </p:cNvPr>
          <p:cNvSpPr/>
          <p:nvPr/>
        </p:nvSpPr>
        <p:spPr>
          <a:xfrm>
            <a:off x="8431705" y="1464046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34824A-4EFC-4C8D-041D-C79D3A0F8442}"/>
              </a:ext>
            </a:extLst>
          </p:cNvPr>
          <p:cNvSpPr/>
          <p:nvPr/>
        </p:nvSpPr>
        <p:spPr>
          <a:xfrm>
            <a:off x="6659634" y="1465536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B2A31A-16D8-F56B-4EA3-8F4ADDEA1BC6}"/>
              </a:ext>
            </a:extLst>
          </p:cNvPr>
          <p:cNvSpPr/>
          <p:nvPr/>
        </p:nvSpPr>
        <p:spPr>
          <a:xfrm>
            <a:off x="6596418" y="3171384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98DEDE5-3727-1CC9-1D32-807B240ECBAC}"/>
              </a:ext>
            </a:extLst>
          </p:cNvPr>
          <p:cNvSpPr/>
          <p:nvPr/>
        </p:nvSpPr>
        <p:spPr>
          <a:xfrm>
            <a:off x="8466955" y="3171384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3EA5DB-DCA2-F679-3A13-748ECB466AA2}"/>
              </a:ext>
            </a:extLst>
          </p:cNvPr>
          <p:cNvSpPr txBox="1"/>
          <p:nvPr/>
        </p:nvSpPr>
        <p:spPr>
          <a:xfrm>
            <a:off x="7462231" y="344249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F2AD4A-30E9-9D63-C366-6E6A187D4A38}"/>
              </a:ext>
            </a:extLst>
          </p:cNvPr>
          <p:cNvSpPr txBox="1"/>
          <p:nvPr/>
        </p:nvSpPr>
        <p:spPr>
          <a:xfrm>
            <a:off x="6680572" y="30327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CAAA94-E897-ADA8-0A00-FFCB8FB6FECB}"/>
              </a:ext>
            </a:extLst>
          </p:cNvPr>
          <p:cNvSpPr txBox="1"/>
          <p:nvPr/>
        </p:nvSpPr>
        <p:spPr>
          <a:xfrm>
            <a:off x="6726176" y="1337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10BEEB-102E-A47E-BF57-8DE046D13876}"/>
              </a:ext>
            </a:extLst>
          </p:cNvPr>
          <p:cNvSpPr txBox="1"/>
          <p:nvPr/>
        </p:nvSpPr>
        <p:spPr>
          <a:xfrm>
            <a:off x="6288225" y="3372149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EF0EF-4757-6807-C365-56C0CCD89ED8}"/>
              </a:ext>
            </a:extLst>
          </p:cNvPr>
          <p:cNvSpPr txBox="1"/>
          <p:nvPr/>
        </p:nvSpPr>
        <p:spPr>
          <a:xfrm>
            <a:off x="8600303" y="3399178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6DA5D-78B4-05DD-5572-EE77134B1B33}"/>
              </a:ext>
            </a:extLst>
          </p:cNvPr>
          <p:cNvSpPr txBox="1"/>
          <p:nvPr/>
        </p:nvSpPr>
        <p:spPr>
          <a:xfrm>
            <a:off x="6186246" y="1263281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2E32EB-4E3D-D33B-F5EF-B69F591D9399}"/>
              </a:ext>
            </a:extLst>
          </p:cNvPr>
          <p:cNvCxnSpPr>
            <a:cxnSpLocks/>
          </p:cNvCxnSpPr>
          <p:nvPr/>
        </p:nvCxnSpPr>
        <p:spPr>
          <a:xfrm>
            <a:off x="7060000" y="1165576"/>
            <a:ext cx="1874863" cy="198952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BD1F62D-CBEF-CD2C-1DA5-A78EFC4C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358791"/>
              </p:ext>
            </p:extLst>
          </p:nvPr>
        </p:nvGraphicFramePr>
        <p:xfrm>
          <a:off x="555096" y="1481026"/>
          <a:ext cx="32573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1000999545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658717929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172182811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44340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2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304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1A84B61-D575-1E1A-D795-F4521DC3A6B9}"/>
              </a:ext>
            </a:extLst>
          </p:cNvPr>
          <p:cNvSpPr txBox="1"/>
          <p:nvPr/>
        </p:nvSpPr>
        <p:spPr>
          <a:xfrm>
            <a:off x="6102797" y="218202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E75355-151D-9B78-D24B-C7DCFCCDB267}"/>
              </a:ext>
            </a:extLst>
          </p:cNvPr>
          <p:cNvSpPr txBox="1"/>
          <p:nvPr/>
        </p:nvSpPr>
        <p:spPr>
          <a:xfrm>
            <a:off x="8530171" y="30418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12B59A-11F4-C214-1540-FF42AC340F81}"/>
              </a:ext>
            </a:extLst>
          </p:cNvPr>
          <p:cNvSpPr txBox="1"/>
          <p:nvPr/>
        </p:nvSpPr>
        <p:spPr>
          <a:xfrm>
            <a:off x="8491263" y="13374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60FE2E-A71A-9FB4-80D1-C57BCFE7A3AC}"/>
              </a:ext>
            </a:extLst>
          </p:cNvPr>
          <p:cNvSpPr/>
          <p:nvPr/>
        </p:nvSpPr>
        <p:spPr>
          <a:xfrm>
            <a:off x="6491059" y="4213505"/>
            <a:ext cx="2304945" cy="211903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213238A-4D33-BA9B-1489-A830D6837D12}"/>
              </a:ext>
            </a:extLst>
          </p:cNvPr>
          <p:cNvSpPr/>
          <p:nvPr/>
        </p:nvSpPr>
        <p:spPr>
          <a:xfrm>
            <a:off x="8431705" y="4370381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C9B39A-D078-567F-962B-1EEE8734583D}"/>
              </a:ext>
            </a:extLst>
          </p:cNvPr>
          <p:cNvSpPr/>
          <p:nvPr/>
        </p:nvSpPr>
        <p:spPr>
          <a:xfrm>
            <a:off x="6659634" y="4371871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DD2184D-A89E-DA91-C9FE-071B601B7245}"/>
              </a:ext>
            </a:extLst>
          </p:cNvPr>
          <p:cNvSpPr/>
          <p:nvPr/>
        </p:nvSpPr>
        <p:spPr>
          <a:xfrm>
            <a:off x="6596418" y="6077719"/>
            <a:ext cx="126432" cy="11623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EB35CA-729A-E53A-5194-1A2A28D36921}"/>
              </a:ext>
            </a:extLst>
          </p:cNvPr>
          <p:cNvSpPr/>
          <p:nvPr/>
        </p:nvSpPr>
        <p:spPr>
          <a:xfrm>
            <a:off x="8466955" y="6077719"/>
            <a:ext cx="126432" cy="116234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8EE45A-3E0B-F933-11A5-20BB401D4312}"/>
              </a:ext>
            </a:extLst>
          </p:cNvPr>
          <p:cNvSpPr txBox="1"/>
          <p:nvPr/>
        </p:nvSpPr>
        <p:spPr>
          <a:xfrm>
            <a:off x="7462231" y="634882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5A3330-D86C-6E5E-E16D-822B0ABDA4BF}"/>
              </a:ext>
            </a:extLst>
          </p:cNvPr>
          <p:cNvSpPr txBox="1"/>
          <p:nvPr/>
        </p:nvSpPr>
        <p:spPr>
          <a:xfrm>
            <a:off x="6680572" y="593906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F3C6F0-E8EC-A184-808A-E60BE25A0AC7}"/>
              </a:ext>
            </a:extLst>
          </p:cNvPr>
          <p:cNvSpPr txBox="1"/>
          <p:nvPr/>
        </p:nvSpPr>
        <p:spPr>
          <a:xfrm>
            <a:off x="6726176" y="4243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9F8097-3C62-35D1-2955-D08BA2C12D4A}"/>
              </a:ext>
            </a:extLst>
          </p:cNvPr>
          <p:cNvSpPr txBox="1"/>
          <p:nvPr/>
        </p:nvSpPr>
        <p:spPr>
          <a:xfrm>
            <a:off x="6288225" y="6278484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E0E667-18B5-FECD-7E6B-38123B6766E3}"/>
              </a:ext>
            </a:extLst>
          </p:cNvPr>
          <p:cNvSpPr txBox="1"/>
          <p:nvPr/>
        </p:nvSpPr>
        <p:spPr>
          <a:xfrm>
            <a:off x="8600303" y="6305513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8B2CCC-3306-85FC-795B-5DE44F2D8545}"/>
              </a:ext>
            </a:extLst>
          </p:cNvPr>
          <p:cNvSpPr txBox="1"/>
          <p:nvPr/>
        </p:nvSpPr>
        <p:spPr>
          <a:xfrm>
            <a:off x="6186246" y="4169616"/>
            <a:ext cx="253488" cy="2852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D4A3F14-6E97-0B0F-6F77-8CDCBBDCDED9}"/>
              </a:ext>
            </a:extLst>
          </p:cNvPr>
          <p:cNvCxnSpPr>
            <a:cxnSpLocks/>
          </p:cNvCxnSpPr>
          <p:nvPr/>
        </p:nvCxnSpPr>
        <p:spPr>
          <a:xfrm>
            <a:off x="6433272" y="4727959"/>
            <a:ext cx="1599550" cy="16931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FF6D79D-02CD-60D2-5BF7-9540D37DA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518771"/>
              </p:ext>
            </p:extLst>
          </p:nvPr>
        </p:nvGraphicFramePr>
        <p:xfrm>
          <a:off x="555096" y="4387361"/>
          <a:ext cx="3257328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1000999545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658717929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172182811"/>
                    </a:ext>
                  </a:extLst>
                </a:gridCol>
                <a:gridCol w="814332">
                  <a:extLst>
                    <a:ext uri="{9D8B030D-6E8A-4147-A177-3AD203B41FA5}">
                      <a16:colId xmlns:a16="http://schemas.microsoft.com/office/drawing/2014/main" val="2443407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x</a:t>
                      </a:r>
                      <a:r>
                        <a:rPr lang="en-US" b="0" i="1" baseline="-25000" dirty="0"/>
                        <a:t>2</a:t>
                      </a:r>
                      <a:endParaRPr lang="en-US" b="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/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54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7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35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43042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B5936425-C17F-20FD-B06C-5DF2A97DECAE}"/>
              </a:ext>
            </a:extLst>
          </p:cNvPr>
          <p:cNvSpPr txBox="1"/>
          <p:nvPr/>
        </p:nvSpPr>
        <p:spPr>
          <a:xfrm>
            <a:off x="6102797" y="508835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i="1" baseline="-250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FB1EDC-C723-9703-84CA-1EC179B20A51}"/>
              </a:ext>
            </a:extLst>
          </p:cNvPr>
          <p:cNvSpPr txBox="1"/>
          <p:nvPr/>
        </p:nvSpPr>
        <p:spPr>
          <a:xfrm>
            <a:off x="8530171" y="5948234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5DE777-5631-73FD-1922-F33433B82547}"/>
              </a:ext>
            </a:extLst>
          </p:cNvPr>
          <p:cNvSpPr txBox="1"/>
          <p:nvPr/>
        </p:nvSpPr>
        <p:spPr>
          <a:xfrm>
            <a:off x="8491263" y="424383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DA9C9C-5DDC-C87B-34A3-DC20383399BD}"/>
              </a:ext>
            </a:extLst>
          </p:cNvPr>
          <p:cNvSpPr txBox="1"/>
          <p:nvPr/>
        </p:nvSpPr>
        <p:spPr>
          <a:xfrm>
            <a:off x="497309" y="100238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464AE0-0E3C-2DE2-A6E3-2B96758DA08B}"/>
              </a:ext>
            </a:extLst>
          </p:cNvPr>
          <p:cNvSpPr txBox="1"/>
          <p:nvPr/>
        </p:nvSpPr>
        <p:spPr>
          <a:xfrm>
            <a:off x="555096" y="3850599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2083046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</p:spPr>
        <p:txBody>
          <a:bodyPr anchor="t">
            <a:normAutofit/>
          </a:bodyPr>
          <a:lstStyle/>
          <a:p>
            <a:r>
              <a:rPr lang="en-US" dirty="0"/>
              <a:t>Giant squid axon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F4208-529D-FA3D-72A4-71EDE2F8E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66" r="3" b="3"/>
          <a:stretch/>
        </p:blipFill>
        <p:spPr>
          <a:xfrm>
            <a:off x="480000" y="1088721"/>
            <a:ext cx="5376000" cy="486056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293386-C36F-1F97-1F57-328D48D2A6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7163"/>
          <a:stretch/>
        </p:blipFill>
        <p:spPr>
          <a:xfrm>
            <a:off x="6336000" y="1088721"/>
            <a:ext cx="5376000" cy="48605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6750343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F847A-D38D-9CEF-8A83-9A6E14C6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54" y="1668646"/>
            <a:ext cx="11190354" cy="35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345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CDF14-19AB-4B33-1BBD-1ED9C282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potential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DA9BBC-19DC-925A-6DAA-7962AD0D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00" y="1033378"/>
            <a:ext cx="7749600" cy="564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994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/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C0127B5E-10AD-D9F7-30B1-17BCC14C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606" y="3233190"/>
                <a:ext cx="549574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/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4EA60B3E-4929-6E82-2794-38B0193D6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56" y="3059360"/>
                <a:ext cx="55669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170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6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9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79917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7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0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02306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1B3F-B1E6-D2F3-448B-D88A856E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 perceptron (artificial neuron)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14744F-2EE9-6DC3-ACD7-3CD12C3F890A}"/>
              </a:ext>
            </a:extLst>
          </p:cNvPr>
          <p:cNvGraphicFramePr>
            <a:graphicFrameLocks noGrp="1"/>
          </p:cNvGraphicFramePr>
          <p:nvPr/>
        </p:nvGraphicFramePr>
        <p:xfrm>
          <a:off x="479998" y="1055331"/>
          <a:ext cx="5400908" cy="2494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03918">
                  <a:extLst>
                    <a:ext uri="{9D8B030D-6E8A-4147-A177-3AD203B41FA5}">
                      <a16:colId xmlns:a16="http://schemas.microsoft.com/office/drawing/2014/main" val="2065250519"/>
                    </a:ext>
                  </a:extLst>
                </a:gridCol>
                <a:gridCol w="1267533">
                  <a:extLst>
                    <a:ext uri="{9D8B030D-6E8A-4147-A177-3AD203B41FA5}">
                      <a16:colId xmlns:a16="http://schemas.microsoft.com/office/drawing/2014/main" val="1371863889"/>
                    </a:ext>
                  </a:extLst>
                </a:gridCol>
                <a:gridCol w="1123781">
                  <a:extLst>
                    <a:ext uri="{9D8B030D-6E8A-4147-A177-3AD203B41FA5}">
                      <a16:colId xmlns:a16="http://schemas.microsoft.com/office/drawing/2014/main" val="1527057089"/>
                    </a:ext>
                  </a:extLst>
                </a:gridCol>
                <a:gridCol w="1505676">
                  <a:extLst>
                    <a:ext uri="{9D8B030D-6E8A-4147-A177-3AD203B41FA5}">
                      <a16:colId xmlns:a16="http://schemas.microsoft.com/office/drawing/2014/main" val="2074297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1</a:t>
                      </a:r>
                    </a:p>
                    <a:p>
                      <a:r>
                        <a:rPr lang="en-US" dirty="0"/>
                        <a:t>Placental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r>
                        <a:rPr lang="en-US" dirty="0"/>
                        <a:t>Lactates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 (output)</a:t>
                      </a:r>
                    </a:p>
                    <a:p>
                      <a:r>
                        <a:rPr lang="en-US" dirty="0"/>
                        <a:t>Mammal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338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7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66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Bull shark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0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Pigeon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0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Lizard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62179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4360CFD3-95FE-B4F3-0F63-0A3F3037347B}"/>
              </a:ext>
            </a:extLst>
          </p:cNvPr>
          <p:cNvSpPr/>
          <p:nvPr/>
        </p:nvSpPr>
        <p:spPr>
          <a:xfrm>
            <a:off x="4328934" y="4477363"/>
            <a:ext cx="3383666" cy="18887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B82F95-55A1-9860-5D32-44FDCE547ABB}"/>
              </a:ext>
            </a:extLst>
          </p:cNvPr>
          <p:cNvSpPr/>
          <p:nvPr/>
        </p:nvSpPr>
        <p:spPr>
          <a:xfrm>
            <a:off x="4502554" y="5032236"/>
            <a:ext cx="1544749" cy="82714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8B9BA-F135-1CEE-81D3-BC61704C5042}"/>
              </a:ext>
            </a:extLst>
          </p:cNvPr>
          <p:cNvSpPr/>
          <p:nvPr/>
        </p:nvSpPr>
        <p:spPr>
          <a:xfrm>
            <a:off x="6862323" y="5171943"/>
            <a:ext cx="523288" cy="5232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/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2B955D-51DA-82CB-C3CD-9FD549F33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054" y="5212357"/>
                <a:ext cx="625033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8698306-1D73-3284-F344-C543FB351B7A}"/>
              </a:ext>
            </a:extLst>
          </p:cNvPr>
          <p:cNvCxnSpPr>
            <a:cxnSpLocks/>
          </p:cNvCxnSpPr>
          <p:nvPr/>
        </p:nvCxnSpPr>
        <p:spPr>
          <a:xfrm>
            <a:off x="3252486" y="3583888"/>
            <a:ext cx="1325297" cy="1628469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924307-FAFC-E1EF-17AE-A052DBA14398}"/>
              </a:ext>
            </a:extLst>
          </p:cNvPr>
          <p:cNvCxnSpPr>
            <a:cxnSpLocks/>
          </p:cNvCxnSpPr>
          <p:nvPr/>
        </p:nvCxnSpPr>
        <p:spPr>
          <a:xfrm>
            <a:off x="2013996" y="3607130"/>
            <a:ext cx="2508796" cy="173145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883F6ED-2C11-8313-0277-AAB9FF7DCF2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26007" y="5435097"/>
            <a:ext cx="803047" cy="8093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A03275-3D7D-63B7-B2AC-8D1789B21B88}"/>
              </a:ext>
            </a:extLst>
          </p:cNvPr>
          <p:cNvCxnSpPr>
            <a:cxnSpLocks/>
          </p:cNvCxnSpPr>
          <p:nvPr/>
        </p:nvCxnSpPr>
        <p:spPr>
          <a:xfrm flipV="1">
            <a:off x="2115278" y="5695231"/>
            <a:ext cx="2462505" cy="70089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5A4F055-25D8-8329-CF14-8E708358792D}"/>
              </a:ext>
            </a:extLst>
          </p:cNvPr>
          <p:cNvSpPr txBox="1"/>
          <p:nvPr/>
        </p:nvSpPr>
        <p:spPr>
          <a:xfrm>
            <a:off x="1593127" y="6211461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bias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94C96-FD02-19FB-863F-2966EA86FC76}"/>
              </a:ext>
            </a:extLst>
          </p:cNvPr>
          <p:cNvSpPr txBox="1"/>
          <p:nvPr/>
        </p:nvSpPr>
        <p:spPr>
          <a:xfrm>
            <a:off x="2876305" y="57401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F0D92CA-1BBB-8A53-0B69-EDE7B83FA65C}"/>
              </a:ext>
            </a:extLst>
          </p:cNvPr>
          <p:cNvCxnSpPr>
            <a:cxnSpLocks/>
          </p:cNvCxnSpPr>
          <p:nvPr/>
        </p:nvCxnSpPr>
        <p:spPr>
          <a:xfrm>
            <a:off x="7385611" y="5443189"/>
            <a:ext cx="2688201" cy="0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8DF0D61-D591-C5CB-1DBF-73E39638C1B8}"/>
              </a:ext>
            </a:extLst>
          </p:cNvPr>
          <p:cNvCxnSpPr>
            <a:cxnSpLocks/>
            <a:endCxn id="77" idx="2"/>
          </p:cNvCxnSpPr>
          <p:nvPr/>
        </p:nvCxnSpPr>
        <p:spPr>
          <a:xfrm flipH="1" flipV="1">
            <a:off x="10028486" y="2826562"/>
            <a:ext cx="43642" cy="2616627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A369FC2-C94E-1515-214D-8944E4EA9CA7}"/>
              </a:ext>
            </a:extLst>
          </p:cNvPr>
          <p:cNvGrpSpPr/>
          <p:nvPr/>
        </p:nvGrpSpPr>
        <p:grpSpPr>
          <a:xfrm>
            <a:off x="8752014" y="2296761"/>
            <a:ext cx="2552943" cy="529801"/>
            <a:chOff x="7004237" y="2574554"/>
            <a:chExt cx="2552943" cy="52980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D7FBD9ED-E3F5-2D82-4F98-AA719326892C}"/>
                </a:ext>
              </a:extLst>
            </p:cNvPr>
            <p:cNvSpPr/>
            <p:nvPr/>
          </p:nvSpPr>
          <p:spPr>
            <a:xfrm>
              <a:off x="7004237" y="2595362"/>
              <a:ext cx="2552943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/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95C45DE-1AD0-8490-C416-0C824C0B6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4237" y="2574554"/>
                  <a:ext cx="255294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/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77C01A-12BF-77FA-327A-5652AE5F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089" y="4970068"/>
                <a:ext cx="42383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A7DCB2-8FA7-4940-B812-D28D51053468}"/>
              </a:ext>
            </a:extLst>
          </p:cNvPr>
          <p:cNvCxnSpPr>
            <a:cxnSpLocks/>
          </p:cNvCxnSpPr>
          <p:nvPr/>
        </p:nvCxnSpPr>
        <p:spPr>
          <a:xfrm>
            <a:off x="5880906" y="2567667"/>
            <a:ext cx="2871108" cy="622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/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87A16A-5258-BD83-71EC-ED16B83F3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80" y="3822084"/>
                <a:ext cx="606512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/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0CAAB9B-2528-6635-AB69-AED94E2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654" y="3822084"/>
                <a:ext cx="61363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46756F18-887F-ED7A-4561-5E499EBB1DD3}"/>
              </a:ext>
            </a:extLst>
          </p:cNvPr>
          <p:cNvGrpSpPr/>
          <p:nvPr/>
        </p:nvGrpSpPr>
        <p:grpSpPr>
          <a:xfrm>
            <a:off x="6091531" y="3779384"/>
            <a:ext cx="2279844" cy="525725"/>
            <a:chOff x="5334376" y="3785528"/>
            <a:chExt cx="2279844" cy="52572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30FA578-C007-625D-0C0D-5E3B69CFEA64}"/>
                </a:ext>
              </a:extLst>
            </p:cNvPr>
            <p:cNvSpPr/>
            <p:nvPr/>
          </p:nvSpPr>
          <p:spPr>
            <a:xfrm>
              <a:off x="5334376" y="3802260"/>
              <a:ext cx="2279844" cy="5089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/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l-GR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1D3B82B-5C3D-A5BD-34D6-88FCB07A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4563" y="3785528"/>
                  <a:ext cx="2129365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F7EC13E-7653-35E8-1FC5-910921D8972B}"/>
              </a:ext>
            </a:extLst>
          </p:cNvPr>
          <p:cNvCxnSpPr>
            <a:cxnSpLocks/>
          </p:cNvCxnSpPr>
          <p:nvPr/>
        </p:nvCxnSpPr>
        <p:spPr>
          <a:xfrm flipH="1">
            <a:off x="8371375" y="2826562"/>
            <a:ext cx="1050417" cy="952822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0C6FD7-B684-4640-E86F-77043FF56E61}"/>
              </a:ext>
            </a:extLst>
          </p:cNvPr>
          <p:cNvCxnSpPr>
            <a:cxnSpLocks/>
          </p:cNvCxnSpPr>
          <p:nvPr/>
        </p:nvCxnSpPr>
        <p:spPr>
          <a:xfrm flipH="1">
            <a:off x="4564969" y="4056517"/>
            <a:ext cx="1522024" cy="12446"/>
          </a:xfrm>
          <a:prstGeom prst="straightConnector1">
            <a:avLst/>
          </a:prstGeom>
          <a:ln w="12700">
            <a:solidFill>
              <a:schemeClr val="tx1"/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/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CE12A79-1FB7-387B-FA28-130A2B46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283" y="5010814"/>
                <a:ext cx="1544749" cy="848566"/>
              </a:xfrm>
              <a:prstGeom prst="rect">
                <a:avLst/>
              </a:prstGeom>
              <a:blipFill>
                <a:blip r:embed="rId8"/>
                <a:stretch>
                  <a:fillRect l="-18033" t="-100000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52DB4EC-DF32-B171-5979-23E8A7226D76}"/>
              </a:ext>
            </a:extLst>
          </p:cNvPr>
          <p:cNvCxnSpPr>
            <a:cxnSpLocks/>
          </p:cNvCxnSpPr>
          <p:nvPr/>
        </p:nvCxnSpPr>
        <p:spPr>
          <a:xfrm>
            <a:off x="1653256" y="5317053"/>
            <a:ext cx="2814586" cy="29207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w="med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/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68709A7-CA71-6132-05D7-B5F58205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09" y="4934441"/>
                <a:ext cx="62414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/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AA1EA46-76AE-C0FB-F84C-37C54CCC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" y="5007055"/>
                <a:ext cx="5765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extBox 120">
            <a:extLst>
              <a:ext uri="{FF2B5EF4-FFF2-40B4-BE49-F238E27FC236}">
                <a16:creationId xmlns:a16="http://schemas.microsoft.com/office/drawing/2014/main" id="{586E804C-A4D9-460D-1F71-F489B10D3D2A}"/>
              </a:ext>
            </a:extLst>
          </p:cNvPr>
          <p:cNvSpPr txBox="1"/>
          <p:nvPr/>
        </p:nvSpPr>
        <p:spPr>
          <a:xfrm rot="5400000">
            <a:off x="2053435" y="437644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. . . . 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0A5D319-383D-4395-E4C8-22CEDE2E4D0D}"/>
              </a:ext>
            </a:extLst>
          </p:cNvPr>
          <p:cNvSpPr txBox="1"/>
          <p:nvPr/>
        </p:nvSpPr>
        <p:spPr>
          <a:xfrm>
            <a:off x="162938" y="4445303"/>
            <a:ext cx="1553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Other features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/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Activation function</a:t>
                </a:r>
              </a:p>
              <a:p>
                <a:r>
                  <a:rPr lang="en-US" dirty="0"/>
                  <a:t>(thresholding)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0B04835-2094-2A0F-FBA3-834F0AFC1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7" y="6028046"/>
                <a:ext cx="2326406" cy="646331"/>
              </a:xfrm>
              <a:prstGeom prst="rect">
                <a:avLst/>
              </a:prstGeom>
              <a:blipFill>
                <a:blip r:embed="rId11"/>
                <a:stretch>
                  <a:fillRect l="-2717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19479B0-A45E-F9BD-03C0-B37C76529D20}"/>
              </a:ext>
            </a:extLst>
          </p:cNvPr>
          <p:cNvCxnSpPr>
            <a:cxnSpLocks/>
          </p:cNvCxnSpPr>
          <p:nvPr/>
        </p:nvCxnSpPr>
        <p:spPr>
          <a:xfrm flipH="1" flipV="1">
            <a:off x="7473901" y="5735645"/>
            <a:ext cx="411746" cy="36798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headEnd w="med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4742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5BFA-449C-B660-F49E-34E55AB0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power of a perceptron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261D84-C7EC-773A-C25E-90DD97362A58}"/>
              </a:ext>
            </a:extLst>
          </p:cNvPr>
          <p:cNvGrpSpPr/>
          <p:nvPr/>
        </p:nvGrpSpPr>
        <p:grpSpPr>
          <a:xfrm>
            <a:off x="633857" y="1165862"/>
            <a:ext cx="2976366" cy="1499714"/>
            <a:chOff x="3375666" y="1475134"/>
            <a:chExt cx="2976366" cy="1499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63A41B-70C9-B5B0-BF8E-E03862074596}"/>
                    </a:ext>
                  </a:extLst>
                </p:cNvPr>
                <p:cNvSpPr txBox="1"/>
                <p:nvPr/>
              </p:nvSpPr>
              <p:spPr>
                <a:xfrm>
                  <a:off x="4038027" y="1475134"/>
                  <a:ext cx="2314005" cy="84856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GB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63A41B-70C9-B5B0-BF8E-E03862074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027" y="1475134"/>
                  <a:ext cx="2314005" cy="848566"/>
                </a:xfrm>
                <a:prstGeom prst="rect">
                  <a:avLst/>
                </a:prstGeom>
                <a:blipFill>
                  <a:blip r:embed="rId2"/>
                  <a:stretch>
                    <a:fillRect t="-98529" b="-1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231FB39-6B9E-487A-BC3A-4F638FC3E8F8}"/>
                </a:ext>
              </a:extLst>
            </p:cNvPr>
            <p:cNvGrpSpPr/>
            <p:nvPr/>
          </p:nvGrpSpPr>
          <p:grpSpPr>
            <a:xfrm>
              <a:off x="3375666" y="1475134"/>
              <a:ext cx="2319544" cy="1499714"/>
              <a:chOff x="3375666" y="1475134"/>
              <a:chExt cx="2319544" cy="149971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141308C-0CD8-919C-557C-BD67F71A9D8C}"/>
                  </a:ext>
                </a:extLst>
              </p:cNvPr>
              <p:cNvSpPr txBox="1"/>
              <p:nvPr/>
            </p:nvSpPr>
            <p:spPr>
              <a:xfrm>
                <a:off x="4340352" y="2426208"/>
                <a:ext cx="13548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otherwise</a:t>
                </a:r>
              </a:p>
            </p:txBody>
          </p:sp>
          <p:sp>
            <p:nvSpPr>
              <p:cNvPr id="6" name="Left Brace 5">
                <a:extLst>
                  <a:ext uri="{FF2B5EF4-FFF2-40B4-BE49-F238E27FC236}">
                    <a16:creationId xmlns:a16="http://schemas.microsoft.com/office/drawing/2014/main" id="{F2A96F9F-521D-08F0-F2D9-0974CB5C06F3}"/>
                  </a:ext>
                </a:extLst>
              </p:cNvPr>
              <p:cNvSpPr/>
              <p:nvPr/>
            </p:nvSpPr>
            <p:spPr>
              <a:xfrm>
                <a:off x="4038027" y="1475134"/>
                <a:ext cx="424245" cy="1499714"/>
              </a:xfrm>
              <a:prstGeom prst="leftBrac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4A1F29-7992-F62E-EE40-6B6FBBB2E9F3}"/>
                  </a:ext>
                </a:extLst>
              </p:cNvPr>
              <p:cNvSpPr txBox="1"/>
              <p:nvPr/>
            </p:nvSpPr>
            <p:spPr>
              <a:xfrm>
                <a:off x="3375666" y="2030006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= 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5E545-E089-D613-1529-1CD001518CA8}"/>
                  </a:ext>
                </a:extLst>
              </p:cNvPr>
              <p:cNvSpPr txBox="1"/>
              <p:nvPr/>
            </p:nvSpPr>
            <p:spPr>
              <a:xfrm>
                <a:off x="708475" y="4346615"/>
                <a:ext cx="2815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GB" sz="1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55E545-E089-D613-1529-1CD00151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5" y="4346615"/>
                <a:ext cx="2815115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C063215-FAB0-848D-DD72-076F38CF72FC}"/>
              </a:ext>
            </a:extLst>
          </p:cNvPr>
          <p:cNvGrpSpPr/>
          <p:nvPr/>
        </p:nvGrpSpPr>
        <p:grpSpPr>
          <a:xfrm>
            <a:off x="5786990" y="1329642"/>
            <a:ext cx="3387900" cy="3261419"/>
            <a:chOff x="305330" y="985050"/>
            <a:chExt cx="3387900" cy="32614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C0EAC2-EE56-C020-7F3F-9CED18D6946A}"/>
                </a:ext>
              </a:extLst>
            </p:cNvPr>
            <p:cNvSpPr/>
            <p:nvPr/>
          </p:nvSpPr>
          <p:spPr>
            <a:xfrm>
              <a:off x="775504" y="1107365"/>
              <a:ext cx="2743200" cy="2743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33DECB-E6A2-71B6-55BB-33E390A2E34F}"/>
                </a:ext>
              </a:extLst>
            </p:cNvPr>
            <p:cNvSpPr/>
            <p:nvPr/>
          </p:nvSpPr>
          <p:spPr>
            <a:xfrm>
              <a:off x="2824220" y="14198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26B641-72B7-7A11-3222-40BED3E09D3C}"/>
                </a:ext>
              </a:extLst>
            </p:cNvPr>
            <p:cNvSpPr/>
            <p:nvPr/>
          </p:nvSpPr>
          <p:spPr>
            <a:xfrm>
              <a:off x="2976620" y="1572281"/>
              <a:ext cx="150471" cy="15047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5C7108-52BC-1243-C935-E5153294A9E2}"/>
                </a:ext>
              </a:extLst>
            </p:cNvPr>
            <p:cNvSpPr/>
            <p:nvPr/>
          </p:nvSpPr>
          <p:spPr>
            <a:xfrm>
              <a:off x="976132" y="1312379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CF8A8F-29CA-51CA-59D1-ECAD857A1221}"/>
                </a:ext>
              </a:extLst>
            </p:cNvPr>
            <p:cNvSpPr/>
            <p:nvPr/>
          </p:nvSpPr>
          <p:spPr>
            <a:xfrm>
              <a:off x="900896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EA2B929-F390-A3B6-B63D-75D8863255E3}"/>
                </a:ext>
              </a:extLst>
            </p:cNvPr>
            <p:cNvSpPr/>
            <p:nvPr/>
          </p:nvSpPr>
          <p:spPr>
            <a:xfrm>
              <a:off x="3127091" y="3520685"/>
              <a:ext cx="150471" cy="15047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l"/>
              <a:endParaRPr lang="en-US" sz="1400" b="1" dirty="0">
                <a:solidFill>
                  <a:schemeClr val="tx1"/>
                </a:solidFill>
                <a:cs typeface="Georgia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73AD82-1314-17D7-FD13-5E78859DCEFD}"/>
                </a:ext>
              </a:extLst>
            </p:cNvPr>
            <p:cNvSpPr txBox="1"/>
            <p:nvPr/>
          </p:nvSpPr>
          <p:spPr>
            <a:xfrm>
              <a:off x="2899455" y="1201020"/>
              <a:ext cx="558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B3C5EF-01C4-7955-5C22-0EC0031E0C3C}"/>
                </a:ext>
              </a:extLst>
            </p:cNvPr>
            <p:cNvSpPr txBox="1"/>
            <p:nvPr/>
          </p:nvSpPr>
          <p:spPr>
            <a:xfrm>
              <a:off x="3072726" y="1462850"/>
              <a:ext cx="493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79E302-D836-3155-1DBD-D17468AB858C}"/>
                </a:ext>
              </a:extLst>
            </p:cNvPr>
            <p:cNvSpPr txBox="1"/>
            <p:nvPr/>
          </p:nvSpPr>
          <p:spPr>
            <a:xfrm>
              <a:off x="1670563" y="3877137"/>
              <a:ext cx="95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Lactates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FE35BF-5E0C-D332-A4A9-437D32F554C4}"/>
                </a:ext>
              </a:extLst>
            </p:cNvPr>
            <p:cNvSpPr txBox="1"/>
            <p:nvPr/>
          </p:nvSpPr>
          <p:spPr>
            <a:xfrm rot="16200000">
              <a:off x="-28672" y="2324867"/>
              <a:ext cx="1037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Placental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7571C0-2C49-FF9F-6AA3-B99C858B5E0F}"/>
                </a:ext>
              </a:extLst>
            </p:cNvPr>
            <p:cNvSpPr txBox="1"/>
            <p:nvPr/>
          </p:nvSpPr>
          <p:spPr>
            <a:xfrm>
              <a:off x="990755" y="3411254"/>
              <a:ext cx="732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Lizard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6D428C-0EB1-B613-237F-A05E67837729}"/>
                </a:ext>
              </a:extLst>
            </p:cNvPr>
            <p:cNvSpPr txBox="1"/>
            <p:nvPr/>
          </p:nvSpPr>
          <p:spPr>
            <a:xfrm>
              <a:off x="876938" y="1402610"/>
              <a:ext cx="1096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Bull shark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E6AE30-20FB-FA74-76AD-1F6EEE9C00AF}"/>
                </a:ext>
              </a:extLst>
            </p:cNvPr>
            <p:cNvSpPr txBox="1"/>
            <p:nvPr/>
          </p:nvSpPr>
          <p:spPr>
            <a:xfrm>
              <a:off x="2623644" y="3166095"/>
              <a:ext cx="82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Pigeon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9478DB4-08B3-7228-A300-E78B0F79BD10}"/>
                </a:ext>
              </a:extLst>
            </p:cNvPr>
            <p:cNvSpPr txBox="1"/>
            <p:nvPr/>
          </p:nvSpPr>
          <p:spPr>
            <a:xfrm>
              <a:off x="534104" y="37805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3B2124-6700-1A6A-F37D-989F4AD1752B}"/>
                </a:ext>
              </a:extLst>
            </p:cNvPr>
            <p:cNvSpPr txBox="1"/>
            <p:nvPr/>
          </p:nvSpPr>
          <p:spPr>
            <a:xfrm>
              <a:off x="3285794" y="381557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01231C-8A90-7AFD-9FA5-C66DEFF17CB4}"/>
                </a:ext>
              </a:extLst>
            </p:cNvPr>
            <p:cNvSpPr txBox="1"/>
            <p:nvPr/>
          </p:nvSpPr>
          <p:spPr>
            <a:xfrm>
              <a:off x="412735" y="105054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94121E-40A8-8969-A3FD-0536BAF0FB69}"/>
                </a:ext>
              </a:extLst>
            </p:cNvPr>
            <p:cNvCxnSpPr>
              <a:cxnSpLocks/>
            </p:cNvCxnSpPr>
            <p:nvPr/>
          </p:nvCxnSpPr>
          <p:spPr>
            <a:xfrm>
              <a:off x="1624263" y="985050"/>
              <a:ext cx="2068967" cy="232150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9FD6533-C391-5BB1-28D2-E525A2465F00}"/>
              </a:ext>
            </a:extLst>
          </p:cNvPr>
          <p:cNvSpPr txBox="1"/>
          <p:nvPr/>
        </p:nvSpPr>
        <p:spPr>
          <a:xfrm>
            <a:off x="708475" y="3123182"/>
            <a:ext cx="46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two parameter problem, the decision boundary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5ABB3-20D3-3577-47F7-A7C45CFCD84B}"/>
                  </a:ext>
                </a:extLst>
              </p:cNvPr>
              <p:cNvSpPr txBox="1"/>
              <p:nvPr/>
            </p:nvSpPr>
            <p:spPr>
              <a:xfrm>
                <a:off x="394939" y="4939845"/>
                <a:ext cx="28151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85ABB3-20D3-3577-47F7-A7C45CFCD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39" y="4939845"/>
                <a:ext cx="281511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79BC3-6782-0248-81BC-15EED384460B}"/>
                  </a:ext>
                </a:extLst>
              </p:cNvPr>
              <p:cNvSpPr txBox="1"/>
              <p:nvPr/>
            </p:nvSpPr>
            <p:spPr>
              <a:xfrm>
                <a:off x="-88179" y="5469871"/>
                <a:ext cx="3772833" cy="681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A279BC3-6782-0248-81BC-15EED384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179" y="5469871"/>
                <a:ext cx="3772833" cy="6819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55A82F2-90B3-4642-4BAE-4283E2AF4984}"/>
              </a:ext>
            </a:extLst>
          </p:cNvPr>
          <p:cNvSpPr txBox="1"/>
          <p:nvPr/>
        </p:nvSpPr>
        <p:spPr>
          <a:xfrm>
            <a:off x="6154141" y="5570067"/>
            <a:ext cx="46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i.e. a perceptron can only represent linearly separable problems.</a:t>
            </a:r>
          </a:p>
        </p:txBody>
      </p:sp>
    </p:spTree>
    <p:extLst>
      <p:ext uri="{BB962C8B-B14F-4D97-AF65-F5344CB8AC3E}">
        <p14:creationId xmlns:p14="http://schemas.microsoft.com/office/powerpoint/2010/main" val="235272138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10489</TotalTime>
  <Words>437</Words>
  <Application>Microsoft Macintosh PowerPoint</Application>
  <PresentationFormat>Widescreen</PresentationFormat>
  <Paragraphs>229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Georgia</vt:lpstr>
      <vt:lpstr>KCL CTEL presentation template_180112</vt:lpstr>
      <vt:lpstr>Neural Networks  BHI Youth Awards</vt:lpstr>
      <vt:lpstr>Giant squid axon</vt:lpstr>
      <vt:lpstr>Input and output</vt:lpstr>
      <vt:lpstr>Action potential</vt:lpstr>
      <vt:lpstr>A single perceptron (artificial neuron)</vt:lpstr>
      <vt:lpstr>A single perceptron (artificial neuron)</vt:lpstr>
      <vt:lpstr>A single perceptron (artificial neuron)</vt:lpstr>
      <vt:lpstr>A single perceptron (artificial neuron)</vt:lpstr>
      <vt:lpstr>Representational power of a perceptron</vt:lpstr>
      <vt:lpstr>Some linearly separable problems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177</cp:revision>
  <dcterms:created xsi:type="dcterms:W3CDTF">2018-06-13T12:38:06Z</dcterms:created>
  <dcterms:modified xsi:type="dcterms:W3CDTF">2024-08-12T10:59:13Z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