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sldIdLst>
    <p:sldId id="4843" r:id="rId5"/>
    <p:sldId id="4840" r:id="rId6"/>
    <p:sldId id="4841" r:id="rId7"/>
    <p:sldId id="4842" r:id="rId8"/>
    <p:sldId id="4765" r:id="rId9"/>
    <p:sldId id="4767" r:id="rId10"/>
    <p:sldId id="4773" r:id="rId11"/>
    <p:sldId id="30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06DE9B2-5587-B646-BEE3-5A646955262F}">
          <p14:sldIdLst>
            <p14:sldId id="4843"/>
            <p14:sldId id="4840"/>
            <p14:sldId id="4841"/>
            <p14:sldId id="4842"/>
            <p14:sldId id="4765"/>
            <p14:sldId id="4767"/>
            <p14:sldId id="4773"/>
            <p14:sldId id="303"/>
          </p14:sldIdLst>
        </p14:section>
        <p14:section name="End of presentation slide" id="{FA6E58FB-4655-4ADA-838A-304575EC2E6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ty, Anne" initials="CA" lastIdx="5" clrIdx="0">
    <p:extLst>
      <p:ext uri="{19B8F6BF-5375-455C-9EA6-DF929625EA0E}">
        <p15:presenceInfo xmlns:p15="http://schemas.microsoft.com/office/powerpoint/2012/main" userId="S::k1771048@kcl.ac.uk::58c097d6-c91f-4fc1-8022-8a02e1ab2328" providerId="AD"/>
      </p:ext>
    </p:extLst>
  </p:cmAuthor>
  <p:cmAuthor id="2" name="user" initials="u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A0"/>
    <a:srgbClr val="C8E128"/>
    <a:srgbClr val="0A2D50"/>
    <a:srgbClr val="5A6469"/>
    <a:srgbClr val="002395"/>
    <a:srgbClr val="501491"/>
    <a:srgbClr val="99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27F97BB-C833-4FB7-BDE5-3F7075034690}" styleName="Themed Style 2 –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03447BB-5D67-496B-8E87-E561075AD55C}" styleName="Dark Style 1 –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–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76" autoAdjust="0"/>
    <p:restoredTop sz="86466" autoAdjust="0"/>
  </p:normalViewPr>
  <p:slideViewPr>
    <p:cSldViewPr snapToGrid="0">
      <p:cViewPr varScale="1">
        <p:scale>
          <a:sx n="120" d="100"/>
          <a:sy n="120" d="100"/>
        </p:scale>
        <p:origin x="968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20CBB-D972-D444-8592-B23A7758CEF7}" type="datetimeFigureOut">
              <a:rPr lang="en-US" smtClean="0"/>
              <a:t>8/12/24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B49CD-7E1B-C543-B23F-34FDB672E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4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B49CD-7E1B-C543-B23F-34FDB672E3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44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B49CD-7E1B-C543-B23F-34FDB672E37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07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KCL%20LOGO%20WOB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KCL_box_red_485_rgb.png" TargetMode="External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UK Cover slide">
    <p:bg>
      <p:bgPr>
        <a:solidFill>
          <a:srgbClr val="CDD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05DBA87-7AB9-4144-A17F-43A9C30380F1}"/>
              </a:ext>
            </a:extLst>
          </p:cNvPr>
          <p:cNvGrpSpPr/>
          <p:nvPr userDrawn="1"/>
        </p:nvGrpSpPr>
        <p:grpSpPr>
          <a:xfrm>
            <a:off x="2744511" y="869793"/>
            <a:ext cx="6692677" cy="5118415"/>
            <a:chOff x="1211282" y="869792"/>
            <a:chExt cx="6721435" cy="51184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ECAA9C9-0BE4-5F43-B408-44CF4ECDD428}"/>
                </a:ext>
              </a:extLst>
            </p:cNvPr>
            <p:cNvSpPr/>
            <p:nvPr userDrawn="1"/>
          </p:nvSpPr>
          <p:spPr>
            <a:xfrm>
              <a:off x="1211282" y="869792"/>
              <a:ext cx="6721435" cy="5118415"/>
            </a:xfrm>
            <a:prstGeom prst="rect">
              <a:avLst/>
            </a:prstGeom>
            <a:solidFill>
              <a:srgbClr val="E2231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2"/>
            </a:p>
          </p:txBody>
        </p:sp>
        <p:pic>
          <p:nvPicPr>
            <p:cNvPr id="5" name="KCL-LOGO-INTERNATIONAL.png">
              <a:extLst>
                <a:ext uri="{FF2B5EF4-FFF2-40B4-BE49-F238E27FC236}">
                  <a16:creationId xmlns:a16="http://schemas.microsoft.com/office/drawing/2014/main" id="{B036F538-478A-B641-903C-F7985F6DF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r:link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24655" y="1671090"/>
              <a:ext cx="5127602" cy="35540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889499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 - joint - alt 3">
    <p:bg>
      <p:bgPr>
        <a:solidFill>
          <a:srgbClr val="5A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oup of students walking around Strand Campus">
            <a:extLst>
              <a:ext uri="{FF2B5EF4-FFF2-40B4-BE49-F238E27FC236}">
                <a16:creationId xmlns:a16="http://schemas.microsoft.com/office/drawing/2014/main" id="{178B1CE5-1B5E-C947-8C99-B485A71AE7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4160" y="-736"/>
            <a:ext cx="812373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5537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bullets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342900" indent="-3429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1pPr>
            <a:lvl2pPr marL="342900" indent="-3429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2pPr>
            <a:lvl3pPr marL="268715" indent="-268715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3pPr>
            <a:lvl4pPr marL="537429" indent="-268715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4pPr>
            <a:lvl5pPr marL="806144" indent="-268715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5pPr>
            <a:lvl6pPr marL="2286000" indent="0">
              <a:buNone/>
              <a:defRPr/>
            </a:lvl6pPr>
          </a:lstStyle>
          <a:p>
            <a:r>
              <a:rPr lang="en-US" dirty="0"/>
              <a:t>First level bullet point (indent x0)</a:t>
            </a:r>
          </a:p>
          <a:p>
            <a:pPr lvl="3"/>
            <a:r>
              <a:rPr lang="en-US" dirty="0"/>
              <a:t>Second level bullet point (indent x1)</a:t>
            </a:r>
          </a:p>
          <a:p>
            <a:pPr lvl="4"/>
            <a:r>
              <a:rPr lang="en-US" dirty="0"/>
              <a:t>Third level bullet point (indent x2)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8/12/24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rgbClr val="C2B6A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47274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 - text and bulle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Two columns – text and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0A2D50"/>
                </a:solidFill>
                <a:latin typeface="+mj-lt"/>
                <a:cs typeface="Impact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2000">
                <a:latin typeface="+mn-lt"/>
              </a:defRPr>
            </a:lvl4pPr>
            <a:lvl5pPr marL="806144" indent="-268715">
              <a:defRPr sz="2000">
                <a:latin typeface="+mn-lt"/>
              </a:defRPr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pPr marL="0" indent="0">
              <a:buNone/>
            </a:pPr>
            <a:r>
              <a:rPr lang="en-US" dirty="0"/>
              <a:t>First line of text/heading/intro would go here, remove bullet (indent x0)</a:t>
            </a:r>
          </a:p>
          <a:p>
            <a:pPr lvl="1"/>
            <a:r>
              <a:rPr lang="en-US" dirty="0"/>
              <a:t>Second line of text would go here (remove bullet, indent x1)</a:t>
            </a:r>
          </a:p>
          <a:p>
            <a:pPr lvl="2"/>
            <a:r>
              <a:rPr lang="en-US" dirty="0"/>
              <a:t>First level bullet point (indent x2)</a:t>
            </a:r>
          </a:p>
          <a:p>
            <a:pPr lvl="3"/>
            <a:r>
              <a:rPr lang="en-US" dirty="0"/>
              <a:t>Second level bullet point (indent x3)</a:t>
            </a:r>
          </a:p>
          <a:p>
            <a:pPr lvl="4"/>
            <a:r>
              <a:rPr lang="en-US" dirty="0"/>
              <a:t>Third level bullet point (indent x4)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0A2D50"/>
                </a:solidFill>
                <a:latin typeface="+mj-lt"/>
                <a:cs typeface="Impact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2000">
                <a:latin typeface="+mn-lt"/>
              </a:defRPr>
            </a:lvl4pPr>
            <a:lvl5pPr marL="806144" indent="-268715">
              <a:defRPr sz="2000">
                <a:latin typeface="+mn-lt"/>
              </a:defRPr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line of text/heading/intro would go here, remove bullet (indent x0)</a:t>
            </a:r>
          </a:p>
          <a:p>
            <a:pPr lvl="1"/>
            <a:r>
              <a:rPr lang="en-US" dirty="0"/>
              <a:t>Second line of text would go here (remove bullet, indent x1)</a:t>
            </a:r>
          </a:p>
          <a:p>
            <a:pPr lvl="2"/>
            <a:r>
              <a:rPr lang="en-US" dirty="0"/>
              <a:t>First level bullet point (indent x2)</a:t>
            </a:r>
          </a:p>
          <a:p>
            <a:pPr lvl="3"/>
            <a:r>
              <a:rPr lang="en-US" dirty="0"/>
              <a:t>Second level bullet point (indent x3)</a:t>
            </a:r>
          </a:p>
          <a:p>
            <a:pPr lvl="4"/>
            <a:r>
              <a:rPr lang="en-US" dirty="0"/>
              <a:t>Third level bullet point (indent x4)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8/12/24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54215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 - bullets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GB" dirty="0"/>
              <a:t>Two columns – bullets only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2000">
                <a:latin typeface="+mn-lt"/>
              </a:defRPr>
            </a:lvl4pPr>
            <a:lvl5pPr marL="806144" indent="-268715">
              <a:defRPr sz="2000">
                <a:latin typeface="+mn-lt"/>
              </a:defRPr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level bullet point (indent x0)</a:t>
            </a:r>
          </a:p>
          <a:p>
            <a:pPr lvl="1"/>
            <a:r>
              <a:rPr lang="en-US" dirty="0"/>
              <a:t>Second level bullet point (indent x1)</a:t>
            </a:r>
          </a:p>
          <a:p>
            <a:pPr lvl="2"/>
            <a:r>
              <a:rPr lang="en-US" dirty="0"/>
              <a:t>Third level bullet point (indent x2)</a:t>
            </a:r>
          </a:p>
          <a:p>
            <a:pPr lvl="3"/>
            <a:r>
              <a:rPr lang="en-US" dirty="0"/>
              <a:t>Fourth level bullet point (indent x3)</a:t>
            </a:r>
          </a:p>
          <a:p>
            <a:pPr lvl="4"/>
            <a:r>
              <a:rPr lang="en-US" dirty="0"/>
              <a:t>Fifth level bullet point (indent x4)</a:t>
            </a:r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2000">
                <a:latin typeface="+mn-lt"/>
              </a:defRPr>
            </a:lvl4pPr>
            <a:lvl5pPr marL="806144" indent="-268715">
              <a:defRPr sz="2000">
                <a:latin typeface="+mn-lt"/>
              </a:defRPr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level bullet point (indent x0)</a:t>
            </a:r>
          </a:p>
          <a:p>
            <a:pPr lvl="1"/>
            <a:r>
              <a:rPr lang="en-US" dirty="0"/>
              <a:t>Second level bullet point (indent x1)</a:t>
            </a:r>
          </a:p>
          <a:p>
            <a:pPr lvl="2"/>
            <a:r>
              <a:rPr lang="en-US" dirty="0"/>
              <a:t>Third level bullet point (indent x2)</a:t>
            </a:r>
          </a:p>
          <a:p>
            <a:pPr lvl="3"/>
            <a:r>
              <a:rPr lang="en-US" dirty="0"/>
              <a:t>Fourth level bullet point (indent x3)</a:t>
            </a:r>
          </a:p>
          <a:p>
            <a:pPr lvl="4"/>
            <a:r>
              <a:rPr lang="en-US" dirty="0"/>
              <a:t>Fifth level bullet point (indent x4)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8/12/24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50756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- text/bullets and image - alt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Two columns – text/bullets and image – alt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0A2D50"/>
                </a:solidFill>
                <a:latin typeface="+mj-lt"/>
                <a:cs typeface="Impact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1991"/>
            </a:lvl4pPr>
            <a:lvl5pPr marL="806144" indent="-268715">
              <a:defRPr sz="1991"/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line of text/heading/intro would go here, remove bullet (indent x0)</a:t>
            </a:r>
          </a:p>
          <a:p>
            <a:pPr lvl="1"/>
            <a:r>
              <a:rPr lang="en-US" dirty="0"/>
              <a:t>Second line of text would go here (remove bullet, indent x1)</a:t>
            </a:r>
          </a:p>
          <a:p>
            <a:pPr lvl="2"/>
            <a:r>
              <a:rPr lang="en-US" dirty="0"/>
              <a:t>First level bullet point (indent x2)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8/12/24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335667" y="1089025"/>
            <a:ext cx="5376333" cy="48609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21960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– text/bullets and image – al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Two columns – text/bullets and image – alt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0A2D50"/>
                </a:solidFill>
                <a:latin typeface="+mj-lt"/>
                <a:cs typeface="Impact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2000">
                <a:latin typeface="+mn-lt"/>
              </a:defRPr>
            </a:lvl4pPr>
            <a:lvl5pPr marL="806144" indent="-268715">
              <a:defRPr sz="2000">
                <a:latin typeface="+mn-lt"/>
              </a:defRPr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line of text/heading/intro would go here, remove bullet (indent x0)</a:t>
            </a:r>
          </a:p>
          <a:p>
            <a:pPr lvl="1"/>
            <a:r>
              <a:rPr lang="en-US" dirty="0"/>
              <a:t>Second line of text would go here (remove bullet, indent x1)</a:t>
            </a:r>
          </a:p>
          <a:p>
            <a:pPr lvl="2"/>
            <a:r>
              <a:rPr lang="en-US" dirty="0"/>
              <a:t>First level bullet point (indent x2)</a:t>
            </a:r>
          </a:p>
          <a:p>
            <a:pPr lvl="3"/>
            <a:r>
              <a:rPr lang="en-US" dirty="0"/>
              <a:t>Second level bullet point (indent x3)</a:t>
            </a:r>
          </a:p>
          <a:p>
            <a:pPr lvl="4"/>
            <a:r>
              <a:rPr lang="en-US" dirty="0"/>
              <a:t>Third level bullet point (indent x4)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8/12/24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0001" y="1088356"/>
            <a:ext cx="5376333" cy="48609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19388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– bullets and image – alt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Two columns – bullets and image – alt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None/>
              <a:defRPr lang="en-GB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2000">
                <a:latin typeface="+mn-lt"/>
              </a:defRPr>
            </a:lvl4pPr>
            <a:lvl5pPr marL="806144" indent="-268715">
              <a:defRPr sz="2000">
                <a:latin typeface="+mn-lt"/>
              </a:defRPr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level bullet point (indent x0)</a:t>
            </a:r>
          </a:p>
          <a:p>
            <a:pPr lvl="1"/>
            <a:r>
              <a:rPr lang="en-US" dirty="0"/>
              <a:t>Second level bullet point (indent x1)</a:t>
            </a:r>
          </a:p>
          <a:p>
            <a:pPr lvl="2"/>
            <a:r>
              <a:rPr lang="en-US" dirty="0"/>
              <a:t>Third level bullet point (indent x2)</a:t>
            </a:r>
          </a:p>
          <a:p>
            <a:pPr lvl="3"/>
            <a:r>
              <a:rPr lang="en-US" dirty="0"/>
              <a:t>Fourth level bullet point (indent x3)</a:t>
            </a:r>
          </a:p>
          <a:p>
            <a:pPr lvl="4"/>
            <a:r>
              <a:rPr lang="en-US" dirty="0"/>
              <a:t>Fifth level bullet point (indent x4)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8/12/24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335667" y="1089025"/>
            <a:ext cx="5376333" cy="4860925"/>
          </a:xfrm>
        </p:spPr>
        <p:txBody>
          <a:bodyPr/>
          <a:lstStyle/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16388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– bullets and image – al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Two columns – bullets and image – alt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1pPr>
            <a:lvl2pPr marL="342900" indent="-342900"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342900" indent="-342900"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268714" indent="0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537429" indent="0">
              <a:buFont typeface="Arial" panose="020B0604020202020204" pitchFamily="34" charset="0"/>
              <a:buNone/>
              <a:defRPr sz="2000">
                <a:latin typeface="+mn-lt"/>
              </a:defRPr>
            </a:lvl5pPr>
            <a:lvl6pPr marL="2286000" indent="0">
              <a:buNone/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level bullet point (indent x0)</a:t>
            </a:r>
          </a:p>
          <a:p>
            <a:pPr lvl="1"/>
            <a:r>
              <a:rPr lang="en-US" dirty="0"/>
              <a:t>Second level bullet point (indent x1)</a:t>
            </a:r>
          </a:p>
          <a:p>
            <a:pPr lvl="2"/>
            <a:r>
              <a:rPr lang="en-US" dirty="0"/>
              <a:t>Third level bullet point (indent x2)</a:t>
            </a:r>
          </a:p>
          <a:p>
            <a:pPr lvl="3"/>
            <a:r>
              <a:rPr lang="en-US" dirty="0"/>
              <a:t>Fourth level bullet point (indent x3)</a:t>
            </a:r>
          </a:p>
          <a:p>
            <a:pPr lvl="4"/>
            <a:r>
              <a:rPr lang="en-US" dirty="0"/>
              <a:t>Fifth level bullet point (indent x4)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8/12/24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0001" y="1088356"/>
            <a:ext cx="5376333" cy="4860925"/>
          </a:xfrm>
        </p:spPr>
        <p:txBody>
          <a:bodyPr/>
          <a:lstStyle/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43486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x1 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Picture x1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8/12/24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rgbClr val="C2B6A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34C904-740B-E84D-B324-36B6DE7B23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9425" y="1049338"/>
            <a:ext cx="11233150" cy="475879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029D345-CF89-564D-B6D0-39BB56CBE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2063" y="5949280"/>
            <a:ext cx="11280263" cy="5487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531880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 4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0002" y="1088720"/>
            <a:ext cx="5496000" cy="225028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01" y="5949280"/>
            <a:ext cx="11232000" cy="548720"/>
          </a:xfrm>
        </p:spPr>
        <p:txBody>
          <a:bodyPr/>
          <a:lstStyle>
            <a:lvl1pPr marL="0" indent="0">
              <a:buNone/>
              <a:defRPr sz="1394"/>
            </a:lvl1pPr>
            <a:lvl2pPr marL="455234" indent="0">
              <a:buNone/>
              <a:defRPr sz="1195"/>
            </a:lvl2pPr>
            <a:lvl3pPr marL="910468" indent="0">
              <a:buNone/>
              <a:defRPr sz="996"/>
            </a:lvl3pPr>
            <a:lvl4pPr marL="1365702" indent="0">
              <a:buNone/>
              <a:defRPr sz="896"/>
            </a:lvl4pPr>
            <a:lvl5pPr marL="1820936" indent="0">
              <a:buNone/>
              <a:defRPr sz="896"/>
            </a:lvl5pPr>
            <a:lvl6pPr marL="2276170" indent="0">
              <a:buNone/>
              <a:defRPr sz="896"/>
            </a:lvl6pPr>
            <a:lvl7pPr marL="2731404" indent="0">
              <a:buNone/>
              <a:defRPr sz="896"/>
            </a:lvl7pPr>
            <a:lvl8pPr marL="3186638" indent="0">
              <a:buNone/>
              <a:defRPr sz="896"/>
            </a:lvl8pPr>
            <a:lvl9pPr marL="3641872" indent="0">
              <a:buNone/>
              <a:defRPr sz="896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8/12/24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/>
          </p:nvPr>
        </p:nvSpPr>
        <p:spPr>
          <a:xfrm>
            <a:off x="480002" y="3519000"/>
            <a:ext cx="5496000" cy="225460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/>
          </p:nvPr>
        </p:nvSpPr>
        <p:spPr>
          <a:xfrm>
            <a:off x="6215999" y="1088720"/>
            <a:ext cx="5499043" cy="225028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idx="15"/>
          </p:nvPr>
        </p:nvSpPr>
        <p:spPr>
          <a:xfrm>
            <a:off x="6215999" y="3519000"/>
            <a:ext cx="5499043" cy="225460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Picture x4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41692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 - joint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Two statues in front of Bush House building&#10;&#10;">
            <a:extLst>
              <a:ext uri="{FF2B5EF4-FFF2-40B4-BE49-F238E27FC236}">
                <a16:creationId xmlns:a16="http://schemas.microsoft.com/office/drawing/2014/main" id="{F4793EB2-2819-E843-A12D-5A71221FF3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6275" y="0"/>
            <a:ext cx="8125725" cy="6858000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-1"/>
            <a:ext cx="4065973" cy="5554979"/>
          </a:xfrm>
          <a:prstGeom prst="rect">
            <a:avLst/>
          </a:prstGeom>
          <a:solidFill>
            <a:srgbClr val="5A64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 i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10718" y="5733981"/>
            <a:ext cx="3551067" cy="944280"/>
          </a:xfrm>
        </p:spPr>
        <p:txBody>
          <a:bodyPr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781023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 6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0003" y="1088720"/>
            <a:ext cx="3600028" cy="225028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01" y="5949280"/>
            <a:ext cx="11232000" cy="548720"/>
          </a:xfrm>
        </p:spPr>
        <p:txBody>
          <a:bodyPr/>
          <a:lstStyle>
            <a:lvl1pPr marL="0" indent="0">
              <a:buNone/>
              <a:defRPr sz="1394"/>
            </a:lvl1pPr>
            <a:lvl2pPr marL="455234" indent="0">
              <a:buNone/>
              <a:defRPr sz="1195"/>
            </a:lvl2pPr>
            <a:lvl3pPr marL="910468" indent="0">
              <a:buNone/>
              <a:defRPr sz="996"/>
            </a:lvl3pPr>
            <a:lvl4pPr marL="1365702" indent="0">
              <a:buNone/>
              <a:defRPr sz="896"/>
            </a:lvl4pPr>
            <a:lvl5pPr marL="1820936" indent="0">
              <a:buNone/>
              <a:defRPr sz="896"/>
            </a:lvl5pPr>
            <a:lvl6pPr marL="2276170" indent="0">
              <a:buNone/>
              <a:defRPr sz="896"/>
            </a:lvl6pPr>
            <a:lvl7pPr marL="2731404" indent="0">
              <a:buNone/>
              <a:defRPr sz="896"/>
            </a:lvl7pPr>
            <a:lvl8pPr marL="3186638" indent="0">
              <a:buNone/>
              <a:defRPr sz="896"/>
            </a:lvl8pPr>
            <a:lvl9pPr marL="3641872" indent="0">
              <a:buNone/>
              <a:defRPr sz="896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8/12/24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/>
          </p:nvPr>
        </p:nvSpPr>
        <p:spPr>
          <a:xfrm>
            <a:off x="480003" y="3519000"/>
            <a:ext cx="3600028" cy="225460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/>
          </p:nvPr>
        </p:nvSpPr>
        <p:spPr>
          <a:xfrm>
            <a:off x="8111970" y="1088720"/>
            <a:ext cx="3603072" cy="225028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idx="15"/>
          </p:nvPr>
        </p:nvSpPr>
        <p:spPr>
          <a:xfrm>
            <a:off x="8111970" y="3519000"/>
            <a:ext cx="3603072" cy="225460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Picture x6</a:t>
            </a:r>
          </a:p>
        </p:txBody>
      </p:sp>
      <p:sp>
        <p:nvSpPr>
          <p:cNvPr id="24" name="Picture Placeholder 2"/>
          <p:cNvSpPr>
            <a:spLocks noGrp="1"/>
          </p:cNvSpPr>
          <p:nvPr>
            <p:ph type="pic" idx="16"/>
          </p:nvPr>
        </p:nvSpPr>
        <p:spPr>
          <a:xfrm>
            <a:off x="4295986" y="1088720"/>
            <a:ext cx="3603072" cy="225028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idx="17"/>
          </p:nvPr>
        </p:nvSpPr>
        <p:spPr>
          <a:xfrm>
            <a:off x="4295986" y="3519000"/>
            <a:ext cx="3603072" cy="225460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02871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55373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sea blu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75678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10800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56866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sky blue">
    <p:bg>
      <p:bgPr>
        <a:solidFill>
          <a:srgbClr val="999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42053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rgbClr val="5A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ED64C56-7BE9-5D41-824D-0319FFA616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9623" y="3420000"/>
            <a:ext cx="11231999" cy="25200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b="1" dirty="0">
                <a:solidFill>
                  <a:schemeClr val="bg1"/>
                </a:solidFill>
              </a:rPr>
              <a:t>Contact details/for more information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Contact details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Contact details 2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Contact details 3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+44 (0)20 7848 XXXX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 err="1">
                <a:solidFill>
                  <a:schemeClr val="bg1"/>
                </a:solidFill>
              </a:rPr>
              <a:t>xxxx@kcl.ac.uk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 err="1">
                <a:solidFill>
                  <a:schemeClr val="bg1"/>
                </a:solidFill>
              </a:rPr>
              <a:t>www.kcl.ac.uk</a:t>
            </a:r>
            <a:r>
              <a:rPr lang="en-GB" dirty="0">
                <a:solidFill>
                  <a:schemeClr val="bg1"/>
                </a:solidFill>
              </a:rPr>
              <a:t>/</a:t>
            </a:r>
            <a:r>
              <a:rPr lang="en-GB" dirty="0" err="1">
                <a:solidFill>
                  <a:schemeClr val="bg1"/>
                </a:solidFill>
              </a:rPr>
              <a:t>xxxx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9623" y="2184934"/>
            <a:ext cx="7662972" cy="1053665"/>
          </a:xfrm>
        </p:spPr>
        <p:txBody>
          <a:bodyPr anchor="b" anchorCtr="0">
            <a:normAutofit/>
          </a:bodyPr>
          <a:lstStyle>
            <a:lvl1pPr>
              <a:defRPr sz="45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 dirty="0"/>
              <a:t>Thank you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>
          <a:xfrm>
            <a:off x="10489316" y="1"/>
            <a:ext cx="1702684" cy="1303021"/>
            <a:chOff x="7949775" y="1"/>
            <a:chExt cx="1194225" cy="910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7949775" y="1"/>
              <a:ext cx="1194225" cy="91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2"/>
            </a:p>
          </p:txBody>
        </p:sp>
        <p:pic>
          <p:nvPicPr>
            <p:cNvPr id="9" name="KCL-LOGO-UK-1.png"/>
            <p:cNvPicPr>
              <a:picLocks noChangeAspect="1"/>
            </p:cNvPicPr>
            <p:nvPr userDrawn="1"/>
          </p:nvPicPr>
          <p:blipFill>
            <a:blip r:embed="rId2" r:link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49775" y="258"/>
              <a:ext cx="1194225" cy="909486"/>
            </a:xfrm>
            <a:prstGeom prst="rect">
              <a:avLst/>
            </a:prstGeom>
          </p:spPr>
        </p:pic>
      </p:grp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2F5BC61-7D93-C442-AAE8-F327F7EC18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623" y="6121401"/>
            <a:ext cx="11231999" cy="380749"/>
          </a:xfrm>
        </p:spPr>
        <p:txBody>
          <a:bodyPr wrap="square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Tx/>
              <a:buFont typeface="Arial"/>
              <a:buNone/>
              <a:tabLst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Tx/>
              <a:buFont typeface="Arial"/>
              <a:buNone/>
              <a:tabLst/>
              <a:defRPr/>
            </a:pPr>
            <a:r>
              <a:rPr lang="en-US" sz="1600" dirty="0">
                <a:latin typeface="Georgia" panose="02040502050405020303" pitchFamily="18" charset="0"/>
              </a:rPr>
              <a:t>© 2020 King’s College London. All rights reserved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53055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7ADCF-D0CA-CF64-6261-89761AB8B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F135D-430E-68AE-E9B7-83B967273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4624-0223-5041-BD13-AE5BA7BAECFD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00FF8E-28AD-36BA-1434-5FCA3339E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4F0BC5-D5F4-0112-6A5D-BAE9B9D18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9CA2-208D-294A-A693-692BB18747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5982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Section Header">
  <p:cSld name="7_Section 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1"/>
          <p:cNvSpPr txBox="1">
            <a:spLocks noGrp="1"/>
          </p:cNvSpPr>
          <p:nvPr>
            <p:ph type="title"/>
          </p:nvPr>
        </p:nvSpPr>
        <p:spPr>
          <a:xfrm>
            <a:off x="838200" y="2488688"/>
            <a:ext cx="9403080" cy="1133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3E72"/>
              </a:buClr>
              <a:buSzPts val="4800"/>
              <a:buFont typeface="Arial"/>
              <a:buNone/>
              <a:defRPr sz="4800">
                <a:solidFill>
                  <a:srgbClr val="193E7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" name="Google Shape;36;p11"/>
          <p:cNvPicPr preferRelativeResize="0"/>
          <p:nvPr/>
        </p:nvPicPr>
        <p:blipFill rotWithShape="1">
          <a:blip r:embed="rId3">
            <a:alphaModFix/>
          </a:blip>
          <a:srcRect l="34054" b="22345"/>
          <a:stretch/>
        </p:blipFill>
        <p:spPr>
          <a:xfrm>
            <a:off x="0" y="4812138"/>
            <a:ext cx="1737360" cy="2045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0129459" y="1714918"/>
            <a:ext cx="1579205" cy="1184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11"/>
          <p:cNvPicPr preferRelativeResize="0"/>
          <p:nvPr/>
        </p:nvPicPr>
        <p:blipFill rotWithShape="1">
          <a:blip r:embed="rId5">
            <a:alphaModFix/>
          </a:blip>
          <a:srcRect t="3" r="6600" b="-36685"/>
          <a:stretch/>
        </p:blipFill>
        <p:spPr>
          <a:xfrm>
            <a:off x="436034" y="1131569"/>
            <a:ext cx="11387159" cy="457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670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 - joint - alt 3">
    <p:bg>
      <p:bgPr>
        <a:solidFill>
          <a:srgbClr val="5A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arge brick building with a sign in front of it&#10;&#10;Description automatically generated with medium confidence">
            <a:extLst>
              <a:ext uri="{FF2B5EF4-FFF2-40B4-BE49-F238E27FC236}">
                <a16:creationId xmlns:a16="http://schemas.microsoft.com/office/drawing/2014/main" id="{6850A433-9891-9424-62CE-5B7142E9E2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1" r="26803"/>
          <a:stretch/>
        </p:blipFill>
        <p:spPr>
          <a:xfrm>
            <a:off x="4154555" y="0"/>
            <a:ext cx="8020878" cy="68572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 i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1808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 - joint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ush House entrance">
            <a:extLst>
              <a:ext uri="{FF2B5EF4-FFF2-40B4-BE49-F238E27FC236}">
                <a16:creationId xmlns:a16="http://schemas.microsoft.com/office/drawing/2014/main" id="{BB2856B8-0170-3D42-B170-7ED5ACB03B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2950" y="-736"/>
            <a:ext cx="8126158" cy="6858000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-1"/>
            <a:ext cx="4065973" cy="5554979"/>
          </a:xfrm>
          <a:prstGeom prst="rect">
            <a:avLst/>
          </a:prstGeom>
          <a:solidFill>
            <a:srgbClr val="5A64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 i="0">
                <a:solidFill>
                  <a:srgbClr val="FFFFFF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10718" y="5733981"/>
            <a:ext cx="3551067" cy="944280"/>
          </a:xfrm>
        </p:spPr>
        <p:txBody>
          <a:bodyPr>
            <a:noAutofit/>
          </a:bodyPr>
          <a:lstStyle>
            <a:lvl1pPr>
              <a:defRPr sz="2000"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61522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slide - joint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arge brick building with a sign in front of it&#10;&#10;Description automatically generated with medium confidence">
            <a:extLst>
              <a:ext uri="{FF2B5EF4-FFF2-40B4-BE49-F238E27FC236}">
                <a16:creationId xmlns:a16="http://schemas.microsoft.com/office/drawing/2014/main" id="{3A4DD4F8-76F5-A717-0A8F-608762CBB0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2" r="24679"/>
          <a:stretch/>
        </p:blipFill>
        <p:spPr>
          <a:xfrm>
            <a:off x="4065973" y="0"/>
            <a:ext cx="8116087" cy="6893221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-1"/>
            <a:ext cx="4065973" cy="5554979"/>
          </a:xfrm>
          <a:prstGeom prst="rect">
            <a:avLst/>
          </a:prstGeom>
          <a:solidFill>
            <a:srgbClr val="5A64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 i="0">
                <a:solidFill>
                  <a:srgbClr val="FFFFFF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10718" y="5733981"/>
            <a:ext cx="3551067" cy="944280"/>
          </a:xfrm>
        </p:spPr>
        <p:txBody>
          <a:bodyPr>
            <a:noAutofit/>
          </a:bodyPr>
          <a:lstStyle>
            <a:lvl1pPr>
              <a:defRPr sz="2000"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748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 - joint - alt 3">
    <p:bg>
      <p:bgPr>
        <a:solidFill>
          <a:srgbClr val="5A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ush House entrance">
            <a:extLst>
              <a:ext uri="{FF2B5EF4-FFF2-40B4-BE49-F238E27FC236}">
                <a16:creationId xmlns:a16="http://schemas.microsoft.com/office/drawing/2014/main" id="{BB2856B8-0170-3D42-B170-7ED5ACB03B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2950" y="-736"/>
            <a:ext cx="812615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 i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8726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 - joint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graduates standing in front of a crowd posing for the camera&#10;">
            <a:extLst>
              <a:ext uri="{FF2B5EF4-FFF2-40B4-BE49-F238E27FC236}">
                <a16:creationId xmlns:a16="http://schemas.microsoft.com/office/drawing/2014/main" id="{BE2D952E-64D5-A64E-9959-50F7F86788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3512" y="0"/>
            <a:ext cx="8125034" cy="6858000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-1"/>
            <a:ext cx="4065973" cy="5554979"/>
          </a:xfrm>
          <a:prstGeom prst="rect">
            <a:avLst/>
          </a:prstGeom>
          <a:solidFill>
            <a:srgbClr val="5A64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10718" y="5733981"/>
            <a:ext cx="3551067" cy="94428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14653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 - joint - alt 3">
    <p:bg>
      <p:bgPr>
        <a:solidFill>
          <a:srgbClr val="5A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graduates standing in front of a crowd posing for the camera&#10;">
            <a:extLst>
              <a:ext uri="{FF2B5EF4-FFF2-40B4-BE49-F238E27FC236}">
                <a16:creationId xmlns:a16="http://schemas.microsoft.com/office/drawing/2014/main" id="{BE2D952E-64D5-A64E-9959-50F7F86788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3512" y="0"/>
            <a:ext cx="812503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1862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 - joint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oup of students walking around Strand Campus">
            <a:extLst>
              <a:ext uri="{FF2B5EF4-FFF2-40B4-BE49-F238E27FC236}">
                <a16:creationId xmlns:a16="http://schemas.microsoft.com/office/drawing/2014/main" id="{178B1CE5-1B5E-C947-8C99-B485A71AE7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4160" y="-736"/>
            <a:ext cx="8123738" cy="6858000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-1"/>
            <a:ext cx="4065973" cy="5554979"/>
          </a:xfrm>
          <a:prstGeom prst="rect">
            <a:avLst/>
          </a:prstGeom>
          <a:solidFill>
            <a:srgbClr val="5A64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10718" y="5733981"/>
            <a:ext cx="3551067" cy="94428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4415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0000" y="180000"/>
            <a:ext cx="11232000" cy="72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00" y="1089220"/>
            <a:ext cx="11232000" cy="531158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4916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54" r:id="rId2"/>
    <p:sldLayoutId id="2147483758" r:id="rId3"/>
    <p:sldLayoutId id="2147483755" r:id="rId4"/>
    <p:sldLayoutId id="2147483762" r:id="rId5"/>
    <p:sldLayoutId id="2147483759" r:id="rId6"/>
    <p:sldLayoutId id="2147483756" r:id="rId7"/>
    <p:sldLayoutId id="2147483760" r:id="rId8"/>
    <p:sldLayoutId id="2147483757" r:id="rId9"/>
    <p:sldLayoutId id="2147483761" r:id="rId10"/>
    <p:sldLayoutId id="2147483734" r:id="rId11"/>
    <p:sldLayoutId id="2147483725" r:id="rId12"/>
    <p:sldLayoutId id="2147483753" r:id="rId13"/>
    <p:sldLayoutId id="2147483732" r:id="rId14"/>
    <p:sldLayoutId id="2147483733" r:id="rId15"/>
    <p:sldLayoutId id="2147483751" r:id="rId16"/>
    <p:sldLayoutId id="2147483752" r:id="rId17"/>
    <p:sldLayoutId id="2147483750" r:id="rId18"/>
    <p:sldLayoutId id="2147483729" r:id="rId19"/>
    <p:sldLayoutId id="2147483728" r:id="rId20"/>
    <p:sldLayoutId id="2147483667" r:id="rId21"/>
    <p:sldLayoutId id="2147483668" r:id="rId22"/>
    <p:sldLayoutId id="2147483669" r:id="rId23"/>
    <p:sldLayoutId id="2147483670" r:id="rId24"/>
    <p:sldLayoutId id="2147483745" r:id="rId25"/>
    <p:sldLayoutId id="2147483771" r:id="rId26"/>
    <p:sldLayoutId id="2147483772" r:id="rId27"/>
  </p:sldLayoutIdLst>
  <p:transition>
    <p:fade/>
  </p:transition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rgbClr val="0A2D50"/>
          </a:solidFill>
          <a:latin typeface="+mj-lt"/>
          <a:ea typeface="+mj-ea"/>
          <a:cs typeface="Impact"/>
        </a:defRPr>
      </a:lvl1pPr>
    </p:titleStyle>
    <p:bodyStyle>
      <a:lvl1pPr marL="269875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Georgia"/>
        </a:defRPr>
      </a:lvl1pPr>
      <a:lvl2pPr marL="539750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Georgia"/>
        </a:defRPr>
      </a:lvl2pPr>
      <a:lvl3pPr marL="809625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Georgia"/>
        </a:defRPr>
      </a:lvl3pPr>
      <a:lvl4pPr marL="1079500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Georgia"/>
        </a:defRPr>
      </a:lvl4pPr>
      <a:lvl5pPr marL="1341438" indent="-261938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2A51FB4-4CE5-F14B-23FF-03C28457B7FA}"/>
              </a:ext>
            </a:extLst>
          </p:cNvPr>
          <p:cNvSpPr/>
          <p:nvPr/>
        </p:nvSpPr>
        <p:spPr>
          <a:xfrm>
            <a:off x="0" y="5560226"/>
            <a:ext cx="4143737" cy="12977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BF4094-AE10-0346-AAE0-F05B430E5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718" y="302678"/>
            <a:ext cx="3833019" cy="2953816"/>
          </a:xfrm>
        </p:spPr>
        <p:txBody>
          <a:bodyPr>
            <a:normAutofit/>
          </a:bodyPr>
          <a:lstStyle/>
          <a:p>
            <a:r>
              <a:rPr lang="en-US" sz="2800" dirty="0"/>
              <a:t>Multi-Layer</a:t>
            </a:r>
            <a:br>
              <a:rPr lang="en-US" sz="2800" dirty="0"/>
            </a:br>
            <a:r>
              <a:rPr lang="en-US" sz="2800" dirty="0"/>
              <a:t>Neural Networks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BHI Youth Awards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4F7407-FC44-F2C2-F2F9-4B8B7FE1F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19" y="5835322"/>
            <a:ext cx="3050848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60795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AA68F-04D6-7957-ED2F-353CCACA6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 is not linearly separable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5B93E2-5902-F704-48AB-549A76781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00" y="1339588"/>
            <a:ext cx="6409898" cy="387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41194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ABF01-44BC-808A-8F0E-2D35C661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a non-linear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B1B492-D1A8-EF2A-E57D-9BD4FA20B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00" y="1006953"/>
            <a:ext cx="9950540" cy="550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7153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3BC9-8B86-65B7-B13D-DFF031709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a non-linear problem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A3C967-049D-1DA3-7619-EAAB1F465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00" y="998545"/>
            <a:ext cx="10056865" cy="549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89536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308F2-B466-EED3-F017-974A9A7CA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single perceptron can only model linearly separable problems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272085-6B25-F554-6504-39CE87BF6AAA}"/>
              </a:ext>
            </a:extLst>
          </p:cNvPr>
          <p:cNvGrpSpPr/>
          <p:nvPr/>
        </p:nvGrpSpPr>
        <p:grpSpPr>
          <a:xfrm>
            <a:off x="480000" y="900000"/>
            <a:ext cx="4894950" cy="3671212"/>
            <a:chOff x="4894449" y="1050549"/>
            <a:chExt cx="4894950" cy="3671212"/>
          </a:xfrm>
        </p:grpSpPr>
        <p:pic>
          <p:nvPicPr>
            <p:cNvPr id="1026" name="Picture 2" descr="Data">
              <a:extLst>
                <a:ext uri="{FF2B5EF4-FFF2-40B4-BE49-F238E27FC236}">
                  <a16:creationId xmlns:a16="http://schemas.microsoft.com/office/drawing/2014/main" id="{83361A9B-8EFA-96E1-233F-87235F77B4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4449" y="1050549"/>
              <a:ext cx="4894950" cy="3671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E01FFCB4-2ADB-E576-5807-73C1CC3DA7AA}"/>
                </a:ext>
              </a:extLst>
            </p:cNvPr>
            <p:cNvSpPr/>
            <p:nvPr/>
          </p:nvSpPr>
          <p:spPr>
            <a:xfrm>
              <a:off x="5268667" y="1195665"/>
              <a:ext cx="3946967" cy="2789499"/>
            </a:xfrm>
            <a:custGeom>
              <a:avLst/>
              <a:gdLst>
                <a:gd name="connsiteX0" fmla="*/ 0 w 3946967"/>
                <a:gd name="connsiteY0" fmla="*/ 2789499 h 2789499"/>
                <a:gd name="connsiteX1" fmla="*/ 1689903 w 3946967"/>
                <a:gd name="connsiteY1" fmla="*/ 1122744 h 2789499"/>
                <a:gd name="connsiteX2" fmla="*/ 2558005 w 3946967"/>
                <a:gd name="connsiteY2" fmla="*/ 1689904 h 2789499"/>
                <a:gd name="connsiteX3" fmla="*/ 3946967 w 3946967"/>
                <a:gd name="connsiteY3" fmla="*/ 0 h 2789499"/>
                <a:gd name="connsiteX4" fmla="*/ 3946967 w 3946967"/>
                <a:gd name="connsiteY4" fmla="*/ 0 h 2789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46967" h="2789499">
                  <a:moveTo>
                    <a:pt x="0" y="2789499"/>
                  </a:moveTo>
                  <a:cubicBezTo>
                    <a:pt x="631784" y="2047754"/>
                    <a:pt x="1263569" y="1306010"/>
                    <a:pt x="1689903" y="1122744"/>
                  </a:cubicBezTo>
                  <a:cubicBezTo>
                    <a:pt x="2116237" y="939478"/>
                    <a:pt x="2181828" y="1877028"/>
                    <a:pt x="2558005" y="1689904"/>
                  </a:cubicBezTo>
                  <a:cubicBezTo>
                    <a:pt x="2934182" y="1502780"/>
                    <a:pt x="3946967" y="0"/>
                    <a:pt x="3946967" y="0"/>
                  </a:cubicBezTo>
                  <a:lnTo>
                    <a:pt x="3946967" y="0"/>
                  </a:lnTo>
                </a:path>
              </a:pathLst>
            </a:custGeom>
            <a:noFill/>
            <a:ln w="19050">
              <a:solidFill>
                <a:schemeClr val="accent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9560DAFD-9A09-8198-376F-A2753E1CEB6E}"/>
              </a:ext>
            </a:extLst>
          </p:cNvPr>
          <p:cNvGrpSpPr/>
          <p:nvPr/>
        </p:nvGrpSpPr>
        <p:grpSpPr>
          <a:xfrm>
            <a:off x="6623925" y="1522526"/>
            <a:ext cx="1804507" cy="1852523"/>
            <a:chOff x="2243138" y="4917276"/>
            <a:chExt cx="1804507" cy="1852523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93D5785-539F-2857-A754-1DEA2711E77B}"/>
                </a:ext>
              </a:extLst>
            </p:cNvPr>
            <p:cNvSpPr/>
            <p:nvPr/>
          </p:nvSpPr>
          <p:spPr>
            <a:xfrm>
              <a:off x="2243138" y="5303424"/>
              <a:ext cx="380506" cy="380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21318A4-671B-992E-35A4-340D631493BD}"/>
                </a:ext>
              </a:extLst>
            </p:cNvPr>
            <p:cNvSpPr/>
            <p:nvPr/>
          </p:nvSpPr>
          <p:spPr>
            <a:xfrm>
              <a:off x="2243138" y="6013553"/>
              <a:ext cx="380506" cy="380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EAE5882-1313-36A4-0BEF-3685C6837548}"/>
                </a:ext>
              </a:extLst>
            </p:cNvPr>
            <p:cNvSpPr/>
            <p:nvPr/>
          </p:nvSpPr>
          <p:spPr>
            <a:xfrm>
              <a:off x="3667139" y="5298658"/>
              <a:ext cx="380506" cy="380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582E5C5-5FA2-3B93-B4B7-FAE8EAD254E9}"/>
                </a:ext>
              </a:extLst>
            </p:cNvPr>
            <p:cNvSpPr/>
            <p:nvPr/>
          </p:nvSpPr>
          <p:spPr>
            <a:xfrm>
              <a:off x="3667139" y="6008787"/>
              <a:ext cx="380506" cy="380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E55F47E-CCC6-1E03-5EBE-7037391F8110}"/>
                </a:ext>
              </a:extLst>
            </p:cNvPr>
            <p:cNvSpPr/>
            <p:nvPr/>
          </p:nvSpPr>
          <p:spPr>
            <a:xfrm>
              <a:off x="2951402" y="4917276"/>
              <a:ext cx="380506" cy="380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FEC6F94-0DC8-690B-9603-0A9CA0D645A5}"/>
                </a:ext>
              </a:extLst>
            </p:cNvPr>
            <p:cNvSpPr/>
            <p:nvPr/>
          </p:nvSpPr>
          <p:spPr>
            <a:xfrm>
              <a:off x="2951402" y="6389293"/>
              <a:ext cx="380506" cy="380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A060090-4D3E-6B71-EF09-A30119F1C8AB}"/>
                </a:ext>
              </a:extLst>
            </p:cNvPr>
            <p:cNvSpPr/>
            <p:nvPr/>
          </p:nvSpPr>
          <p:spPr>
            <a:xfrm>
              <a:off x="2946637" y="5669756"/>
              <a:ext cx="380506" cy="380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ACB9AD6-5BF0-4322-ED7A-9795115BA6AD}"/>
                </a:ext>
              </a:extLst>
            </p:cNvPr>
            <p:cNvCxnSpPr>
              <a:stCxn id="35" idx="6"/>
              <a:endCxn id="39" idx="2"/>
            </p:cNvCxnSpPr>
            <p:nvPr/>
          </p:nvCxnSpPr>
          <p:spPr>
            <a:xfrm flipV="1">
              <a:off x="2623644" y="5107529"/>
              <a:ext cx="327758" cy="3861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CD4A98F-C1EB-6E3F-E9EB-AC779697C1B0}"/>
                </a:ext>
              </a:extLst>
            </p:cNvPr>
            <p:cNvCxnSpPr>
              <a:cxnSpLocks/>
              <a:stCxn id="35" idx="6"/>
              <a:endCxn id="41" idx="2"/>
            </p:cNvCxnSpPr>
            <p:nvPr/>
          </p:nvCxnSpPr>
          <p:spPr>
            <a:xfrm>
              <a:off x="2623644" y="5493677"/>
              <a:ext cx="322993" cy="3663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C0E0D01-69BC-C16D-028D-A1ED45B489AA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>
              <a:off x="2632145" y="5500764"/>
              <a:ext cx="319257" cy="10787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1107D7C-664C-E4A2-6553-D082ABF2824D}"/>
                </a:ext>
              </a:extLst>
            </p:cNvPr>
            <p:cNvCxnSpPr>
              <a:cxnSpLocks/>
              <a:stCxn id="36" idx="6"/>
              <a:endCxn id="40" idx="2"/>
            </p:cNvCxnSpPr>
            <p:nvPr/>
          </p:nvCxnSpPr>
          <p:spPr>
            <a:xfrm>
              <a:off x="2623644" y="6203806"/>
              <a:ext cx="327758" cy="3757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B42411E-FE30-2D36-FBEA-2DAF12007841}"/>
                </a:ext>
              </a:extLst>
            </p:cNvPr>
            <p:cNvCxnSpPr>
              <a:cxnSpLocks/>
              <a:stCxn id="36" idx="6"/>
              <a:endCxn id="41" idx="2"/>
            </p:cNvCxnSpPr>
            <p:nvPr/>
          </p:nvCxnSpPr>
          <p:spPr>
            <a:xfrm flipV="1">
              <a:off x="2623644" y="5860009"/>
              <a:ext cx="322993" cy="3437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B3DABE5-EE8A-0510-ECF6-63A7FEE92A31}"/>
                </a:ext>
              </a:extLst>
            </p:cNvPr>
            <p:cNvCxnSpPr>
              <a:cxnSpLocks/>
              <a:endCxn id="39" idx="2"/>
            </p:cNvCxnSpPr>
            <p:nvPr/>
          </p:nvCxnSpPr>
          <p:spPr>
            <a:xfrm flipV="1">
              <a:off x="2681157" y="5107529"/>
              <a:ext cx="270245" cy="10480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4A16285-A1E7-CAA8-2F36-17B1E861FAB7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 flipH="1" flipV="1">
              <a:off x="3332458" y="5145742"/>
              <a:ext cx="334681" cy="3431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DE6049E-CC1E-5B25-CE1F-0E064F9CBBB8}"/>
                </a:ext>
              </a:extLst>
            </p:cNvPr>
            <p:cNvCxnSpPr>
              <a:cxnSpLocks/>
              <a:stCxn id="38" idx="2"/>
            </p:cNvCxnSpPr>
            <p:nvPr/>
          </p:nvCxnSpPr>
          <p:spPr>
            <a:xfrm flipH="1" flipV="1">
              <a:off x="3339381" y="5173769"/>
              <a:ext cx="327758" cy="10252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84409E6-748F-7386-EE2B-1F3D25EF25AE}"/>
                </a:ext>
              </a:extLst>
            </p:cNvPr>
            <p:cNvCxnSpPr>
              <a:cxnSpLocks/>
              <a:stCxn id="37" idx="2"/>
              <a:endCxn id="41" idx="6"/>
            </p:cNvCxnSpPr>
            <p:nvPr/>
          </p:nvCxnSpPr>
          <p:spPr>
            <a:xfrm flipH="1">
              <a:off x="3327143" y="5488911"/>
              <a:ext cx="339996" cy="37109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Straight Connector 1023">
              <a:extLst>
                <a:ext uri="{FF2B5EF4-FFF2-40B4-BE49-F238E27FC236}">
                  <a16:creationId xmlns:a16="http://schemas.microsoft.com/office/drawing/2014/main" id="{01A91868-8C45-12B6-A012-B3804526C7F2}"/>
                </a:ext>
              </a:extLst>
            </p:cNvPr>
            <p:cNvCxnSpPr>
              <a:cxnSpLocks/>
              <a:stCxn id="38" idx="2"/>
              <a:endCxn id="41" idx="6"/>
            </p:cNvCxnSpPr>
            <p:nvPr/>
          </p:nvCxnSpPr>
          <p:spPr>
            <a:xfrm flipH="1" flipV="1">
              <a:off x="3327143" y="5860009"/>
              <a:ext cx="339996" cy="3390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8" name="Straight Connector 1027">
              <a:extLst>
                <a:ext uri="{FF2B5EF4-FFF2-40B4-BE49-F238E27FC236}">
                  <a16:creationId xmlns:a16="http://schemas.microsoft.com/office/drawing/2014/main" id="{899D1821-00DF-AF44-45CA-9E0B004D4DE8}"/>
                </a:ext>
              </a:extLst>
            </p:cNvPr>
            <p:cNvCxnSpPr>
              <a:cxnSpLocks/>
              <a:stCxn id="37" idx="2"/>
              <a:endCxn id="40" idx="6"/>
            </p:cNvCxnSpPr>
            <p:nvPr/>
          </p:nvCxnSpPr>
          <p:spPr>
            <a:xfrm flipH="1">
              <a:off x="3331908" y="5488911"/>
              <a:ext cx="335231" cy="10906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1" name="Straight Connector 1030">
              <a:extLst>
                <a:ext uri="{FF2B5EF4-FFF2-40B4-BE49-F238E27FC236}">
                  <a16:creationId xmlns:a16="http://schemas.microsoft.com/office/drawing/2014/main" id="{E80AE08C-5D95-0033-86EA-535B32711DE3}"/>
                </a:ext>
              </a:extLst>
            </p:cNvPr>
            <p:cNvCxnSpPr>
              <a:cxnSpLocks/>
              <a:stCxn id="38" idx="1"/>
              <a:endCxn id="40" idx="6"/>
            </p:cNvCxnSpPr>
            <p:nvPr/>
          </p:nvCxnSpPr>
          <p:spPr>
            <a:xfrm flipH="1">
              <a:off x="3331908" y="6064511"/>
              <a:ext cx="390955" cy="5150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5" name="TextBox 1034">
            <a:extLst>
              <a:ext uri="{FF2B5EF4-FFF2-40B4-BE49-F238E27FC236}">
                <a16:creationId xmlns:a16="http://schemas.microsoft.com/office/drawing/2014/main" id="{2B3AF797-118F-E3C4-AA2E-F761A07522FD}"/>
              </a:ext>
            </a:extLst>
          </p:cNvPr>
          <p:cNvSpPr txBox="1"/>
          <p:nvPr/>
        </p:nvSpPr>
        <p:spPr>
          <a:xfrm>
            <a:off x="6587519" y="3773408"/>
            <a:ext cx="2920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Solvable with 12 parameters (weights)</a:t>
            </a:r>
          </a:p>
        </p:txBody>
      </p:sp>
    </p:spTree>
    <p:extLst>
      <p:ext uri="{BB962C8B-B14F-4D97-AF65-F5344CB8AC3E}">
        <p14:creationId xmlns:p14="http://schemas.microsoft.com/office/powerpoint/2010/main" val="210232828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379AB-79F3-3636-29D7-2BB3DD94E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model language in a neural network?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650D96-442E-7BB6-EDE0-944DF7F8D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99" y="775018"/>
            <a:ext cx="9730801" cy="51996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63F2C2-0052-40D6-1E6B-327EEE9A3F6C}"/>
              </a:ext>
            </a:extLst>
          </p:cNvPr>
          <p:cNvSpPr txBox="1"/>
          <p:nvPr/>
        </p:nvSpPr>
        <p:spPr>
          <a:xfrm>
            <a:off x="7907927" y="6314405"/>
            <a:ext cx="3068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Jurafsky</a:t>
            </a:r>
            <a:r>
              <a:rPr lang="en-US" dirty="0"/>
              <a:t> and Martin, Fig. 7.10)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91AA940-B722-0C1C-C221-96B7634672F7}"/>
              </a:ext>
            </a:extLst>
          </p:cNvPr>
          <p:cNvSpPr/>
          <p:nvPr/>
        </p:nvSpPr>
        <p:spPr>
          <a:xfrm>
            <a:off x="5246733" y="5590104"/>
            <a:ext cx="2661194" cy="108789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We learn the weights. These provide a representation that will map input to output.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701A428-64A0-DA59-DF81-4A6B0E0E5128}"/>
              </a:ext>
            </a:extLst>
          </p:cNvPr>
          <p:cNvSpPr/>
          <p:nvPr/>
        </p:nvSpPr>
        <p:spPr>
          <a:xfrm>
            <a:off x="704784" y="4626531"/>
            <a:ext cx="2338537" cy="9635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What other numeric representation could we use? What would its advantage be?</a:t>
            </a:r>
          </a:p>
        </p:txBody>
      </p:sp>
    </p:spTree>
    <p:extLst>
      <p:ext uri="{BB962C8B-B14F-4D97-AF65-F5344CB8AC3E}">
        <p14:creationId xmlns:p14="http://schemas.microsoft.com/office/powerpoint/2010/main" val="85268952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B30E3-9FC0-7298-9CE3-766CF3E35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model language in a neural network?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FB7D02-A4DC-57C2-8123-8B88E4ED5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534092"/>
            <a:ext cx="9588500" cy="49912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D286EE-A365-0C5E-A1F2-E2F504D03498}"/>
              </a:ext>
            </a:extLst>
          </p:cNvPr>
          <p:cNvSpPr txBox="1"/>
          <p:nvPr/>
        </p:nvSpPr>
        <p:spPr>
          <a:xfrm>
            <a:off x="8643018" y="6493334"/>
            <a:ext cx="3068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Jurafsky</a:t>
            </a:r>
            <a:r>
              <a:rPr lang="en-US" dirty="0"/>
              <a:t> and Martin, Fig. 7.11)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2DFFEFB-0F9D-1801-94BC-04BBBB956226}"/>
              </a:ext>
            </a:extLst>
          </p:cNvPr>
          <p:cNvSpPr/>
          <p:nvPr/>
        </p:nvSpPr>
        <p:spPr>
          <a:xfrm>
            <a:off x="167222" y="709766"/>
            <a:ext cx="2791877" cy="132655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Replace the words with embeddings. The model will be more general, rather than focused on specific words from the training data.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936364B-1895-1F75-D65A-E8558DAA3E9B}"/>
              </a:ext>
            </a:extLst>
          </p:cNvPr>
          <p:cNvSpPr/>
          <p:nvPr/>
        </p:nvSpPr>
        <p:spPr>
          <a:xfrm>
            <a:off x="9613310" y="4121821"/>
            <a:ext cx="2283877" cy="7787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Output is a probability distribution over all possible values</a:t>
            </a:r>
          </a:p>
        </p:txBody>
      </p:sp>
    </p:spTree>
    <p:extLst>
      <p:ext uri="{BB962C8B-B14F-4D97-AF65-F5344CB8AC3E}">
        <p14:creationId xmlns:p14="http://schemas.microsoft.com/office/powerpoint/2010/main" val="253661469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BB7BBB-BDEE-0645-B9B4-BC16FFC452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695B9B-A7BB-114B-9B0A-D884141025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 err="1"/>
              <a:t>angus.roberts@kcl.ac.uk</a:t>
            </a:r>
            <a:br>
              <a:rPr lang="en-GB" dirty="0"/>
            </a:br>
            <a:r>
              <a:rPr lang="en-GB" dirty="0"/>
              <a:t>https://</a:t>
            </a:r>
            <a:r>
              <a:rPr lang="en-GB" dirty="0" err="1"/>
              <a:t>www.kcl.ac.uk</a:t>
            </a:r>
            <a:r>
              <a:rPr lang="en-GB" dirty="0"/>
              <a:t>/people/angus-</a:t>
            </a:r>
            <a:r>
              <a:rPr lang="en-GB" dirty="0" err="1"/>
              <a:t>roberts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59036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KCL CTEL presentation template_180112">
  <a:themeElements>
    <a:clrScheme name="KCL">
      <a:dk1>
        <a:sysClr val="windowText" lastClr="000000"/>
      </a:dk1>
      <a:lt1>
        <a:sysClr val="window" lastClr="FFFFFF"/>
      </a:lt1>
      <a:dk2>
        <a:srgbClr val="0A2D50"/>
      </a:dk2>
      <a:lt2>
        <a:srgbClr val="CDD7DC"/>
      </a:lt2>
      <a:accent1>
        <a:srgbClr val="E2231A"/>
      </a:accent1>
      <a:accent2>
        <a:srgbClr val="FF5F05"/>
      </a:accent2>
      <a:accent3>
        <a:srgbClr val="F5B90F"/>
      </a:accent3>
      <a:accent4>
        <a:srgbClr val="C8E128"/>
      </a:accent4>
      <a:accent5>
        <a:srgbClr val="009EA0"/>
      </a:accent5>
      <a:accent6>
        <a:srgbClr val="005AD2"/>
      </a:accent6>
      <a:hlink>
        <a:srgbClr val="E2231A"/>
      </a:hlink>
      <a:folHlink>
        <a:srgbClr val="E2231A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  <a:effectLst/>
      </a:spPr>
      <a:bodyPr rtlCol="0" anchor="t" anchorCtr="0"/>
      <a:lstStyle>
        <a:defPPr algn="l">
          <a:defRPr sz="1400" b="1" dirty="0" smtClean="0">
            <a:solidFill>
              <a:schemeClr val="tx1"/>
            </a:solidFill>
            <a:cs typeface="Georgia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2558F287BC8344AD539CDC4DA17FBC" ma:contentTypeVersion="10" ma:contentTypeDescription="Create a new document." ma:contentTypeScope="" ma:versionID="165e8038d85e89d0753c71c915416bd7">
  <xsd:schema xmlns:xsd="http://www.w3.org/2001/XMLSchema" xmlns:xs="http://www.w3.org/2001/XMLSchema" xmlns:p="http://schemas.microsoft.com/office/2006/metadata/properties" xmlns:ns2="a9a9e2ba-2d19-46fe-bf54-0255447a607c" xmlns:ns3="8e67869f-b319-4f8e-812d-d2b9322169ce" targetNamespace="http://schemas.microsoft.com/office/2006/metadata/properties" ma:root="true" ma:fieldsID="abf99e3026b4072fe3426938b59b700a" ns2:_="" ns3:_="">
    <xsd:import namespace="a9a9e2ba-2d19-46fe-bf54-0255447a607c"/>
    <xsd:import namespace="8e67869f-b319-4f8e-812d-d2b9322169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a9e2ba-2d19-46fe-bf54-0255447a60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67869f-b319-4f8e-812d-d2b9322169c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1B4FFAB-A2D9-4FD5-855F-F65126373F7D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8e67869f-b319-4f8e-812d-d2b9322169ce"/>
    <ds:schemaRef ds:uri="http://purl.org/dc/terms/"/>
    <ds:schemaRef ds:uri="a9a9e2ba-2d19-46fe-bf54-0255447a607c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A9C8777-C6EC-4528-A529-B1E15BCDF7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1B57E6C-04A0-4EB4-9DC4-971645A5D1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a9e2ba-2d19-46fe-bf54-0255447a607c"/>
    <ds:schemaRef ds:uri="8e67869f-b319-4f8e-812d-d2b9322169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10495</TotalTime>
  <Words>167</Words>
  <Application>Microsoft Macintosh PowerPoint</Application>
  <PresentationFormat>Widescreen</PresentationFormat>
  <Paragraphs>18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Georgia</vt:lpstr>
      <vt:lpstr>KCL CTEL presentation template_180112</vt:lpstr>
      <vt:lpstr>Multi-Layer Neural Networks  BHI Youth Awards</vt:lpstr>
      <vt:lpstr>XOR is not linearly separable</vt:lpstr>
      <vt:lpstr>Solving a non-linear problem</vt:lpstr>
      <vt:lpstr>Solving a non-linear problem</vt:lpstr>
      <vt:lpstr>A single perceptron can only model linearly separable problems </vt:lpstr>
      <vt:lpstr>How do we model language in a neural network?</vt:lpstr>
      <vt:lpstr>How do we model language in a neural network?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Harrison, Sue</dc:creator>
  <cp:lastModifiedBy>Angus Roberts</cp:lastModifiedBy>
  <cp:revision>179</cp:revision>
  <dcterms:created xsi:type="dcterms:W3CDTF">2018-06-13T12:38:06Z</dcterms:created>
  <dcterms:modified xsi:type="dcterms:W3CDTF">2024-08-12T12:55:17Z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0x010100B02558F287BC8344AD539CDC4DA17FBC</vt:lpwstr>
  </property>
</Properties>
</file>