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4843" r:id="rId5"/>
    <p:sldId id="4840" r:id="rId6"/>
    <p:sldId id="4841" r:id="rId7"/>
    <p:sldId id="4842" r:id="rId8"/>
    <p:sldId id="4765" r:id="rId9"/>
    <p:sldId id="4766" r:id="rId10"/>
    <p:sldId id="4767" r:id="rId11"/>
    <p:sldId id="3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4843"/>
            <p14:sldId id="4840"/>
            <p14:sldId id="4841"/>
            <p14:sldId id="4842"/>
            <p14:sldId id="4765"/>
            <p14:sldId id="4766"/>
            <p14:sldId id="4767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 autoAdjust="0"/>
    <p:restoredTop sz="86466" autoAdjust="0"/>
  </p:normalViewPr>
  <p:slideViewPr>
    <p:cSldViewPr snapToGrid="0">
      <p:cViewPr varScale="1">
        <p:scale>
          <a:sx n="120" d="100"/>
          <a:sy n="120" d="100"/>
        </p:scale>
        <p:origin x="9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Multi-Layer</a:t>
            </a:r>
            <a:br>
              <a:rPr lang="en-US" sz="2800" dirty="0"/>
            </a:br>
            <a:r>
              <a:rPr lang="en-US" sz="2800" dirty="0"/>
              <a:t>Neural Networks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BHI Youth Awards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07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A68F-04D6-7957-ED2F-353CCACA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is not linearly separable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B93E2-5902-F704-48AB-549A76781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339588"/>
            <a:ext cx="6409898" cy="38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19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BF01-44BC-808A-8F0E-2D35C661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non-linear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1B492-D1A8-EF2A-E57D-9BD4FA20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006953"/>
            <a:ext cx="9950540" cy="55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15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3BC9-8B86-65B7-B13D-DFF03170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non-linear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3C967-049D-1DA3-7619-EAAB1F46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998545"/>
            <a:ext cx="10056865" cy="54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953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">
            <a:extLst>
              <a:ext uri="{FF2B5EF4-FFF2-40B4-BE49-F238E27FC236}">
                <a16:creationId xmlns:a16="http://schemas.microsoft.com/office/drawing/2014/main" id="{83361A9B-8EFA-96E1-233F-87235F77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449" y="1050549"/>
            <a:ext cx="4894950" cy="367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6308F2-B466-EED3-F017-974A9A7C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can only model linearly separable problems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E36A02-3311-30F1-556D-8F9023E8375E}"/>
              </a:ext>
            </a:extLst>
          </p:cNvPr>
          <p:cNvGrpSpPr/>
          <p:nvPr/>
        </p:nvGrpSpPr>
        <p:grpSpPr>
          <a:xfrm>
            <a:off x="305330" y="985050"/>
            <a:ext cx="3387900" cy="3261419"/>
            <a:chOff x="305330" y="985050"/>
            <a:chExt cx="3387900" cy="32614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25E805-8937-A96D-DB4E-86862BB05D2D}"/>
                </a:ext>
              </a:extLst>
            </p:cNvPr>
            <p:cNvSpPr/>
            <p:nvPr/>
          </p:nvSpPr>
          <p:spPr>
            <a:xfrm>
              <a:off x="775504" y="1107365"/>
              <a:ext cx="2743200" cy="274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AA1B22-CFE8-B050-F239-3F730CACC9C1}"/>
                </a:ext>
              </a:extLst>
            </p:cNvPr>
            <p:cNvSpPr/>
            <p:nvPr/>
          </p:nvSpPr>
          <p:spPr>
            <a:xfrm>
              <a:off x="2824220" y="1419881"/>
              <a:ext cx="150471" cy="15047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F7843D-2229-65D8-04D5-DBED59553D1B}"/>
                </a:ext>
              </a:extLst>
            </p:cNvPr>
            <p:cNvSpPr/>
            <p:nvPr/>
          </p:nvSpPr>
          <p:spPr>
            <a:xfrm>
              <a:off x="2976620" y="1572281"/>
              <a:ext cx="150471" cy="15047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348B80-ECF7-1EB9-A8F0-ECEC9AB2DDF2}"/>
                </a:ext>
              </a:extLst>
            </p:cNvPr>
            <p:cNvSpPr/>
            <p:nvPr/>
          </p:nvSpPr>
          <p:spPr>
            <a:xfrm>
              <a:off x="976132" y="1312379"/>
              <a:ext cx="150471" cy="1504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B0D86E-2C94-A534-5719-0064B8DCA78A}"/>
                </a:ext>
              </a:extLst>
            </p:cNvPr>
            <p:cNvSpPr/>
            <p:nvPr/>
          </p:nvSpPr>
          <p:spPr>
            <a:xfrm>
              <a:off x="900896" y="3520685"/>
              <a:ext cx="150471" cy="1504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612483-C754-3EE2-9B7E-BCC93AF462A2}"/>
                </a:ext>
              </a:extLst>
            </p:cNvPr>
            <p:cNvSpPr/>
            <p:nvPr/>
          </p:nvSpPr>
          <p:spPr>
            <a:xfrm>
              <a:off x="3127091" y="3520685"/>
              <a:ext cx="150471" cy="1504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CAD9D8-FDDD-8002-9D72-5DFA16771A34}"/>
                </a:ext>
              </a:extLst>
            </p:cNvPr>
            <p:cNvSpPr txBox="1"/>
            <p:nvPr/>
          </p:nvSpPr>
          <p:spPr>
            <a:xfrm>
              <a:off x="2899455" y="1201020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87A228-31F3-A995-6391-4D700236C2AF}"/>
                </a:ext>
              </a:extLst>
            </p:cNvPr>
            <p:cNvSpPr txBox="1"/>
            <p:nvPr/>
          </p:nvSpPr>
          <p:spPr>
            <a:xfrm>
              <a:off x="3072726" y="1462850"/>
              <a:ext cx="493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114295-92F0-6CDB-25AC-B03640017D07}"/>
                </a:ext>
              </a:extLst>
            </p:cNvPr>
            <p:cNvSpPr txBox="1"/>
            <p:nvPr/>
          </p:nvSpPr>
          <p:spPr>
            <a:xfrm>
              <a:off x="1670563" y="3877137"/>
              <a:ext cx="953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Lactates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A3BD21-6E8F-C237-1F4D-5100C3F20EDC}"/>
                </a:ext>
              </a:extLst>
            </p:cNvPr>
            <p:cNvSpPr txBox="1"/>
            <p:nvPr/>
          </p:nvSpPr>
          <p:spPr>
            <a:xfrm rot="16200000">
              <a:off x="-28672" y="2324867"/>
              <a:ext cx="1037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Placental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AA189B-2738-6135-E235-CE955E94CFC9}"/>
                </a:ext>
              </a:extLst>
            </p:cNvPr>
            <p:cNvSpPr txBox="1"/>
            <p:nvPr/>
          </p:nvSpPr>
          <p:spPr>
            <a:xfrm>
              <a:off x="990755" y="3411254"/>
              <a:ext cx="732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Lizard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29C2B0-02EC-5399-AE6F-2DE4F55F475E}"/>
                </a:ext>
              </a:extLst>
            </p:cNvPr>
            <p:cNvSpPr txBox="1"/>
            <p:nvPr/>
          </p:nvSpPr>
          <p:spPr>
            <a:xfrm>
              <a:off x="876938" y="1402610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Bull shark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5B40BA-EACD-76EF-06D2-D586D4945E8E}"/>
                </a:ext>
              </a:extLst>
            </p:cNvPr>
            <p:cNvSpPr txBox="1"/>
            <p:nvPr/>
          </p:nvSpPr>
          <p:spPr>
            <a:xfrm>
              <a:off x="2623644" y="3166095"/>
              <a:ext cx="82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Pigeon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593DE6-77E7-6A18-BC61-7295B00F45DA}"/>
                </a:ext>
              </a:extLst>
            </p:cNvPr>
            <p:cNvSpPr txBox="1"/>
            <p:nvPr/>
          </p:nvSpPr>
          <p:spPr>
            <a:xfrm>
              <a:off x="534104" y="37805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E03B20-8AE0-78BB-9B79-AE5803D9DEA3}"/>
                </a:ext>
              </a:extLst>
            </p:cNvPr>
            <p:cNvSpPr txBox="1"/>
            <p:nvPr/>
          </p:nvSpPr>
          <p:spPr>
            <a:xfrm>
              <a:off x="3285794" y="3815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D6D2FA-CD3A-CF1E-AFB4-E1335A6450D6}"/>
                </a:ext>
              </a:extLst>
            </p:cNvPr>
            <p:cNvSpPr txBox="1"/>
            <p:nvPr/>
          </p:nvSpPr>
          <p:spPr>
            <a:xfrm>
              <a:off x="412735" y="10505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A46C8C-5F94-87B7-37A5-A2C615553738}"/>
                </a:ext>
              </a:extLst>
            </p:cNvPr>
            <p:cNvCxnSpPr>
              <a:cxnSpLocks/>
            </p:cNvCxnSpPr>
            <p:nvPr/>
          </p:nvCxnSpPr>
          <p:spPr>
            <a:xfrm>
              <a:off x="1624263" y="985050"/>
              <a:ext cx="2068967" cy="232150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E01FFCB4-2ADB-E576-5807-73C1CC3DA7AA}"/>
              </a:ext>
            </a:extLst>
          </p:cNvPr>
          <p:cNvSpPr/>
          <p:nvPr/>
        </p:nvSpPr>
        <p:spPr>
          <a:xfrm>
            <a:off x="5268667" y="1195665"/>
            <a:ext cx="3946967" cy="2789499"/>
          </a:xfrm>
          <a:custGeom>
            <a:avLst/>
            <a:gdLst>
              <a:gd name="connsiteX0" fmla="*/ 0 w 3946967"/>
              <a:gd name="connsiteY0" fmla="*/ 2789499 h 2789499"/>
              <a:gd name="connsiteX1" fmla="*/ 1689903 w 3946967"/>
              <a:gd name="connsiteY1" fmla="*/ 1122744 h 2789499"/>
              <a:gd name="connsiteX2" fmla="*/ 2558005 w 3946967"/>
              <a:gd name="connsiteY2" fmla="*/ 1689904 h 2789499"/>
              <a:gd name="connsiteX3" fmla="*/ 3946967 w 3946967"/>
              <a:gd name="connsiteY3" fmla="*/ 0 h 2789499"/>
              <a:gd name="connsiteX4" fmla="*/ 3946967 w 3946967"/>
              <a:gd name="connsiteY4" fmla="*/ 0 h 278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6967" h="2789499">
                <a:moveTo>
                  <a:pt x="0" y="2789499"/>
                </a:moveTo>
                <a:cubicBezTo>
                  <a:pt x="631784" y="2047754"/>
                  <a:pt x="1263569" y="1306010"/>
                  <a:pt x="1689903" y="1122744"/>
                </a:cubicBezTo>
                <a:cubicBezTo>
                  <a:pt x="2116237" y="939478"/>
                  <a:pt x="2181828" y="1877028"/>
                  <a:pt x="2558005" y="1689904"/>
                </a:cubicBezTo>
                <a:cubicBezTo>
                  <a:pt x="2934182" y="1502780"/>
                  <a:pt x="3946967" y="0"/>
                  <a:pt x="3946967" y="0"/>
                </a:cubicBezTo>
                <a:lnTo>
                  <a:pt x="3946967" y="0"/>
                </a:lnTo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9560DAFD-9A09-8198-376F-A2753E1CEB6E}"/>
              </a:ext>
            </a:extLst>
          </p:cNvPr>
          <p:cNvGrpSpPr/>
          <p:nvPr/>
        </p:nvGrpSpPr>
        <p:grpSpPr>
          <a:xfrm>
            <a:off x="7984892" y="4825477"/>
            <a:ext cx="1804507" cy="1852523"/>
            <a:chOff x="2243138" y="4917276"/>
            <a:chExt cx="1804507" cy="185252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93D5785-539F-2857-A754-1DEA2711E77B}"/>
                </a:ext>
              </a:extLst>
            </p:cNvPr>
            <p:cNvSpPr/>
            <p:nvPr/>
          </p:nvSpPr>
          <p:spPr>
            <a:xfrm>
              <a:off x="2243138" y="5303424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21318A4-671B-992E-35A4-340D631493BD}"/>
                </a:ext>
              </a:extLst>
            </p:cNvPr>
            <p:cNvSpPr/>
            <p:nvPr/>
          </p:nvSpPr>
          <p:spPr>
            <a:xfrm>
              <a:off x="2243138" y="6013553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AE5882-1313-36A4-0BEF-3685C6837548}"/>
                </a:ext>
              </a:extLst>
            </p:cNvPr>
            <p:cNvSpPr/>
            <p:nvPr/>
          </p:nvSpPr>
          <p:spPr>
            <a:xfrm>
              <a:off x="3667139" y="5298658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582E5C5-5FA2-3B93-B4B7-FAE8EAD254E9}"/>
                </a:ext>
              </a:extLst>
            </p:cNvPr>
            <p:cNvSpPr/>
            <p:nvPr/>
          </p:nvSpPr>
          <p:spPr>
            <a:xfrm>
              <a:off x="3667139" y="6008787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55F47E-CCC6-1E03-5EBE-7037391F8110}"/>
                </a:ext>
              </a:extLst>
            </p:cNvPr>
            <p:cNvSpPr/>
            <p:nvPr/>
          </p:nvSpPr>
          <p:spPr>
            <a:xfrm>
              <a:off x="2951402" y="4917276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EC6F94-0DC8-690B-9603-0A9CA0D645A5}"/>
                </a:ext>
              </a:extLst>
            </p:cNvPr>
            <p:cNvSpPr/>
            <p:nvPr/>
          </p:nvSpPr>
          <p:spPr>
            <a:xfrm>
              <a:off x="2951402" y="6389293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A060090-4D3E-6B71-EF09-A30119F1C8AB}"/>
                </a:ext>
              </a:extLst>
            </p:cNvPr>
            <p:cNvSpPr/>
            <p:nvPr/>
          </p:nvSpPr>
          <p:spPr>
            <a:xfrm>
              <a:off x="2946637" y="5669756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CB9AD6-5BF0-4322-ED7A-9795115BA6AD}"/>
                </a:ext>
              </a:extLst>
            </p:cNvPr>
            <p:cNvCxnSpPr>
              <a:stCxn id="35" idx="6"/>
              <a:endCxn id="39" idx="2"/>
            </p:cNvCxnSpPr>
            <p:nvPr/>
          </p:nvCxnSpPr>
          <p:spPr>
            <a:xfrm flipV="1">
              <a:off x="2623644" y="5107529"/>
              <a:ext cx="327758" cy="386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D4A98F-C1EB-6E3F-E9EB-AC779697C1B0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>
              <a:off x="2623644" y="5493677"/>
              <a:ext cx="322993" cy="366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0E0D01-69BC-C16D-028D-A1ED45B489AA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2632145" y="5500764"/>
              <a:ext cx="319257" cy="1078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107D7C-664C-E4A2-6553-D082ABF2824D}"/>
                </a:ext>
              </a:extLst>
            </p:cNvPr>
            <p:cNvCxnSpPr>
              <a:cxnSpLocks/>
              <a:stCxn id="36" idx="6"/>
              <a:endCxn id="40" idx="2"/>
            </p:cNvCxnSpPr>
            <p:nvPr/>
          </p:nvCxnSpPr>
          <p:spPr>
            <a:xfrm>
              <a:off x="2623644" y="6203806"/>
              <a:ext cx="327758" cy="37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42411E-FE30-2D36-FBEA-2DAF12007841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 flipV="1">
              <a:off x="2623644" y="5860009"/>
              <a:ext cx="322993" cy="3437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B3DABE5-EE8A-0510-ECF6-63A7FEE92A31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2681157" y="5107529"/>
              <a:ext cx="270245" cy="1048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4A16285-A1E7-CAA8-2F36-17B1E861FAB7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 flipV="1">
              <a:off x="3332458" y="5145742"/>
              <a:ext cx="334681" cy="343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E6049E-CC1E-5B25-CE1F-0E064F9CBBB8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 flipV="1">
              <a:off x="3339381" y="5173769"/>
              <a:ext cx="327758" cy="10252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4409E6-748F-7386-EE2B-1F3D25EF25AE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>
              <a:off x="3327143" y="5488911"/>
              <a:ext cx="339996" cy="3710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01A91868-8C45-12B6-A012-B3804526C7F2}"/>
                </a:ext>
              </a:extLst>
            </p:cNvPr>
            <p:cNvCxnSpPr>
              <a:cxnSpLocks/>
              <a:stCxn id="38" idx="2"/>
              <a:endCxn id="41" idx="6"/>
            </p:cNvCxnSpPr>
            <p:nvPr/>
          </p:nvCxnSpPr>
          <p:spPr>
            <a:xfrm flipH="1" flipV="1">
              <a:off x="3327143" y="5860009"/>
              <a:ext cx="339996" cy="339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99D1821-00DF-AF44-45CA-9E0B004D4DE8}"/>
                </a:ext>
              </a:extLst>
            </p:cNvPr>
            <p:cNvCxnSpPr>
              <a:cxnSpLocks/>
              <a:stCxn id="37" idx="2"/>
              <a:endCxn id="40" idx="6"/>
            </p:cNvCxnSpPr>
            <p:nvPr/>
          </p:nvCxnSpPr>
          <p:spPr>
            <a:xfrm flipH="1">
              <a:off x="3331908" y="5488911"/>
              <a:ext cx="335231" cy="1090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E80AE08C-5D95-0033-86EA-535B32711DE3}"/>
                </a:ext>
              </a:extLst>
            </p:cNvPr>
            <p:cNvCxnSpPr>
              <a:cxnSpLocks/>
              <a:stCxn id="38" idx="1"/>
              <a:endCxn id="40" idx="6"/>
            </p:cNvCxnSpPr>
            <p:nvPr/>
          </p:nvCxnSpPr>
          <p:spPr>
            <a:xfrm flipH="1">
              <a:off x="3331908" y="6064511"/>
              <a:ext cx="390955" cy="5150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B3AF797-118F-E3C4-AA2E-F761A07522FD}"/>
              </a:ext>
            </a:extLst>
          </p:cNvPr>
          <p:cNvSpPr txBox="1"/>
          <p:nvPr/>
        </p:nvSpPr>
        <p:spPr>
          <a:xfrm>
            <a:off x="4894450" y="5053943"/>
            <a:ext cx="2920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Solvable with 12 parameters (weights)</a:t>
            </a:r>
          </a:p>
        </p:txBody>
      </p:sp>
    </p:spTree>
    <p:extLst>
      <p:ext uri="{BB962C8B-B14F-4D97-AF65-F5344CB8AC3E}">
        <p14:creationId xmlns:p14="http://schemas.microsoft.com/office/powerpoint/2010/main" val="21023282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C8B7-0D30-4F89-32A2-973C1CFE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problems: hidden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D0B39-AC7B-FA08-10C0-E5977414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8" y="1365813"/>
            <a:ext cx="7370816" cy="4363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EA611-60ED-3292-E592-50B0067A6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82" r="53226" b="44326"/>
          <a:stretch/>
        </p:blipFill>
        <p:spPr>
          <a:xfrm>
            <a:off x="480000" y="1365813"/>
            <a:ext cx="3635415" cy="2233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A9CE7-2172-5EBD-33B3-BF5F579024D4}"/>
              </a:ext>
            </a:extLst>
          </p:cNvPr>
          <p:cNvSpPr txBox="1"/>
          <p:nvPr/>
        </p:nvSpPr>
        <p:spPr>
          <a:xfrm>
            <a:off x="4375418" y="5825948"/>
            <a:ext cx="373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Huang &amp; Lippmann, NIPS 1988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8725D-EA3A-9426-3146-4EA0FF9C8619}"/>
              </a:ext>
            </a:extLst>
          </p:cNvPr>
          <p:cNvSpPr txBox="1"/>
          <p:nvPr/>
        </p:nvSpPr>
        <p:spPr>
          <a:xfrm>
            <a:off x="438699" y="4291858"/>
            <a:ext cx="3936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1200 parameters (estimate)</a:t>
            </a:r>
          </a:p>
        </p:txBody>
      </p:sp>
    </p:spTree>
    <p:extLst>
      <p:ext uri="{BB962C8B-B14F-4D97-AF65-F5344CB8AC3E}">
        <p14:creationId xmlns:p14="http://schemas.microsoft.com/office/powerpoint/2010/main" val="6216603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79AB-79F3-3636-29D7-2BB3DD94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model language in a neural network?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50D96-442E-7BB6-EDE0-944DF7F8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775018"/>
            <a:ext cx="9730801" cy="5199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3F2C2-0052-40D6-1E6B-327EEE9A3F6C}"/>
              </a:ext>
            </a:extLst>
          </p:cNvPr>
          <p:cNvSpPr txBox="1"/>
          <p:nvPr/>
        </p:nvSpPr>
        <p:spPr>
          <a:xfrm>
            <a:off x="7907927" y="6314405"/>
            <a:ext cx="30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Jurafsky</a:t>
            </a:r>
            <a:r>
              <a:rPr lang="en-US" dirty="0"/>
              <a:t> and Martin, Fig. 7.10)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1AA940-B722-0C1C-C221-96B7634672F7}"/>
              </a:ext>
            </a:extLst>
          </p:cNvPr>
          <p:cNvSpPr/>
          <p:nvPr/>
        </p:nvSpPr>
        <p:spPr>
          <a:xfrm>
            <a:off x="5246733" y="5590104"/>
            <a:ext cx="2661194" cy="10878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We learn the weights. These provide a representation that will map input to output.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01A428-64A0-DA59-DF81-4A6B0E0E5128}"/>
              </a:ext>
            </a:extLst>
          </p:cNvPr>
          <p:cNvSpPr/>
          <p:nvPr/>
        </p:nvSpPr>
        <p:spPr>
          <a:xfrm>
            <a:off x="704784" y="4626531"/>
            <a:ext cx="2338537" cy="9635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What other numeric representation could we use? What would its advantage be?</a:t>
            </a:r>
          </a:p>
        </p:txBody>
      </p:sp>
    </p:spTree>
    <p:extLst>
      <p:ext uri="{BB962C8B-B14F-4D97-AF65-F5344CB8AC3E}">
        <p14:creationId xmlns:p14="http://schemas.microsoft.com/office/powerpoint/2010/main" val="8526895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10490</TotalTime>
  <Words>149</Words>
  <Application>Microsoft Macintosh PowerPoint</Application>
  <PresentationFormat>Widescreen</PresentationFormat>
  <Paragraphs>29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</vt:lpstr>
      <vt:lpstr>KCL CTEL presentation template_180112</vt:lpstr>
      <vt:lpstr>Multi-Layer Neural Networks  BHI Youth Awards</vt:lpstr>
      <vt:lpstr>XOR is not linearly separable</vt:lpstr>
      <vt:lpstr>Solving a non-linear problem</vt:lpstr>
      <vt:lpstr>Solving a non-linear problem</vt:lpstr>
      <vt:lpstr>A single perceptron can only model linearly separable problems </vt:lpstr>
      <vt:lpstr>More complex problems: hidden layers</vt:lpstr>
      <vt:lpstr>How do we model language in a neural network?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177</cp:revision>
  <dcterms:created xsi:type="dcterms:W3CDTF">2018-06-13T12:38:06Z</dcterms:created>
  <dcterms:modified xsi:type="dcterms:W3CDTF">2024-08-12T10:58:08Z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