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311" r:id="rId5"/>
    <p:sldId id="4834" r:id="rId6"/>
    <p:sldId id="4835" r:id="rId7"/>
    <p:sldId id="4836" r:id="rId8"/>
    <p:sldId id="4764" r:id="rId9"/>
    <p:sldId id="4830" r:id="rId10"/>
    <p:sldId id="4831" r:id="rId11"/>
    <p:sldId id="4832" r:id="rId12"/>
    <p:sldId id="4838" r:id="rId13"/>
    <p:sldId id="4839" r:id="rId14"/>
    <p:sldId id="4840" r:id="rId15"/>
    <p:sldId id="4841" r:id="rId16"/>
    <p:sldId id="4842" r:id="rId17"/>
    <p:sldId id="4765" r:id="rId18"/>
    <p:sldId id="4766" r:id="rId19"/>
    <p:sldId id="4767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4834"/>
            <p14:sldId id="4835"/>
            <p14:sldId id="4836"/>
            <p14:sldId id="4764"/>
            <p14:sldId id="4830"/>
            <p14:sldId id="4831"/>
            <p14:sldId id="4832"/>
            <p14:sldId id="4838"/>
            <p14:sldId id="4839"/>
            <p14:sldId id="4840"/>
            <p14:sldId id="4841"/>
            <p14:sldId id="4842"/>
            <p14:sldId id="4765"/>
            <p14:sldId id="4766"/>
            <p14:sldId id="476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6466" autoAdjust="0"/>
  </p:normalViewPr>
  <p:slideViewPr>
    <p:cSldViewPr snapToGrid="0">
      <p:cViewPr varScale="1">
        <p:scale>
          <a:sx n="109" d="100"/>
          <a:sy n="109" d="100"/>
        </p:scale>
        <p:origin x="192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BHI </a:t>
            </a:r>
            <a:r>
              <a:rPr lang="en-US" sz="2800" dirty="0"/>
              <a:t>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EF8C-386D-4D0A-7420-A7EA6AC5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linearly separable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1DF0-3496-BC0E-7F9E-6CE438941AE5}"/>
              </a:ext>
            </a:extLst>
          </p:cNvPr>
          <p:cNvSpPr/>
          <p:nvPr/>
        </p:nvSpPr>
        <p:spPr>
          <a:xfrm>
            <a:off x="6491059" y="1307170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19235-D379-BB50-0257-25E72860C5C8}"/>
              </a:ext>
            </a:extLst>
          </p:cNvPr>
          <p:cNvSpPr/>
          <p:nvPr/>
        </p:nvSpPr>
        <p:spPr>
          <a:xfrm>
            <a:off x="8431705" y="1464046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4824A-4EFC-4C8D-041D-C79D3A0F8442}"/>
              </a:ext>
            </a:extLst>
          </p:cNvPr>
          <p:cNvSpPr/>
          <p:nvPr/>
        </p:nvSpPr>
        <p:spPr>
          <a:xfrm>
            <a:off x="6659634" y="1465536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B2A31A-16D8-F56B-4EA3-8F4ADDEA1BC6}"/>
              </a:ext>
            </a:extLst>
          </p:cNvPr>
          <p:cNvSpPr/>
          <p:nvPr/>
        </p:nvSpPr>
        <p:spPr>
          <a:xfrm>
            <a:off x="6596418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8DEDE5-3727-1CC9-1D32-807B240ECBAC}"/>
              </a:ext>
            </a:extLst>
          </p:cNvPr>
          <p:cNvSpPr/>
          <p:nvPr/>
        </p:nvSpPr>
        <p:spPr>
          <a:xfrm>
            <a:off x="8466955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EA5DB-DCA2-F679-3A13-748ECB466AA2}"/>
              </a:ext>
            </a:extLst>
          </p:cNvPr>
          <p:cNvSpPr txBox="1"/>
          <p:nvPr/>
        </p:nvSpPr>
        <p:spPr>
          <a:xfrm>
            <a:off x="7462231" y="34424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2AD4A-30E9-9D63-C366-6E6A187D4A38}"/>
              </a:ext>
            </a:extLst>
          </p:cNvPr>
          <p:cNvSpPr txBox="1"/>
          <p:nvPr/>
        </p:nvSpPr>
        <p:spPr>
          <a:xfrm>
            <a:off x="6680572" y="3032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AAA94-E897-ADA8-0A00-FFCB8FB6FECB}"/>
              </a:ext>
            </a:extLst>
          </p:cNvPr>
          <p:cNvSpPr txBox="1"/>
          <p:nvPr/>
        </p:nvSpPr>
        <p:spPr>
          <a:xfrm>
            <a:off x="6726176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BEEB-102E-A47E-BF57-8DE046D13876}"/>
              </a:ext>
            </a:extLst>
          </p:cNvPr>
          <p:cNvSpPr txBox="1"/>
          <p:nvPr/>
        </p:nvSpPr>
        <p:spPr>
          <a:xfrm>
            <a:off x="6288225" y="3372149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EF0EF-4757-6807-C365-56C0CCD89ED8}"/>
              </a:ext>
            </a:extLst>
          </p:cNvPr>
          <p:cNvSpPr txBox="1"/>
          <p:nvPr/>
        </p:nvSpPr>
        <p:spPr>
          <a:xfrm>
            <a:off x="8600303" y="3399178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DA5D-78B4-05DD-5572-EE77134B1B33}"/>
              </a:ext>
            </a:extLst>
          </p:cNvPr>
          <p:cNvSpPr txBox="1"/>
          <p:nvPr/>
        </p:nvSpPr>
        <p:spPr>
          <a:xfrm>
            <a:off x="6186246" y="1263281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2E32EB-4E3D-D33B-F5EF-B69F591D9399}"/>
              </a:ext>
            </a:extLst>
          </p:cNvPr>
          <p:cNvCxnSpPr>
            <a:cxnSpLocks/>
          </p:cNvCxnSpPr>
          <p:nvPr/>
        </p:nvCxnSpPr>
        <p:spPr>
          <a:xfrm>
            <a:off x="7060000" y="1165576"/>
            <a:ext cx="1874863" cy="19895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BD1F62D-CBEF-CD2C-1DA5-A78EFC4C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8791"/>
              </p:ext>
            </p:extLst>
          </p:nvPr>
        </p:nvGraphicFramePr>
        <p:xfrm>
          <a:off x="555096" y="1481026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1A84B61-D575-1E1A-D795-F4521DC3A6B9}"/>
              </a:ext>
            </a:extLst>
          </p:cNvPr>
          <p:cNvSpPr txBox="1"/>
          <p:nvPr/>
        </p:nvSpPr>
        <p:spPr>
          <a:xfrm>
            <a:off x="6102797" y="21820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75355-151D-9B78-D24B-C7DCFCCDB267}"/>
              </a:ext>
            </a:extLst>
          </p:cNvPr>
          <p:cNvSpPr txBox="1"/>
          <p:nvPr/>
        </p:nvSpPr>
        <p:spPr>
          <a:xfrm>
            <a:off x="8530171" y="30418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2B59A-11F4-C214-1540-FF42AC340F81}"/>
              </a:ext>
            </a:extLst>
          </p:cNvPr>
          <p:cNvSpPr txBox="1"/>
          <p:nvPr/>
        </p:nvSpPr>
        <p:spPr>
          <a:xfrm>
            <a:off x="8491263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60FE2E-A71A-9FB4-80D1-C57BCFE7A3AC}"/>
              </a:ext>
            </a:extLst>
          </p:cNvPr>
          <p:cNvSpPr/>
          <p:nvPr/>
        </p:nvSpPr>
        <p:spPr>
          <a:xfrm>
            <a:off x="6491059" y="4213505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13238A-4D33-BA9B-1489-A830D6837D12}"/>
              </a:ext>
            </a:extLst>
          </p:cNvPr>
          <p:cNvSpPr/>
          <p:nvPr/>
        </p:nvSpPr>
        <p:spPr>
          <a:xfrm>
            <a:off x="8431705" y="437038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C9B39A-D078-567F-962B-1EEE8734583D}"/>
              </a:ext>
            </a:extLst>
          </p:cNvPr>
          <p:cNvSpPr/>
          <p:nvPr/>
        </p:nvSpPr>
        <p:spPr>
          <a:xfrm>
            <a:off x="6659634" y="437187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D2184D-A89E-DA91-C9FE-071B601B7245}"/>
              </a:ext>
            </a:extLst>
          </p:cNvPr>
          <p:cNvSpPr/>
          <p:nvPr/>
        </p:nvSpPr>
        <p:spPr>
          <a:xfrm>
            <a:off x="6596418" y="6077719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EB35CA-729A-E53A-5194-1A2A28D36921}"/>
              </a:ext>
            </a:extLst>
          </p:cNvPr>
          <p:cNvSpPr/>
          <p:nvPr/>
        </p:nvSpPr>
        <p:spPr>
          <a:xfrm>
            <a:off x="8466955" y="6077719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8EE45A-3E0B-F933-11A5-20BB401D4312}"/>
              </a:ext>
            </a:extLst>
          </p:cNvPr>
          <p:cNvSpPr txBox="1"/>
          <p:nvPr/>
        </p:nvSpPr>
        <p:spPr>
          <a:xfrm>
            <a:off x="7462231" y="63488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5A3330-D86C-6E5E-E16D-822B0ABDA4BF}"/>
              </a:ext>
            </a:extLst>
          </p:cNvPr>
          <p:cNvSpPr txBox="1"/>
          <p:nvPr/>
        </p:nvSpPr>
        <p:spPr>
          <a:xfrm>
            <a:off x="6680572" y="59390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F3C6F0-E8EC-A184-808A-E60BE25A0AC7}"/>
              </a:ext>
            </a:extLst>
          </p:cNvPr>
          <p:cNvSpPr txBox="1"/>
          <p:nvPr/>
        </p:nvSpPr>
        <p:spPr>
          <a:xfrm>
            <a:off x="6726176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F8097-3C62-35D1-2955-D08BA2C12D4A}"/>
              </a:ext>
            </a:extLst>
          </p:cNvPr>
          <p:cNvSpPr txBox="1"/>
          <p:nvPr/>
        </p:nvSpPr>
        <p:spPr>
          <a:xfrm>
            <a:off x="6288225" y="6278484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E0E667-18B5-FECD-7E6B-38123B6766E3}"/>
              </a:ext>
            </a:extLst>
          </p:cNvPr>
          <p:cNvSpPr txBox="1"/>
          <p:nvPr/>
        </p:nvSpPr>
        <p:spPr>
          <a:xfrm>
            <a:off x="8600303" y="6305513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8B2CCC-3306-85FC-795B-5DE44F2D8545}"/>
              </a:ext>
            </a:extLst>
          </p:cNvPr>
          <p:cNvSpPr txBox="1"/>
          <p:nvPr/>
        </p:nvSpPr>
        <p:spPr>
          <a:xfrm>
            <a:off x="6186246" y="4169616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4A3F14-6E97-0B0F-6F77-8CDCBBDCDED9}"/>
              </a:ext>
            </a:extLst>
          </p:cNvPr>
          <p:cNvCxnSpPr>
            <a:cxnSpLocks/>
          </p:cNvCxnSpPr>
          <p:nvPr/>
        </p:nvCxnSpPr>
        <p:spPr>
          <a:xfrm>
            <a:off x="6433272" y="4727959"/>
            <a:ext cx="1599550" cy="16931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FF6D79D-02CD-60D2-5BF7-9540D37D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18771"/>
              </p:ext>
            </p:extLst>
          </p:nvPr>
        </p:nvGraphicFramePr>
        <p:xfrm>
          <a:off x="555096" y="4387361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5936425-C17F-20FD-B06C-5DF2A97DECAE}"/>
              </a:ext>
            </a:extLst>
          </p:cNvPr>
          <p:cNvSpPr txBox="1"/>
          <p:nvPr/>
        </p:nvSpPr>
        <p:spPr>
          <a:xfrm>
            <a:off x="6102797" y="50883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B1EDC-C723-9703-84CA-1EC179B20A51}"/>
              </a:ext>
            </a:extLst>
          </p:cNvPr>
          <p:cNvSpPr txBox="1"/>
          <p:nvPr/>
        </p:nvSpPr>
        <p:spPr>
          <a:xfrm>
            <a:off x="8530171" y="59482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DE777-5631-73FD-1922-F33433B82547}"/>
              </a:ext>
            </a:extLst>
          </p:cNvPr>
          <p:cNvSpPr txBox="1"/>
          <p:nvPr/>
        </p:nvSpPr>
        <p:spPr>
          <a:xfrm>
            <a:off x="8491263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A9C9C-5DDC-C87B-34A3-DC20383399BD}"/>
              </a:ext>
            </a:extLst>
          </p:cNvPr>
          <p:cNvSpPr txBox="1"/>
          <p:nvPr/>
        </p:nvSpPr>
        <p:spPr>
          <a:xfrm>
            <a:off x="497309" y="100238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464AE0-0E3C-2DE2-A6E3-2B96758DA08B}"/>
              </a:ext>
            </a:extLst>
          </p:cNvPr>
          <p:cNvSpPr txBox="1"/>
          <p:nvPr/>
        </p:nvSpPr>
        <p:spPr>
          <a:xfrm>
            <a:off x="555096" y="385059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2083046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68F-04D6-7957-ED2F-353CCAC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is not linearly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93E2-5902-F704-48AB-549A7678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339588"/>
            <a:ext cx="6409898" cy="38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1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F01-44BC-808A-8F0E-2D35C66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492-D1A8-EF2A-E57D-9BD4FA2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06953"/>
            <a:ext cx="9950540" cy="55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BC9-8B86-65B7-B13D-DFF0317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C967-049D-1DA3-7619-EAAB1F46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998545"/>
            <a:ext cx="10056865" cy="54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53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83361A9B-8EFA-96E1-233F-87235F77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49" y="1050549"/>
            <a:ext cx="4894950" cy="36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E36A02-3311-30F1-556D-8F9023E8375E}"/>
              </a:ext>
            </a:extLst>
          </p:cNvPr>
          <p:cNvGrpSpPr/>
          <p:nvPr/>
        </p:nvGrpSpPr>
        <p:grpSpPr>
          <a:xfrm>
            <a:off x="305330" y="985050"/>
            <a:ext cx="3387900" cy="3261419"/>
            <a:chOff x="305330" y="985050"/>
            <a:chExt cx="3387900" cy="32614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25E805-8937-A96D-DB4E-86862BB05D2D}"/>
                </a:ext>
              </a:extLst>
            </p:cNvPr>
            <p:cNvSpPr/>
            <p:nvPr/>
          </p:nvSpPr>
          <p:spPr>
            <a:xfrm>
              <a:off x="775504" y="1107365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AA1B22-CFE8-B050-F239-3F730CACC9C1}"/>
                </a:ext>
              </a:extLst>
            </p:cNvPr>
            <p:cNvSpPr/>
            <p:nvPr/>
          </p:nvSpPr>
          <p:spPr>
            <a:xfrm>
              <a:off x="2824220" y="14198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F7843D-2229-65D8-04D5-DBED59553D1B}"/>
                </a:ext>
              </a:extLst>
            </p:cNvPr>
            <p:cNvSpPr/>
            <p:nvPr/>
          </p:nvSpPr>
          <p:spPr>
            <a:xfrm>
              <a:off x="2976620" y="15722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348B80-ECF7-1EB9-A8F0-ECEC9AB2DDF2}"/>
                </a:ext>
              </a:extLst>
            </p:cNvPr>
            <p:cNvSpPr/>
            <p:nvPr/>
          </p:nvSpPr>
          <p:spPr>
            <a:xfrm>
              <a:off x="976132" y="1312379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B0D86E-2C94-A534-5719-0064B8DCA78A}"/>
                </a:ext>
              </a:extLst>
            </p:cNvPr>
            <p:cNvSpPr/>
            <p:nvPr/>
          </p:nvSpPr>
          <p:spPr>
            <a:xfrm>
              <a:off x="900896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612483-C754-3EE2-9B7E-BCC93AF462A2}"/>
                </a:ext>
              </a:extLst>
            </p:cNvPr>
            <p:cNvSpPr/>
            <p:nvPr/>
          </p:nvSpPr>
          <p:spPr>
            <a:xfrm>
              <a:off x="3127091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AD9D8-FDDD-8002-9D72-5DFA16771A34}"/>
                </a:ext>
              </a:extLst>
            </p:cNvPr>
            <p:cNvSpPr txBox="1"/>
            <p:nvPr/>
          </p:nvSpPr>
          <p:spPr>
            <a:xfrm>
              <a:off x="2899455" y="120102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7A228-31F3-A995-6391-4D700236C2AF}"/>
                </a:ext>
              </a:extLst>
            </p:cNvPr>
            <p:cNvSpPr txBox="1"/>
            <p:nvPr/>
          </p:nvSpPr>
          <p:spPr>
            <a:xfrm>
              <a:off x="3072726" y="1462850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14295-92F0-6CDB-25AC-B03640017D07}"/>
                </a:ext>
              </a:extLst>
            </p:cNvPr>
            <p:cNvSpPr txBox="1"/>
            <p:nvPr/>
          </p:nvSpPr>
          <p:spPr>
            <a:xfrm>
              <a:off x="1670563" y="3877137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Lactates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A3BD21-6E8F-C237-1F4D-5100C3F20EDC}"/>
                </a:ext>
              </a:extLst>
            </p:cNvPr>
            <p:cNvSpPr txBox="1"/>
            <p:nvPr/>
          </p:nvSpPr>
          <p:spPr>
            <a:xfrm rot="16200000">
              <a:off x="-28672" y="232486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Placental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AA189B-2738-6135-E235-CE955E94CFC9}"/>
                </a:ext>
              </a:extLst>
            </p:cNvPr>
            <p:cNvSpPr txBox="1"/>
            <p:nvPr/>
          </p:nvSpPr>
          <p:spPr>
            <a:xfrm>
              <a:off x="990755" y="3411254"/>
              <a:ext cx="73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Lizard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29C2B0-02EC-5399-AE6F-2DE4F55F475E}"/>
                </a:ext>
              </a:extLst>
            </p:cNvPr>
            <p:cNvSpPr txBox="1"/>
            <p:nvPr/>
          </p:nvSpPr>
          <p:spPr>
            <a:xfrm>
              <a:off x="876938" y="140261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Bull shark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5B40BA-EACD-76EF-06D2-D586D4945E8E}"/>
                </a:ext>
              </a:extLst>
            </p:cNvPr>
            <p:cNvSpPr txBox="1"/>
            <p:nvPr/>
          </p:nvSpPr>
          <p:spPr>
            <a:xfrm>
              <a:off x="2623644" y="3166095"/>
              <a:ext cx="82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Pigeon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593DE6-77E7-6A18-BC61-7295B00F45DA}"/>
                </a:ext>
              </a:extLst>
            </p:cNvPr>
            <p:cNvSpPr txBox="1"/>
            <p:nvPr/>
          </p:nvSpPr>
          <p:spPr>
            <a:xfrm>
              <a:off x="534104" y="3780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03B20-8AE0-78BB-9B79-AE5803D9DEA3}"/>
                </a:ext>
              </a:extLst>
            </p:cNvPr>
            <p:cNvSpPr txBox="1"/>
            <p:nvPr/>
          </p:nvSpPr>
          <p:spPr>
            <a:xfrm>
              <a:off x="3285794" y="3815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D6D2FA-CD3A-CF1E-AFB4-E1335A6450D6}"/>
                </a:ext>
              </a:extLst>
            </p:cNvPr>
            <p:cNvSpPr txBox="1"/>
            <p:nvPr/>
          </p:nvSpPr>
          <p:spPr>
            <a:xfrm>
              <a:off x="412735" y="1050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A46C8C-5F94-87B7-37A5-A2C615553738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63" y="985050"/>
              <a:ext cx="2068967" cy="232150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E01FFCB4-2ADB-E576-5807-73C1CC3DA7AA}"/>
              </a:ext>
            </a:extLst>
          </p:cNvPr>
          <p:cNvSpPr/>
          <p:nvPr/>
        </p:nvSpPr>
        <p:spPr>
          <a:xfrm>
            <a:off x="5268667" y="1195665"/>
            <a:ext cx="3946967" cy="2789499"/>
          </a:xfrm>
          <a:custGeom>
            <a:avLst/>
            <a:gdLst>
              <a:gd name="connsiteX0" fmla="*/ 0 w 3946967"/>
              <a:gd name="connsiteY0" fmla="*/ 2789499 h 2789499"/>
              <a:gd name="connsiteX1" fmla="*/ 1689903 w 3946967"/>
              <a:gd name="connsiteY1" fmla="*/ 1122744 h 2789499"/>
              <a:gd name="connsiteX2" fmla="*/ 2558005 w 3946967"/>
              <a:gd name="connsiteY2" fmla="*/ 1689904 h 2789499"/>
              <a:gd name="connsiteX3" fmla="*/ 3946967 w 3946967"/>
              <a:gd name="connsiteY3" fmla="*/ 0 h 2789499"/>
              <a:gd name="connsiteX4" fmla="*/ 3946967 w 3946967"/>
              <a:gd name="connsiteY4" fmla="*/ 0 h 27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967" h="2789499">
                <a:moveTo>
                  <a:pt x="0" y="2789499"/>
                </a:moveTo>
                <a:cubicBezTo>
                  <a:pt x="631784" y="2047754"/>
                  <a:pt x="1263569" y="1306010"/>
                  <a:pt x="1689903" y="1122744"/>
                </a:cubicBezTo>
                <a:cubicBezTo>
                  <a:pt x="2116237" y="939478"/>
                  <a:pt x="2181828" y="1877028"/>
                  <a:pt x="2558005" y="1689904"/>
                </a:cubicBezTo>
                <a:cubicBezTo>
                  <a:pt x="2934182" y="1502780"/>
                  <a:pt x="3946967" y="0"/>
                  <a:pt x="3946967" y="0"/>
                </a:cubicBezTo>
                <a:lnTo>
                  <a:pt x="3946967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7984892" y="4825477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4894450" y="5053943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C8B7-0D30-4F89-32A2-973C1CFE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problems: 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0B39-AC7B-FA08-10C0-E597741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8" y="1365813"/>
            <a:ext cx="7370816" cy="4363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EA611-60ED-3292-E592-50B0067A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2" r="53226" b="44326"/>
          <a:stretch/>
        </p:blipFill>
        <p:spPr>
          <a:xfrm>
            <a:off x="480000" y="1365813"/>
            <a:ext cx="3635415" cy="223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A9CE7-2172-5EBD-33B3-BF5F579024D4}"/>
              </a:ext>
            </a:extLst>
          </p:cNvPr>
          <p:cNvSpPr txBox="1"/>
          <p:nvPr/>
        </p:nvSpPr>
        <p:spPr>
          <a:xfrm>
            <a:off x="4375418" y="5825948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Huang &amp; Lippmann, NIPS 1988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8725D-EA3A-9426-3146-4EA0FF9C8619}"/>
              </a:ext>
            </a:extLst>
          </p:cNvPr>
          <p:cNvSpPr txBox="1"/>
          <p:nvPr/>
        </p:nvSpPr>
        <p:spPr>
          <a:xfrm>
            <a:off x="438699" y="4291858"/>
            <a:ext cx="393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1200 parameters (estimate)</a:t>
            </a:r>
          </a:p>
        </p:txBody>
      </p:sp>
    </p:spTree>
    <p:extLst>
      <p:ext uri="{BB962C8B-B14F-4D97-AF65-F5344CB8AC3E}">
        <p14:creationId xmlns:p14="http://schemas.microsoft.com/office/powerpoint/2010/main" val="6216603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Giant squid axon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4208-529D-FA3D-72A4-71EDE2F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6" r="3" b="3"/>
          <a:stretch/>
        </p:blipFill>
        <p:spPr>
          <a:xfrm>
            <a:off x="480000" y="1088721"/>
            <a:ext cx="5376000" cy="48605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93386-C36F-1F97-1F57-328D48D2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7163"/>
          <a:stretch/>
        </p:blipFill>
        <p:spPr>
          <a:xfrm>
            <a:off x="6336000" y="1088721"/>
            <a:ext cx="5376000" cy="486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03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F847A-D38D-9CEF-8A83-9A6E14C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4" y="1668646"/>
            <a:ext cx="11190354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4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A9BBC-19DC-925A-6DAA-7962AD0D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33378"/>
            <a:ext cx="7749600" cy="56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9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/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/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9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7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0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3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6756F18-887F-ED7A-4561-5E499EBB1DD3}"/>
              </a:ext>
            </a:extLst>
          </p:cNvPr>
          <p:cNvGrpSpPr/>
          <p:nvPr/>
        </p:nvGrpSpPr>
        <p:grpSpPr>
          <a:xfrm>
            <a:off x="6091531" y="3779384"/>
            <a:ext cx="2279844" cy="525725"/>
            <a:chOff x="5334376" y="3785528"/>
            <a:chExt cx="2279844" cy="525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0FA578-C007-625D-0C0D-5E3B69CFEA64}"/>
                </a:ext>
              </a:extLst>
            </p:cNvPr>
            <p:cNvSpPr/>
            <p:nvPr/>
          </p:nvSpPr>
          <p:spPr>
            <a:xfrm>
              <a:off x="5334376" y="3802260"/>
              <a:ext cx="2279844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/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7EC13E-7653-35E8-1FC5-910921D8972B}"/>
              </a:ext>
            </a:extLst>
          </p:cNvPr>
          <p:cNvCxnSpPr>
            <a:cxnSpLocks/>
          </p:cNvCxnSpPr>
          <p:nvPr/>
        </p:nvCxnSpPr>
        <p:spPr>
          <a:xfrm flipH="1">
            <a:off x="8371375" y="2826562"/>
            <a:ext cx="1050417" cy="952822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0C6FD7-B684-4640-E86F-77043FF56E61}"/>
              </a:ext>
            </a:extLst>
          </p:cNvPr>
          <p:cNvCxnSpPr>
            <a:cxnSpLocks/>
          </p:cNvCxnSpPr>
          <p:nvPr/>
        </p:nvCxnSpPr>
        <p:spPr>
          <a:xfrm flipH="1">
            <a:off x="4564969" y="4056517"/>
            <a:ext cx="1522024" cy="1244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8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1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74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5BFA-449C-B660-F49E-34E55AB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power of a perceptron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261D84-C7EC-773A-C25E-90DD97362A58}"/>
              </a:ext>
            </a:extLst>
          </p:cNvPr>
          <p:cNvGrpSpPr/>
          <p:nvPr/>
        </p:nvGrpSpPr>
        <p:grpSpPr>
          <a:xfrm>
            <a:off x="633857" y="1165862"/>
            <a:ext cx="2976366" cy="1499714"/>
            <a:chOff x="3375666" y="1475134"/>
            <a:chExt cx="2976366" cy="14997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/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blipFill>
                  <a:blip r:embed="rId2"/>
                  <a:stretch>
                    <a:fillRect t="-98529" b="-1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31FB39-6B9E-487A-BC3A-4F638FC3E8F8}"/>
                </a:ext>
              </a:extLst>
            </p:cNvPr>
            <p:cNvGrpSpPr/>
            <p:nvPr/>
          </p:nvGrpSpPr>
          <p:grpSpPr>
            <a:xfrm>
              <a:off x="3375666" y="1475134"/>
              <a:ext cx="2319544" cy="1499714"/>
              <a:chOff x="3375666" y="1475134"/>
              <a:chExt cx="2319544" cy="14997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1308C-0CD8-919C-557C-BD67F71A9D8C}"/>
                  </a:ext>
                </a:extLst>
              </p:cNvPr>
              <p:cNvSpPr txBox="1"/>
              <p:nvPr/>
            </p:nvSpPr>
            <p:spPr>
              <a:xfrm>
                <a:off x="4340352" y="2426208"/>
                <a:ext cx="1354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otherwise</a:t>
                </a:r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2A96F9F-521D-08F0-F2D9-0974CB5C06F3}"/>
                  </a:ext>
                </a:extLst>
              </p:cNvPr>
              <p:cNvSpPr/>
              <p:nvPr/>
            </p:nvSpPr>
            <p:spPr>
              <a:xfrm>
                <a:off x="4038027" y="1475134"/>
                <a:ext cx="424245" cy="1499714"/>
              </a:xfrm>
              <a:prstGeom prst="leftBrac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A1F29-7992-F62E-EE40-6B6FBBB2E9F3}"/>
                  </a:ext>
                </a:extLst>
              </p:cNvPr>
              <p:cNvSpPr txBox="1"/>
              <p:nvPr/>
            </p:nvSpPr>
            <p:spPr>
              <a:xfrm>
                <a:off x="3375666" y="2030006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/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C063215-FAB0-848D-DD72-076F38CF72FC}"/>
              </a:ext>
            </a:extLst>
          </p:cNvPr>
          <p:cNvGrpSpPr/>
          <p:nvPr/>
        </p:nvGrpSpPr>
        <p:grpSpPr>
          <a:xfrm>
            <a:off x="5786990" y="1329642"/>
            <a:ext cx="3387900" cy="3261419"/>
            <a:chOff x="305330" y="985050"/>
            <a:chExt cx="3387900" cy="32614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C0EAC2-EE56-C020-7F3F-9CED18D6946A}"/>
                </a:ext>
              </a:extLst>
            </p:cNvPr>
            <p:cNvSpPr/>
            <p:nvPr/>
          </p:nvSpPr>
          <p:spPr>
            <a:xfrm>
              <a:off x="775504" y="1107365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33DECB-E6A2-71B6-55BB-33E390A2E34F}"/>
                </a:ext>
              </a:extLst>
            </p:cNvPr>
            <p:cNvSpPr/>
            <p:nvPr/>
          </p:nvSpPr>
          <p:spPr>
            <a:xfrm>
              <a:off x="2824220" y="14198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26B641-72B7-7A11-3222-40BED3E09D3C}"/>
                </a:ext>
              </a:extLst>
            </p:cNvPr>
            <p:cNvSpPr/>
            <p:nvPr/>
          </p:nvSpPr>
          <p:spPr>
            <a:xfrm>
              <a:off x="2976620" y="15722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5C7108-52BC-1243-C935-E5153294A9E2}"/>
                </a:ext>
              </a:extLst>
            </p:cNvPr>
            <p:cNvSpPr/>
            <p:nvPr/>
          </p:nvSpPr>
          <p:spPr>
            <a:xfrm>
              <a:off x="976132" y="1312379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CF8A8F-29CA-51CA-59D1-ECAD857A1221}"/>
                </a:ext>
              </a:extLst>
            </p:cNvPr>
            <p:cNvSpPr/>
            <p:nvPr/>
          </p:nvSpPr>
          <p:spPr>
            <a:xfrm>
              <a:off x="900896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2B929-F390-A3B6-B63D-75D8863255E3}"/>
                </a:ext>
              </a:extLst>
            </p:cNvPr>
            <p:cNvSpPr/>
            <p:nvPr/>
          </p:nvSpPr>
          <p:spPr>
            <a:xfrm>
              <a:off x="3127091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73AD82-1314-17D7-FD13-5E78859DCEFD}"/>
                </a:ext>
              </a:extLst>
            </p:cNvPr>
            <p:cNvSpPr txBox="1"/>
            <p:nvPr/>
          </p:nvSpPr>
          <p:spPr>
            <a:xfrm>
              <a:off x="2899455" y="120102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B3C5EF-01C4-7955-5C22-0EC0031E0C3C}"/>
                </a:ext>
              </a:extLst>
            </p:cNvPr>
            <p:cNvSpPr txBox="1"/>
            <p:nvPr/>
          </p:nvSpPr>
          <p:spPr>
            <a:xfrm>
              <a:off x="3072726" y="1462850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9E302-D836-3155-1DBD-D17468AB858C}"/>
                </a:ext>
              </a:extLst>
            </p:cNvPr>
            <p:cNvSpPr txBox="1"/>
            <p:nvPr/>
          </p:nvSpPr>
          <p:spPr>
            <a:xfrm>
              <a:off x="1670563" y="3877137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Lactates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FE35BF-5E0C-D332-A4A9-437D32F554C4}"/>
                </a:ext>
              </a:extLst>
            </p:cNvPr>
            <p:cNvSpPr txBox="1"/>
            <p:nvPr/>
          </p:nvSpPr>
          <p:spPr>
            <a:xfrm rot="16200000">
              <a:off x="-28672" y="232486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Placental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7571C0-2C49-FF9F-6AA3-B99C858B5E0F}"/>
                </a:ext>
              </a:extLst>
            </p:cNvPr>
            <p:cNvSpPr txBox="1"/>
            <p:nvPr/>
          </p:nvSpPr>
          <p:spPr>
            <a:xfrm>
              <a:off x="990755" y="3411254"/>
              <a:ext cx="73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Lizard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6D428C-0EB1-B613-237F-A05E67837729}"/>
                </a:ext>
              </a:extLst>
            </p:cNvPr>
            <p:cNvSpPr txBox="1"/>
            <p:nvPr/>
          </p:nvSpPr>
          <p:spPr>
            <a:xfrm>
              <a:off x="876938" y="140261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Bull shark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E6AE30-20FB-FA74-76AD-1F6EEE9C00AF}"/>
                </a:ext>
              </a:extLst>
            </p:cNvPr>
            <p:cNvSpPr txBox="1"/>
            <p:nvPr/>
          </p:nvSpPr>
          <p:spPr>
            <a:xfrm>
              <a:off x="2623644" y="3166095"/>
              <a:ext cx="82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Pigeon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478DB4-08B3-7228-A300-E78B0F79BD10}"/>
                </a:ext>
              </a:extLst>
            </p:cNvPr>
            <p:cNvSpPr txBox="1"/>
            <p:nvPr/>
          </p:nvSpPr>
          <p:spPr>
            <a:xfrm>
              <a:off x="534104" y="3780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3B2124-6700-1A6A-F37D-989F4AD1752B}"/>
                </a:ext>
              </a:extLst>
            </p:cNvPr>
            <p:cNvSpPr txBox="1"/>
            <p:nvPr/>
          </p:nvSpPr>
          <p:spPr>
            <a:xfrm>
              <a:off x="3285794" y="3815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01231C-8A90-7AFD-9FA5-C66DEFF17CB4}"/>
                </a:ext>
              </a:extLst>
            </p:cNvPr>
            <p:cNvSpPr txBox="1"/>
            <p:nvPr/>
          </p:nvSpPr>
          <p:spPr>
            <a:xfrm>
              <a:off x="412735" y="1050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94121E-40A8-8969-A3FD-0536BAF0FB69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63" y="985050"/>
              <a:ext cx="2068967" cy="232150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FD6533-C391-5BB1-28D2-E525A2465F00}"/>
              </a:ext>
            </a:extLst>
          </p:cNvPr>
          <p:cNvSpPr txBox="1"/>
          <p:nvPr/>
        </p:nvSpPr>
        <p:spPr>
          <a:xfrm>
            <a:off x="708475" y="3123182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two parameter problem, the decision boundary is given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/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/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55A82F2-90B3-4642-4BAE-4283E2AF4984}"/>
              </a:ext>
            </a:extLst>
          </p:cNvPr>
          <p:cNvSpPr txBox="1"/>
          <p:nvPr/>
        </p:nvSpPr>
        <p:spPr>
          <a:xfrm>
            <a:off x="6154141" y="5570067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a perceptron can only represent linearly separable problems.</a:t>
            </a:r>
          </a:p>
        </p:txBody>
      </p:sp>
    </p:spTree>
    <p:extLst>
      <p:ext uri="{BB962C8B-B14F-4D97-AF65-F5344CB8AC3E}">
        <p14:creationId xmlns:p14="http://schemas.microsoft.com/office/powerpoint/2010/main" val="23527213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549</Words>
  <Application>Microsoft Macintosh PowerPoint</Application>
  <PresentationFormat>Widescreen</PresentationFormat>
  <Paragraphs>253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KCL CTEL presentation template_180112</vt:lpstr>
      <vt:lpstr>Neural Networks  BHI Youth Awards</vt:lpstr>
      <vt:lpstr>Giant squid axon</vt:lpstr>
      <vt:lpstr>Input and output</vt:lpstr>
      <vt:lpstr>Action potential</vt:lpstr>
      <vt:lpstr>A single perceptron (artificial neuron)</vt:lpstr>
      <vt:lpstr>A single perceptron (artificial neuron)</vt:lpstr>
      <vt:lpstr>A single perceptron (artificial neuron)</vt:lpstr>
      <vt:lpstr>A single perceptron (artificial neuron)</vt:lpstr>
      <vt:lpstr>Representational power of a perceptron</vt:lpstr>
      <vt:lpstr>Some linearly separable problems</vt:lpstr>
      <vt:lpstr>XOR is not linearly separable</vt:lpstr>
      <vt:lpstr>Solving a non-linear problem</vt:lpstr>
      <vt:lpstr>Solving a non-linear problem</vt:lpstr>
      <vt:lpstr>A single perceptron can only model linearly separable problems </vt:lpstr>
      <vt:lpstr>More complex problems: hidden layers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176</cp:revision>
  <dcterms:created xsi:type="dcterms:W3CDTF">2018-06-13T12:38:06Z</dcterms:created>
  <dcterms:modified xsi:type="dcterms:W3CDTF">2024-08-12T10:56:36Z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