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4843" r:id="rId5"/>
    <p:sldId id="4840" r:id="rId6"/>
    <p:sldId id="298" r:id="rId7"/>
    <p:sldId id="4827" r:id="rId8"/>
    <p:sldId id="4846" r:id="rId9"/>
    <p:sldId id="4847" r:id="rId10"/>
    <p:sldId id="4845" r:id="rId11"/>
    <p:sldId id="30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6DE9B2-5587-B646-BEE3-5A646955262F}">
          <p14:sldIdLst>
            <p14:sldId id="4843"/>
            <p14:sldId id="4840"/>
            <p14:sldId id="298"/>
            <p14:sldId id="4827"/>
            <p14:sldId id="4846"/>
            <p14:sldId id="4847"/>
            <p14:sldId id="4845"/>
            <p14:sldId id="303"/>
          </p14:sldIdLst>
        </p14:section>
        <p14:section name="End of presentation slide" id="{FA6E58FB-4655-4ADA-838A-304575EC2E6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ty, Anne" initials="CA" lastIdx="5" clrIdx="0">
    <p:extLst>
      <p:ext uri="{19B8F6BF-5375-455C-9EA6-DF929625EA0E}">
        <p15:presenceInfo xmlns:p15="http://schemas.microsoft.com/office/powerpoint/2012/main" userId="S::k1771048@kcl.ac.uk::58c097d6-c91f-4fc1-8022-8a02e1ab2328" providerId="AD"/>
      </p:ext>
    </p:extLst>
  </p:cmAuthor>
  <p:cmAuthor id="2" name="user" initials="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A0"/>
    <a:srgbClr val="C8E128"/>
    <a:srgbClr val="0A2D50"/>
    <a:srgbClr val="5A6469"/>
    <a:srgbClr val="002395"/>
    <a:srgbClr val="501491"/>
    <a:srgbClr val="99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ark Style 1 –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 autoAdjust="0"/>
    <p:restoredTop sz="86438" autoAdjust="0"/>
  </p:normalViewPr>
  <p:slideViewPr>
    <p:cSldViewPr snapToGrid="0">
      <p:cViewPr varScale="1">
        <p:scale>
          <a:sx n="109" d="100"/>
          <a:sy n="109" d="100"/>
        </p:scale>
        <p:origin x="142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20CBB-D972-D444-8592-B23A7758CEF7}" type="datetimeFigureOut">
              <a:rPr lang="en-US" smtClean="0"/>
              <a:t>8/12/24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B49CD-7E1B-C543-B23F-34FDB672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4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49CD-7E1B-C543-B23F-34FDB672E3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44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49CD-7E1B-C543-B23F-34FDB672E3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07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%20LOGO%20WOB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_box_red_485_rgb.png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K Cover slide">
    <p:bg>
      <p:bgPr>
        <a:solidFill>
          <a:srgbClr val="CDD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05DBA87-7AB9-4144-A17F-43A9C30380F1}"/>
              </a:ext>
            </a:extLst>
          </p:cNvPr>
          <p:cNvGrpSpPr/>
          <p:nvPr userDrawn="1"/>
        </p:nvGrpSpPr>
        <p:grpSpPr>
          <a:xfrm>
            <a:off x="2744511" y="869793"/>
            <a:ext cx="6692677" cy="5118415"/>
            <a:chOff x="1211282" y="869792"/>
            <a:chExt cx="6721435" cy="51184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CAA9C9-0BE4-5F43-B408-44CF4ECDD428}"/>
                </a:ext>
              </a:extLst>
            </p:cNvPr>
            <p:cNvSpPr/>
            <p:nvPr userDrawn="1"/>
          </p:nvSpPr>
          <p:spPr>
            <a:xfrm>
              <a:off x="1211282" y="869792"/>
              <a:ext cx="6721435" cy="5118415"/>
            </a:xfrm>
            <a:prstGeom prst="rect">
              <a:avLst/>
            </a:prstGeom>
            <a:solidFill>
              <a:srgbClr val="E223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2"/>
            </a:p>
          </p:txBody>
        </p:sp>
        <p:pic>
          <p:nvPicPr>
            <p:cNvPr id="5" name="KCL-LOGO-INTERNATIONAL.png">
              <a:extLst>
                <a:ext uri="{FF2B5EF4-FFF2-40B4-BE49-F238E27FC236}">
                  <a16:creationId xmlns:a16="http://schemas.microsoft.com/office/drawing/2014/main" id="{B036F538-478A-B641-903C-F7985F6DF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24655" y="1671090"/>
              <a:ext cx="5127602" cy="3554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88949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students walking around Strand Campus">
            <a:extLst>
              <a:ext uri="{FF2B5EF4-FFF2-40B4-BE49-F238E27FC236}">
                <a16:creationId xmlns:a16="http://schemas.microsoft.com/office/drawing/2014/main" id="{178B1CE5-1B5E-C947-8C99-B485A71AE7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160" y="-736"/>
            <a:ext cx="812373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537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bullets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342900" indent="-3429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268715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537429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4pPr>
            <a:lvl5pPr marL="806144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5pPr>
            <a:lvl6pPr marL="2286000" indent="0">
              <a:buNone/>
              <a:defRPr/>
            </a:lvl6pPr>
          </a:lstStyle>
          <a:p>
            <a:r>
              <a:rPr lang="en-US" dirty="0"/>
              <a:t>First level bullet point (indent x0)</a:t>
            </a:r>
          </a:p>
          <a:p>
            <a:pPr lvl="3"/>
            <a:r>
              <a:rPr lang="en-US" dirty="0"/>
              <a:t>Second level bullet point (indent x1)</a:t>
            </a:r>
          </a:p>
          <a:p>
            <a:pPr lvl="4"/>
            <a:r>
              <a:rPr lang="en-US" dirty="0"/>
              <a:t>Third level bullet point (indent x2)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47274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text and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 and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pPr marL="0" indent="0">
              <a:buNone/>
            </a:pPr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54215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bullets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GB" dirty="0"/>
              <a:t>Two columns – bullets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50756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text/bullets and image - alt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text/bullets and image – alt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1991"/>
            </a:lvl4pPr>
            <a:lvl5pPr marL="806144" indent="-268715">
              <a:defRPr sz="1991"/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35667" y="1089025"/>
            <a:ext cx="5376333" cy="48609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21960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text/bullets and image – al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text/bullets and image – alt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1" y="1088356"/>
            <a:ext cx="5376333" cy="48609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9388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bullets and image – alt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bullets and image – alt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None/>
              <a:defRPr lang="en-GB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35667" y="1089025"/>
            <a:ext cx="5376333" cy="4860925"/>
          </a:xfrm>
        </p:spPr>
        <p:txBody>
          <a:bodyPr/>
          <a:lstStyle/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6388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bullets and image – al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Two columns – bullets and image – alt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342900" indent="-342900"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342900" indent="-342900"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268714" indent="0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537429" indent="0">
              <a:buFont typeface="Arial" panose="020B0604020202020204" pitchFamily="34" charset="0"/>
              <a:buNone/>
              <a:defRPr sz="2000">
                <a:latin typeface="+mn-lt"/>
              </a:defRPr>
            </a:lvl5pPr>
            <a:lvl6pPr marL="2286000" indent="0">
              <a:buNone/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1" y="1088356"/>
            <a:ext cx="5376333" cy="4860925"/>
          </a:xfrm>
        </p:spPr>
        <p:txBody>
          <a:bodyPr/>
          <a:lstStyle/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43486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1 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34C904-740B-E84D-B324-36B6DE7B2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9425" y="1049338"/>
            <a:ext cx="11233150" cy="47587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029D345-CF89-564D-B6D0-39BB56CBE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2063" y="5949280"/>
            <a:ext cx="11280263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31880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4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2" y="1088720"/>
            <a:ext cx="5496000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1" y="5949280"/>
            <a:ext cx="11232000" cy="548720"/>
          </a:xfrm>
        </p:spPr>
        <p:txBody>
          <a:bodyPr/>
          <a:lstStyle>
            <a:lvl1pPr marL="0" indent="0">
              <a:buNone/>
              <a:defRPr sz="1394"/>
            </a:lvl1pPr>
            <a:lvl2pPr marL="455234" indent="0">
              <a:buNone/>
              <a:defRPr sz="1195"/>
            </a:lvl2pPr>
            <a:lvl3pPr marL="910468" indent="0">
              <a:buNone/>
              <a:defRPr sz="996"/>
            </a:lvl3pPr>
            <a:lvl4pPr marL="1365702" indent="0">
              <a:buNone/>
              <a:defRPr sz="896"/>
            </a:lvl4pPr>
            <a:lvl5pPr marL="1820936" indent="0">
              <a:buNone/>
              <a:defRPr sz="896"/>
            </a:lvl5pPr>
            <a:lvl6pPr marL="2276170" indent="0">
              <a:buNone/>
              <a:defRPr sz="896"/>
            </a:lvl6pPr>
            <a:lvl7pPr marL="2731404" indent="0">
              <a:buNone/>
              <a:defRPr sz="896"/>
            </a:lvl7pPr>
            <a:lvl8pPr marL="3186638" indent="0">
              <a:buNone/>
              <a:defRPr sz="896"/>
            </a:lvl8pPr>
            <a:lvl9pPr marL="3641872" indent="0">
              <a:buNone/>
              <a:defRPr sz="896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2" y="3519000"/>
            <a:ext cx="5496000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6215999" y="1088720"/>
            <a:ext cx="5499043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6215999" y="3519000"/>
            <a:ext cx="5499043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x4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4169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wo statues in front of Bush House building&#10;&#10;">
            <a:extLst>
              <a:ext uri="{FF2B5EF4-FFF2-40B4-BE49-F238E27FC236}">
                <a16:creationId xmlns:a16="http://schemas.microsoft.com/office/drawing/2014/main" id="{F4793EB2-2819-E843-A12D-5A71221FF3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6275" y="0"/>
            <a:ext cx="8125725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8102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6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3" y="1088720"/>
            <a:ext cx="3600028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1" y="5949280"/>
            <a:ext cx="11232000" cy="548720"/>
          </a:xfrm>
        </p:spPr>
        <p:txBody>
          <a:bodyPr/>
          <a:lstStyle>
            <a:lvl1pPr marL="0" indent="0">
              <a:buNone/>
              <a:defRPr sz="1394"/>
            </a:lvl1pPr>
            <a:lvl2pPr marL="455234" indent="0">
              <a:buNone/>
              <a:defRPr sz="1195"/>
            </a:lvl2pPr>
            <a:lvl3pPr marL="910468" indent="0">
              <a:buNone/>
              <a:defRPr sz="996"/>
            </a:lvl3pPr>
            <a:lvl4pPr marL="1365702" indent="0">
              <a:buNone/>
              <a:defRPr sz="896"/>
            </a:lvl4pPr>
            <a:lvl5pPr marL="1820936" indent="0">
              <a:buNone/>
              <a:defRPr sz="896"/>
            </a:lvl5pPr>
            <a:lvl6pPr marL="2276170" indent="0">
              <a:buNone/>
              <a:defRPr sz="896"/>
            </a:lvl6pPr>
            <a:lvl7pPr marL="2731404" indent="0">
              <a:buNone/>
              <a:defRPr sz="896"/>
            </a:lvl7pPr>
            <a:lvl8pPr marL="3186638" indent="0">
              <a:buNone/>
              <a:defRPr sz="896"/>
            </a:lvl8pPr>
            <a:lvl9pPr marL="3641872" indent="0">
              <a:buNone/>
              <a:defRPr sz="896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3" y="3519000"/>
            <a:ext cx="3600028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8111970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8111970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x6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idx="16"/>
          </p:nvPr>
        </p:nvSpPr>
        <p:spPr>
          <a:xfrm>
            <a:off x="4295986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idx="17"/>
          </p:nvPr>
        </p:nvSpPr>
        <p:spPr>
          <a:xfrm>
            <a:off x="4295986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02871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5373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ea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5678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6866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ky blue">
    <p:bg>
      <p:bgPr>
        <a:solidFill>
          <a:srgbClr val="99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2053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D64C56-7BE9-5D41-824D-0319FFA616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9623" y="3420000"/>
            <a:ext cx="11231999" cy="2520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b="1" dirty="0">
                <a:solidFill>
                  <a:schemeClr val="bg1"/>
                </a:solidFill>
              </a:rPr>
              <a:t>Contact details/for more information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3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+44 (0)20 7848 XXXX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xxxx@kcl.ac.uk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www.kcl.ac.uk</a:t>
            </a:r>
            <a:r>
              <a:rPr lang="en-GB" dirty="0">
                <a:solidFill>
                  <a:schemeClr val="bg1"/>
                </a:solidFill>
              </a:rPr>
              <a:t>/</a:t>
            </a:r>
            <a:r>
              <a:rPr lang="en-GB" dirty="0" err="1">
                <a:solidFill>
                  <a:schemeClr val="bg1"/>
                </a:solidFill>
              </a:rPr>
              <a:t>xxxx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9623" y="2184934"/>
            <a:ext cx="7662972" cy="1053665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0489316" y="1"/>
            <a:ext cx="1702684" cy="1303021"/>
            <a:chOff x="7949775" y="1"/>
            <a:chExt cx="1194225" cy="910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2"/>
            </a:p>
          </p:txBody>
        </p:sp>
        <p:pic>
          <p:nvPicPr>
            <p:cNvPr id="9" name="KCL-LOGO-UK-1.png"/>
            <p:cNvPicPr>
              <a:picLocks noChangeAspect="1"/>
            </p:cNvPicPr>
            <p:nvPr userDrawn="1"/>
          </p:nvPicPr>
          <p:blipFill>
            <a:blip r:embed="rId2" r:link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2F5BC61-7D93-C442-AAE8-F327F7EC18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623" y="6121401"/>
            <a:ext cx="11231999" cy="380749"/>
          </a:xfrm>
        </p:spPr>
        <p:txBody>
          <a:bodyPr wrap="square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latin typeface="Georgia" panose="02040502050405020303" pitchFamily="18" charset="0"/>
              </a:rPr>
              <a:t>© 2020 King’s College London. All rights reserved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3055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ADCF-D0CA-CF64-6261-89761AB8B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F135D-430E-68AE-E9B7-83B96727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4624-0223-5041-BD13-AE5BA7BAECFD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0FF8E-28AD-36BA-1434-5FCA3339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F0BC5-D5F4-0112-6A5D-BAE9B9D1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9CA2-208D-294A-A693-692BB1874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5982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Section Header">
  <p:cSld name="7_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2488688"/>
            <a:ext cx="9403080" cy="113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3E72"/>
              </a:buClr>
              <a:buSzPts val="4800"/>
              <a:buFont typeface="Arial"/>
              <a:buNone/>
              <a:defRPr sz="4800">
                <a:solidFill>
                  <a:srgbClr val="193E7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11"/>
          <p:cNvPicPr preferRelativeResize="0"/>
          <p:nvPr/>
        </p:nvPicPr>
        <p:blipFill rotWithShape="1">
          <a:blip r:embed="rId3">
            <a:alphaModFix/>
          </a:blip>
          <a:srcRect l="34054" b="22345"/>
          <a:stretch/>
        </p:blipFill>
        <p:spPr>
          <a:xfrm>
            <a:off x="0" y="4812138"/>
            <a:ext cx="1737360" cy="2045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129459" y="1714918"/>
            <a:ext cx="1579205" cy="1184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1"/>
          <p:cNvPicPr preferRelativeResize="0"/>
          <p:nvPr/>
        </p:nvPicPr>
        <p:blipFill rotWithShape="1">
          <a:blip r:embed="rId5">
            <a:alphaModFix/>
          </a:blip>
          <a:srcRect t="3" r="6600" b="-36685"/>
          <a:stretch/>
        </p:blipFill>
        <p:spPr>
          <a:xfrm>
            <a:off x="436034" y="1131569"/>
            <a:ext cx="11387159" cy="45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670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rick building with a sign in front of it&#10;&#10;Description automatically generated with medium confidence">
            <a:extLst>
              <a:ext uri="{FF2B5EF4-FFF2-40B4-BE49-F238E27FC236}">
                <a16:creationId xmlns:a16="http://schemas.microsoft.com/office/drawing/2014/main" id="{6850A433-9891-9424-62CE-5B7142E9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1" r="26803"/>
          <a:stretch/>
        </p:blipFill>
        <p:spPr>
          <a:xfrm>
            <a:off x="4154555" y="0"/>
            <a:ext cx="8020878" cy="68572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180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ush House entrance">
            <a:extLst>
              <a:ext uri="{FF2B5EF4-FFF2-40B4-BE49-F238E27FC236}">
                <a16:creationId xmlns:a16="http://schemas.microsoft.com/office/drawing/2014/main" id="{BB2856B8-0170-3D42-B170-7ED5ACB03B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2950" y="-736"/>
            <a:ext cx="8126158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>
            <a:noAutofit/>
          </a:bodyPr>
          <a:lstStyle>
            <a:lvl1pPr>
              <a:defRPr sz="20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1522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rick building with a sign in front of it&#10;&#10;Description automatically generated with medium confidence">
            <a:extLst>
              <a:ext uri="{FF2B5EF4-FFF2-40B4-BE49-F238E27FC236}">
                <a16:creationId xmlns:a16="http://schemas.microsoft.com/office/drawing/2014/main" id="{3A4DD4F8-76F5-A717-0A8F-608762CBB0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2" r="24679"/>
          <a:stretch/>
        </p:blipFill>
        <p:spPr>
          <a:xfrm>
            <a:off x="4065973" y="0"/>
            <a:ext cx="8116087" cy="689322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>
            <a:noAutofit/>
          </a:bodyPr>
          <a:lstStyle>
            <a:lvl1pPr>
              <a:defRPr sz="20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748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ush House entrance">
            <a:extLst>
              <a:ext uri="{FF2B5EF4-FFF2-40B4-BE49-F238E27FC236}">
                <a16:creationId xmlns:a16="http://schemas.microsoft.com/office/drawing/2014/main" id="{BB2856B8-0170-3D42-B170-7ED5ACB03B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2950" y="-736"/>
            <a:ext cx="812615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872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raduates standing in front of a crowd posing for the camera&#10;">
            <a:extLst>
              <a:ext uri="{FF2B5EF4-FFF2-40B4-BE49-F238E27FC236}">
                <a16:creationId xmlns:a16="http://schemas.microsoft.com/office/drawing/2014/main" id="{BE2D952E-64D5-A64E-9959-50F7F8678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512" y="0"/>
            <a:ext cx="8125034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465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raduates standing in front of a crowd posing for the camera&#10;">
            <a:extLst>
              <a:ext uri="{FF2B5EF4-FFF2-40B4-BE49-F238E27FC236}">
                <a16:creationId xmlns:a16="http://schemas.microsoft.com/office/drawing/2014/main" id="{BE2D952E-64D5-A64E-9959-50F7F8678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512" y="0"/>
            <a:ext cx="812503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1862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students walking around Strand Campus">
            <a:extLst>
              <a:ext uri="{FF2B5EF4-FFF2-40B4-BE49-F238E27FC236}">
                <a16:creationId xmlns:a16="http://schemas.microsoft.com/office/drawing/2014/main" id="{178B1CE5-1B5E-C947-8C99-B485A71AE7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160" y="-736"/>
            <a:ext cx="8123738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415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00" y="180000"/>
            <a:ext cx="11232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00" y="1089220"/>
            <a:ext cx="11232000" cy="53115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491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54" r:id="rId2"/>
    <p:sldLayoutId id="2147483758" r:id="rId3"/>
    <p:sldLayoutId id="2147483755" r:id="rId4"/>
    <p:sldLayoutId id="2147483762" r:id="rId5"/>
    <p:sldLayoutId id="2147483759" r:id="rId6"/>
    <p:sldLayoutId id="2147483756" r:id="rId7"/>
    <p:sldLayoutId id="2147483760" r:id="rId8"/>
    <p:sldLayoutId id="2147483757" r:id="rId9"/>
    <p:sldLayoutId id="2147483761" r:id="rId10"/>
    <p:sldLayoutId id="2147483734" r:id="rId11"/>
    <p:sldLayoutId id="2147483725" r:id="rId12"/>
    <p:sldLayoutId id="2147483753" r:id="rId13"/>
    <p:sldLayoutId id="2147483732" r:id="rId14"/>
    <p:sldLayoutId id="2147483733" r:id="rId15"/>
    <p:sldLayoutId id="2147483751" r:id="rId16"/>
    <p:sldLayoutId id="2147483752" r:id="rId17"/>
    <p:sldLayoutId id="2147483750" r:id="rId18"/>
    <p:sldLayoutId id="2147483729" r:id="rId19"/>
    <p:sldLayoutId id="2147483728" r:id="rId20"/>
    <p:sldLayoutId id="2147483667" r:id="rId21"/>
    <p:sldLayoutId id="2147483668" r:id="rId22"/>
    <p:sldLayoutId id="2147483669" r:id="rId23"/>
    <p:sldLayoutId id="2147483670" r:id="rId24"/>
    <p:sldLayoutId id="2147483745" r:id="rId25"/>
    <p:sldLayoutId id="2147483771" r:id="rId26"/>
    <p:sldLayoutId id="2147483772" r:id="rId27"/>
  </p:sldLayoutIdLst>
  <p:transition>
    <p:fade/>
  </p:transition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0A2D50"/>
          </a:solidFill>
          <a:latin typeface="+mj-lt"/>
          <a:ea typeface="+mj-ea"/>
          <a:cs typeface="Impact"/>
        </a:defRPr>
      </a:lvl1pPr>
    </p:titleStyle>
    <p:bodyStyle>
      <a:lvl1pPr marL="26987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1pPr>
      <a:lvl2pPr marL="53975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2pPr>
      <a:lvl3pPr marL="80962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3pPr>
      <a:lvl4pPr marL="107950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4pPr>
      <a:lvl5pPr marL="1341438" indent="-261938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A51FB4-4CE5-F14B-23FF-03C28457B7FA}"/>
              </a:ext>
            </a:extLst>
          </p:cNvPr>
          <p:cNvSpPr/>
          <p:nvPr/>
        </p:nvSpPr>
        <p:spPr>
          <a:xfrm>
            <a:off x="0" y="5560226"/>
            <a:ext cx="4143737" cy="1297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F4094-AE10-0346-AAE0-F05B430E5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18" y="302678"/>
            <a:ext cx="3833019" cy="2953816"/>
          </a:xfrm>
        </p:spPr>
        <p:txBody>
          <a:bodyPr>
            <a:normAutofit/>
          </a:bodyPr>
          <a:lstStyle/>
          <a:p>
            <a:r>
              <a:rPr lang="en-US" sz="2800" dirty="0"/>
              <a:t>Generative models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BHI Youth Awards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F7407-FC44-F2C2-F2F9-4B8B7FE1F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9" y="5835322"/>
            <a:ext cx="305084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079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C58E1-A40B-53B5-9A0D-FFFE5E2C6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complex architecture - the Transformer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7DFB46-D242-E7C0-FCEE-FAAE24DF5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20" y="1004887"/>
            <a:ext cx="4025900" cy="565150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46A53F56-95DE-5401-A17E-90E7D6E3E2D6}"/>
              </a:ext>
            </a:extLst>
          </p:cNvPr>
          <p:cNvGrpSpPr/>
          <p:nvPr/>
        </p:nvGrpSpPr>
        <p:grpSpPr>
          <a:xfrm>
            <a:off x="8413408" y="1072064"/>
            <a:ext cx="3286125" cy="1078277"/>
            <a:chOff x="6692106" y="2216650"/>
            <a:chExt cx="3286125" cy="1078277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F5AE8E9B-8917-B269-5E8B-837937CFDBFC}"/>
                </a:ext>
              </a:extLst>
            </p:cNvPr>
            <p:cNvSpPr/>
            <p:nvPr/>
          </p:nvSpPr>
          <p:spPr>
            <a:xfrm>
              <a:off x="6692106" y="2216650"/>
              <a:ext cx="3286125" cy="10782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6E83260-64A3-1DED-A867-E7EEE76B1CD9}"/>
                </a:ext>
              </a:extLst>
            </p:cNvPr>
            <p:cNvSpPr/>
            <p:nvPr/>
          </p:nvSpPr>
          <p:spPr>
            <a:xfrm>
              <a:off x="7378699" y="2313124"/>
              <a:ext cx="171450" cy="8002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389E9D-2A9F-57AD-585A-0599C575A5CE}"/>
                </a:ext>
              </a:extLst>
            </p:cNvPr>
            <p:cNvSpPr/>
            <p:nvPr/>
          </p:nvSpPr>
          <p:spPr>
            <a:xfrm>
              <a:off x="7545387" y="2799012"/>
              <a:ext cx="171450" cy="309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CD0C15-4609-A6C2-D205-4B6BF1C68345}"/>
                </a:ext>
              </a:extLst>
            </p:cNvPr>
            <p:cNvSpPr/>
            <p:nvPr/>
          </p:nvSpPr>
          <p:spPr>
            <a:xfrm>
              <a:off x="7712075" y="2641737"/>
              <a:ext cx="185738" cy="4763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2F289D-9AE0-8EDD-A727-AE029BA5FB22}"/>
                </a:ext>
              </a:extLst>
            </p:cNvPr>
            <p:cNvSpPr/>
            <p:nvPr/>
          </p:nvSpPr>
          <p:spPr>
            <a:xfrm>
              <a:off x="7897813" y="2970462"/>
              <a:ext cx="185738" cy="138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CEE5BC1-439A-7C7A-39B0-100E889C8E90}"/>
                </a:ext>
              </a:extLst>
            </p:cNvPr>
            <p:cNvSpPr/>
            <p:nvPr/>
          </p:nvSpPr>
          <p:spPr>
            <a:xfrm>
              <a:off x="8064501" y="2799012"/>
              <a:ext cx="185738" cy="319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A4927B8-B1A1-230D-DFCC-3CB80205E47F}"/>
                </a:ext>
              </a:extLst>
            </p:cNvPr>
            <p:cNvSpPr/>
            <p:nvPr/>
          </p:nvSpPr>
          <p:spPr>
            <a:xfrm>
              <a:off x="7212011" y="2984750"/>
              <a:ext cx="161922" cy="123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394053-D2DC-063E-F1BC-1112183732E4}"/>
                </a:ext>
              </a:extLst>
            </p:cNvPr>
            <p:cNvSpPr/>
            <p:nvPr/>
          </p:nvSpPr>
          <p:spPr>
            <a:xfrm>
              <a:off x="7026266" y="2799012"/>
              <a:ext cx="185738" cy="319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C9C36E7-80BD-C88F-D961-E770E507941B}"/>
                </a:ext>
              </a:extLst>
            </p:cNvPr>
            <p:cNvSpPr/>
            <p:nvPr/>
          </p:nvSpPr>
          <p:spPr>
            <a:xfrm>
              <a:off x="9223376" y="2977488"/>
              <a:ext cx="185738" cy="138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ABF220-0A06-EDC9-D188-DE5E67850355}"/>
                </a:ext>
              </a:extLst>
            </p:cNvPr>
            <p:cNvSpPr/>
            <p:nvPr/>
          </p:nvSpPr>
          <p:spPr>
            <a:xfrm>
              <a:off x="9390064" y="2791750"/>
              <a:ext cx="185738" cy="3190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6A78343-62F8-060E-8A08-DEF84032E7E4}"/>
                </a:ext>
              </a:extLst>
            </p:cNvPr>
            <p:cNvSpPr/>
            <p:nvPr/>
          </p:nvSpPr>
          <p:spPr>
            <a:xfrm>
              <a:off x="9056687" y="2636856"/>
              <a:ext cx="185738" cy="4763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1D586BE-3CEC-E8CD-8991-1910BABF72D5}"/>
                </a:ext>
              </a:extLst>
            </p:cNvPr>
            <p:cNvSpPr txBox="1"/>
            <p:nvPr/>
          </p:nvSpPr>
          <p:spPr>
            <a:xfrm>
              <a:off x="8274050" y="2755789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………..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51DA93D-4F30-1CFC-DD09-B440A7C7B767}"/>
                </a:ext>
              </a:extLst>
            </p:cNvPr>
            <p:cNvCxnSpPr>
              <a:cxnSpLocks/>
            </p:cNvCxnSpPr>
            <p:nvPr/>
          </p:nvCxnSpPr>
          <p:spPr>
            <a:xfrm>
              <a:off x="6892924" y="3110833"/>
              <a:ext cx="2971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57B98AD-A93C-6327-1EE1-35CC809DE37D}"/>
              </a:ext>
            </a:extLst>
          </p:cNvPr>
          <p:cNvSpPr txBox="1"/>
          <p:nvPr/>
        </p:nvSpPr>
        <p:spPr>
          <a:xfrm>
            <a:off x="4701525" y="1066801"/>
            <a:ext cx="34838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 “Attention Is All You Need”, Vaswani et al, NIPS 2017 (127000 citations)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Produces probability distributions across the entire vocabulary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proved to be flexible and scalable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comes from number of parameters and size of training corpus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encoder and decoder weights are models of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reused in other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0A37636-CACA-D033-434A-44CA7AB4A8AC}"/>
              </a:ext>
            </a:extLst>
          </p:cNvPr>
          <p:cNvSpPr/>
          <p:nvPr/>
        </p:nvSpPr>
        <p:spPr>
          <a:xfrm>
            <a:off x="9352414" y="2197425"/>
            <a:ext cx="2574109" cy="10878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Output at each step is a probability distribution over our entire vocabulary</a:t>
            </a:r>
          </a:p>
        </p:txBody>
      </p:sp>
    </p:spTree>
    <p:extLst>
      <p:ext uri="{BB962C8B-B14F-4D97-AF65-F5344CB8AC3E}">
        <p14:creationId xmlns:p14="http://schemas.microsoft.com/office/powerpoint/2010/main" val="54692062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Self-attention – encoding word context and word order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6A82F0-5E3C-4386-A619-ACB723C35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1828800"/>
            <a:ext cx="7618974" cy="29223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40AD57-752A-1B35-8A6C-E779E6E2EB92}"/>
              </a:ext>
            </a:extLst>
          </p:cNvPr>
          <p:cNvSpPr txBox="1"/>
          <p:nvPr/>
        </p:nvSpPr>
        <p:spPr>
          <a:xfrm>
            <a:off x="9123018" y="6359009"/>
            <a:ext cx="306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Jurafsky</a:t>
            </a:r>
            <a:r>
              <a:rPr lang="en-US" dirty="0"/>
              <a:t> and Martin, Fig. 9.15)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A012800-6086-AFB4-CF33-AC58EF71E733}"/>
              </a:ext>
            </a:extLst>
          </p:cNvPr>
          <p:cNvSpPr/>
          <p:nvPr/>
        </p:nvSpPr>
        <p:spPr>
          <a:xfrm>
            <a:off x="636995" y="1828800"/>
            <a:ext cx="2574109" cy="10878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Self-attention allows a network to extract information from arbitrary context lengths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948C253-B6CF-FEC7-6930-BA6B061834FF}"/>
              </a:ext>
            </a:extLst>
          </p:cNvPr>
          <p:cNvSpPr/>
          <p:nvPr/>
        </p:nvSpPr>
        <p:spPr>
          <a:xfrm>
            <a:off x="1924049" y="4751146"/>
            <a:ext cx="3162300" cy="16078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At each input, model has access to all inputs prior to this one.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Many models are bi-directional, so access all inputs after this one too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4957004-5455-B276-5D4D-0428142CE8EC}"/>
              </a:ext>
            </a:extLst>
          </p:cNvPr>
          <p:cNvSpPr/>
          <p:nvPr/>
        </p:nvSpPr>
        <p:spPr>
          <a:xfrm>
            <a:off x="5546105" y="5713578"/>
            <a:ext cx="2574107" cy="10090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Each input computation is independent of others, so can be parallelized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08297A0-6BEA-43A1-4AC4-7434AE60E9EF}"/>
              </a:ext>
            </a:extLst>
          </p:cNvPr>
          <p:cNvSpPr/>
          <p:nvPr/>
        </p:nvSpPr>
        <p:spPr>
          <a:xfrm>
            <a:off x="9898473" y="2797465"/>
            <a:ext cx="2166074" cy="9850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Attention compares (scores) each input to the preceding ones, to reveal their relevance</a:t>
            </a:r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C1A5BB-E1B3-9CD8-42E4-E19A6E2F7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568" y="3828669"/>
            <a:ext cx="2420979" cy="378278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FD84AD5-4BE2-17FE-E3B5-DF634F55B736}"/>
              </a:ext>
            </a:extLst>
          </p:cNvPr>
          <p:cNvSpPr/>
          <p:nvPr/>
        </p:nvSpPr>
        <p:spPr>
          <a:xfrm>
            <a:off x="9898473" y="4253136"/>
            <a:ext cx="2166074" cy="21058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Scores are </a:t>
            </a:r>
            <a:r>
              <a:rPr lang="en-US" sz="1600" dirty="0" err="1">
                <a:solidFill>
                  <a:schemeClr val="tx1"/>
                </a:solidFill>
              </a:rPr>
              <a:t>softmaxed</a:t>
            </a:r>
            <a:r>
              <a:rPr lang="en-US" sz="1600" dirty="0">
                <a:solidFill>
                  <a:schemeClr val="tx1"/>
                </a:solidFill>
              </a:rPr>
              <a:t> and used to weight inputs to predict y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The model learns how to weight different parts of the context</a:t>
            </a:r>
          </a:p>
        </p:txBody>
      </p:sp>
    </p:spTree>
    <p:extLst>
      <p:ext uri="{BB962C8B-B14F-4D97-AF65-F5344CB8AC3E}">
        <p14:creationId xmlns:p14="http://schemas.microsoft.com/office/powerpoint/2010/main" val="178719651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FF28-4B6E-A7E1-BB64-4714AAC7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 – example distribution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341B0BE-9406-6A12-7983-C4DFD5BCC3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65"/>
          <a:stretch/>
        </p:blipFill>
        <p:spPr bwMode="auto">
          <a:xfrm rot="5400000">
            <a:off x="677872" y="1014296"/>
            <a:ext cx="4282049" cy="376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CF2B342-7CC2-B2AE-F954-81463DEAC9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36"/>
          <a:stretch/>
        </p:blipFill>
        <p:spPr bwMode="auto">
          <a:xfrm rot="5400000">
            <a:off x="5887811" y="1061677"/>
            <a:ext cx="4245447" cy="370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5577BB-31C3-CAD5-EBA0-D1332B750C53}"/>
              </a:ext>
            </a:extLst>
          </p:cNvPr>
          <p:cNvSpPr txBox="1"/>
          <p:nvPr/>
        </p:nvSpPr>
        <p:spPr>
          <a:xfrm>
            <a:off x="937202" y="5199020"/>
            <a:ext cx="954782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encoder self-attention distribution for the word “it” from the 5th to the 6th layer of a Transformer trained on English to French translation (one of eight attention heads).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83556-8E71-C4CE-0CDE-E60B722F1D1F}"/>
              </a:ext>
            </a:extLst>
          </p:cNvPr>
          <p:cNvSpPr txBox="1"/>
          <p:nvPr/>
        </p:nvSpPr>
        <p:spPr>
          <a:xfrm>
            <a:off x="410562" y="6345911"/>
            <a:ext cx="1105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Credit: https://</a:t>
            </a:r>
            <a:r>
              <a:rPr lang="en-US" dirty="0" err="1"/>
              <a:t>research.google</a:t>
            </a:r>
            <a:r>
              <a:rPr lang="en-US" dirty="0"/>
              <a:t>/blog/transformer-a-novel-neural-network-architecture-for-language-understanding/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6F8C4B-2A96-75E1-ECCF-19F792E69AE5}"/>
              </a:ext>
            </a:extLst>
          </p:cNvPr>
          <p:cNvSpPr/>
          <p:nvPr/>
        </p:nvSpPr>
        <p:spPr>
          <a:xfrm>
            <a:off x="3517900" y="3225800"/>
            <a:ext cx="914400" cy="292100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48F123-4615-F33F-4EB3-84E5B3656DAA}"/>
              </a:ext>
            </a:extLst>
          </p:cNvPr>
          <p:cNvSpPr/>
          <p:nvPr/>
        </p:nvSpPr>
        <p:spPr>
          <a:xfrm>
            <a:off x="8699500" y="3213100"/>
            <a:ext cx="914400" cy="292100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65C6962-5F28-02B5-B3EE-DEB9E3DF9311}"/>
              </a:ext>
            </a:extLst>
          </p:cNvPr>
          <p:cNvSpPr/>
          <p:nvPr/>
        </p:nvSpPr>
        <p:spPr>
          <a:xfrm>
            <a:off x="937202" y="4208585"/>
            <a:ext cx="1008829" cy="28135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3F7B17-D860-C62F-EF96-B90D02CC22B8}"/>
              </a:ext>
            </a:extLst>
          </p:cNvPr>
          <p:cNvSpPr/>
          <p:nvPr/>
        </p:nvSpPr>
        <p:spPr>
          <a:xfrm>
            <a:off x="6247756" y="4184080"/>
            <a:ext cx="1008829" cy="28135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92904320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C0F6-CBE7-CE3F-E291-B75E9BFC7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00" y="284405"/>
            <a:ext cx="11232000" cy="720000"/>
          </a:xfrm>
        </p:spPr>
        <p:txBody>
          <a:bodyPr/>
          <a:lstStyle/>
          <a:p>
            <a:r>
              <a:rPr lang="en-US" dirty="0"/>
              <a:t>Completing 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1F7822-D72E-ADBC-85BF-330E9F4F5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25" y="1530540"/>
            <a:ext cx="8819428" cy="4893706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D8294CB-799B-22F5-4BFA-1349AA9E00F5}"/>
              </a:ext>
            </a:extLst>
          </p:cNvPr>
          <p:cNvSpPr/>
          <p:nvPr/>
        </p:nvSpPr>
        <p:spPr>
          <a:xfrm>
            <a:off x="8645522" y="1951240"/>
            <a:ext cx="3411488" cy="22456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Output at each step is a probability distribution over our entire vocabulary. We could choose the word with the greatest probability: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More sophisticated sampling strategies are possible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EFA79F-D0EB-F68B-2463-ED81F5089EDE}"/>
                  </a:ext>
                </a:extLst>
              </p:cNvPr>
              <p:cNvSpPr txBox="1"/>
              <p:nvPr/>
            </p:nvSpPr>
            <p:spPr>
              <a:xfrm>
                <a:off x="8860045" y="3205846"/>
                <a:ext cx="3196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1: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))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EFA79F-D0EB-F68B-2463-ED81F5089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045" y="3205846"/>
                <a:ext cx="3196965" cy="276999"/>
              </a:xfrm>
              <a:prstGeom prst="rect">
                <a:avLst/>
              </a:prstGeom>
              <a:blipFill>
                <a:blip r:embed="rId3"/>
                <a:stretch>
                  <a:fillRect l="-2372" t="-26087" r="-395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0B9D359-580D-0901-4262-0ED7F8AFDCED}"/>
              </a:ext>
            </a:extLst>
          </p:cNvPr>
          <p:cNvSpPr/>
          <p:nvPr/>
        </p:nvSpPr>
        <p:spPr>
          <a:xfrm>
            <a:off x="425725" y="1258566"/>
            <a:ext cx="2971798" cy="5439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Task: predict the next word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08385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978A-E533-DB84-82F0-9CC0AFE4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text completion for practical NLP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F69D0-242D-C46E-9D9C-2157E523A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Sentence classification:</a:t>
            </a:r>
          </a:p>
          <a:p>
            <a:pPr marL="268714" lvl="3" indent="0">
              <a:buNone/>
            </a:pPr>
            <a:r>
              <a:rPr lang="en-GB" dirty="0"/>
              <a:t>		select the classification with the highest probability:</a:t>
            </a:r>
          </a:p>
          <a:p>
            <a:pPr marL="268714" lvl="3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P(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positive|The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sentiment of the sentence “Such a good movie!” is:)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negative|The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sentiment of the sentence “Such a good movie!” is:)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Question answering: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w|Q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Who wrote the book “The Origin of Species”? A:)</a:t>
            </a:r>
          </a:p>
          <a:p>
            <a:pPr marL="0" indent="0">
              <a:buNone/>
            </a:pPr>
            <a:r>
              <a:rPr lang="en-GB" dirty="0"/>
              <a:t>		Choose the next most probable word and ask: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w|Q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Who wrote the book “The Origin of Species”? A: Charles)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40709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6372-B7EC-B086-B00A-9B8177FD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E22BC39-4FFE-DA08-586A-8F6A172197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0000" y="728662"/>
          <a:ext cx="9743502" cy="438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3917">
                  <a:extLst>
                    <a:ext uri="{9D8B030D-6E8A-4147-A177-3AD203B41FA5}">
                      <a16:colId xmlns:a16="http://schemas.microsoft.com/office/drawing/2014/main" val="44257192"/>
                    </a:ext>
                  </a:extLst>
                </a:gridCol>
                <a:gridCol w="1623917">
                  <a:extLst>
                    <a:ext uri="{9D8B030D-6E8A-4147-A177-3AD203B41FA5}">
                      <a16:colId xmlns:a16="http://schemas.microsoft.com/office/drawing/2014/main" val="683885666"/>
                    </a:ext>
                  </a:extLst>
                </a:gridCol>
                <a:gridCol w="1623917">
                  <a:extLst>
                    <a:ext uri="{9D8B030D-6E8A-4147-A177-3AD203B41FA5}">
                      <a16:colId xmlns:a16="http://schemas.microsoft.com/office/drawing/2014/main" val="1648444127"/>
                    </a:ext>
                  </a:extLst>
                </a:gridCol>
                <a:gridCol w="1623917">
                  <a:extLst>
                    <a:ext uri="{9D8B030D-6E8A-4147-A177-3AD203B41FA5}">
                      <a16:colId xmlns:a16="http://schemas.microsoft.com/office/drawing/2014/main" val="3885261289"/>
                    </a:ext>
                  </a:extLst>
                </a:gridCol>
                <a:gridCol w="1623917">
                  <a:extLst>
                    <a:ext uri="{9D8B030D-6E8A-4147-A177-3AD203B41FA5}">
                      <a16:colId xmlns:a16="http://schemas.microsoft.com/office/drawing/2014/main" val="3163825648"/>
                    </a:ext>
                  </a:extLst>
                </a:gridCol>
                <a:gridCol w="1623917">
                  <a:extLst>
                    <a:ext uri="{9D8B030D-6E8A-4147-A177-3AD203B41FA5}">
                      <a16:colId xmlns:a16="http://schemas.microsoft.com/office/drawing/2014/main" val="2145961072"/>
                    </a:ext>
                  </a:extLst>
                </a:gridCol>
              </a:tblGrid>
              <a:tr h="383657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GPT2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GPT3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GPT4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082111"/>
                  </a:ext>
                </a:extLst>
              </a:tr>
              <a:tr h="383657">
                <a:tc>
                  <a:txBody>
                    <a:bodyPr/>
                    <a:lstStyle/>
                    <a:p>
                      <a:r>
                        <a:rPr lang="en-US" sz="2000" b="1" dirty="0"/>
                        <a:t>Model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Encoder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Decoder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Decoder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Decoder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Decoder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080573"/>
                  </a:ext>
                </a:extLst>
              </a:tr>
              <a:tr h="678777">
                <a:tc>
                  <a:txBody>
                    <a:bodyPr/>
                    <a:lstStyle/>
                    <a:p>
                      <a:r>
                        <a:rPr lang="en-US" sz="2000" b="1" dirty="0"/>
                        <a:t>Pre-training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MLM, NSP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Text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+ task conditioning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+ in-context patterns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115500"/>
                  </a:ext>
                </a:extLst>
              </a:tr>
              <a:tr h="678777">
                <a:tc>
                  <a:txBody>
                    <a:bodyPr/>
                    <a:lstStyle/>
                    <a:p>
                      <a:r>
                        <a:rPr lang="en-US" sz="2000" b="1" dirty="0"/>
                        <a:t>Training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3.3 billion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7000 books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40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45 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 PB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823226"/>
                  </a:ext>
                </a:extLst>
              </a:tr>
              <a:tr h="678777">
                <a:tc>
                  <a:txBody>
                    <a:bodyPr/>
                    <a:lstStyle/>
                    <a:p>
                      <a:r>
                        <a:rPr lang="en-US" sz="2000" b="1" dirty="0"/>
                        <a:t>Context 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8000 – 32000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879716"/>
                  </a:ext>
                </a:extLst>
              </a:tr>
              <a:tr h="383657">
                <a:tc>
                  <a:txBody>
                    <a:bodyPr/>
                    <a:lstStyle/>
                    <a:p>
                      <a:r>
                        <a:rPr lang="en-US" sz="2000" b="1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110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117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1.5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175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 T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557907"/>
                  </a:ext>
                </a:extLst>
              </a:tr>
              <a:tr h="678777">
                <a:tc>
                  <a:txBody>
                    <a:bodyPr/>
                    <a:lstStyle/>
                    <a:p>
                      <a:r>
                        <a:rPr lang="en-US" sz="2000" b="1" dirty="0"/>
                        <a:t>Suitability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Sequence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Generation, adaptable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Generation, adaptable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611588"/>
                  </a:ext>
                </a:extLst>
              </a:tr>
              <a:tr h="383657">
                <a:tc>
                  <a:txBody>
                    <a:bodyPr/>
                    <a:lstStyle/>
                    <a:p>
                      <a:r>
                        <a:rPr lang="en-US" sz="2000" b="1" dirty="0"/>
                        <a:t>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Limited,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Limited,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26834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E8A306-133F-CEB4-24C5-B265CD516B32}"/>
              </a:ext>
            </a:extLst>
          </p:cNvPr>
          <p:cNvCxnSpPr/>
          <p:nvPr/>
        </p:nvCxnSpPr>
        <p:spPr>
          <a:xfrm>
            <a:off x="2197100" y="5486400"/>
            <a:ext cx="8026402" cy="0"/>
          </a:xfrm>
          <a:prstGeom prst="straightConnector1">
            <a:avLst/>
          </a:prstGeom>
          <a:ln w="73025"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F48FD7-EF02-2141-7183-3C574D8C5F79}"/>
              </a:ext>
            </a:extLst>
          </p:cNvPr>
          <p:cNvSpPr txBox="1"/>
          <p:nvPr/>
        </p:nvSpPr>
        <p:spPr>
          <a:xfrm>
            <a:off x="5080000" y="5242867"/>
            <a:ext cx="729430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Cost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33BBF6-2FA9-A880-C495-62BB246ED1E9}"/>
              </a:ext>
            </a:extLst>
          </p:cNvPr>
          <p:cNvCxnSpPr/>
          <p:nvPr/>
        </p:nvCxnSpPr>
        <p:spPr>
          <a:xfrm>
            <a:off x="2057400" y="5969000"/>
            <a:ext cx="8026402" cy="0"/>
          </a:xfrm>
          <a:prstGeom prst="straightConnector1">
            <a:avLst/>
          </a:prstGeom>
          <a:ln w="73025">
            <a:prstDash val="dash"/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E0CD427-1829-CD7F-94BB-D70E4E5EE0FC}"/>
              </a:ext>
            </a:extLst>
          </p:cNvPr>
          <p:cNvSpPr txBox="1"/>
          <p:nvPr/>
        </p:nvSpPr>
        <p:spPr>
          <a:xfrm>
            <a:off x="5740400" y="5750867"/>
            <a:ext cx="1367875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Efficiency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E33FFB-93B1-966C-76F4-A0B040881800}"/>
              </a:ext>
            </a:extLst>
          </p:cNvPr>
          <p:cNvCxnSpPr/>
          <p:nvPr/>
        </p:nvCxnSpPr>
        <p:spPr>
          <a:xfrm>
            <a:off x="2019300" y="6527800"/>
            <a:ext cx="8026402" cy="0"/>
          </a:xfrm>
          <a:prstGeom prst="straightConnector1">
            <a:avLst/>
          </a:prstGeom>
          <a:ln w="73025">
            <a:prstDash val="dash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37CE70-BEF0-6D4A-9B83-6ADF2F76FD5C}"/>
              </a:ext>
            </a:extLst>
          </p:cNvPr>
          <p:cNvSpPr txBox="1"/>
          <p:nvPr/>
        </p:nvSpPr>
        <p:spPr>
          <a:xfrm>
            <a:off x="4444024" y="6296967"/>
            <a:ext cx="2927596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Performance? Biases?</a:t>
            </a:r>
          </a:p>
        </p:txBody>
      </p:sp>
    </p:spTree>
    <p:extLst>
      <p:ext uri="{BB962C8B-B14F-4D97-AF65-F5344CB8AC3E}">
        <p14:creationId xmlns:p14="http://schemas.microsoft.com/office/powerpoint/2010/main" val="226355042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BB7BBB-BDEE-0645-B9B4-BC16FFC452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695B9B-A7BB-114B-9B0A-D884141025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 err="1"/>
              <a:t>angus.roberts@kcl.ac.uk</a:t>
            </a:r>
            <a:br>
              <a:rPr lang="en-GB" dirty="0"/>
            </a:br>
            <a:r>
              <a:rPr lang="en-GB" dirty="0"/>
              <a:t>https://</a:t>
            </a:r>
            <a:r>
              <a:rPr lang="en-GB" dirty="0" err="1"/>
              <a:t>www.kcl.ac.uk</a:t>
            </a:r>
            <a:r>
              <a:rPr lang="en-GB" dirty="0"/>
              <a:t>/people/angus-</a:t>
            </a:r>
            <a:r>
              <a:rPr lang="en-GB" dirty="0" err="1"/>
              <a:t>roberts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9036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KCL CTEL presentation template_180112">
  <a:themeElements>
    <a:clrScheme name="KCL">
      <a:dk1>
        <a:sysClr val="windowText" lastClr="000000"/>
      </a:dk1>
      <a:lt1>
        <a:sysClr val="window" lastClr="FFFFFF"/>
      </a:lt1>
      <a:dk2>
        <a:srgbClr val="0A2D50"/>
      </a:dk2>
      <a:lt2>
        <a:srgbClr val="CDD7DC"/>
      </a:lt2>
      <a:accent1>
        <a:srgbClr val="E2231A"/>
      </a:accent1>
      <a:accent2>
        <a:srgbClr val="FF5F05"/>
      </a:accent2>
      <a:accent3>
        <a:srgbClr val="F5B90F"/>
      </a:accent3>
      <a:accent4>
        <a:srgbClr val="C8E128"/>
      </a:accent4>
      <a:accent5>
        <a:srgbClr val="009EA0"/>
      </a:accent5>
      <a:accent6>
        <a:srgbClr val="005AD2"/>
      </a:accent6>
      <a:hlink>
        <a:srgbClr val="E2231A"/>
      </a:hlink>
      <a:folHlink>
        <a:srgbClr val="E2231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rtlCol="0" anchor="t" anchorCtr="0"/>
      <a:lstStyle>
        <a:defPPr algn="l">
          <a:defRPr sz="1400" b="1" dirty="0" smtClean="0">
            <a:solidFill>
              <a:schemeClr val="tx1"/>
            </a:solidFill>
            <a:cs typeface="Georgia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2558F287BC8344AD539CDC4DA17FBC" ma:contentTypeVersion="10" ma:contentTypeDescription="Create a new document." ma:contentTypeScope="" ma:versionID="165e8038d85e89d0753c71c915416bd7">
  <xsd:schema xmlns:xsd="http://www.w3.org/2001/XMLSchema" xmlns:xs="http://www.w3.org/2001/XMLSchema" xmlns:p="http://schemas.microsoft.com/office/2006/metadata/properties" xmlns:ns2="a9a9e2ba-2d19-46fe-bf54-0255447a607c" xmlns:ns3="8e67869f-b319-4f8e-812d-d2b9322169ce" targetNamespace="http://schemas.microsoft.com/office/2006/metadata/properties" ma:root="true" ma:fieldsID="abf99e3026b4072fe3426938b59b700a" ns2:_="" ns3:_="">
    <xsd:import namespace="a9a9e2ba-2d19-46fe-bf54-0255447a607c"/>
    <xsd:import namespace="8e67869f-b319-4f8e-812d-d2b9322169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a9e2ba-2d19-46fe-bf54-0255447a60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67869f-b319-4f8e-812d-d2b9322169c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9C8777-C6EC-4528-A529-B1E15BCDF7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B4FFAB-A2D9-4FD5-855F-F65126373F7D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e67869f-b319-4f8e-812d-d2b9322169ce"/>
    <ds:schemaRef ds:uri="http://purl.org/dc/terms/"/>
    <ds:schemaRef ds:uri="a9a9e2ba-2d19-46fe-bf54-0255447a607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1B57E6C-04A0-4EB4-9DC4-971645A5D1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a9e2ba-2d19-46fe-bf54-0255447a607c"/>
    <ds:schemaRef ds:uri="8e67869f-b319-4f8e-812d-d2b9322169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10594</TotalTime>
  <Words>518</Words>
  <Application>Microsoft Macintosh PowerPoint</Application>
  <PresentationFormat>Widescreen</PresentationFormat>
  <Paragraphs>96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Courier New</vt:lpstr>
      <vt:lpstr>Georgia</vt:lpstr>
      <vt:lpstr>KCL CTEL presentation template_180112</vt:lpstr>
      <vt:lpstr>Generative models  BHI Youth Awards</vt:lpstr>
      <vt:lpstr>A more complex architecture - the Transformer</vt:lpstr>
      <vt:lpstr>Self-attention – encoding word context and word order</vt:lpstr>
      <vt:lpstr>Self-attention – example distribution</vt:lpstr>
      <vt:lpstr>Completing text</vt:lpstr>
      <vt:lpstr>Using text completion for practical NLP tasks</vt:lpstr>
      <vt:lpstr>Large Language Models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Harrison, Sue</dc:creator>
  <cp:lastModifiedBy>Angus Roberts</cp:lastModifiedBy>
  <cp:revision>183</cp:revision>
  <dcterms:created xsi:type="dcterms:W3CDTF">2018-06-13T12:38:06Z</dcterms:created>
  <dcterms:modified xsi:type="dcterms:W3CDTF">2024-08-12T14:57:19Z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0x010100B02558F287BC8344AD539CDC4DA17FBC</vt:lpwstr>
  </property>
</Properties>
</file>